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33" r:id="rId4"/>
    <p:sldId id="322" r:id="rId5"/>
    <p:sldId id="335" r:id="rId6"/>
    <p:sldId id="327" r:id="rId7"/>
    <p:sldId id="338" r:id="rId8"/>
    <p:sldId id="337" r:id="rId9"/>
    <p:sldId id="341" r:id="rId10"/>
    <p:sldId id="340" r:id="rId11"/>
    <p:sldId id="347" r:id="rId12"/>
    <p:sldId id="330" r:id="rId13"/>
    <p:sldId id="348" r:id="rId14"/>
    <p:sldId id="343" r:id="rId15"/>
    <p:sldId id="351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kant Swami" initials="SS" lastIdx="1" clrIdx="0">
    <p:extLst>
      <p:ext uri="{19B8F6BF-5375-455C-9EA6-DF929625EA0E}">
        <p15:presenceInfo xmlns:p15="http://schemas.microsoft.com/office/powerpoint/2012/main" xmlns="" userId="S::shrikant.swami@cellpointmobile.com::901aa6f2-68c4-4200-925e-a16889b74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12" autoAdjust="0"/>
    <p:restoredTop sz="95214" autoAdjust="0"/>
  </p:normalViewPr>
  <p:slideViewPr>
    <p:cSldViewPr snapToGrid="0">
      <p:cViewPr varScale="1">
        <p:scale>
          <a:sx n="83" d="100"/>
          <a:sy n="83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83BE0-1736-4A96-B4C9-115044E8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0D609C-8107-48D6-98A2-20F883C92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163BF1-E722-4E04-9368-C8DFE6E7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578DF-C405-4A1E-88E3-39268163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ACDF59-E61D-405B-A97D-21912CBE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7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CDFAC-59DB-422B-85BA-482DD246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13AACD-ED74-44E7-AEF4-5F717EA02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C1289B-CD40-400F-8D40-7C7417A5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53E79C-B41B-4468-BEE0-04608B44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C220B2-C612-49E3-B93F-87D3AB7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644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55DE77-DA79-4FC8-8E85-28C53F1BE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D074D0-BC7C-4C1C-B5BE-9E8B7DF0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886EF0-1C8F-4CE0-9E57-DDF0535A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C477C0-6108-456B-9B3E-7CA8A363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999AFB-1DDE-4F22-9766-B9E5113F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34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6639E-8208-41E0-8F4F-6238EBAC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708427-B01D-45D1-AD0F-09ACDD56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4480B5-DE68-4902-A278-F6BE00F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3CD76F-B50D-4BD8-AD7B-544F578C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4C7AB1-5949-4323-808F-FF6AFDA8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55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B1ACC-EA5A-411D-B0A9-4E6030A8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468F34-53C8-44E9-9C5B-92E8AC0F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08964-666D-4CDA-A2C7-91BE36F2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A0A4-D84E-49F5-A131-D9A4409F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FC24A3-6AC4-4C18-899F-C622B608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06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452D0-955A-47EE-A502-C096537E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EDC0FE-2A72-49F9-A7F6-3C41930B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4676D9-0079-4DAA-8892-9998D42E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09A841-6338-4A50-B6DE-AB8CD38A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06D2D4-E132-4B5A-A5ED-5C13DDED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D8A3A6-6E92-4B22-9E69-B178AF7A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62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9A5F6-CCF4-402C-988B-673D8FA9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FD5F2D-F2E0-4744-9407-A0ACB1CE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5F2C96-819E-4871-A2DC-369D6F4E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325948-5E5E-4430-B425-2D6F5148E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88F6EF-90E4-4F62-B756-F638D2CD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AD44B9D-8EC9-45C0-818E-F07F2D32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AB4218D-65D1-451E-BAF1-5A89D10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79E1DC-F977-42FA-8F76-DAEBCED3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4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7921B-BBEA-4832-9333-A0D2F548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B5D65F-DFA4-4F5A-AC4A-1BE03081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0B28AB-A8A1-4E72-A6E2-7CABBED0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D03DC8-F5CA-43E5-AD1E-0022B70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945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486CEBC-F4DA-4A9E-8AA7-116E03B6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FBCD2C-E4AD-4708-AD25-C3A82E38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21226B-6B14-4239-B029-D5D9C5C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28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8DA5D-6F73-4FF3-BF40-31BEB0D3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388EC7-EFEC-4D8D-9930-03251019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749170-D2E0-488F-B81A-5C2D77392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B84C36-5015-4958-AB5D-603CE73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6432FF-D4FE-4D19-A0C4-BD8B3252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8C8D9B-60CF-4C9B-8A45-427AE803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163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A6C84-6468-4FCC-8AF4-92FF1A9A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F80A4CA-053F-4E92-B395-00D7C4D94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F3D80A-F21E-4F56-8027-979B2118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AD94E8-2F6B-400A-AB53-C5E80995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F6723-EBC4-454B-811C-2BF9222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28EC21-FBBB-4A10-935B-B52D3D6E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55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77BC5CA-1955-47AB-9E27-4DA2EB15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B63313-9E52-4F72-BFB5-57767C3C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8637A5-A9E4-496F-8314-7F6561BEF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301C-CB5B-4E15-9612-CA54ED328092}" type="datetimeFigureOut">
              <a:rPr lang="en-IN" smtClean="0"/>
              <a:pPr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41C5F2-2FA1-4B2F-BE91-3F6FE9C46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E3D901-27C8-45BB-BA60-FEEE77A05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E795-F262-4D6C-A109-CFC56037D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72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3C1B4-945B-46DA-88F6-A15529BAC926}"/>
              </a:ext>
            </a:extLst>
          </p:cNvPr>
          <p:cNvSpPr txBox="1"/>
          <p:nvPr/>
        </p:nvSpPr>
        <p:spPr>
          <a:xfrm>
            <a:off x="4219947" y="2901630"/>
            <a:ext cx="3888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Keyword Driven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Automation Framework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B976E6-437D-4813-A84A-E0AE25FC7B80}"/>
              </a:ext>
            </a:extLst>
          </p:cNvPr>
          <p:cNvSpPr txBox="1"/>
          <p:nvPr/>
        </p:nvSpPr>
        <p:spPr>
          <a:xfrm>
            <a:off x="5191887" y="1143007"/>
            <a:ext cx="2000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Welcome !</a:t>
            </a:r>
          </a:p>
        </p:txBody>
      </p:sp>
    </p:spTree>
    <p:extLst>
      <p:ext uri="{BB962C8B-B14F-4D97-AF65-F5344CB8AC3E}">
        <p14:creationId xmlns:p14="http://schemas.microsoft.com/office/powerpoint/2010/main" xmlns="" val="290972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79138E-CD73-4496-AC42-A66F0DEE8388}"/>
              </a:ext>
            </a:extLst>
          </p:cNvPr>
          <p:cNvSpPr txBox="1"/>
          <p:nvPr/>
        </p:nvSpPr>
        <p:spPr>
          <a:xfrm>
            <a:off x="2596302" y="36807"/>
            <a:ext cx="7229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 Attributes, Offering, Expectations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2D021351-6918-49DE-89F1-36933D0634A5}"/>
              </a:ext>
            </a:extLst>
          </p:cNvPr>
          <p:cNvSpPr/>
          <p:nvPr/>
        </p:nvSpPr>
        <p:spPr>
          <a:xfrm>
            <a:off x="4727561" y="2772276"/>
            <a:ext cx="2398295" cy="206141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66298E0-3EF3-4185-8CA1-7C84D386A6F2}"/>
              </a:ext>
            </a:extLst>
          </p:cNvPr>
          <p:cNvSpPr txBox="1"/>
          <p:nvPr/>
        </p:nvSpPr>
        <p:spPr>
          <a:xfrm>
            <a:off x="4568375" y="3008994"/>
            <a:ext cx="274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“Framework”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40D41FCB-35CD-4D26-95DA-02E98359DC75}"/>
              </a:ext>
            </a:extLst>
          </p:cNvPr>
          <p:cNvSpPr/>
          <p:nvPr/>
        </p:nvSpPr>
        <p:spPr>
          <a:xfrm>
            <a:off x="8984315" y="4294766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to Understand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3972BBAE-8114-47DF-BF32-5FA33AF48BAC}"/>
              </a:ext>
            </a:extLst>
          </p:cNvPr>
          <p:cNvSpPr/>
          <p:nvPr/>
        </p:nvSpPr>
        <p:spPr>
          <a:xfrm>
            <a:off x="464002" y="2368813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Reusability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2FF75251-4F32-4397-9111-96E8CC1E8DBD}"/>
              </a:ext>
            </a:extLst>
          </p:cNvPr>
          <p:cNvSpPr/>
          <p:nvPr/>
        </p:nvSpPr>
        <p:spPr>
          <a:xfrm>
            <a:off x="8984314" y="4952749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Scalable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B13D091D-3261-4830-BDEA-7D9C2F5F3722}"/>
              </a:ext>
            </a:extLst>
          </p:cNvPr>
          <p:cNvSpPr/>
          <p:nvPr/>
        </p:nvSpPr>
        <p:spPr>
          <a:xfrm>
            <a:off x="4822840" y="1615020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51218E24-0AB1-4A11-AD4F-120FAA663E50}"/>
              </a:ext>
            </a:extLst>
          </p:cNvPr>
          <p:cNvSpPr/>
          <p:nvPr/>
        </p:nvSpPr>
        <p:spPr>
          <a:xfrm>
            <a:off x="461408" y="5030339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77FDCE8A-14D4-4A77-8499-8629D79259BD}"/>
              </a:ext>
            </a:extLst>
          </p:cNvPr>
          <p:cNvSpPr/>
          <p:nvPr/>
        </p:nvSpPr>
        <p:spPr>
          <a:xfrm>
            <a:off x="9006569" y="2923840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email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8432D3CC-D57A-40B7-B8E8-0753B6E2C602}"/>
              </a:ext>
            </a:extLst>
          </p:cNvPr>
          <p:cNvSpPr/>
          <p:nvPr/>
        </p:nvSpPr>
        <p:spPr>
          <a:xfrm>
            <a:off x="493489" y="167643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(Screenshot)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9440A3C6-E45E-4492-93AF-B234A045EC85}"/>
              </a:ext>
            </a:extLst>
          </p:cNvPr>
          <p:cNvSpPr/>
          <p:nvPr/>
        </p:nvSpPr>
        <p:spPr>
          <a:xfrm>
            <a:off x="465222" y="1009941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Support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3D0D66E9-80A1-4CE9-8ED4-E08AFBC7D188}"/>
              </a:ext>
            </a:extLst>
          </p:cNvPr>
          <p:cNvSpPr/>
          <p:nvPr/>
        </p:nvSpPr>
        <p:spPr>
          <a:xfrm>
            <a:off x="4826536" y="102085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Automation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A2FEEB4A-6642-46D9-A8FF-94462FED5702}"/>
              </a:ext>
            </a:extLst>
          </p:cNvPr>
          <p:cNvSpPr/>
          <p:nvPr/>
        </p:nvSpPr>
        <p:spPr>
          <a:xfrm>
            <a:off x="9006569" y="1624724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Automation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226802A1-FAA2-4D58-BEF4-06B607FCFBE4}"/>
              </a:ext>
            </a:extLst>
          </p:cNvPr>
          <p:cNvSpPr/>
          <p:nvPr/>
        </p:nvSpPr>
        <p:spPr>
          <a:xfrm>
            <a:off x="8931965" y="988187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Handling </a:t>
            </a:r>
          </a:p>
          <a:p>
            <a:pPr algn="ctr"/>
            <a:r>
              <a:rPr lang="en-US" dirty="0"/>
              <a:t>(xlsx, pdf, xml, json)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B33B14A1-3F9D-49C8-AF67-666FF2B1895A}"/>
              </a:ext>
            </a:extLst>
          </p:cNvPr>
          <p:cNvSpPr/>
          <p:nvPr/>
        </p:nvSpPr>
        <p:spPr>
          <a:xfrm>
            <a:off x="451993" y="366801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Robust</a:t>
            </a:r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3E3DD53E-3482-4D74-9144-95CF25AC5DAE}"/>
              </a:ext>
            </a:extLst>
          </p:cNvPr>
          <p:cNvSpPr/>
          <p:nvPr/>
        </p:nvSpPr>
        <p:spPr>
          <a:xfrm>
            <a:off x="8995682" y="3623385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Modular </a:t>
            </a:r>
          </a:p>
          <a:p>
            <a:pPr algn="ctr"/>
            <a:r>
              <a:rPr lang="en-US" dirty="0"/>
              <a:t>Loosely coupled</a:t>
            </a:r>
            <a:endParaRPr lang="en-IN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3148063C-39A6-4F43-8C97-7CCC9501853B}"/>
              </a:ext>
            </a:extLst>
          </p:cNvPr>
          <p:cNvSpPr/>
          <p:nvPr/>
        </p:nvSpPr>
        <p:spPr>
          <a:xfrm>
            <a:off x="473075" y="302414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</a:t>
            </a:r>
          </a:p>
          <a:p>
            <a:pPr algn="ctr"/>
            <a:r>
              <a:rPr lang="en-US" dirty="0"/>
              <a:t>Exception recovery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5179FFAA-981A-4C9D-8272-4AA3B2C484F6}"/>
              </a:ext>
            </a:extLst>
          </p:cNvPr>
          <p:cNvSpPr/>
          <p:nvPr/>
        </p:nvSpPr>
        <p:spPr>
          <a:xfrm>
            <a:off x="9006570" y="2265857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Assertions</a:t>
            </a:r>
            <a:endParaRPr lang="en-IN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8984922" y="5671154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Devops Support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E28D2C1B-8D1B-4E4F-96A7-1A86E0A25EFF}"/>
              </a:ext>
            </a:extLst>
          </p:cNvPr>
          <p:cNvSpPr/>
          <p:nvPr/>
        </p:nvSpPr>
        <p:spPr>
          <a:xfrm>
            <a:off x="4779296" y="5193688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Object Model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A1C7C12F-50D5-4EDD-9CD3-2A2A5FCBC023}"/>
              </a:ext>
            </a:extLst>
          </p:cNvPr>
          <p:cNvSpPr/>
          <p:nvPr/>
        </p:nvSpPr>
        <p:spPr>
          <a:xfrm>
            <a:off x="493488" y="4309786"/>
            <a:ext cx="2288391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 Failed Tests</a:t>
            </a:r>
            <a:endParaRPr lang="en-IN" dirty="0"/>
          </a:p>
        </p:txBody>
      </p:sp>
      <p:sp>
        <p:nvSpPr>
          <p:cNvPr id="30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1593522" y="6224219"/>
            <a:ext cx="8718878" cy="4686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Simplicity and Reusability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57">
            <a:extLst>
              <a:ext uri="{FF2B5EF4-FFF2-40B4-BE49-F238E27FC236}">
                <a16:creationId xmlns:a16="http://schemas.microsoft.com/office/drawing/2014/main" xmlns="" id="{BDB756C9-9A7F-4171-B9C0-6DE0C4C626B4}"/>
              </a:ext>
            </a:extLst>
          </p:cNvPr>
          <p:cNvSpPr/>
          <p:nvPr/>
        </p:nvSpPr>
        <p:spPr>
          <a:xfrm>
            <a:off x="423307" y="5680226"/>
            <a:ext cx="2381578" cy="468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Selenium Grid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008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152939" y="-48695"/>
            <a:ext cx="4956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 Driven 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B99F4E7-C63C-4BEB-907F-C89E79DC89E4}"/>
              </a:ext>
            </a:extLst>
          </p:cNvPr>
          <p:cNvSpPr txBox="1"/>
          <p:nvPr/>
        </p:nvSpPr>
        <p:spPr>
          <a:xfrm>
            <a:off x="7951671" y="6171137"/>
            <a:ext cx="377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Application Under Test</a:t>
            </a:r>
            <a:endParaRPr lang="en-IN" sz="30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4A681DCA-92A3-45C5-AD2B-15919C9A2F6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08711" y="1369234"/>
            <a:ext cx="2560419" cy="198511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7D1910D-4C18-4E40-A603-4508AE8F21DE}"/>
              </a:ext>
            </a:extLst>
          </p:cNvPr>
          <p:cNvSpPr/>
          <p:nvPr/>
        </p:nvSpPr>
        <p:spPr>
          <a:xfrm>
            <a:off x="54840" y="5714991"/>
            <a:ext cx="2907343" cy="44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Apache POI for Excel</a:t>
            </a:r>
            <a:endParaRPr lang="en-IN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0FE1F514-79A9-4DA0-9915-961891F32759}"/>
              </a:ext>
            </a:extLst>
          </p:cNvPr>
          <p:cNvSpPr/>
          <p:nvPr/>
        </p:nvSpPr>
        <p:spPr>
          <a:xfrm>
            <a:off x="54840" y="6283240"/>
            <a:ext cx="2907342" cy="44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TestNG/ Junit</a:t>
            </a:r>
            <a:endParaRPr lang="en-IN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837D202-556F-4E4B-9CE0-22AD678D9F29}"/>
              </a:ext>
            </a:extLst>
          </p:cNvPr>
          <p:cNvSpPr/>
          <p:nvPr/>
        </p:nvSpPr>
        <p:spPr>
          <a:xfrm>
            <a:off x="9269130" y="699781"/>
            <a:ext cx="922606" cy="54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4F1B988-D963-4DD3-947D-D9577C6482C7}"/>
              </a:ext>
            </a:extLst>
          </p:cNvPr>
          <p:cNvSpPr txBox="1"/>
          <p:nvPr/>
        </p:nvSpPr>
        <p:spPr>
          <a:xfrm>
            <a:off x="2404146" y="944476"/>
            <a:ext cx="524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Keyword/ User Action (Variety)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EEAD6210-4609-4BB6-BFEE-DD71637E633B}"/>
              </a:ext>
            </a:extLst>
          </p:cNvPr>
          <p:cNvSpPr/>
          <p:nvPr/>
        </p:nvSpPr>
        <p:spPr>
          <a:xfrm>
            <a:off x="3161447" y="1651504"/>
            <a:ext cx="3547264" cy="3405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88980B-B0CC-40E3-A6A5-C1D3851D39C5}"/>
              </a:ext>
            </a:extLst>
          </p:cNvPr>
          <p:cNvSpPr/>
          <p:nvPr/>
        </p:nvSpPr>
        <p:spPr>
          <a:xfrm>
            <a:off x="3587179" y="2015411"/>
            <a:ext cx="644587" cy="399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0F62E2B-99F5-4625-8197-23486A07D516}"/>
              </a:ext>
            </a:extLst>
          </p:cNvPr>
          <p:cNvSpPr/>
          <p:nvPr/>
        </p:nvSpPr>
        <p:spPr>
          <a:xfrm>
            <a:off x="4094722" y="2506484"/>
            <a:ext cx="644587" cy="614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811AF109-0E52-40C9-80C0-64603667B237}"/>
              </a:ext>
            </a:extLst>
          </p:cNvPr>
          <p:cNvSpPr/>
          <p:nvPr/>
        </p:nvSpPr>
        <p:spPr>
          <a:xfrm>
            <a:off x="3587179" y="3088433"/>
            <a:ext cx="565760" cy="55399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xmlns="" id="{6EFF41E2-D86C-4AA6-8B44-296901FAE7E5}"/>
              </a:ext>
            </a:extLst>
          </p:cNvPr>
          <p:cNvSpPr/>
          <p:nvPr/>
        </p:nvSpPr>
        <p:spPr>
          <a:xfrm>
            <a:off x="5120204" y="2971339"/>
            <a:ext cx="773624" cy="459414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xmlns="" id="{D79E3BFB-FC34-471E-A6F4-1089B47CF508}"/>
              </a:ext>
            </a:extLst>
          </p:cNvPr>
          <p:cNvSpPr/>
          <p:nvPr/>
        </p:nvSpPr>
        <p:spPr>
          <a:xfrm>
            <a:off x="3503168" y="4224379"/>
            <a:ext cx="773624" cy="493449"/>
          </a:xfrm>
          <a:prstGeom prst="snip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xmlns="" id="{7453DFED-9F50-4FE0-B424-636D1F5813BA}"/>
              </a:ext>
            </a:extLst>
          </p:cNvPr>
          <p:cNvSpPr/>
          <p:nvPr/>
        </p:nvSpPr>
        <p:spPr>
          <a:xfrm>
            <a:off x="4935079" y="2062923"/>
            <a:ext cx="537784" cy="399837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680872B3-9D53-4C5F-87A8-27A0E0D25630}"/>
              </a:ext>
            </a:extLst>
          </p:cNvPr>
          <p:cNvSpPr/>
          <p:nvPr/>
        </p:nvSpPr>
        <p:spPr>
          <a:xfrm>
            <a:off x="4369881" y="3327896"/>
            <a:ext cx="537784" cy="493449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xmlns="" id="{FBD13014-6E1A-4F76-B08F-E6A4D3EB4415}"/>
              </a:ext>
            </a:extLst>
          </p:cNvPr>
          <p:cNvSpPr/>
          <p:nvPr/>
        </p:nvSpPr>
        <p:spPr>
          <a:xfrm>
            <a:off x="4598821" y="4341122"/>
            <a:ext cx="537784" cy="553998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xmlns="" id="{A0EB4488-33E3-4E05-933E-52099BC7B333}"/>
              </a:ext>
            </a:extLst>
          </p:cNvPr>
          <p:cNvSpPr/>
          <p:nvPr/>
        </p:nvSpPr>
        <p:spPr>
          <a:xfrm>
            <a:off x="5724125" y="3714106"/>
            <a:ext cx="581401" cy="493449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xmlns="" id="{7FBEA78C-4AA0-4D74-8B83-1D4E26F57654}"/>
              </a:ext>
            </a:extLst>
          </p:cNvPr>
          <p:cNvSpPr/>
          <p:nvPr/>
        </p:nvSpPr>
        <p:spPr>
          <a:xfrm>
            <a:off x="6011032" y="2540439"/>
            <a:ext cx="644587" cy="459414"/>
          </a:xfrm>
          <a:prstGeom prst="flowChartDe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06B12C2-B4BF-461A-88EE-B2C1CB28797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08711" y="1881392"/>
            <a:ext cx="2601824" cy="147295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C2DB1F77-F8DD-4BFB-B7AB-111747ED060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08711" y="2617870"/>
            <a:ext cx="2560418" cy="73647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13494B9-1133-4450-A0AB-DD6387CF9AB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708711" y="3354348"/>
            <a:ext cx="2560419" cy="5596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7FCF5A41-7E5E-451F-A012-F53E347CAE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08711" y="3354348"/>
            <a:ext cx="2560418" cy="81037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2A4D89D9-EDE9-4625-AE3C-252E51203B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08711" y="3354348"/>
            <a:ext cx="2536972" cy="147295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3BFD089C-5159-4E09-8347-D80476C5C8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708711" y="3354348"/>
            <a:ext cx="2536972" cy="1932732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Or 34">
            <a:extLst>
              <a:ext uri="{FF2B5EF4-FFF2-40B4-BE49-F238E27FC236}">
                <a16:creationId xmlns:a16="http://schemas.microsoft.com/office/drawing/2014/main" xmlns="" id="{1128C436-D5EA-4C11-8FA2-9703AEE64FDA}"/>
              </a:ext>
            </a:extLst>
          </p:cNvPr>
          <p:cNvSpPr/>
          <p:nvPr/>
        </p:nvSpPr>
        <p:spPr>
          <a:xfrm>
            <a:off x="5056091" y="3623343"/>
            <a:ext cx="644587" cy="493449"/>
          </a:xfrm>
          <a:prstGeom prst="flowChar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:a16="http://schemas.microsoft.com/office/drawing/2014/main" xmlns="" id="{96AB6794-6DD3-4BE5-ABCD-1C0E65853C68}"/>
              </a:ext>
            </a:extLst>
          </p:cNvPr>
          <p:cNvSpPr/>
          <p:nvPr/>
        </p:nvSpPr>
        <p:spPr>
          <a:xfrm>
            <a:off x="5526604" y="4480236"/>
            <a:ext cx="644587" cy="459414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Collate 36">
            <a:extLst>
              <a:ext uri="{FF2B5EF4-FFF2-40B4-BE49-F238E27FC236}">
                <a16:creationId xmlns:a16="http://schemas.microsoft.com/office/drawing/2014/main" xmlns="" id="{94852767-B4D6-4ED9-B3B0-E6B933059C90}"/>
              </a:ext>
            </a:extLst>
          </p:cNvPr>
          <p:cNvSpPr/>
          <p:nvPr/>
        </p:nvSpPr>
        <p:spPr>
          <a:xfrm>
            <a:off x="5804541" y="1814381"/>
            <a:ext cx="457600" cy="525198"/>
          </a:xfrm>
          <a:prstGeom prst="flowChartCol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131A99D-FAF6-4030-A1C1-39D42F847DDC}"/>
              </a:ext>
            </a:extLst>
          </p:cNvPr>
          <p:cNvSpPr txBox="1"/>
          <p:nvPr/>
        </p:nvSpPr>
        <p:spPr>
          <a:xfrm>
            <a:off x="9542471" y="2344017"/>
            <a:ext cx="54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/>
                </a:solidFill>
              </a:rPr>
              <a:t>U</a:t>
            </a:r>
          </a:p>
          <a:p>
            <a:r>
              <a:rPr lang="en-US" sz="3000" dirty="0">
                <a:solidFill>
                  <a:schemeClr val="bg1"/>
                </a:solidFill>
              </a:rPr>
              <a:t>T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92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3154607" y="0"/>
            <a:ext cx="6163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Selenium </a:t>
            </a:r>
            <a:r>
              <a:rPr lang="en-US" sz="3000" dirty="0" smtClean="0">
                <a:solidFill>
                  <a:schemeClr val="bg1"/>
                </a:solidFill>
              </a:rPr>
              <a:t>Related Features Automated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D21787-F1E4-4B7B-BFDF-7F44E6A0C02A}"/>
              </a:ext>
            </a:extLst>
          </p:cNvPr>
          <p:cNvSpPr txBox="1"/>
          <p:nvPr/>
        </p:nvSpPr>
        <p:spPr>
          <a:xfrm>
            <a:off x="162872" y="624852"/>
            <a:ext cx="37618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Selenium Basic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WebDriver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ChromeOptions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WebElement (</a:t>
            </a:r>
            <a:r>
              <a:rPr lang="en-US" sz="2800" dirty="0" err="1">
                <a:solidFill>
                  <a:schemeClr val="bg1"/>
                </a:solidFill>
              </a:rPr>
              <a:t>Xpath</a:t>
            </a:r>
            <a:r>
              <a:rPr lang="en-US" sz="2800" dirty="0">
                <a:solidFill>
                  <a:schemeClr val="bg1"/>
                </a:solidFill>
              </a:rPr>
              <a:t> and CSS)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DOM concept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Browser </a:t>
            </a:r>
            <a:r>
              <a:rPr lang="en-US" sz="2800" dirty="0" smtClean="0">
                <a:solidFill>
                  <a:schemeClr val="bg1"/>
                </a:solidFill>
              </a:rPr>
              <a:t>profile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>
                <a:solidFill>
                  <a:schemeClr val="bg1"/>
                </a:solidFill>
              </a:rPr>
              <a:t>Page Factory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>
                <a:solidFill>
                  <a:schemeClr val="bg1"/>
                </a:solidFill>
              </a:rPr>
              <a:t>Page Objects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6D4372-099C-4017-958E-2D037F9C74F8}"/>
              </a:ext>
            </a:extLst>
          </p:cNvPr>
          <p:cNvSpPr txBox="1"/>
          <p:nvPr/>
        </p:nvSpPr>
        <p:spPr>
          <a:xfrm>
            <a:off x="3404977" y="690166"/>
            <a:ext cx="51782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Selenium </a:t>
            </a:r>
            <a:r>
              <a:rPr lang="en-US" sz="3000" dirty="0">
                <a:solidFill>
                  <a:schemeClr val="bg1"/>
                </a:solidFill>
              </a:rPr>
              <a:t>Advanced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Actions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JavaScript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Exception handling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Wait condition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Fluent wait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Iframe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Multi Window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Popup/ Alert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Selenium </a:t>
            </a:r>
            <a:r>
              <a:rPr lang="en-US" sz="2800" dirty="0" smtClean="0">
                <a:solidFill>
                  <a:schemeClr val="bg1"/>
                </a:solidFill>
              </a:rPr>
              <a:t>Grid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>
                <a:solidFill>
                  <a:schemeClr val="bg1"/>
                </a:solidFill>
              </a:rPr>
              <a:t>Take screenshot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E9AC3E-9921-4083-A3A9-EE06A795B0FD}"/>
              </a:ext>
            </a:extLst>
          </p:cNvPr>
          <p:cNvSpPr txBox="1"/>
          <p:nvPr/>
        </p:nvSpPr>
        <p:spPr>
          <a:xfrm>
            <a:off x="8237130" y="1955429"/>
            <a:ext cx="3497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Desktop Automation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F87979-6B5D-40D8-A761-80D7E1CFEDE7}"/>
              </a:ext>
            </a:extLst>
          </p:cNvPr>
          <p:cNvSpPr txBox="1"/>
          <p:nvPr/>
        </p:nvSpPr>
        <p:spPr>
          <a:xfrm>
            <a:off x="8218884" y="2607398"/>
            <a:ext cx="3570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Robot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</a:rPr>
              <a:t>Sikuli</a:t>
            </a:r>
            <a:r>
              <a:rPr lang="en-US" sz="3000" dirty="0" smtClean="0">
                <a:solidFill>
                  <a:schemeClr val="bg1"/>
                </a:solidFill>
              </a:rPr>
              <a:t> library (WIP)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84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152939" y="-48695"/>
            <a:ext cx="4381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Non-Selenium Automation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Use links below to save image.">
            <a:extLst>
              <a:ext uri="{FF2B5EF4-FFF2-40B4-BE49-F238E27FC236}">
                <a16:creationId xmlns:a16="http://schemas.microsoft.com/office/drawing/2014/main" xmlns="" id="{7BB77E4A-C33F-4292-B56F-C519B478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36" y="651538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A24AC6-318C-49FE-A865-8D0586E9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9" y="1704447"/>
            <a:ext cx="116205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213E0C-6391-422F-BD33-F60928D7A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30" y="3038458"/>
            <a:ext cx="186690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14ED15-6D99-419F-B717-0632D4630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883" y="3263679"/>
            <a:ext cx="87630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EDD6072-1ACF-444C-9714-70E088D7E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833" y="1049353"/>
            <a:ext cx="914400" cy="120967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4827ADD9-3CD0-4D7A-B2A0-80843E7CEFE6}"/>
              </a:ext>
            </a:extLst>
          </p:cNvPr>
          <p:cNvSpPr/>
          <p:nvPr/>
        </p:nvSpPr>
        <p:spPr>
          <a:xfrm>
            <a:off x="4878544" y="5409433"/>
            <a:ext cx="2848759" cy="649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Robot + AWT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607A123-A43F-4728-B22A-15F2F4D9BBEB}"/>
              </a:ext>
            </a:extLst>
          </p:cNvPr>
          <p:cNvCxnSpPr>
            <a:cxnSpLocks/>
          </p:cNvCxnSpPr>
          <p:nvPr/>
        </p:nvCxnSpPr>
        <p:spPr>
          <a:xfrm flipV="1">
            <a:off x="625151" y="961054"/>
            <a:ext cx="994085" cy="693136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591FF31-3D73-4B90-AD6C-E87C8AEA836B}"/>
              </a:ext>
            </a:extLst>
          </p:cNvPr>
          <p:cNvCxnSpPr>
            <a:cxnSpLocks/>
          </p:cNvCxnSpPr>
          <p:nvPr/>
        </p:nvCxnSpPr>
        <p:spPr>
          <a:xfrm flipV="1">
            <a:off x="1667508" y="1237238"/>
            <a:ext cx="657632" cy="511489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A8502E4-6063-47E3-AE63-1B389791041A}"/>
              </a:ext>
            </a:extLst>
          </p:cNvPr>
          <p:cNvCxnSpPr>
            <a:cxnSpLocks/>
          </p:cNvCxnSpPr>
          <p:nvPr/>
        </p:nvCxnSpPr>
        <p:spPr>
          <a:xfrm flipV="1">
            <a:off x="964330" y="1838051"/>
            <a:ext cx="3188609" cy="1246825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623C35C-7004-4701-9B2A-1BBA95EBBF7E}"/>
              </a:ext>
            </a:extLst>
          </p:cNvPr>
          <p:cNvCxnSpPr>
            <a:cxnSpLocks/>
          </p:cNvCxnSpPr>
          <p:nvPr/>
        </p:nvCxnSpPr>
        <p:spPr>
          <a:xfrm flipV="1">
            <a:off x="2831230" y="3387919"/>
            <a:ext cx="2953750" cy="1158243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C3FC09ED-BD10-46BE-B27F-815B151D5CA2}"/>
              </a:ext>
            </a:extLst>
          </p:cNvPr>
          <p:cNvCxnSpPr>
            <a:cxnSpLocks/>
          </p:cNvCxnSpPr>
          <p:nvPr/>
        </p:nvCxnSpPr>
        <p:spPr>
          <a:xfrm flipH="1">
            <a:off x="6996974" y="1107408"/>
            <a:ext cx="2860910" cy="506149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A5BF3964-E680-4DCF-8EFE-33DE5227C89E}"/>
              </a:ext>
            </a:extLst>
          </p:cNvPr>
          <p:cNvCxnSpPr>
            <a:cxnSpLocks/>
          </p:cNvCxnSpPr>
          <p:nvPr/>
        </p:nvCxnSpPr>
        <p:spPr>
          <a:xfrm flipH="1">
            <a:off x="7553989" y="2239558"/>
            <a:ext cx="2303894" cy="299532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DADDD7C-426F-4BD1-9952-820EE747CBE8}"/>
              </a:ext>
            </a:extLst>
          </p:cNvPr>
          <p:cNvCxnSpPr>
            <a:cxnSpLocks/>
          </p:cNvCxnSpPr>
          <p:nvPr/>
        </p:nvCxnSpPr>
        <p:spPr>
          <a:xfrm flipH="1" flipV="1">
            <a:off x="6904133" y="3601616"/>
            <a:ext cx="3042300" cy="852688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C091080-767D-4FE9-B36A-FD07F9F33DAE}"/>
              </a:ext>
            </a:extLst>
          </p:cNvPr>
          <p:cNvCxnSpPr>
            <a:cxnSpLocks/>
          </p:cNvCxnSpPr>
          <p:nvPr/>
        </p:nvCxnSpPr>
        <p:spPr>
          <a:xfrm flipH="1" flipV="1">
            <a:off x="7507996" y="2717054"/>
            <a:ext cx="2330837" cy="670865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886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692398" y="0"/>
            <a:ext cx="3238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Database Testing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86EEC3-B3D4-4922-B61D-95F67C1E2868}"/>
              </a:ext>
            </a:extLst>
          </p:cNvPr>
          <p:cNvSpPr txBox="1"/>
          <p:nvPr/>
        </p:nvSpPr>
        <p:spPr>
          <a:xfrm>
            <a:off x="96252" y="433136"/>
            <a:ext cx="12095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Why, How?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Testing using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Database Driver, Making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Raising SQL queries and Response data parsing</a:t>
            </a:r>
          </a:p>
        </p:txBody>
      </p:sp>
      <p:pic>
        <p:nvPicPr>
          <p:cNvPr id="6" name="Picture 5" descr="6+ Database Clipart - Preview : Database Symbol | HDClipartAll">
            <a:extLst>
              <a:ext uri="{FF2B5EF4-FFF2-40B4-BE49-F238E27FC236}">
                <a16:creationId xmlns:a16="http://schemas.microsoft.com/office/drawing/2014/main" xmlns="" id="{62CCB421-C7EB-429B-8939-FE3099F3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0021" y="3266929"/>
            <a:ext cx="2332697" cy="233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6+ Database Clipart - Preview : Database Symbol | HDClipartAll">
            <a:extLst>
              <a:ext uri="{FF2B5EF4-FFF2-40B4-BE49-F238E27FC236}">
                <a16:creationId xmlns:a16="http://schemas.microsoft.com/office/drawing/2014/main" xmlns="" id="{26D97A5D-9C85-47B9-9ACF-59C46579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9302" y="3266928"/>
            <a:ext cx="2332697" cy="233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6+ Database Clipart - Preview : Database Symbol | HDClipartAll">
            <a:extLst>
              <a:ext uri="{FF2B5EF4-FFF2-40B4-BE49-F238E27FC236}">
                <a16:creationId xmlns:a16="http://schemas.microsoft.com/office/drawing/2014/main" xmlns="" id="{901AC511-C12A-45E6-A7B4-70C377F5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4876" y="3266929"/>
            <a:ext cx="2332697" cy="233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5C45D1-A3E5-4B75-8D6B-E3DD9F28A7A8}"/>
              </a:ext>
            </a:extLst>
          </p:cNvPr>
          <p:cNvSpPr txBox="1"/>
          <p:nvPr/>
        </p:nvSpPr>
        <p:spPr>
          <a:xfrm>
            <a:off x="5237747" y="5853008"/>
            <a:ext cx="1195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Sqlite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9BFA27-DA23-48A7-8B85-B2946F4D0F1C}"/>
              </a:ext>
            </a:extLst>
          </p:cNvPr>
          <p:cNvSpPr txBox="1"/>
          <p:nvPr/>
        </p:nvSpPr>
        <p:spPr>
          <a:xfrm>
            <a:off x="7748514" y="5853008"/>
            <a:ext cx="1607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D536041-5E67-4331-BEDE-C67B0273D9AB}"/>
              </a:ext>
            </a:extLst>
          </p:cNvPr>
          <p:cNvSpPr txBox="1"/>
          <p:nvPr/>
        </p:nvSpPr>
        <p:spPr>
          <a:xfrm>
            <a:off x="9948109" y="5853008"/>
            <a:ext cx="2155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Postgres DB</a:t>
            </a:r>
          </a:p>
        </p:txBody>
      </p:sp>
    </p:spTree>
    <p:extLst>
      <p:ext uri="{BB962C8B-B14F-4D97-AF65-F5344CB8AC3E}">
        <p14:creationId xmlns:p14="http://schemas.microsoft.com/office/powerpoint/2010/main" xmlns="" val="56749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692399" y="0"/>
            <a:ext cx="2914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Different Fixtures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86EEC3-B3D4-4922-B61D-95F67C1E2868}"/>
              </a:ext>
            </a:extLst>
          </p:cNvPr>
          <p:cNvSpPr txBox="1"/>
          <p:nvPr/>
        </p:nvSpPr>
        <p:spPr>
          <a:xfrm>
            <a:off x="96252" y="433136"/>
            <a:ext cx="8699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Why, How?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How to set up and use them from Excel</a:t>
            </a: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Types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Reporting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Db config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Parameter passing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Page Object creation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Browser setting</a:t>
            </a:r>
          </a:p>
        </p:txBody>
      </p:sp>
    </p:spTree>
    <p:extLst>
      <p:ext uri="{BB962C8B-B14F-4D97-AF65-F5344CB8AC3E}">
        <p14:creationId xmlns:p14="http://schemas.microsoft.com/office/powerpoint/2010/main" xmlns="" val="56749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8EC93-3EDE-4FEF-A931-4C1E058968AD}"/>
              </a:ext>
            </a:extLst>
          </p:cNvPr>
          <p:cNvSpPr txBox="1"/>
          <p:nvPr/>
        </p:nvSpPr>
        <p:spPr>
          <a:xfrm>
            <a:off x="2477100" y="1092804"/>
            <a:ext cx="71838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Demo !</a:t>
            </a:r>
          </a:p>
          <a:p>
            <a:pPr algn="ctr"/>
            <a:endParaRPr lang="en-US" sz="3000" dirty="0">
              <a:solidFill>
                <a:schemeClr val="bg1"/>
              </a:solidFill>
            </a:endParaRPr>
          </a:p>
          <a:p>
            <a:pPr algn="ctr"/>
            <a:r>
              <a:rPr lang="en-IN" sz="3000" dirty="0" smtClean="0">
                <a:solidFill>
                  <a:schemeClr val="bg1"/>
                </a:solidFill>
              </a:rPr>
              <a:t>Sample Web Application Automation</a:t>
            </a:r>
          </a:p>
          <a:p>
            <a:pPr algn="ctr"/>
            <a:endParaRPr lang="en-IN" sz="3000" dirty="0" smtClean="0">
              <a:solidFill>
                <a:schemeClr val="bg1"/>
              </a:solidFill>
            </a:endParaRPr>
          </a:p>
          <a:p>
            <a:pPr algn="ctr"/>
            <a:r>
              <a:rPr lang="en-IN" sz="3000" dirty="0" smtClean="0">
                <a:solidFill>
                  <a:schemeClr val="bg1"/>
                </a:solidFill>
              </a:rPr>
              <a:t>Sample Database Automation</a:t>
            </a:r>
          </a:p>
          <a:p>
            <a:pPr algn="ctr"/>
            <a:endParaRPr lang="en-IN" sz="3000" dirty="0" smtClean="0">
              <a:solidFill>
                <a:schemeClr val="bg1"/>
              </a:solidFill>
            </a:endParaRPr>
          </a:p>
          <a:p>
            <a:pPr algn="ctr"/>
            <a:r>
              <a:rPr lang="en-IN" sz="3000" dirty="0" smtClean="0">
                <a:solidFill>
                  <a:schemeClr val="bg1"/>
                </a:solidFill>
              </a:rPr>
              <a:t>Input Excel</a:t>
            </a:r>
          </a:p>
          <a:p>
            <a:pPr algn="ctr"/>
            <a:r>
              <a:rPr lang="en-IN" sz="3000" dirty="0" smtClean="0">
                <a:solidFill>
                  <a:schemeClr val="bg1"/>
                </a:solidFill>
              </a:rPr>
              <a:t>Output Excel with Report</a:t>
            </a:r>
          </a:p>
          <a:p>
            <a:pPr algn="ctr"/>
            <a:endParaRPr lang="en-IN" sz="3000" dirty="0" smtClean="0">
              <a:solidFill>
                <a:schemeClr val="bg1"/>
              </a:solidFill>
            </a:endParaRPr>
          </a:p>
          <a:p>
            <a:pPr algn="ctr"/>
            <a:r>
              <a:rPr lang="en-IN" sz="3000" dirty="0" smtClean="0">
                <a:solidFill>
                  <a:schemeClr val="bg1"/>
                </a:solidFill>
              </a:rPr>
              <a:t>Report email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61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92DE06-85DA-4CE3-82CE-A4C1C11CB598}"/>
              </a:ext>
            </a:extLst>
          </p:cNvPr>
          <p:cNvSpPr/>
          <p:nvPr/>
        </p:nvSpPr>
        <p:spPr>
          <a:xfrm>
            <a:off x="5962260" y="839755"/>
            <a:ext cx="3004457" cy="5514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axi Dispatch Solution | All-in-one system | TaxiCaller">
            <a:extLst>
              <a:ext uri="{FF2B5EF4-FFF2-40B4-BE49-F238E27FC236}">
                <a16:creationId xmlns:a16="http://schemas.microsoft.com/office/drawing/2014/main" xmlns="" id="{C8A2CAFC-B1FB-4B22-830C-DDFD60DF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528" y="516974"/>
            <a:ext cx="4056385" cy="22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0B8351A-F423-41F0-82F6-E3451135B426}"/>
              </a:ext>
            </a:extLst>
          </p:cNvPr>
          <p:cNvSpPr/>
          <p:nvPr/>
        </p:nvSpPr>
        <p:spPr>
          <a:xfrm>
            <a:off x="10244910" y="4945970"/>
            <a:ext cx="1902090" cy="7029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 Module 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C4F46E1-45F1-401F-AE74-73553A15440F}"/>
              </a:ext>
            </a:extLst>
          </p:cNvPr>
          <p:cNvSpPr/>
          <p:nvPr/>
        </p:nvSpPr>
        <p:spPr>
          <a:xfrm>
            <a:off x="10289908" y="3041754"/>
            <a:ext cx="1902091" cy="7029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 Module 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A27FF96-AC1D-4830-9EC9-BA9C49E68C14}"/>
              </a:ext>
            </a:extLst>
          </p:cNvPr>
          <p:cNvSpPr/>
          <p:nvPr/>
        </p:nvSpPr>
        <p:spPr>
          <a:xfrm>
            <a:off x="6096000" y="1560577"/>
            <a:ext cx="2495062" cy="702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Internal Module 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73345F-0314-4EB7-8487-9AD3EF1580D0}"/>
              </a:ext>
            </a:extLst>
          </p:cNvPr>
          <p:cNvSpPr txBox="1"/>
          <p:nvPr/>
        </p:nvSpPr>
        <p:spPr>
          <a:xfrm>
            <a:off x="5962260" y="222924"/>
            <a:ext cx="289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Product or Service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3630D42D-9349-4D06-B9C7-1F269B8EE984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 flipV="1">
            <a:off x="8636061" y="3393207"/>
            <a:ext cx="1653847" cy="1352814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0BD64CB-D4F3-4FA7-9BDE-2EF192844B9F}"/>
              </a:ext>
            </a:extLst>
          </p:cNvPr>
          <p:cNvSpPr/>
          <p:nvPr/>
        </p:nvSpPr>
        <p:spPr>
          <a:xfrm>
            <a:off x="6159759" y="2439209"/>
            <a:ext cx="800878" cy="441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8A792A-EB45-4C46-8CCF-F946CBACA237}"/>
              </a:ext>
            </a:extLst>
          </p:cNvPr>
          <p:cNvSpPr/>
          <p:nvPr/>
        </p:nvSpPr>
        <p:spPr>
          <a:xfrm>
            <a:off x="6159759" y="3015986"/>
            <a:ext cx="800878" cy="441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EE0AD74-25E0-4618-84FE-77CA9B7CFF12}"/>
              </a:ext>
            </a:extLst>
          </p:cNvPr>
          <p:cNvSpPr/>
          <p:nvPr/>
        </p:nvSpPr>
        <p:spPr>
          <a:xfrm>
            <a:off x="6159759" y="3825406"/>
            <a:ext cx="800878" cy="441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43F8D938-F83B-4031-88CC-07970D92B5C0}"/>
              </a:ext>
            </a:extLst>
          </p:cNvPr>
          <p:cNvSpPr/>
          <p:nvPr/>
        </p:nvSpPr>
        <p:spPr>
          <a:xfrm>
            <a:off x="4567892" y="1828800"/>
            <a:ext cx="13943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xmlns="" id="{C27A35DD-0C18-407D-ACB6-940A44866125}"/>
              </a:ext>
            </a:extLst>
          </p:cNvPr>
          <p:cNvSpPr/>
          <p:nvPr/>
        </p:nvSpPr>
        <p:spPr>
          <a:xfrm rot="10800000">
            <a:off x="4164230" y="4766087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A89FD864-1C56-41E0-A58F-E735D79AD7BE}"/>
              </a:ext>
            </a:extLst>
          </p:cNvPr>
          <p:cNvSpPr/>
          <p:nvPr/>
        </p:nvSpPr>
        <p:spPr>
          <a:xfrm>
            <a:off x="4210322" y="4428795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64F21F8-0358-4752-AD1B-3F1683B2769C}"/>
              </a:ext>
            </a:extLst>
          </p:cNvPr>
          <p:cNvSpPr/>
          <p:nvPr/>
        </p:nvSpPr>
        <p:spPr>
          <a:xfrm>
            <a:off x="2664452" y="4414634"/>
            <a:ext cx="1527110" cy="7029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API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3A7D09D1-A5C8-47A2-8859-4EF0C92E6BF9}"/>
              </a:ext>
            </a:extLst>
          </p:cNvPr>
          <p:cNvSpPr/>
          <p:nvPr/>
        </p:nvSpPr>
        <p:spPr>
          <a:xfrm rot="10800000">
            <a:off x="4534677" y="2088201"/>
            <a:ext cx="1394369" cy="2862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46005E8F-F66C-4A63-ADD4-3E8FF606569E}"/>
              </a:ext>
            </a:extLst>
          </p:cNvPr>
          <p:cNvCxnSpPr>
            <a:cxnSpLocks/>
            <a:stCxn id="42" idx="3"/>
            <a:endCxn id="17" idx="1"/>
          </p:cNvCxnSpPr>
          <p:nvPr/>
        </p:nvCxnSpPr>
        <p:spPr>
          <a:xfrm>
            <a:off x="8636061" y="4746021"/>
            <a:ext cx="1608849" cy="551402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F1847F68-8752-4A31-9874-82C1A85BD077}"/>
              </a:ext>
            </a:extLst>
          </p:cNvPr>
          <p:cNvSpPr/>
          <p:nvPr/>
        </p:nvSpPr>
        <p:spPr>
          <a:xfrm>
            <a:off x="6140999" y="4394568"/>
            <a:ext cx="2495062" cy="702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Internal Module 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B5975E7-BA08-4347-B249-DD7718B77708}"/>
              </a:ext>
            </a:extLst>
          </p:cNvPr>
          <p:cNvSpPr/>
          <p:nvPr/>
        </p:nvSpPr>
        <p:spPr>
          <a:xfrm>
            <a:off x="2664452" y="2755049"/>
            <a:ext cx="1527110" cy="70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Front 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37A800-418F-4C66-9BBD-F00FEE4D01A5}"/>
              </a:ext>
            </a:extLst>
          </p:cNvPr>
          <p:cNvSpPr txBox="1"/>
          <p:nvPr/>
        </p:nvSpPr>
        <p:spPr>
          <a:xfrm>
            <a:off x="10287119" y="204347"/>
            <a:ext cx="185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Third Party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6+ Database Clipart - Preview : Database Symbol | HDClipartAll">
            <a:extLst>
              <a:ext uri="{FF2B5EF4-FFF2-40B4-BE49-F238E27FC236}">
                <a16:creationId xmlns:a16="http://schemas.microsoft.com/office/drawing/2014/main" xmlns="" id="{A6E19827-C857-4395-B2D3-2775B40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4469" y="5425993"/>
            <a:ext cx="901217" cy="9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6+ Database Clipart - Preview : Database Symbol | HDClipartAll">
            <a:extLst>
              <a:ext uri="{FF2B5EF4-FFF2-40B4-BE49-F238E27FC236}">
                <a16:creationId xmlns:a16="http://schemas.microsoft.com/office/drawing/2014/main" xmlns="" id="{82742AE2-0728-4F3B-9A8C-E3DD96919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2531" y="5445623"/>
            <a:ext cx="901217" cy="9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92BA09-D6F9-4399-8039-0AF41C11B25C}"/>
              </a:ext>
            </a:extLst>
          </p:cNvPr>
          <p:cNvSpPr txBox="1"/>
          <p:nvPr/>
        </p:nvSpPr>
        <p:spPr>
          <a:xfrm>
            <a:off x="6407224" y="3331153"/>
            <a:ext cx="57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….</a:t>
            </a:r>
            <a:endParaRPr lang="en-IN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CE52D5E-6704-4B87-86EA-39841B6668A9}"/>
              </a:ext>
            </a:extLst>
          </p:cNvPr>
          <p:cNvSpPr txBox="1"/>
          <p:nvPr/>
        </p:nvSpPr>
        <p:spPr>
          <a:xfrm>
            <a:off x="7319844" y="5791822"/>
            <a:ext cx="57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….</a:t>
            </a:r>
            <a:endParaRPr lang="en-IN" sz="28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xmlns="" id="{DEF17FE6-1FEC-4ABA-BD8A-01B6C80A3330}"/>
              </a:ext>
            </a:extLst>
          </p:cNvPr>
          <p:cNvSpPr/>
          <p:nvPr/>
        </p:nvSpPr>
        <p:spPr>
          <a:xfrm rot="10800000">
            <a:off x="4157002" y="5951770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64ED1B8B-EC69-445C-9DAD-CB50A23FAA0B}"/>
              </a:ext>
            </a:extLst>
          </p:cNvPr>
          <p:cNvSpPr/>
          <p:nvPr/>
        </p:nvSpPr>
        <p:spPr>
          <a:xfrm>
            <a:off x="4203094" y="5614478"/>
            <a:ext cx="1976769" cy="28627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026ADF6-23D1-496C-B478-0F60F176BA39}"/>
              </a:ext>
            </a:extLst>
          </p:cNvPr>
          <p:cNvSpPr/>
          <p:nvPr/>
        </p:nvSpPr>
        <p:spPr>
          <a:xfrm>
            <a:off x="2657224" y="5600317"/>
            <a:ext cx="1527110" cy="70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1660782-637C-479D-AAE5-D78039E7BD1A}"/>
              </a:ext>
            </a:extLst>
          </p:cNvPr>
          <p:cNvSpPr txBox="1"/>
          <p:nvPr/>
        </p:nvSpPr>
        <p:spPr>
          <a:xfrm>
            <a:off x="2782027" y="3744660"/>
            <a:ext cx="16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User/ QA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86BFB5D-3989-4C7F-BCCE-38C3C9659A12}"/>
              </a:ext>
            </a:extLst>
          </p:cNvPr>
          <p:cNvSpPr txBox="1"/>
          <p:nvPr/>
        </p:nvSpPr>
        <p:spPr>
          <a:xfrm>
            <a:off x="2736121" y="6322313"/>
            <a:ext cx="16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79A06C6-D2EE-40A9-88F2-EBD65A943C36}"/>
              </a:ext>
            </a:extLst>
          </p:cNvPr>
          <p:cNvSpPr txBox="1"/>
          <p:nvPr/>
        </p:nvSpPr>
        <p:spPr>
          <a:xfrm>
            <a:off x="2636269" y="190187"/>
            <a:ext cx="163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User/ QA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BFE1DD1E-7B3E-4EB3-BCF8-5B77FEA62BCB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1195955" y="5648876"/>
            <a:ext cx="0" cy="827323"/>
          </a:xfrm>
          <a:prstGeom prst="straightConnector1">
            <a:avLst/>
          </a:prstGeom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07A50B4D-1E0A-42D7-A4B0-912D54A6D1DE}"/>
              </a:ext>
            </a:extLst>
          </p:cNvPr>
          <p:cNvCxnSpPr>
            <a:cxnSpLocks/>
          </p:cNvCxnSpPr>
          <p:nvPr/>
        </p:nvCxnSpPr>
        <p:spPr>
          <a:xfrm flipH="1">
            <a:off x="3454280" y="6447758"/>
            <a:ext cx="7737589" cy="53449"/>
          </a:xfrm>
          <a:prstGeom prst="straightConnector1">
            <a:avLst/>
          </a:prstGeom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53EAA58-0544-4AE9-AD36-E773F3DFD8E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20779" y="6303223"/>
            <a:ext cx="0" cy="197984"/>
          </a:xfrm>
          <a:prstGeom prst="straightConnector1">
            <a:avLst/>
          </a:prstGeom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93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8EC93-3EDE-4FEF-A931-4C1E058968AD}"/>
              </a:ext>
            </a:extLst>
          </p:cNvPr>
          <p:cNvSpPr txBox="1"/>
          <p:nvPr/>
        </p:nvSpPr>
        <p:spPr>
          <a:xfrm>
            <a:off x="4470551" y="3152001"/>
            <a:ext cx="3927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GUI Testing Automation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8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687119" y="0"/>
            <a:ext cx="3103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GUI Testing Needs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FF752CE-EAEF-4DA1-88F0-7BC5957FED78}"/>
              </a:ext>
            </a:extLst>
          </p:cNvPr>
          <p:cNvSpPr/>
          <p:nvPr/>
        </p:nvSpPr>
        <p:spPr>
          <a:xfrm>
            <a:off x="837754" y="1253200"/>
            <a:ext cx="2495062" cy="702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Browser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E845134-5F6C-4E03-AA9E-AA9E261D397B}"/>
              </a:ext>
            </a:extLst>
          </p:cNvPr>
          <p:cNvSpPr/>
          <p:nvPr/>
        </p:nvSpPr>
        <p:spPr>
          <a:xfrm>
            <a:off x="815963" y="2509157"/>
            <a:ext cx="2495062" cy="702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Desktop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F4D9354-9C6F-4D98-BE98-B9B9599D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70" y="1253200"/>
            <a:ext cx="3552748" cy="673432"/>
          </a:xfrm>
          <a:prstGeom prst="rect">
            <a:avLst/>
          </a:prstGeom>
        </p:spPr>
      </p:pic>
      <p:pic>
        <p:nvPicPr>
          <p:cNvPr id="2054" name="Picture 6" descr="Desktop computer icon 3d colored design Free vector in Encapsulated  PostScript eps ( .eps ) vector illustration graphic art design format  format for free download 699.25KB">
            <a:extLst>
              <a:ext uri="{FF2B5EF4-FFF2-40B4-BE49-F238E27FC236}">
                <a16:creationId xmlns:a16="http://schemas.microsoft.com/office/drawing/2014/main" xmlns="" id="{9F9497E6-C95F-4C85-BB15-164D644A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912" y="2420321"/>
            <a:ext cx="2857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1D2DAC-F0EC-4313-B938-AD1DE7F6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423" y="4567444"/>
            <a:ext cx="2132045" cy="22017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D39ED-2493-4B74-B6A7-C766861234C9}"/>
              </a:ext>
            </a:extLst>
          </p:cNvPr>
          <p:cNvSpPr/>
          <p:nvPr/>
        </p:nvSpPr>
        <p:spPr>
          <a:xfrm>
            <a:off x="0" y="6155094"/>
            <a:ext cx="3332816" cy="702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Stock Market Trading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Whatsapp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79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A8EC93-3EDE-4FEF-A931-4C1E058968AD}"/>
              </a:ext>
            </a:extLst>
          </p:cNvPr>
          <p:cNvSpPr txBox="1"/>
          <p:nvPr/>
        </p:nvSpPr>
        <p:spPr>
          <a:xfrm>
            <a:off x="4289123" y="3155629"/>
            <a:ext cx="4292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Database Test Automation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36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1544967" y="2213428"/>
            <a:ext cx="364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Non-Functional Needs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FF752CE-EAEF-4DA1-88F0-7BC5957FED78}"/>
              </a:ext>
            </a:extLst>
          </p:cNvPr>
          <p:cNvSpPr/>
          <p:nvPr/>
        </p:nvSpPr>
        <p:spPr>
          <a:xfrm>
            <a:off x="2139504" y="3325114"/>
            <a:ext cx="2495062" cy="7029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 Testing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6" name="Picture 15" descr="6+ Database Clipart - Preview : Database Symbol | HDClipartAll">
            <a:extLst>
              <a:ext uri="{FF2B5EF4-FFF2-40B4-BE49-F238E27FC236}">
                <a16:creationId xmlns:a16="http://schemas.microsoft.com/office/drawing/2014/main" xmlns="" id="{706F5B53-66B9-44B2-ADD8-F001E587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0805" y="2178117"/>
            <a:ext cx="2218409" cy="22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129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8EC93-3EDE-4FEF-A931-4C1E058968AD}"/>
              </a:ext>
            </a:extLst>
          </p:cNvPr>
          <p:cNvSpPr txBox="1"/>
          <p:nvPr/>
        </p:nvSpPr>
        <p:spPr>
          <a:xfrm>
            <a:off x="4470551" y="3152001"/>
            <a:ext cx="3927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Automation Framework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0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5285993" y="0"/>
            <a:ext cx="211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B86EEC3-B3D4-4922-B61D-95F67C1E2868}"/>
              </a:ext>
            </a:extLst>
          </p:cNvPr>
          <p:cNvSpPr txBox="1"/>
          <p:nvPr/>
        </p:nvSpPr>
        <p:spPr>
          <a:xfrm>
            <a:off x="119329" y="504439"/>
            <a:ext cx="108348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What is a Framework?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Why we need a Framework?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/>
                </a:solidFill>
              </a:rPr>
              <a:t>Attributes and Offerings from </a:t>
            </a:r>
            <a:r>
              <a:rPr lang="en-US" sz="3000" dirty="0" smtClean="0">
                <a:solidFill>
                  <a:schemeClr val="bg1"/>
                </a:solidFill>
              </a:rPr>
              <a:t>Keyword Driven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/>
                </a:solidFill>
              </a:rPr>
              <a:t>Design, Enhance, Maintain Framework</a:t>
            </a:r>
          </a:p>
          <a:p>
            <a:pPr marL="514350" indent="-514350"/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/>
            <a:endParaRPr lang="en-US" sz="30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sz="3000" b="1" dirty="0" smtClean="0">
                <a:solidFill>
                  <a:schemeClr val="bg1"/>
                </a:solidFill>
              </a:rPr>
              <a:t>      Allow manual QA to use this Framework</a:t>
            </a:r>
          </a:p>
          <a:p>
            <a:pPr marL="514350" indent="-514350"/>
            <a:r>
              <a:rPr lang="en-US" sz="3000" b="1" dirty="0" smtClean="0">
                <a:solidFill>
                  <a:schemeClr val="bg1"/>
                </a:solidFill>
              </a:rPr>
              <a:t>       for test case writing </a:t>
            </a:r>
          </a:p>
          <a:p>
            <a:pPr marL="514350" indent="-514350"/>
            <a:r>
              <a:rPr lang="en-US" sz="3000" b="1" dirty="0" smtClean="0">
                <a:solidFill>
                  <a:schemeClr val="bg1"/>
                </a:solidFill>
              </a:rPr>
              <a:t>       for test execution</a:t>
            </a:r>
          </a:p>
          <a:p>
            <a:pPr marL="514350" indent="-514350"/>
            <a:r>
              <a:rPr lang="en-US" sz="3000" b="1" dirty="0" smtClean="0">
                <a:solidFill>
                  <a:schemeClr val="bg1"/>
                </a:solidFill>
              </a:rPr>
              <a:t>     Without any programming knowledge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6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B22D973F-4978-4D64-AE07-D25303758B20}"/>
              </a:ext>
            </a:extLst>
          </p:cNvPr>
          <p:cNvSpPr/>
          <p:nvPr/>
        </p:nvSpPr>
        <p:spPr>
          <a:xfrm>
            <a:off x="3733238" y="4096139"/>
            <a:ext cx="3433666" cy="109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A3543933-A423-482F-AD51-1A2EC09BBA9B}"/>
              </a:ext>
            </a:extLst>
          </p:cNvPr>
          <p:cNvSpPr/>
          <p:nvPr/>
        </p:nvSpPr>
        <p:spPr>
          <a:xfrm rot="5400000">
            <a:off x="-142876" y="14287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xmlns="" id="{7E2BDBB6-B91C-4304-8552-10A2ECF9A698}"/>
              </a:ext>
            </a:extLst>
          </p:cNvPr>
          <p:cNvSpPr/>
          <p:nvPr/>
        </p:nvSpPr>
        <p:spPr>
          <a:xfrm rot="16200000">
            <a:off x="10048860" y="4714860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044557-2382-49BA-9FA7-912BADFBCF1B}"/>
              </a:ext>
            </a:extLst>
          </p:cNvPr>
          <p:cNvSpPr txBox="1"/>
          <p:nvPr/>
        </p:nvSpPr>
        <p:spPr>
          <a:xfrm>
            <a:off x="4152939" y="-48695"/>
            <a:ext cx="5079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Framework Types with Layers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5EA7DFA-81BF-4C6B-AD6F-39A2341E648F}"/>
              </a:ext>
            </a:extLst>
          </p:cNvPr>
          <p:cNvSpPr/>
          <p:nvPr/>
        </p:nvSpPr>
        <p:spPr>
          <a:xfrm>
            <a:off x="6057122" y="5550159"/>
            <a:ext cx="3433666" cy="109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Maven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860C6AE-AC05-44A1-8B6B-248370B48E93}"/>
              </a:ext>
            </a:extLst>
          </p:cNvPr>
          <p:cNvCxnSpPr>
            <a:cxnSpLocks/>
          </p:cNvCxnSpPr>
          <p:nvPr/>
        </p:nvCxnSpPr>
        <p:spPr>
          <a:xfrm>
            <a:off x="3004457" y="5327780"/>
            <a:ext cx="8854751" cy="65314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9D5072-8DEF-4048-9DA4-F0FD3843F0C0}"/>
              </a:ext>
            </a:extLst>
          </p:cNvPr>
          <p:cNvSpPr txBox="1"/>
          <p:nvPr/>
        </p:nvSpPr>
        <p:spPr>
          <a:xfrm>
            <a:off x="4848246" y="4294555"/>
            <a:ext cx="120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Junit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D3EEC3-8E19-4D1C-A030-9E7E48785CCD}"/>
              </a:ext>
            </a:extLst>
          </p:cNvPr>
          <p:cNvSpPr txBox="1"/>
          <p:nvPr/>
        </p:nvSpPr>
        <p:spPr>
          <a:xfrm>
            <a:off x="294317" y="5617716"/>
            <a:ext cx="348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Build, Dependency </a:t>
            </a:r>
          </a:p>
          <a:p>
            <a:r>
              <a:rPr lang="en-US" sz="3000" dirty="0">
                <a:solidFill>
                  <a:schemeClr val="bg1"/>
                </a:solidFill>
              </a:rPr>
              <a:t>Management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842D561-6FA3-42DE-84DC-71D693A73D7E}"/>
              </a:ext>
            </a:extLst>
          </p:cNvPr>
          <p:cNvSpPr txBox="1"/>
          <p:nvPr/>
        </p:nvSpPr>
        <p:spPr>
          <a:xfrm>
            <a:off x="289529" y="4098612"/>
            <a:ext cx="2306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Unit Testing </a:t>
            </a:r>
          </a:p>
          <a:p>
            <a:r>
              <a:rPr lang="en-US" sz="3000" dirty="0">
                <a:solidFill>
                  <a:schemeClr val="bg1"/>
                </a:solidFill>
              </a:rPr>
              <a:t>Framework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9117A62-2923-44C0-97B6-8E3DA9EA8268}"/>
              </a:ext>
            </a:extLst>
          </p:cNvPr>
          <p:cNvSpPr/>
          <p:nvPr/>
        </p:nvSpPr>
        <p:spPr>
          <a:xfrm>
            <a:off x="5063949" y="2686686"/>
            <a:ext cx="552785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Behavior Driven (Cucumber)</a:t>
            </a:r>
            <a:endParaRPr lang="en-IN" sz="3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69BA66-881E-4736-BCF1-6CB6AEBF7DCC}"/>
              </a:ext>
            </a:extLst>
          </p:cNvPr>
          <p:cNvSpPr/>
          <p:nvPr/>
        </p:nvSpPr>
        <p:spPr>
          <a:xfrm>
            <a:off x="5053064" y="1655866"/>
            <a:ext cx="552785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2">
                    <a:lumMod val="90000"/>
                  </a:schemeClr>
                </a:solidFill>
              </a:rPr>
              <a:t>Data Driven</a:t>
            </a:r>
            <a:endParaRPr lang="en-IN" sz="3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D181AAA-406F-454E-AF8F-9BA85DE30B42}"/>
              </a:ext>
            </a:extLst>
          </p:cNvPr>
          <p:cNvSpPr/>
          <p:nvPr/>
        </p:nvSpPr>
        <p:spPr>
          <a:xfrm>
            <a:off x="5020407" y="543967"/>
            <a:ext cx="5527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Keyword Driven</a:t>
            </a:r>
            <a:endParaRPr lang="en-IN" sz="3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9CC964A1-F3F9-475F-9333-040823E62B0C}"/>
              </a:ext>
            </a:extLst>
          </p:cNvPr>
          <p:cNvSpPr/>
          <p:nvPr/>
        </p:nvSpPr>
        <p:spPr>
          <a:xfrm>
            <a:off x="8303841" y="4096139"/>
            <a:ext cx="3433666" cy="1091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FF96AB1-C45D-4BDB-9D3C-895A63C0BB13}"/>
              </a:ext>
            </a:extLst>
          </p:cNvPr>
          <p:cNvSpPr txBox="1"/>
          <p:nvPr/>
        </p:nvSpPr>
        <p:spPr>
          <a:xfrm>
            <a:off x="9232237" y="4302300"/>
            <a:ext cx="174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TestNG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E68AA806-4830-4733-AD1A-F61BD207CBBA}"/>
              </a:ext>
            </a:extLst>
          </p:cNvPr>
          <p:cNvCxnSpPr>
            <a:cxnSpLocks/>
          </p:cNvCxnSpPr>
          <p:nvPr/>
        </p:nvCxnSpPr>
        <p:spPr>
          <a:xfrm>
            <a:off x="3004457" y="3772677"/>
            <a:ext cx="8877552" cy="0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E3031FE-31ED-4F74-BDE3-51FC6A98F229}"/>
              </a:ext>
            </a:extLst>
          </p:cNvPr>
          <p:cNvSpPr txBox="1"/>
          <p:nvPr/>
        </p:nvSpPr>
        <p:spPr>
          <a:xfrm>
            <a:off x="404608" y="1432083"/>
            <a:ext cx="245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Popular in</a:t>
            </a:r>
            <a:r>
              <a:rPr lang="en-IN" sz="3000" dirty="0">
                <a:solidFill>
                  <a:schemeClr val="bg1"/>
                </a:solidFill>
              </a:rPr>
              <a:t> QA</a:t>
            </a:r>
          </a:p>
          <a:p>
            <a:r>
              <a:rPr lang="en-IN" sz="3000" dirty="0">
                <a:solidFill>
                  <a:schemeClr val="bg1"/>
                </a:solidFill>
              </a:rPr>
              <a:t>Community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08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7919</TotalTime>
  <Words>346</Words>
  <Application>Microsoft Office PowerPoint</Application>
  <PresentationFormat>Custom</PresentationFormat>
  <Paragraphs>138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Shrikant Swami</dc:creator>
  <cp:lastModifiedBy>Sachin</cp:lastModifiedBy>
  <cp:revision>462</cp:revision>
  <dcterms:created xsi:type="dcterms:W3CDTF">2020-10-05T05:39:52Z</dcterms:created>
  <dcterms:modified xsi:type="dcterms:W3CDTF">2020-12-12T17:02:51Z</dcterms:modified>
</cp:coreProperties>
</file>