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Welcome to</a:t>
            </a:r>
            <a:r>
              <a:rPr lang="en-US" sz="4000" b="1" dirty="0" smtClean="0">
                <a:solidFill>
                  <a:schemeClr val="bg1"/>
                </a:solidFill>
              </a:rPr>
              <a:t> imademethink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1928802"/>
            <a:ext cx="614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Cucumber tutorials for BDD with Java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027" name="Picture 3" descr="G:\_____Framework_____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786058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Need to add following Cucumber options in runner file</a:t>
            </a:r>
          </a:p>
          <a:p>
            <a:pPr marL="914400" lvl="1" indent="-457200"/>
            <a:r>
              <a:rPr lang="en-IN" sz="2400" dirty="0" smtClean="0"/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plugin</a:t>
            </a:r>
            <a:r>
              <a:rPr lang="en-IN" sz="2400" dirty="0" smtClean="0">
                <a:solidFill>
                  <a:schemeClr val="bg1"/>
                </a:solidFill>
              </a:rPr>
              <a:t> = {"</a:t>
            </a:r>
            <a:r>
              <a:rPr lang="en-IN" sz="2400" dirty="0" err="1" smtClean="0">
                <a:solidFill>
                  <a:schemeClr val="bg1"/>
                </a:solidFill>
              </a:rPr>
              <a:t>pretty","html:target</a:t>
            </a:r>
            <a:r>
              <a:rPr lang="en-IN" sz="2400" dirty="0" smtClean="0">
                <a:solidFill>
                  <a:schemeClr val="bg1"/>
                </a:solidFill>
              </a:rPr>
              <a:t>/cucumber"}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Sample test report using index.html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2886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Results shown in graphical format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 additional </a:t>
            </a:r>
            <a:r>
              <a:rPr lang="en-US" sz="2400" dirty="0" err="1" smtClean="0">
                <a:solidFill>
                  <a:schemeClr val="bg1"/>
                </a:solidFill>
              </a:rPr>
              <a:t>plugin</a:t>
            </a:r>
            <a:r>
              <a:rPr lang="en-US" sz="2400" dirty="0" smtClean="0">
                <a:solidFill>
                  <a:schemeClr val="bg1"/>
                </a:solidFill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</a:rPr>
              <a:t>pom</a:t>
            </a:r>
            <a:r>
              <a:rPr lang="en-US" sz="2400" dirty="0" smtClean="0">
                <a:solidFill>
                  <a:schemeClr val="bg1"/>
                </a:solidFill>
              </a:rPr>
              <a:t> file</a:t>
            </a:r>
          </a:p>
          <a:p>
            <a:pPr marL="1371600" lvl="2" indent="-457200"/>
            <a:r>
              <a:rPr lang="en-IN" sz="2400" dirty="0" smtClean="0">
                <a:solidFill>
                  <a:schemeClr val="bg1"/>
                </a:solidFill>
              </a:rPr>
              <a:t>maven-cucumber-reporting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It works by generating html from the cucumber json report formatter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8573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Advanced Reporting</a:t>
            </a:r>
          </a:p>
        </p:txBody>
      </p:sp>
      <p:pic>
        <p:nvPicPr>
          <p:cNvPr id="16" name="Picture 1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6" y="4357694"/>
            <a:ext cx="3142260" cy="2176466"/>
          </a:xfrm>
          <a:prstGeom prst="rect">
            <a:avLst/>
          </a:prstGeom>
        </p:spPr>
      </p:pic>
      <p:pic>
        <p:nvPicPr>
          <p:cNvPr id="17" name="Picture 16" descr="demo_7392_ligh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4429132"/>
            <a:ext cx="2786082" cy="20717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Other language example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Gherkin supports not only English but many other native languages such as French, Finnish, Indonesian, Hungarian, Hindi, Urdu, Gujarati as well.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Ref: </a:t>
            </a:r>
            <a:r>
              <a:rPr lang="en-US" sz="2400" dirty="0" smtClean="0"/>
              <a:t>https://github.com/cucumber/cucumber/blob/master/gherkin/gherkin-languages.json 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What is it? 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What is Gherkin?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Keywords used in Gherkin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Feature file</a:t>
            </a:r>
            <a:endParaRPr lang="en-IN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>
                <a:solidFill>
                  <a:schemeClr val="bg1"/>
                </a:solidFill>
              </a:rPr>
              <a:t> Step, Step Definition, Step Implementation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Parameterization (int, string, </a:t>
            </a:r>
            <a:r>
              <a:rPr lang="en-US" sz="3100" dirty="0" err="1" smtClean="0">
                <a:solidFill>
                  <a:schemeClr val="bg1"/>
                </a:solidFill>
              </a:rPr>
              <a:t>dataTable</a:t>
            </a:r>
            <a:r>
              <a:rPr lang="en-US" sz="3100" dirty="0" smtClean="0">
                <a:solidFill>
                  <a:schemeClr val="bg1"/>
                </a:solidFill>
              </a:rPr>
              <a:t>, examples)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Jar files, Maven dependency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(Maven based) Runner file and annotations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Parallel test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Reporting (normal, pass/ fail)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Reporting (advanced with graphs)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>
                <a:solidFill>
                  <a:schemeClr val="bg1"/>
                </a:solidFill>
              </a:rPr>
              <a:t> Gherkin example in other languages</a:t>
            </a:r>
            <a:endParaRPr lang="en-US" sz="31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What is it?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00438"/>
            <a:ext cx="885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Gherkin is the language that Cucumber understands.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It is a Business Readable, Domain Specific Language that lets you describe software's behaviour without detailing how that behaviour is implemented.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Gherkin serves two purposes — documentation and automated tests.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0" y="27860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What is Gherkin?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IN" sz="2400" dirty="0" smtClean="0">
                <a:solidFill>
                  <a:schemeClr val="bg1"/>
                </a:solidFill>
              </a:rPr>
              <a:t>is a testing framework which is used Behaviour Driven Development (BDD) based testing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Using Cucumber we can define application behaviour in plain English text.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It uses Gherkin 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Keywords used </a:t>
            </a:r>
            <a:r>
              <a:rPr lang="en-US" sz="3600" b="1" smtClean="0">
                <a:solidFill>
                  <a:schemeClr val="bg1"/>
                </a:solidFill>
              </a:rPr>
              <a:t>in Cucumber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3562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Given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But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Scenario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Scenario Outline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Examples, Data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Feature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Feature file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64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file with .feature extension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place user can write different scenario, Gherkin plain English statements in short called steps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Sample project </a:t>
            </a:r>
            <a:r>
              <a:rPr lang="en-US" sz="2400" dirty="0" smtClean="0">
                <a:solidFill>
                  <a:schemeClr val="bg1"/>
                </a:solidFill>
              </a:rPr>
              <a:t>structure (Maven based)</a:t>
            </a:r>
            <a:endParaRPr lang="en-IN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717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</a:rPr>
              <a:t>Step, Step Definition, Step Implementation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214686"/>
            <a:ext cx="8929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– Smallest individual action by user written in Gherkin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Definition – Actual testing implementation for each step i.e. actual automation code pertaining to each step (usually a call to a method in Java)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Step Implementation – Detailed automation code with many small, small pieces of code to achieve particular functionality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Parameterization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Passing parameter from feature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Numeric (Int/ Float)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Using Examples, </a:t>
            </a:r>
            <a:r>
              <a:rPr lang="en-US" sz="2400" dirty="0" err="1" smtClean="0">
                <a:solidFill>
                  <a:schemeClr val="bg1"/>
                </a:solidFill>
              </a:rPr>
              <a:t>DataTable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Receiving/ parsing parameters in Java</a:t>
            </a: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Automatically generate step definition code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Junit/ TestNG   .jar file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85860"/>
            <a:ext cx="8858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Refer to </a:t>
            </a:r>
            <a:r>
              <a:rPr lang="en-IN" sz="2000" dirty="0" smtClean="0"/>
              <a:t>https://mvnrepository.com/artifact/info.cukes/cucumber-java/1.2.5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&lt;dependency&gt;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    &lt;</a:t>
            </a:r>
            <a:r>
              <a:rPr lang="en-US" sz="2400" dirty="0" err="1" smtClean="0">
                <a:solidFill>
                  <a:schemeClr val="bg1"/>
                </a:solidFill>
              </a:rPr>
              <a:t>groupId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</a:rPr>
              <a:t>info.cukes</a:t>
            </a:r>
            <a:r>
              <a:rPr lang="en-US" sz="2400" dirty="0" smtClean="0">
                <a:solidFill>
                  <a:schemeClr val="bg1"/>
                </a:solidFill>
              </a:rPr>
              <a:t>&lt;/</a:t>
            </a:r>
            <a:r>
              <a:rPr lang="en-US" sz="2400" dirty="0" err="1" smtClean="0">
                <a:solidFill>
                  <a:schemeClr val="bg1"/>
                </a:solidFill>
              </a:rPr>
              <a:t>groupId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    &lt;</a:t>
            </a:r>
            <a:r>
              <a:rPr lang="en-US" sz="2400" dirty="0" err="1" smtClean="0">
                <a:solidFill>
                  <a:schemeClr val="bg1"/>
                </a:solidFill>
              </a:rPr>
              <a:t>artifactId</a:t>
            </a:r>
            <a:r>
              <a:rPr lang="en-US" sz="2400" dirty="0" smtClean="0">
                <a:solidFill>
                  <a:schemeClr val="bg1"/>
                </a:solidFill>
              </a:rPr>
              <a:t>&gt;cucumber-java&lt;/</a:t>
            </a:r>
            <a:r>
              <a:rPr lang="en-US" sz="2400" dirty="0" err="1" smtClean="0">
                <a:solidFill>
                  <a:schemeClr val="bg1"/>
                </a:solidFill>
              </a:rPr>
              <a:t>artifactId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    &lt;version&gt;&lt;&lt;</a:t>
            </a:r>
            <a:r>
              <a:rPr lang="en-US" sz="2400" b="1" u="sng" dirty="0" smtClean="0"/>
              <a:t>check latest version from above link</a:t>
            </a:r>
            <a:r>
              <a:rPr lang="en-US" sz="2400" dirty="0" smtClean="0">
                <a:solidFill>
                  <a:schemeClr val="bg1"/>
                </a:solidFill>
              </a:rPr>
              <a:t>&gt;&gt;&lt;/version&gt;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&lt;/dependency&gt;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Download </a:t>
            </a:r>
            <a:r>
              <a:rPr lang="en-IN" sz="2400" dirty="0" smtClean="0">
                <a:solidFill>
                  <a:schemeClr val="bg1"/>
                </a:solidFill>
              </a:rPr>
              <a:t>.jar file and import as external jar for non Maven projects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Maven dependency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(Maven based) Runner file &amp; </a:t>
            </a:r>
            <a:r>
              <a:rPr lang="en-US" sz="3200" b="1" dirty="0" err="1" smtClean="0">
                <a:solidFill>
                  <a:schemeClr val="bg1"/>
                </a:solidFill>
              </a:rPr>
              <a:t>CucumberOptions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Example runner file (.java) and .</a:t>
            </a:r>
            <a:r>
              <a:rPr lang="en-US" sz="2400" dirty="0" err="1" smtClean="0">
                <a:solidFill>
                  <a:schemeClr val="bg1"/>
                </a:solidFill>
              </a:rPr>
              <a:t>pom</a:t>
            </a:r>
            <a:r>
              <a:rPr lang="en-US" sz="2400" dirty="0" smtClean="0">
                <a:solidFill>
                  <a:schemeClr val="bg1"/>
                </a:solidFill>
              </a:rPr>
              <a:t> file linking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</a:rPr>
              <a:t>CucumberOptions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Ref - </a:t>
            </a:r>
            <a:r>
              <a:rPr lang="en-US" sz="2000" dirty="0" smtClean="0"/>
              <a:t>https://github.com/cucumber/cucumber-eclipse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Import statements</a:t>
            </a:r>
          </a:p>
          <a:p>
            <a:pPr marL="914400" lvl="1" indent="-457200"/>
            <a:r>
              <a:rPr lang="en-US" sz="2000" dirty="0" smtClean="0">
                <a:solidFill>
                  <a:schemeClr val="bg1"/>
                </a:solidFill>
              </a:rPr>
              <a:t>		import </a:t>
            </a:r>
            <a:r>
              <a:rPr lang="en-US" sz="2000" dirty="0" err="1" smtClean="0">
                <a:solidFill>
                  <a:schemeClr val="bg1"/>
                </a:solidFill>
              </a:rPr>
              <a:t>org.junit.runner.RunWith</a:t>
            </a:r>
            <a:r>
              <a:rPr lang="en-US" sz="2000" dirty="0" smtClean="0">
                <a:solidFill>
                  <a:schemeClr val="bg1"/>
                </a:solidFill>
              </a:rPr>
              <a:t>; </a:t>
            </a:r>
          </a:p>
          <a:p>
            <a:pPr marL="914400" lvl="1" indent="-457200"/>
            <a:r>
              <a:rPr lang="en-US" sz="2000" dirty="0" smtClean="0">
                <a:solidFill>
                  <a:schemeClr val="bg1"/>
                </a:solidFill>
              </a:rPr>
              <a:t>		import </a:t>
            </a:r>
            <a:r>
              <a:rPr lang="en-US" sz="2000" dirty="0" err="1" smtClean="0">
                <a:solidFill>
                  <a:schemeClr val="bg1"/>
                </a:solidFill>
              </a:rPr>
              <a:t>cucumber.junit.Cucumber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@RunWith(</a:t>
            </a:r>
            <a:r>
              <a:rPr lang="en-IN" sz="2000" dirty="0" err="1" smtClean="0">
                <a:solidFill>
                  <a:schemeClr val="bg1"/>
                </a:solidFill>
              </a:rPr>
              <a:t>Cucumber.class</a:t>
            </a:r>
            <a:r>
              <a:rPr lang="en-IN" sz="20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@</a:t>
            </a:r>
            <a:r>
              <a:rPr lang="en-IN" sz="2000" dirty="0" err="1" smtClean="0">
                <a:solidFill>
                  <a:schemeClr val="bg1"/>
                </a:solidFill>
              </a:rPr>
              <a:t>CucumberOptions</a:t>
            </a:r>
            <a:r>
              <a:rPr lang="en-IN" sz="2000" dirty="0" smtClean="0">
                <a:solidFill>
                  <a:schemeClr val="bg1"/>
                </a:solidFill>
              </a:rPr>
              <a:t>{…}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bg1"/>
                </a:solidFill>
              </a:rPr>
              <a:t>features </a:t>
            </a:r>
            <a:r>
              <a:rPr lang="en-IN" sz="2000" dirty="0" smtClean="0">
                <a:solidFill>
                  <a:schemeClr val="bg1"/>
                </a:solidFill>
              </a:rPr>
              <a:t>= {“&lt;&lt;path to relevant feature files folder&gt;&gt;“,””,”…”}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bg1"/>
                </a:solidFill>
              </a:rPr>
              <a:t>glue</a:t>
            </a:r>
            <a:r>
              <a:rPr lang="en-IN" sz="2000" dirty="0" smtClean="0">
                <a:solidFill>
                  <a:schemeClr val="bg1"/>
                </a:solidFill>
              </a:rPr>
              <a:t> = “&lt;&lt;path to package to look for step definition&gt;&gt;“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strict</a:t>
            </a:r>
            <a:r>
              <a:rPr lang="en-US" sz="2000" dirty="0" smtClean="0">
                <a:solidFill>
                  <a:schemeClr val="bg1"/>
                </a:solidFill>
              </a:rPr>
              <a:t> = true/ false 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True = To fail test case if step is not implemented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False = To pass test case if step is not implemented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bg1"/>
                </a:solidFill>
              </a:rPr>
              <a:t>monochrome</a:t>
            </a:r>
            <a:r>
              <a:rPr lang="en-IN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</a:rPr>
              <a:t>true/ false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Colored output in CI/ CD environment e.g. Jenkins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plugin</a:t>
            </a:r>
            <a:r>
              <a:rPr lang="en-US" sz="2000" dirty="0" smtClean="0">
                <a:solidFill>
                  <a:schemeClr val="bg1"/>
                </a:solidFill>
              </a:rPr>
              <a:t> = {"</a:t>
            </a:r>
            <a:r>
              <a:rPr lang="en-US" sz="2000" dirty="0" err="1" smtClean="0">
                <a:solidFill>
                  <a:schemeClr val="bg1"/>
                </a:solidFill>
              </a:rPr>
              <a:t>pretty","html:target</a:t>
            </a:r>
            <a:r>
              <a:rPr lang="en-US" sz="2000" dirty="0" smtClean="0">
                <a:solidFill>
                  <a:schemeClr val="bg1"/>
                </a:solidFill>
              </a:rPr>
              <a:t>/cucumber"}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format</a:t>
            </a:r>
            <a:r>
              <a:rPr lang="en-US" sz="2000" dirty="0" smtClean="0">
                <a:solidFill>
                  <a:schemeClr val="bg1"/>
                </a:solidFill>
              </a:rPr>
              <a:t> = {"pretty", "</a:t>
            </a:r>
            <a:r>
              <a:rPr lang="en-US" sz="2000" dirty="0" err="1" smtClean="0">
                <a:solidFill>
                  <a:schemeClr val="bg1"/>
                </a:solidFill>
              </a:rPr>
              <a:t>html:target</a:t>
            </a:r>
            <a:r>
              <a:rPr lang="en-US" sz="2000" dirty="0" smtClean="0">
                <a:solidFill>
                  <a:schemeClr val="bg1"/>
                </a:solidFill>
              </a:rPr>
              <a:t>/cucumber“}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(Maven based) Runner file and annotations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3"/>
            <a:ext cx="885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@</a:t>
            </a:r>
            <a:r>
              <a:rPr lang="en-IN" sz="2000" dirty="0" err="1" smtClean="0">
                <a:solidFill>
                  <a:schemeClr val="bg1"/>
                </a:solidFill>
              </a:rPr>
              <a:t>CucumberOptions</a:t>
            </a:r>
            <a:r>
              <a:rPr lang="en-IN" sz="2000" dirty="0" smtClean="0">
                <a:solidFill>
                  <a:schemeClr val="bg1"/>
                </a:solidFill>
              </a:rPr>
              <a:t>{…}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tags = {@tag1, ~@tag2}       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AND/ OR combination possible to filter specific test scenarios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Passing tags from Eclipse (maven) run configuration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Passing tags from command line </a:t>
            </a:r>
          </a:p>
          <a:p>
            <a:pPr marL="1828800" lvl="3" indent="-457200"/>
            <a:r>
              <a:rPr lang="en-US" sz="2000" b="1" dirty="0" smtClean="0">
                <a:solidFill>
                  <a:schemeClr val="bg1"/>
                </a:solidFill>
              </a:rPr>
              <a:t>        -</a:t>
            </a:r>
            <a:r>
              <a:rPr lang="en-US" sz="2000" b="1" dirty="0" err="1" smtClean="0">
                <a:solidFill>
                  <a:schemeClr val="bg1"/>
                </a:solidFill>
              </a:rPr>
              <a:t>Dcucumber.options</a:t>
            </a:r>
            <a:r>
              <a:rPr lang="en-US" sz="2000" b="1" dirty="0" smtClean="0">
                <a:solidFill>
                  <a:schemeClr val="bg1"/>
                </a:solidFill>
              </a:rPr>
              <a:t>="@tag1“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7860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Parallel Test Execution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429000"/>
            <a:ext cx="79296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lvl="2"/>
            <a:r>
              <a:rPr lang="en-US" sz="2000" b="1" dirty="0" smtClean="0">
                <a:solidFill>
                  <a:schemeClr val="bg1"/>
                </a:solidFill>
              </a:rPr>
              <a:t>For running tests in parallel use following approach:</a:t>
            </a:r>
          </a:p>
          <a:p>
            <a:pPr marL="900113" lvl="3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Multiple runner files and using maven-surefire-</a:t>
            </a:r>
            <a:r>
              <a:rPr lang="en-US" sz="2000" b="1" dirty="0" err="1" smtClean="0">
                <a:solidFill>
                  <a:schemeClr val="bg1"/>
                </a:solidFill>
              </a:rPr>
              <a:t>plugin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IN" dirty="0" smtClean="0"/>
              <a:t>                     </a:t>
            </a:r>
            <a:r>
              <a:rPr lang="en-IN" dirty="0" smtClean="0">
                <a:solidFill>
                  <a:schemeClr val="bg1"/>
                </a:solidFill>
              </a:rPr>
              <a:t>   &lt;</a:t>
            </a:r>
            <a:r>
              <a:rPr lang="en-IN" dirty="0" err="1" smtClean="0">
                <a:solidFill>
                  <a:schemeClr val="bg1"/>
                </a:solidFill>
              </a:rPr>
              <a:t>forkCount</a:t>
            </a:r>
            <a:r>
              <a:rPr lang="en-IN" dirty="0" smtClean="0">
                <a:solidFill>
                  <a:schemeClr val="bg1"/>
                </a:solidFill>
              </a:rPr>
              <a:t>&gt;10&lt;/</a:t>
            </a:r>
            <a:r>
              <a:rPr lang="en-IN" dirty="0" err="1" smtClean="0">
                <a:solidFill>
                  <a:schemeClr val="bg1"/>
                </a:solidFill>
              </a:rPr>
              <a:t>forkCount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           &lt;</a:t>
            </a:r>
            <a:r>
              <a:rPr lang="en-IN" dirty="0" err="1" smtClean="0">
                <a:solidFill>
                  <a:schemeClr val="bg1"/>
                </a:solidFill>
              </a:rPr>
              <a:t>reuseForks</a:t>
            </a:r>
            <a:r>
              <a:rPr lang="en-IN" dirty="0" smtClean="0">
                <a:solidFill>
                  <a:schemeClr val="bg1"/>
                </a:solidFill>
              </a:rPr>
              <a:t>&gt;true&lt;/</a:t>
            </a:r>
            <a:r>
              <a:rPr lang="en-IN" dirty="0" err="1" smtClean="0">
                <a:solidFill>
                  <a:schemeClr val="bg1"/>
                </a:solidFill>
              </a:rPr>
              <a:t>reuseForks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          &lt;</a:t>
            </a:r>
            <a:r>
              <a:rPr lang="en-IN" dirty="0" err="1" smtClean="0">
                <a:solidFill>
                  <a:schemeClr val="bg1"/>
                </a:solidFill>
              </a:rPr>
              <a:t>inclide</a:t>
            </a:r>
            <a:r>
              <a:rPr lang="en-IN" dirty="0" smtClean="0">
                <a:solidFill>
                  <a:schemeClr val="bg1"/>
                </a:solidFill>
              </a:rPr>
              <a:t>&gt;Runner file combinations&lt;/include&gt;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9549</TotalTime>
  <Words>572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1126</cp:revision>
  <dcterms:created xsi:type="dcterms:W3CDTF">2016-06-04T14:27:10Z</dcterms:created>
  <dcterms:modified xsi:type="dcterms:W3CDTF">2017-09-17T01:26:17Z</dcterms:modified>
</cp:coreProperties>
</file>