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5" r:id="rId3"/>
    <p:sldId id="277" r:id="rId4"/>
    <p:sldId id="278" r:id="rId5"/>
    <p:sldId id="279" r:id="rId6"/>
    <p:sldId id="310" r:id="rId7"/>
    <p:sldId id="286" r:id="rId8"/>
    <p:sldId id="281" r:id="rId9"/>
    <p:sldId id="30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912" autoAdjust="0"/>
    <p:restoredTop sz="94660" autoAdjust="0"/>
  </p:normalViewPr>
  <p:slideViewPr>
    <p:cSldViewPr>
      <p:cViewPr varScale="1">
        <p:scale>
          <a:sx n="87" d="100"/>
          <a:sy n="87" d="100"/>
        </p:scale>
        <p:origin x="-102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7/31/2016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7/31/2016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7/31/2016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7/31/2016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7/31/2016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7/31/2016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7/31/2016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7/31/2016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7/31/2016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7/31/2016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7/31/2016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AEB4-E477-4CE7-B193-5F5560385FC2}" type="datetimeFigureOut">
              <a:rPr lang="en-US" smtClean="0"/>
              <a:pPr/>
              <a:t>7/31/2016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0"/>
            <a:ext cx="864399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Welcome to</a:t>
            </a:r>
          </a:p>
          <a:p>
            <a:pPr algn="ctr"/>
            <a:endParaRPr lang="en-US" sz="6600" u="sng" dirty="0" smtClean="0"/>
          </a:p>
          <a:p>
            <a:pPr algn="ctr"/>
            <a:endParaRPr lang="en-US" sz="6600" u="sng" dirty="0" smtClean="0"/>
          </a:p>
          <a:p>
            <a:pPr algn="ctr"/>
            <a:r>
              <a:rPr lang="en-US" sz="5000" dirty="0" smtClean="0"/>
              <a:t>End-2-end website testing using</a:t>
            </a:r>
            <a:r>
              <a:rPr lang="en-US" sz="5000" u="sng" dirty="0" smtClean="0"/>
              <a:t> </a:t>
            </a:r>
          </a:p>
          <a:p>
            <a:pPr algn="ctr"/>
            <a:endParaRPr lang="en-US" sz="2800" u="sng" dirty="0" smtClean="0"/>
          </a:p>
          <a:p>
            <a:pPr algn="ctr"/>
            <a:r>
              <a:rPr lang="en-US" sz="5000" u="sng" dirty="0" smtClean="0"/>
              <a:t>Selenium</a:t>
            </a:r>
            <a:r>
              <a:rPr lang="en-IN" sz="5000" u="sng" dirty="0" smtClean="0"/>
              <a:t> + </a:t>
            </a:r>
            <a:endParaRPr lang="en-IN" sz="5000" u="sng" dirty="0" smtClean="0"/>
          </a:p>
          <a:p>
            <a:pPr algn="ctr"/>
            <a:r>
              <a:rPr lang="en-IN" sz="5000" u="sng" dirty="0" smtClean="0"/>
              <a:t>Cucumber-BDD + </a:t>
            </a:r>
          </a:p>
          <a:p>
            <a:pPr algn="ctr"/>
            <a:r>
              <a:rPr lang="en-IN" sz="5000" u="sng" dirty="0" smtClean="0"/>
              <a:t>Ruby</a:t>
            </a:r>
            <a:endParaRPr lang="en-IN" sz="5000" u="sng" dirty="0"/>
          </a:p>
        </p:txBody>
      </p:sp>
      <p:pic>
        <p:nvPicPr>
          <p:cNvPr id="11" name="Picture 10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285860"/>
            <a:ext cx="7049484" cy="600159"/>
          </a:xfrm>
          <a:prstGeom prst="rect">
            <a:avLst/>
          </a:prstGeom>
        </p:spPr>
      </p:pic>
      <p:pic>
        <p:nvPicPr>
          <p:cNvPr id="17" name="Picture 16" descr="hotel-book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8" y="2000239"/>
            <a:ext cx="1428760" cy="950775"/>
          </a:xfrm>
          <a:prstGeom prst="rect">
            <a:avLst/>
          </a:prstGeom>
        </p:spPr>
      </p:pic>
      <p:pic>
        <p:nvPicPr>
          <p:cNvPr id="18" name="Picture 17" descr="cucumb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2000240"/>
            <a:ext cx="2971800" cy="904875"/>
          </a:xfrm>
          <a:prstGeom prst="rect">
            <a:avLst/>
          </a:prstGeom>
        </p:spPr>
      </p:pic>
      <p:pic>
        <p:nvPicPr>
          <p:cNvPr id="19" name="Picture 18" descr="ruby-programming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48" y="2000240"/>
            <a:ext cx="1214445" cy="928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78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 </a:t>
            </a:r>
            <a:r>
              <a:rPr lang="en-US" sz="5400" b="1" dirty="0" smtClean="0"/>
              <a:t>Agenda</a:t>
            </a:r>
            <a:endParaRPr lang="en-IN" sz="5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3600" dirty="0" smtClean="0"/>
              <a:t> E2E website testing or one roof validation.</a:t>
            </a:r>
          </a:p>
          <a:p>
            <a:pPr marL="342900" indent="-342900">
              <a:buAutoNum type="arabicParenR"/>
            </a:pPr>
            <a:r>
              <a:rPr lang="en-US" sz="3600" dirty="0"/>
              <a:t> </a:t>
            </a:r>
            <a:r>
              <a:rPr lang="en-US" sz="3600" dirty="0" smtClean="0"/>
              <a:t>Test cases design based on website category.</a:t>
            </a:r>
          </a:p>
          <a:p>
            <a:pPr marL="342900" indent="-342900">
              <a:buAutoNum type="arabicParenR"/>
            </a:pPr>
            <a:r>
              <a:rPr lang="en-US" sz="3600" dirty="0" smtClean="0"/>
              <a:t> </a:t>
            </a:r>
            <a:r>
              <a:rPr lang="en-US" sz="3600" dirty="0" smtClean="0"/>
              <a:t>Automation development using Ruby, Cucumber-BDD, Seleniu</a:t>
            </a:r>
            <a:r>
              <a:rPr lang="en-US" sz="3600" dirty="0" smtClean="0"/>
              <a:t>m.</a:t>
            </a:r>
            <a:endParaRPr lang="en-US" sz="3600" dirty="0" smtClean="0"/>
          </a:p>
          <a:p>
            <a:pPr marL="342900" indent="-342900"/>
            <a:r>
              <a:rPr lang="en-US" sz="3600" dirty="0" smtClean="0"/>
              <a:t>4) Feature file / Cucumber (Gherkin) based</a:t>
            </a:r>
          </a:p>
          <a:p>
            <a:pPr marL="342900" indent="-342900"/>
            <a:r>
              <a:rPr lang="en-US" sz="3600" dirty="0" smtClean="0"/>
              <a:t>     scenario design.</a:t>
            </a:r>
          </a:p>
          <a:p>
            <a:pPr marL="342900" indent="-342900"/>
            <a:r>
              <a:rPr lang="en-US" sz="3600" dirty="0" smtClean="0"/>
              <a:t>5) Selenium (basic and advanced) features</a:t>
            </a:r>
          </a:p>
          <a:p>
            <a:pPr marL="342900" indent="-342900"/>
            <a:r>
              <a:rPr lang="en-US" sz="3600" dirty="0" smtClean="0"/>
              <a:t>     utilization.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Category wise test cases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3600" dirty="0" smtClean="0"/>
              <a:t>Test case design based on website category </a:t>
            </a:r>
          </a:p>
          <a:p>
            <a:pPr marL="342900" indent="-342900"/>
            <a:r>
              <a:rPr lang="en-US" sz="3600" b="1" dirty="0" smtClean="0"/>
              <a:t>Hotel </a:t>
            </a:r>
            <a:r>
              <a:rPr lang="en-US" sz="3600" b="1" dirty="0" smtClean="0"/>
              <a:t>booking</a:t>
            </a:r>
            <a:r>
              <a:rPr lang="en-US" sz="3600" dirty="0" smtClean="0"/>
              <a:t> </a:t>
            </a:r>
            <a:r>
              <a:rPr lang="en-US" sz="3600" dirty="0" smtClean="0"/>
              <a:t>category</a:t>
            </a:r>
            <a:endParaRPr lang="en-US" sz="3600" dirty="0" smtClean="0"/>
          </a:p>
        </p:txBody>
      </p:sp>
      <p:pic>
        <p:nvPicPr>
          <p:cNvPr id="11" name="Picture 10" descr="hotel-book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2" y="1571612"/>
            <a:ext cx="2619375" cy="174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Feature file / Cucumber (Gherkin) based scenario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3600" dirty="0" smtClean="0"/>
              <a:t>1) Test case design using cucumber for easy</a:t>
            </a:r>
          </a:p>
          <a:p>
            <a:pPr marL="342900" indent="-342900"/>
            <a:r>
              <a:rPr lang="en-US" sz="3600" dirty="0" smtClean="0"/>
              <a:t>     and quick understanding.</a:t>
            </a:r>
          </a:p>
          <a:p>
            <a:pPr marL="342900" indent="-342900"/>
            <a:r>
              <a:rPr lang="en-US" sz="3600" dirty="0" smtClean="0"/>
              <a:t>2) Each test case covers multiple small scenario.</a:t>
            </a:r>
          </a:p>
          <a:p>
            <a:pPr marL="342900" indent="-342900"/>
            <a:r>
              <a:rPr lang="en-US" sz="3600" dirty="0" smtClean="0"/>
              <a:t>3) Test coverage starts from basic features to</a:t>
            </a:r>
          </a:p>
          <a:p>
            <a:pPr marL="342900" indent="-342900"/>
            <a:r>
              <a:rPr lang="en-US" sz="3600" dirty="0"/>
              <a:t> </a:t>
            </a:r>
            <a:r>
              <a:rPr lang="en-US" sz="3600" dirty="0" smtClean="0"/>
              <a:t>    advanced and complex features.</a:t>
            </a:r>
          </a:p>
          <a:p>
            <a:pPr marL="342900" indent="-342900"/>
            <a:r>
              <a:rPr lang="en-US" sz="3600" dirty="0" smtClean="0"/>
              <a:t>4) Emphasis on functional </a:t>
            </a:r>
            <a:r>
              <a:rPr lang="en-US" sz="3600" dirty="0" smtClean="0"/>
              <a:t>testing</a:t>
            </a:r>
            <a:r>
              <a:rPr lang="en-US" sz="3600" dirty="0" smtClean="0"/>
              <a:t>.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Selenium (basic and advanced) features utilization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3600" dirty="0" smtClean="0"/>
              <a:t>1) Element locators (CSS, xPath, id, className).</a:t>
            </a:r>
          </a:p>
          <a:p>
            <a:pPr marL="342900" indent="-342900"/>
            <a:r>
              <a:rPr lang="en-US" sz="3600" dirty="0" smtClean="0"/>
              <a:t>2) Window, frame, popup handling.</a:t>
            </a:r>
          </a:p>
          <a:p>
            <a:pPr marL="342900" indent="-342900"/>
            <a:r>
              <a:rPr lang="en-US" sz="3600" dirty="0" smtClean="0"/>
              <a:t>3) Mouse over, drag-n-drop, file upload.</a:t>
            </a:r>
          </a:p>
          <a:p>
            <a:pPr marL="342900" indent="-342900"/>
            <a:r>
              <a:rPr lang="en-US" sz="3600" dirty="0" smtClean="0"/>
              <a:t>4) Multiple webDriver support </a:t>
            </a:r>
          </a:p>
          <a:p>
            <a:pPr marL="342900" indent="-342900"/>
            <a:r>
              <a:rPr lang="en-US" sz="2800" dirty="0" smtClean="0"/>
              <a:t>      (Firefox, Chrome, </a:t>
            </a:r>
            <a:r>
              <a:rPr lang="en-US" sz="1400" dirty="0" smtClean="0"/>
              <a:t>IE, HtmlUnitDriver, Safari, Opera</a:t>
            </a:r>
            <a:r>
              <a:rPr lang="en-US" sz="2800" dirty="0" smtClean="0"/>
              <a:t>).</a:t>
            </a:r>
          </a:p>
          <a:p>
            <a:pPr marL="342900" indent="-342900"/>
            <a:r>
              <a:rPr lang="en-US" sz="3600" dirty="0" smtClean="0"/>
              <a:t>5) Page object model, page factory, abstract</a:t>
            </a:r>
          </a:p>
          <a:p>
            <a:pPr marL="342900" indent="-342900"/>
            <a:r>
              <a:rPr lang="en-US" sz="3600" dirty="0" smtClean="0"/>
              <a:t>     page concept.</a:t>
            </a:r>
          </a:p>
          <a:p>
            <a:pPr marL="342900" indent="-342900"/>
            <a:r>
              <a:rPr lang="en-US" sz="3600" dirty="0" smtClean="0"/>
              <a:t>6) Two layer, simple automation design.</a:t>
            </a:r>
          </a:p>
          <a:p>
            <a:pPr marL="342900" indent="-342900"/>
            <a:r>
              <a:rPr lang="en-US" sz="3600" dirty="0" smtClean="0"/>
              <a:t>7) Results reporting (in html format).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</a:t>
            </a:r>
            <a:r>
              <a:rPr lang="en-US" sz="4000" b="1" dirty="0" smtClean="0"/>
              <a:t>Installation detail</a:t>
            </a:r>
            <a:endParaRPr lang="en-US" sz="4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 smtClean="0"/>
              <a:t>Ruby installation (2.2.5) and gem list.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Ruby </a:t>
            </a:r>
            <a:r>
              <a:rPr lang="en-US" sz="3600" dirty="0" err="1" smtClean="0"/>
              <a:t>devkit</a:t>
            </a:r>
            <a:r>
              <a:rPr lang="en-US" sz="3600" dirty="0" smtClean="0"/>
              <a:t> installation.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Ruby and </a:t>
            </a:r>
            <a:r>
              <a:rPr lang="en-US" sz="3600" dirty="0" err="1" smtClean="0"/>
              <a:t>devkit</a:t>
            </a:r>
            <a:endParaRPr lang="en-US" sz="3600" dirty="0" smtClean="0"/>
          </a:p>
          <a:p>
            <a:pPr marL="742950" indent="-742950"/>
            <a:r>
              <a:rPr lang="en-US" sz="3600" dirty="0" smtClean="0"/>
              <a:t>        </a:t>
            </a:r>
            <a:r>
              <a:rPr lang="en-US" sz="3600" dirty="0" smtClean="0"/>
              <a:t>C:\RubyDev&gt; </a:t>
            </a:r>
            <a:r>
              <a:rPr lang="en-US" sz="3600" dirty="0" err="1" smtClean="0"/>
              <a:t>dk.rb</a:t>
            </a:r>
            <a:r>
              <a:rPr lang="en-US" sz="3600" dirty="0" smtClean="0"/>
              <a:t> init</a:t>
            </a:r>
          </a:p>
          <a:p>
            <a:pPr marL="742950" indent="-742950"/>
            <a:r>
              <a:rPr lang="en-US" sz="3600" dirty="0" smtClean="0"/>
              <a:t> </a:t>
            </a:r>
            <a:r>
              <a:rPr lang="en-US" sz="3600" dirty="0" smtClean="0"/>
              <a:t>       </a:t>
            </a:r>
            <a:r>
              <a:rPr lang="en-US" sz="3600" dirty="0" smtClean="0"/>
              <a:t>C:\RubyDev</a:t>
            </a:r>
            <a:r>
              <a:rPr lang="en-US" sz="3600" dirty="0" smtClean="0"/>
              <a:t>&gt; </a:t>
            </a:r>
            <a:r>
              <a:rPr lang="en-US" sz="3600" dirty="0" err="1" smtClean="0"/>
              <a:t>dk.rb</a:t>
            </a:r>
            <a:r>
              <a:rPr lang="en-US" sz="3600" dirty="0" smtClean="0"/>
              <a:t> </a:t>
            </a:r>
            <a:r>
              <a:rPr lang="en-US" sz="3600" dirty="0" smtClean="0"/>
              <a:t>install</a:t>
            </a:r>
          </a:p>
          <a:p>
            <a:pPr marL="742950" indent="-742950">
              <a:buAutoNum type="arabicPeriod" startAt="4"/>
            </a:pPr>
            <a:r>
              <a:rPr lang="en-US" sz="3600" dirty="0" err="1" smtClean="0"/>
              <a:t>Rubymine</a:t>
            </a:r>
            <a:r>
              <a:rPr lang="en-US" sz="3600" dirty="0" smtClean="0"/>
              <a:t> IDE (v7.0.4) setup.</a:t>
            </a:r>
          </a:p>
          <a:p>
            <a:pPr marL="742950" indent="-742950">
              <a:buAutoNum type="arabicPeriod" startAt="4"/>
            </a:pPr>
            <a:r>
              <a:rPr lang="en-US" sz="3600" dirty="0" smtClean="0"/>
              <a:t>Cucumber plug-in.</a:t>
            </a:r>
          </a:p>
          <a:p>
            <a:pPr marL="742950" indent="-742950">
              <a:buAutoNum type="arabicPeriod" startAt="4"/>
            </a:pPr>
            <a:r>
              <a:rPr lang="en-US" sz="3600" dirty="0" smtClean="0"/>
              <a:t>Project file structure.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</a:t>
            </a:r>
            <a:r>
              <a:rPr lang="en-US" sz="2800" b="1" dirty="0" smtClean="0"/>
              <a:t>Hotel </a:t>
            </a:r>
            <a:r>
              <a:rPr lang="en-US" sz="2800" b="1" dirty="0" smtClean="0"/>
              <a:t>booking – test case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400" b="1" dirty="0" smtClean="0"/>
              <a:t>E2E scenario validation type 1:</a:t>
            </a:r>
            <a:r>
              <a:rPr lang="en-US" sz="2400" dirty="0" smtClean="0"/>
              <a:t> </a:t>
            </a:r>
          </a:p>
          <a:p>
            <a:pPr marL="342900" indent="-342900"/>
            <a:r>
              <a:rPr lang="en-US" sz="2400" dirty="0" smtClean="0"/>
              <a:t>Basic </a:t>
            </a:r>
            <a:r>
              <a:rPr lang="en-US" sz="2400" dirty="0" smtClean="0"/>
              <a:t>default room booking search </a:t>
            </a:r>
            <a:r>
              <a:rPr lang="en-US" sz="2400" dirty="0" smtClean="0"/>
              <a:t>then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marL="342900" indent="-342900"/>
            <a:r>
              <a:rPr lang="en-US" sz="2400" dirty="0" smtClean="0"/>
              <a:t>	</a:t>
            </a:r>
            <a:r>
              <a:rPr lang="en-US" sz="2400" dirty="0" smtClean="0"/>
              <a:t>	Choose first search result</a:t>
            </a:r>
            <a:endParaRPr lang="en-US" sz="2400" dirty="0" smtClean="0"/>
          </a:p>
        </p:txBody>
      </p:sp>
      <p:pic>
        <p:nvPicPr>
          <p:cNvPr id="12" name="Picture 11" descr="hotel-book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96" y="214290"/>
            <a:ext cx="1428760" cy="95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Automation implementation and walk through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3600" dirty="0" smtClean="0"/>
              <a:t>1) Feature file code walk through </a:t>
            </a:r>
            <a:r>
              <a:rPr lang="en-US" sz="2200" dirty="0" smtClean="0"/>
              <a:t>(</a:t>
            </a:r>
            <a:r>
              <a:rPr lang="en-US" sz="2200" b="1" dirty="0" smtClean="0"/>
              <a:t>Cucumber/ Gherkin).</a:t>
            </a:r>
          </a:p>
          <a:p>
            <a:pPr marL="342900" indent="-342900"/>
            <a:r>
              <a:rPr lang="en-US" sz="3600" dirty="0" smtClean="0"/>
              <a:t>2) </a:t>
            </a:r>
            <a:r>
              <a:rPr lang="en-US" sz="3600" dirty="0" smtClean="0"/>
              <a:t>Ruby </a:t>
            </a:r>
            <a:r>
              <a:rPr lang="en-US" sz="3600" dirty="0" smtClean="0"/>
              <a:t>code walk through </a:t>
            </a:r>
            <a:r>
              <a:rPr lang="en-US" sz="2400" dirty="0" smtClean="0"/>
              <a:t>(</a:t>
            </a:r>
            <a:r>
              <a:rPr lang="en-US" sz="2400" b="1" dirty="0" smtClean="0"/>
              <a:t>Main class and step definition).</a:t>
            </a:r>
            <a:endParaRPr lang="en-US" sz="2400" dirty="0" smtClean="0"/>
          </a:p>
          <a:p>
            <a:pPr marL="342900" indent="-342900"/>
            <a:r>
              <a:rPr lang="en-US" sz="3600" dirty="0"/>
              <a:t>3</a:t>
            </a:r>
            <a:r>
              <a:rPr lang="en-US" sz="3600" dirty="0" smtClean="0"/>
              <a:t>) Selenium code walk through </a:t>
            </a:r>
            <a:r>
              <a:rPr lang="en-US" sz="2600" b="1" dirty="0" smtClean="0"/>
              <a:t>(webDriver).</a:t>
            </a:r>
          </a:p>
          <a:p>
            <a:pPr marL="342900" indent="-342900"/>
            <a:r>
              <a:rPr lang="en-US" sz="3600" dirty="0"/>
              <a:t>4</a:t>
            </a:r>
            <a:r>
              <a:rPr lang="en-US" sz="3600" dirty="0" smtClean="0"/>
              <a:t>) Selenium code walk through </a:t>
            </a:r>
            <a:r>
              <a:rPr lang="en-US" sz="2600" b="1" dirty="0" smtClean="0"/>
              <a:t>(Page objects</a:t>
            </a:r>
            <a:r>
              <a:rPr lang="en-US" sz="2600" b="1" dirty="0" smtClean="0"/>
              <a:t>).</a:t>
            </a:r>
          </a:p>
          <a:p>
            <a:pPr marL="342900" indent="-342900"/>
            <a:r>
              <a:rPr lang="en-US" sz="3600" dirty="0" smtClean="0"/>
              <a:t>5) Demo.</a:t>
            </a:r>
          </a:p>
          <a:p>
            <a:pPr marL="342900" indent="-342900"/>
            <a:endParaRPr lang="en-US" sz="2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Coming soon…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2400" dirty="0" smtClean="0"/>
              <a:t>1) </a:t>
            </a:r>
            <a:r>
              <a:rPr lang="en-US" sz="2400" dirty="0" smtClean="0"/>
              <a:t>Maven dependencies.</a:t>
            </a:r>
            <a:endParaRPr lang="en-US" sz="2400" b="1" dirty="0" smtClean="0"/>
          </a:p>
          <a:p>
            <a:pPr marL="342900" indent="-342900"/>
            <a:r>
              <a:rPr lang="en-US" sz="2400" dirty="0" smtClean="0"/>
              <a:t>2) Full automation </a:t>
            </a:r>
            <a:r>
              <a:rPr lang="en-US" sz="2400" dirty="0" err="1" smtClean="0"/>
              <a:t>RUnit</a:t>
            </a:r>
            <a:r>
              <a:rPr lang="en-US" sz="2400" dirty="0" smtClean="0"/>
              <a:t> (similar to Junit for Java) based</a:t>
            </a:r>
            <a:r>
              <a:rPr lang="en-US" sz="2400" dirty="0" smtClean="0"/>
              <a:t>.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3200" dirty="0" smtClean="0">
                <a:solidFill>
                  <a:srgbClr val="0070C0"/>
                </a:solidFill>
              </a:rPr>
              <a:t>All suggestions are welcome.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4478</TotalTime>
  <Words>381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Shrikant</dc:creator>
  <cp:lastModifiedBy>Shrikant</cp:lastModifiedBy>
  <cp:revision>377</cp:revision>
  <dcterms:created xsi:type="dcterms:W3CDTF">2016-06-04T14:27:10Z</dcterms:created>
  <dcterms:modified xsi:type="dcterms:W3CDTF">2016-07-31T17:01:32Z</dcterms:modified>
</cp:coreProperties>
</file>