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80" r:id="rId3"/>
    <p:sldId id="276" r:id="rId4"/>
    <p:sldId id="278" r:id="rId5"/>
    <p:sldId id="282" r:id="rId6"/>
    <p:sldId id="283" r:id="rId7"/>
    <p:sldId id="284" r:id="rId8"/>
    <p:sldId id="290" r:id="rId9"/>
    <p:sldId id="291" r:id="rId10"/>
    <p:sldId id="292" r:id="rId11"/>
    <p:sldId id="289" r:id="rId12"/>
    <p:sldId id="285" r:id="rId13"/>
    <p:sldId id="286" r:id="rId14"/>
    <p:sldId id="288" r:id="rId15"/>
    <p:sldId id="293" r:id="rId16"/>
    <p:sldId id="294" r:id="rId17"/>
    <p:sldId id="29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7DDE8"/>
    <a:srgbClr val="F3CDDD"/>
    <a:srgbClr val="E9A5C2"/>
    <a:srgbClr val="C0D2E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059" autoAdjust="0"/>
    <p:restoredTop sz="94660" autoAdjust="0"/>
  </p:normalViewPr>
  <p:slideViewPr>
    <p:cSldViewPr>
      <p:cViewPr varScale="1">
        <p:scale>
          <a:sx n="87" d="100"/>
          <a:sy n="87" d="100"/>
        </p:scale>
        <p:origin x="-10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46"/>
            <a:ext cx="9144000" cy="31484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28662" y="4500570"/>
            <a:ext cx="7500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</a:t>
            </a:r>
            <a:r>
              <a:rPr lang="en-US" sz="4000" b="1" dirty="0" smtClean="0"/>
              <a:t>CORE JAVA Programming Tutorial</a:t>
            </a:r>
            <a:endParaRPr lang="en-IN" sz="4000" b="1" dirty="0"/>
          </a:p>
        </p:txBody>
      </p:sp>
    </p:spTree>
    <p:extLst>
      <p:ext uri="{BB962C8B-B14F-4D97-AF65-F5344CB8AC3E}">
        <p14:creationId xmlns="" xmlns:p14="http://schemas.microsoft.com/office/powerpoint/2010/main" val="22253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Basic concept/ theory – Abstract Method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Abstract method is no at all mandatory for Abstract class.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Abstraction method needs ‘abstract’ keyword before it’s declaration.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It can not be a private method.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Derived class need to implement Abstract method with ‘@Override’ keyword.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Signature of implemented Abstract method should be exactly same.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It can be invoked from it’s own Abstract class where it is declared using other non Abstract method.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It can be invoked from Derived class where it is defined.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Basic concept/ theory – Abstract Class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dirty="0" smtClean="0"/>
              <a:t>Chain of extending Abstract classes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It is possible to have a chain of Abstract classes e.g.</a:t>
            </a:r>
          </a:p>
          <a:p>
            <a:pPr marL="457200" indent="-457200"/>
            <a:r>
              <a:rPr lang="en-US" sz="2400" dirty="0" smtClean="0"/>
              <a:t>       abstract class B extends abstract class A</a:t>
            </a:r>
          </a:p>
          <a:p>
            <a:pPr marL="457200" indent="-457200"/>
            <a:r>
              <a:rPr lang="en-US" sz="2400" dirty="0" smtClean="0"/>
              <a:t>       abstract class C extends abstract class B … etc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dirty="0" smtClean="0"/>
              <a:t>Each class may implement abstract method(s) from any of it’s parent class.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</a:t>
            </a:r>
            <a:r>
              <a:rPr lang="en-US" sz="4000" b="1" dirty="0"/>
              <a:t>H</a:t>
            </a:r>
            <a:r>
              <a:rPr lang="en-US" sz="4000" b="1" dirty="0" smtClean="0"/>
              <a:t>ow it works – Abstract Class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800" dirty="0" smtClean="0"/>
              <a:t>For Abstract class following keyword should be added before class declaration, ‘</a:t>
            </a:r>
            <a:r>
              <a:rPr lang="en-US" sz="2800" b="1" dirty="0" smtClean="0"/>
              <a:t>abstract</a:t>
            </a:r>
            <a:r>
              <a:rPr lang="en-US" sz="2800" dirty="0" smtClean="0"/>
              <a:t>’.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800" dirty="0" smtClean="0"/>
              <a:t>Derived class extends base class using ‘</a:t>
            </a:r>
            <a:r>
              <a:rPr lang="en-US" sz="2800" b="1" dirty="0" smtClean="0"/>
              <a:t>extends</a:t>
            </a:r>
            <a:r>
              <a:rPr lang="en-US" sz="2800" dirty="0" smtClean="0"/>
              <a:t>’ keyword.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097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Examples with program – Abstract class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/>
              <a:t>Let’s see some general and domain wise examples</a:t>
            </a:r>
            <a:r>
              <a:rPr lang="en-US" sz="28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Examples –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dirty="0" smtClean="0"/>
              <a:t>Inheritance in </a:t>
            </a:r>
            <a:r>
              <a:rPr lang="en-US" sz="2800" dirty="0" smtClean="0"/>
              <a:t>General type class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dirty="0" smtClean="0"/>
              <a:t>Inheritance in </a:t>
            </a:r>
            <a:r>
              <a:rPr lang="en-US" sz="2800" dirty="0" smtClean="0"/>
              <a:t>Vehicle type class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dirty="0" smtClean="0"/>
              <a:t>Inheritance in Ecommerce type </a:t>
            </a:r>
            <a:r>
              <a:rPr lang="en-US" sz="2800" dirty="0" smtClean="0"/>
              <a:t>class</a:t>
            </a:r>
            <a:endParaRPr lang="en-IN" sz="2800" dirty="0" smtClean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dirty="0" smtClean="0"/>
              <a:t>Inheritance in Recruitment type </a:t>
            </a:r>
            <a:r>
              <a:rPr lang="en-US" sz="2800" dirty="0" smtClean="0"/>
              <a:t>class</a:t>
            </a:r>
            <a:endParaRPr lang="en-IN" sz="2800" dirty="0" smtClean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dirty="0" smtClean="0"/>
              <a:t>Inheritance in Property management type </a:t>
            </a:r>
            <a:r>
              <a:rPr lang="en-US" sz="2800" dirty="0" smtClean="0"/>
              <a:t>class</a:t>
            </a:r>
            <a:endParaRPr lang="en-IN" sz="2800" dirty="0" smtClean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dirty="0" smtClean="0"/>
              <a:t>Inheritance in Banking type </a:t>
            </a:r>
            <a:r>
              <a:rPr lang="en-US" sz="2800" dirty="0" smtClean="0"/>
              <a:t>class</a:t>
            </a:r>
            <a:endParaRPr lang="en-IN" sz="2800" dirty="0" smtClean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dirty="0" smtClean="0"/>
              <a:t>Inheritance in Employee management type </a:t>
            </a:r>
            <a:r>
              <a:rPr lang="en-US" sz="2800" dirty="0" smtClean="0"/>
              <a:t>class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537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Interview questions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714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sz="2800" dirty="0" smtClean="0"/>
              <a:t>Difference between Abstract class and Interface -</a:t>
            </a:r>
            <a:endParaRPr lang="en-US" sz="2800" dirty="0" smtClean="0"/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42844" y="1142984"/>
          <a:ext cx="8858312" cy="5459128"/>
        </p:xfrm>
        <a:graphic>
          <a:graphicData uri="http://schemas.openxmlformats.org/drawingml/2006/table">
            <a:tbl>
              <a:tblPr/>
              <a:tblGrid>
                <a:gridCol w="341900"/>
                <a:gridCol w="4258206"/>
                <a:gridCol w="4258206"/>
              </a:tblGrid>
              <a:tr h="2579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No.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Abstract Class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Interface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These are inherited (extended)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These are implemented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User can declare variables/ data members.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User can NOT declare variables/ data members.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0159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These are used when user want to share </a:t>
                      </a:r>
                      <a:r>
                        <a:rPr lang="en-IN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common </a:t>
                      </a:r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functionality in parent child relationship.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These are used to define contract, enforce standdersation, decoupling and dynamic polymorphism.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Few methods can be </a:t>
                      </a:r>
                      <a:r>
                        <a:rPr lang="en-IN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implemented.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Non of the method is allowed to implement.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These will always remain Abstract class.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Interface is 100% Abstract class.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Private data members and private methods are allowed.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 private methods allowed.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0159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Private, public, protected, default data members and methods are allowed.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By default all data members and all methods are public.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24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Interview questions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714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sz="2800" dirty="0" smtClean="0"/>
              <a:t>Difference between Abstract class and Interface -</a:t>
            </a:r>
            <a:endParaRPr lang="en-US" sz="2800" dirty="0" smtClean="0"/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42844" y="1142984"/>
          <a:ext cx="8858312" cy="4796589"/>
        </p:xfrm>
        <a:graphic>
          <a:graphicData uri="http://schemas.openxmlformats.org/drawingml/2006/table">
            <a:tbl>
              <a:tblPr/>
              <a:tblGrid>
                <a:gridCol w="341900"/>
                <a:gridCol w="4258206"/>
                <a:gridCol w="4258206"/>
              </a:tblGrid>
              <a:tr h="2579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No.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Abstract Class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Interface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Constructors are allowed.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constructor allowed.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Derived class can extend only single Abstract class.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Derived class can implement multiple interfaces.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Static members (variables, methods) are allowed.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Static data members and methods not allowed.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Data members behave as definition.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All data members are always public, static, final or constant.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It is a class.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It is not a class.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Need to use 'abstract' keyword.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Need to use 'interface' keyword.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0159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Derived class may implement all or few methods of Abstract class and can still be an Abstract class.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It is mandatory for derived class to implement ALL methods present in an interface.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May contain Abstract method.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Does not contain Abstract method.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24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Interview questions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71480"/>
            <a:ext cx="914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800" dirty="0" smtClean="0"/>
              <a:t>Can we use abstract and final both with a method? – </a:t>
            </a:r>
          </a:p>
          <a:p>
            <a:pPr marL="342900" indent="-342900"/>
            <a:r>
              <a:rPr lang="en-IN" sz="2800" dirty="0" smtClean="0"/>
              <a:t>    No, because abstract method needs to be overridden whereas you can't override final method.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800" dirty="0" smtClean="0"/>
              <a:t>What are the rules to be followed while overriding a method - </a:t>
            </a:r>
          </a:p>
          <a:p>
            <a:pPr marL="342900" indent="-342900"/>
            <a:r>
              <a:rPr lang="en-IN" sz="2000" dirty="0" smtClean="0"/>
              <a:t>    There are 5 main rules you should kept in mind while overriding a method. They are,</a:t>
            </a:r>
          </a:p>
          <a:p>
            <a:pPr marL="342900" indent="-342900"/>
            <a:r>
              <a:rPr lang="en-IN" sz="2000" dirty="0" smtClean="0"/>
              <a:t>a) Name of the method must be same as that of super class method.</a:t>
            </a:r>
          </a:p>
          <a:p>
            <a:pPr marL="342900" indent="-342900"/>
            <a:r>
              <a:rPr lang="en-IN" sz="2000" dirty="0" smtClean="0"/>
              <a:t>b) Return type of overridden method must be compatible with the method being overridden. </a:t>
            </a:r>
          </a:p>
          <a:p>
            <a:pPr marL="342900" indent="-342900"/>
            <a:r>
              <a:rPr lang="en-IN" sz="2000" dirty="0" smtClean="0"/>
              <a:t>		if a method has primitive type as it’s return type then it must be overridden 	with primitive type only e.g. </a:t>
            </a:r>
            <a:r>
              <a:rPr lang="en-IN" sz="2000" dirty="0" err="1" smtClean="0"/>
              <a:t>int</a:t>
            </a:r>
            <a:r>
              <a:rPr lang="en-IN" sz="2000" dirty="0" smtClean="0"/>
              <a:t> to Integer</a:t>
            </a:r>
          </a:p>
          <a:p>
            <a:pPr marL="342900" indent="-342900"/>
            <a:r>
              <a:rPr lang="en-IN" sz="2000" dirty="0" smtClean="0"/>
              <a:t>		if a method has derived type as it’s return type then it must be overridden 	with same type or it’s sub class types.</a:t>
            </a:r>
          </a:p>
          <a:p>
            <a:pPr marL="342900" indent="-342900"/>
            <a:r>
              <a:rPr lang="en-IN" sz="2000" dirty="0" smtClean="0"/>
              <a:t>c) You must not reduce the visibility of a method while overriding.</a:t>
            </a:r>
          </a:p>
          <a:p>
            <a:pPr marL="342900" indent="-342900"/>
            <a:r>
              <a:rPr lang="en-IN" sz="2000" dirty="0" smtClean="0"/>
              <a:t>d) You must not change parameter list of a method while overriding.</a:t>
            </a:r>
          </a:p>
          <a:p>
            <a:pPr marL="342900" indent="-342900"/>
            <a:r>
              <a:rPr lang="en-IN" sz="2000" dirty="0" smtClean="0"/>
              <a:t>e) You can not increase the scope of exceptions while overriding a method with throws clause.</a:t>
            </a:r>
          </a:p>
          <a:p>
            <a:pPr marL="342900" indent="-342900"/>
            <a:endParaRPr lang="en-US" sz="2800" dirty="0" smtClean="0"/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4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Interview questions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7148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800" dirty="0" smtClean="0"/>
              <a:t>Can we remove throws clause of a method while overriding it - Yes.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800" dirty="0" smtClean="0"/>
              <a:t>Is it possible to override non-static methods as static - No.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800" dirty="0" smtClean="0"/>
              <a:t>Can we declare abstract methods as static – No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800" dirty="0" smtClean="0"/>
              <a:t>Can abstract method declaration include throws clause - Yes.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4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</a:t>
            </a:r>
            <a:r>
              <a:rPr lang="en-US" sz="4000" b="1" dirty="0" smtClean="0"/>
              <a:t>Agenda</a:t>
            </a:r>
            <a:endParaRPr lang="en-IN" sz="4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42918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 </a:t>
            </a:r>
            <a:r>
              <a:rPr lang="en-US" sz="3100" dirty="0" smtClean="0"/>
              <a:t>Java OOPS feature – Abstraction and Abstract Class.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Basic concept / theory.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How it works.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Examples</a:t>
            </a:r>
            <a:r>
              <a:rPr lang="en-US" sz="3100" dirty="0"/>
              <a:t> </a:t>
            </a:r>
            <a:r>
              <a:rPr lang="en-US" sz="3100" dirty="0" smtClean="0"/>
              <a:t>with programs.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Interview questions.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53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Basic concept/ theory - Abstraction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Per definition it means something which exists only as an idea.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Abstraction is related to both encapsulation and data hiding.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Abstraction lets you focus on what the object does instead of how it does it.</a:t>
            </a:r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Abstraction hides the implementation details (encapsulation wraps code and data into a single unit).</a:t>
            </a:r>
            <a:endParaRPr lang="en-IN" sz="2800" dirty="0" smtClean="0"/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Interview questions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/>
              <a:t>Difference between abstraction and abstract class – </a:t>
            </a:r>
          </a:p>
          <a:p>
            <a:pPr marL="342900" indent="-342900"/>
            <a:endParaRPr lang="en-US" sz="2800" dirty="0" smtClean="0"/>
          </a:p>
          <a:p>
            <a:pPr marL="342900" indent="-342900"/>
            <a:r>
              <a:rPr lang="en-US" sz="2800" dirty="0" smtClean="0"/>
              <a:t>     Abstraction </a:t>
            </a:r>
            <a:r>
              <a:rPr lang="en-IN" sz="2800" dirty="0" smtClean="0"/>
              <a:t>is a process of hiding the implementation details from the user. </a:t>
            </a:r>
            <a:r>
              <a:rPr lang="en-US" sz="2800" dirty="0" smtClean="0"/>
              <a:t>In Java Abstraction is achieved using Abstract class.</a:t>
            </a:r>
          </a:p>
          <a:p>
            <a:pPr marL="342900" indent="-342900"/>
            <a:endParaRPr lang="en-IN" sz="2800" dirty="0" smtClean="0"/>
          </a:p>
          <a:p>
            <a:pPr marL="342900" indent="-342900">
              <a:buAutoNum type="arabicParenR"/>
            </a:pPr>
            <a:endParaRPr lang="en-IN" sz="2800" dirty="0" smtClean="0"/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4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4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</a:t>
            </a:r>
            <a:r>
              <a:rPr lang="en-US" sz="4000" b="1" dirty="0" smtClean="0"/>
              <a:t>Agenda</a:t>
            </a:r>
            <a:endParaRPr lang="en-IN" sz="4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42918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 </a:t>
            </a:r>
            <a:r>
              <a:rPr lang="en-US" sz="3100" dirty="0" smtClean="0"/>
              <a:t>Java OOPS feature –Abstract Class.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Basic concept / theory.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How it works.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Examples</a:t>
            </a:r>
            <a:r>
              <a:rPr lang="en-US" sz="3100" dirty="0"/>
              <a:t> </a:t>
            </a:r>
            <a:r>
              <a:rPr lang="en-US" sz="3100" dirty="0" smtClean="0"/>
              <a:t>with programs.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Interview questions.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53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Basic concept/ theory – Abstract Class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Abstraction is achieved using Abstract class.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Constructor rule is same as normal class and it is optional.</a:t>
            </a:r>
            <a:endParaRPr lang="en-IN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Empty Abstract class – It contains no methods at all, but may contain data variables.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Normal Abstract class – It contains min 1 or more abstract methods and may contain other implemented methods.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Basic concept/ theory – Abstract Class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9144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Extending empty Abstract class – 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400" dirty="0" smtClean="0"/>
              <a:t>Derived class can be instantiated. 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400" dirty="0" smtClean="0"/>
              <a:t>Derived class need not be abstract class.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400" dirty="0" smtClean="0"/>
              <a:t>Derived class has full access to data members/ variables belongs to Abstract class except private members. </a:t>
            </a:r>
          </a:p>
          <a:p>
            <a:pPr marL="457200" indent="-457200"/>
            <a:r>
              <a:rPr lang="en-US" sz="2800" dirty="0" smtClean="0"/>
              <a:t>See example.</a:t>
            </a:r>
            <a:endParaRPr lang="en-IN" sz="2800" dirty="0" smtClean="0"/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Basic concept/ theory – Abstract Class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Extending normal Abstract class  </a:t>
            </a:r>
          </a:p>
          <a:p>
            <a:pPr marL="457200" indent="-457200"/>
            <a:r>
              <a:rPr lang="en-US" sz="2400" dirty="0" smtClean="0"/>
              <a:t>       (</a:t>
            </a:r>
            <a:r>
              <a:rPr lang="en-US" sz="2400" u="sng" dirty="0" smtClean="0"/>
              <a:t>without implementing base class Abstract methods</a:t>
            </a:r>
            <a:r>
              <a:rPr lang="en-US" sz="2400" dirty="0" smtClean="0"/>
              <a:t>) – 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400" dirty="0" smtClean="0"/>
              <a:t>Derived class can NOT be instantiated. 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400" dirty="0" smtClean="0"/>
              <a:t>Derived class SHOULD BE abstract class.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400" dirty="0" smtClean="0"/>
              <a:t>Derived class may add it’s own (unimplemented) abstract methods.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400" dirty="0" smtClean="0"/>
              <a:t>Derived class has full access to data members/ variables belongs to Abstract class except private members.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Extending normal Abstract class  </a:t>
            </a:r>
          </a:p>
          <a:p>
            <a:pPr marL="457200" indent="-457200"/>
            <a:r>
              <a:rPr lang="en-US" sz="2400" dirty="0" smtClean="0"/>
              <a:t>       (</a:t>
            </a:r>
            <a:r>
              <a:rPr lang="en-US" sz="2400" u="sng" dirty="0" smtClean="0"/>
              <a:t>with implementing base class Abstract methods</a:t>
            </a:r>
            <a:r>
              <a:rPr lang="en-US" sz="2400" dirty="0" smtClean="0"/>
              <a:t>) – 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400" dirty="0" smtClean="0"/>
              <a:t>Derived class can be instantiated (if no additional abstract methods added). 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400" dirty="0" smtClean="0"/>
              <a:t>Derived class need not be abstract class. 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400" dirty="0" smtClean="0"/>
              <a:t>Derived class has full access to data members/ variables belongs to Abstract class except private members.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6912</TotalTime>
  <Words>958</Words>
  <Application>Microsoft Office PowerPoint</Application>
  <PresentationFormat>On-screen Show (4:3)</PresentationFormat>
  <Paragraphs>144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Shrikant</dc:creator>
  <cp:lastModifiedBy>Shrikant</cp:lastModifiedBy>
  <cp:revision>774</cp:revision>
  <dcterms:created xsi:type="dcterms:W3CDTF">2016-06-04T14:27:10Z</dcterms:created>
  <dcterms:modified xsi:type="dcterms:W3CDTF">2017-08-20T02:44:08Z</dcterms:modified>
</cp:coreProperties>
</file>