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" r:id="rId2"/>
    <p:sldId id="280" r:id="rId3"/>
    <p:sldId id="296" r:id="rId4"/>
    <p:sldId id="303" r:id="rId5"/>
    <p:sldId id="304" r:id="rId6"/>
    <p:sldId id="308" r:id="rId7"/>
    <p:sldId id="288" r:id="rId8"/>
    <p:sldId id="307" r:id="rId9"/>
    <p:sldId id="306" r:id="rId10"/>
    <p:sldId id="305" r:id="rId11"/>
    <p:sldId id="309" r:id="rId12"/>
    <p:sldId id="31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7DDE8"/>
    <a:srgbClr val="F3CDDD"/>
    <a:srgbClr val="E9A5C2"/>
    <a:srgbClr val="C0D2E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059" autoAdjust="0"/>
    <p:restoredTop sz="94660" autoAdjust="0"/>
  </p:normalViewPr>
  <p:slideViewPr>
    <p:cSldViewPr>
      <p:cViewPr varScale="1">
        <p:scale>
          <a:sx n="87" d="100"/>
          <a:sy n="87" d="100"/>
        </p:scale>
        <p:origin x="-102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8/20/2017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8/20/2017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8/20/2017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8/20/2017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8/20/2017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8/20/2017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8/20/2017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8/20/2017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8/20/2017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8/20/2017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8/20/2017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5AEB4-E477-4CE7-B193-5F5560385FC2}" type="datetimeFigureOut">
              <a:rPr lang="en-US" smtClean="0"/>
              <a:pPr/>
              <a:t>8/20/2017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546"/>
            <a:ext cx="9144000" cy="314848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28662" y="4500570"/>
            <a:ext cx="7500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</a:t>
            </a:r>
            <a:r>
              <a:rPr lang="en-US" sz="4000" b="1" dirty="0" smtClean="0"/>
              <a:t>CORE JAVA Programming Tutorial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xmlns="" val="22253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Interview questions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571480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sz="2800" dirty="0" smtClean="0"/>
              <a:t>Difference between </a:t>
            </a:r>
            <a:r>
              <a:rPr lang="en-IN" sz="2800" b="1" dirty="0" smtClean="0"/>
              <a:t>Collection and Collections </a:t>
            </a:r>
            <a:r>
              <a:rPr lang="en-IN" sz="2800" dirty="0" smtClean="0"/>
              <a:t>–</a:t>
            </a:r>
          </a:p>
          <a:p>
            <a:pPr marL="342900" indent="-342900">
              <a:buAutoNum type="arabicParenR"/>
            </a:pPr>
            <a:endParaRPr lang="en-US" sz="2800" dirty="0" smtClean="0"/>
          </a:p>
          <a:p>
            <a:pPr marL="342900" indent="-342900">
              <a:buAutoNum type="arabicParenR"/>
            </a:pPr>
            <a:endParaRPr lang="en-US" sz="2800" dirty="0" smtClean="0"/>
          </a:p>
          <a:p>
            <a:pPr marL="342900" indent="-342900">
              <a:buAutoNum type="arabicParenR"/>
            </a:pPr>
            <a:endParaRPr lang="en-US" sz="2800" dirty="0" smtClean="0"/>
          </a:p>
          <a:p>
            <a:pPr marL="342900" indent="-342900">
              <a:buAutoNum type="arabicParenR"/>
            </a:pPr>
            <a:endParaRPr lang="en-US" sz="2800" dirty="0" smtClean="0"/>
          </a:p>
          <a:p>
            <a:pPr marL="342900" indent="-342900">
              <a:buAutoNum type="arabicParenR"/>
            </a:pPr>
            <a:endParaRPr lang="en-US" sz="2800" dirty="0" smtClean="0"/>
          </a:p>
          <a:p>
            <a:pPr marL="342900" indent="-342900">
              <a:buAutoNum type="arabicParenR"/>
            </a:pPr>
            <a:endParaRPr lang="en-US" sz="2800" dirty="0" smtClean="0"/>
          </a:p>
          <a:p>
            <a:pPr marL="342900" indent="-342900">
              <a:buAutoNum type="arabicParenR"/>
            </a:pP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Difference between clear() and </a:t>
            </a:r>
            <a:r>
              <a:rPr lang="en-US" sz="2800" dirty="0" err="1" smtClean="0"/>
              <a:t>removeAll</a:t>
            </a:r>
            <a:r>
              <a:rPr lang="en-US" sz="2800" dirty="0" smtClean="0"/>
              <a:t>() method? – Clear will delete all members. Remove will delete given single member. </a:t>
            </a:r>
            <a:r>
              <a:rPr lang="en-US" sz="2800" dirty="0" err="1" smtClean="0"/>
              <a:t>RemoveAll</a:t>
            </a:r>
            <a:r>
              <a:rPr lang="en-US" sz="2800" dirty="0" smtClean="0"/>
              <a:t> will delete given multiple members (may not delete all members).</a:t>
            </a:r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26530721"/>
              </p:ext>
            </p:extLst>
          </p:nvPr>
        </p:nvGraphicFramePr>
        <p:xfrm>
          <a:off x="142844" y="1142984"/>
          <a:ext cx="8858312" cy="2752825"/>
        </p:xfrm>
        <a:graphic>
          <a:graphicData uri="http://schemas.openxmlformats.org/drawingml/2006/table">
            <a:tbl>
              <a:tblPr/>
              <a:tblGrid>
                <a:gridCol w="428628"/>
                <a:gridCol w="4171478"/>
                <a:gridCol w="4258206"/>
              </a:tblGrid>
              <a:tr h="2579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No.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Collection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Collections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7923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An interface.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 class.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7923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Used to</a:t>
                      </a:r>
                      <a:r>
                        <a:rPr lang="en-US" sz="22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represent group of individual objects as single entity.</a:t>
                      </a:r>
                      <a:endParaRPr lang="en-IN" sz="2200" b="0" i="0" u="none" strike="noStrike" kern="1200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 utility class which defines many utility methods</a:t>
                      </a:r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e.g. sorting, searching.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01596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It is a root interface of Collection hierarchy.</a:t>
                      </a:r>
                      <a:endParaRPr lang="en-IN" sz="2200" b="0" i="0" u="none" strike="noStrike" kern="1200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It is not a root element.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7923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Declares all abstract methods.</a:t>
                      </a:r>
                      <a:endParaRPr lang="en-IN" sz="2200" b="0" i="0" u="none" strike="noStrike" kern="1200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Defines all static methods.</a:t>
                      </a:r>
                      <a:endParaRPr lang="en-IN" sz="22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242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Interview questions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5714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sz="2800" dirty="0" smtClean="0"/>
              <a:t>Difference between </a:t>
            </a:r>
            <a:r>
              <a:rPr lang="en-IN" sz="2800" b="1" dirty="0" smtClean="0"/>
              <a:t>List, Set and Map:</a:t>
            </a:r>
            <a:endParaRPr lang="en-US" sz="2800" dirty="0" smtClean="0"/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85720" y="1142984"/>
          <a:ext cx="8429684" cy="4436295"/>
        </p:xfrm>
        <a:graphic>
          <a:graphicData uri="http://schemas.openxmlformats.org/drawingml/2006/table">
            <a:tbl>
              <a:tblPr/>
              <a:tblGrid>
                <a:gridCol w="1555752"/>
                <a:gridCol w="2093023"/>
                <a:gridCol w="1892130"/>
                <a:gridCol w="2888779"/>
              </a:tblGrid>
              <a:tr h="3512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70247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Indexed/ Ordered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371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Duplicate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 </a:t>
                      </a:r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duplicate </a:t>
                      </a: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key allowed,</a:t>
                      </a:r>
                      <a:b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Value can be duplicate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247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Null elements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Only once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Only 1 key can be null,</a:t>
                      </a:r>
                      <a:br>
                        <a:rPr lang="en-IN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Only 1 value can be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247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Insertion order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Yes, it can be accessed using index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247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structure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Array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Underlaying map implementation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Hashing technique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242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Interview questions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5714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sz="2800" dirty="0" smtClean="0"/>
              <a:t>Difference between </a:t>
            </a:r>
            <a:r>
              <a:rPr lang="en-IN" sz="2800" b="1" dirty="0" smtClean="0"/>
              <a:t>List, Set and Queue:</a:t>
            </a:r>
            <a:endParaRPr lang="en-US" sz="2800" dirty="0" smtClean="0"/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85720" y="1142984"/>
          <a:ext cx="8429684" cy="4519634"/>
        </p:xfrm>
        <a:graphic>
          <a:graphicData uri="http://schemas.openxmlformats.org/drawingml/2006/table">
            <a:tbl>
              <a:tblPr/>
              <a:tblGrid>
                <a:gridCol w="1555752"/>
                <a:gridCol w="2093023"/>
                <a:gridCol w="1892130"/>
                <a:gridCol w="2888779"/>
              </a:tblGrid>
              <a:tr h="3512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Queue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70247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Indexed/ Ordered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9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Duplicate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Null elements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Only once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It</a:t>
                      </a:r>
                      <a:r>
                        <a:rPr lang="en-IN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allows (but should be avoided)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247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Accessing</a:t>
                      </a:r>
                      <a:r>
                        <a:rPr lang="en-IN" sz="20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IN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order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Yes, it can be accessed using index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Traversing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First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in is first out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247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Insertion order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At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any index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Depends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on implementation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At the last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24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Removal</a:t>
                      </a:r>
                      <a:r>
                        <a:rPr lang="en-US" sz="20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order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At any index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Depends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on implementation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 the beginning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242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6786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</a:t>
            </a:r>
            <a:r>
              <a:rPr lang="en-US" sz="4000" b="1" dirty="0" smtClean="0"/>
              <a:t>Agenda</a:t>
            </a:r>
            <a:endParaRPr lang="en-IN" sz="4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42918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 </a:t>
            </a:r>
            <a:r>
              <a:rPr lang="en-US" sz="3100" dirty="0" smtClean="0"/>
              <a:t>Java OOPS feature – Collection Interface.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/>
              <a:t> Basic concept / theory.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/>
              <a:t> How it works.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/>
              <a:t> Examples</a:t>
            </a:r>
            <a:r>
              <a:rPr lang="en-US" sz="3100" dirty="0"/>
              <a:t> </a:t>
            </a:r>
            <a:r>
              <a:rPr lang="en-US" sz="3100" dirty="0" smtClean="0"/>
              <a:t>with programs.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/>
              <a:t> Interview questions.</a:t>
            </a:r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253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 Basic concept/ theory – </a:t>
            </a:r>
            <a:r>
              <a:rPr lang="en-US" sz="4000" b="1" dirty="0" smtClean="0"/>
              <a:t>Collection Interface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0688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Java Collection simply means a single unit of objects.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A Collection is a group of individual objects represented as a single unit.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The Collection interface (</a:t>
            </a:r>
            <a:r>
              <a:rPr lang="en-IN" sz="2400" b="1" dirty="0" err="1" smtClean="0"/>
              <a:t>java.util.Collection</a:t>
            </a:r>
            <a:r>
              <a:rPr lang="en-IN" sz="2400" b="1" dirty="0" smtClean="0"/>
              <a:t>) </a:t>
            </a:r>
            <a:r>
              <a:rPr lang="en-IN" sz="2400" dirty="0" smtClean="0"/>
              <a:t>and Map interface (</a:t>
            </a:r>
            <a:r>
              <a:rPr lang="en-IN" sz="2400" b="1" dirty="0" err="1" smtClean="0"/>
              <a:t>java.util.Map</a:t>
            </a:r>
            <a:r>
              <a:rPr lang="en-IN" sz="2400" dirty="0" smtClean="0"/>
              <a:t>) are two main root interfaces of Java collection classes.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400" dirty="0" smtClean="0"/>
          </a:p>
          <a:p>
            <a:pPr marL="457200" indent="-457200"/>
            <a:endParaRPr lang="en-IN" sz="2400" dirty="0" smtClean="0"/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 Basic concept/ theory – </a:t>
            </a:r>
            <a:r>
              <a:rPr lang="en-US" sz="4000" b="1" dirty="0" smtClean="0"/>
              <a:t>Collection Interface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0688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Collection Framework defines several classes and interfaces to represent a group of objects as a single unit. All collections frameworks contain the following:</a:t>
            </a:r>
          </a:p>
          <a:p>
            <a:pPr lvl="2">
              <a:buFont typeface="Wingdings" pitchFamily="2" charset="2"/>
              <a:buChar char="§"/>
            </a:pPr>
            <a:r>
              <a:rPr lang="en-IN" sz="2400" b="1" dirty="0" smtClean="0"/>
              <a:t>Interfaces</a:t>
            </a:r>
            <a:r>
              <a:rPr lang="en-IN" sz="2400" dirty="0" smtClean="0"/>
              <a:t>: These are abstract data types that represent collections. Interfaces allow collections to be manipulated independently of the details of their representation.</a:t>
            </a:r>
          </a:p>
          <a:p>
            <a:pPr lvl="2">
              <a:buFont typeface="Wingdings" pitchFamily="2" charset="2"/>
              <a:buChar char="§"/>
            </a:pPr>
            <a:r>
              <a:rPr lang="en-IN" sz="2400" b="1" dirty="0" smtClean="0"/>
              <a:t>Classes</a:t>
            </a:r>
            <a:r>
              <a:rPr lang="en-IN" sz="2400" dirty="0" smtClean="0"/>
              <a:t>: These are implementations of the collection interfaces.</a:t>
            </a:r>
          </a:p>
          <a:p>
            <a:pPr lvl="2">
              <a:buFont typeface="Wingdings" pitchFamily="2" charset="2"/>
              <a:buChar char="§"/>
            </a:pPr>
            <a:r>
              <a:rPr lang="en-IN" sz="2400" b="1" dirty="0" smtClean="0"/>
              <a:t>Algorithms</a:t>
            </a:r>
            <a:r>
              <a:rPr lang="en-IN" sz="2400" dirty="0" smtClean="0"/>
              <a:t>: These are the methods that perform useful computations, such as searching and sorting, on objects that implement collection interfaces. The algorithms are said to be polymorphic: that is, the same method can be used on many different implementations of the appropriate collection interface.</a:t>
            </a:r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 descr="w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05" y="214290"/>
            <a:ext cx="8475561" cy="63658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 descr="map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57166"/>
            <a:ext cx="8572528" cy="59984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Collection interface methods </a:t>
            </a:r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85720" y="714356"/>
          <a:ext cx="8501122" cy="4923868"/>
        </p:xfrm>
        <a:graphic>
          <a:graphicData uri="http://schemas.openxmlformats.org/drawingml/2006/table">
            <a:tbl>
              <a:tblPr/>
              <a:tblGrid>
                <a:gridCol w="399906"/>
                <a:gridCol w="3386308"/>
                <a:gridCol w="4714908"/>
              </a:tblGrid>
              <a:tr h="2619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No.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Method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Description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619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1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public boolean add(Object element)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Used to insert an element in this collection.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</a:tr>
              <a:tr h="5238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2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public </a:t>
                      </a:r>
                      <a:r>
                        <a:rPr lang="en-IN" sz="2000" b="0" i="0" u="none" strike="noStrike" dirty="0" err="1">
                          <a:solidFill>
                            <a:srgbClr val="000000"/>
                          </a:solidFill>
                          <a:latin typeface="Tahoma"/>
                        </a:rPr>
                        <a:t>boolean</a:t>
                      </a: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 </a:t>
                      </a:r>
                      <a:r>
                        <a:rPr lang="en-IN" sz="2000" b="0" i="0" u="none" strike="noStrike" dirty="0" err="1">
                          <a:solidFill>
                            <a:srgbClr val="000000"/>
                          </a:solidFill>
                          <a:latin typeface="Tahoma"/>
                        </a:rPr>
                        <a:t>addAll</a:t>
                      </a: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(Collection c)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Used to insert the specified collection elements in the invoking collection.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</a:tr>
              <a:tr h="2619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3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public boolean remove(Object element)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Used to delete an element from this collection.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</a:tr>
              <a:tr h="5238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4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public </a:t>
                      </a:r>
                      <a:r>
                        <a:rPr lang="en-IN" sz="2000" b="0" i="0" u="none" strike="noStrike" dirty="0" err="1">
                          <a:solidFill>
                            <a:srgbClr val="000000"/>
                          </a:solidFill>
                          <a:latin typeface="Tahoma"/>
                        </a:rPr>
                        <a:t>boolean</a:t>
                      </a: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 </a:t>
                      </a:r>
                      <a:r>
                        <a:rPr lang="en-IN" sz="2000" b="0" i="0" u="none" strike="noStrike" dirty="0" err="1">
                          <a:solidFill>
                            <a:srgbClr val="000000"/>
                          </a:solidFill>
                          <a:latin typeface="Tahoma"/>
                        </a:rPr>
                        <a:t>removeAll</a:t>
                      </a: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(Collection c)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Used to delete all the elements of specified collection from the invoking collection.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</a:tr>
              <a:tr h="5238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5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public boolean retainAll(Collection c)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Used to delete all the elements of invoking collection except the specified collection.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</a:tr>
              <a:tr h="5238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6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public int size()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It return the total number of elements in the collection.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242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Collection interface methods </a:t>
            </a:r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85720" y="714356"/>
          <a:ext cx="8715435" cy="5572167"/>
        </p:xfrm>
        <a:graphic>
          <a:graphicData uri="http://schemas.openxmlformats.org/drawingml/2006/table">
            <a:tbl>
              <a:tblPr/>
              <a:tblGrid>
                <a:gridCol w="409987"/>
                <a:gridCol w="3430713"/>
                <a:gridCol w="4874735"/>
              </a:tblGrid>
              <a:tr h="7413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No.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Method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Description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7413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7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public void clear()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It removes the total no of element from the collection.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</a:tr>
              <a:tr h="7413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8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public </a:t>
                      </a:r>
                      <a:r>
                        <a:rPr lang="en-IN" sz="2000" b="0" i="0" u="none" strike="noStrike" dirty="0" err="1">
                          <a:solidFill>
                            <a:srgbClr val="000000"/>
                          </a:solidFill>
                          <a:latin typeface="Tahoma"/>
                        </a:rPr>
                        <a:t>boolean</a:t>
                      </a: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 contains(Object element)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It is used to search an element.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</a:tr>
              <a:tr h="7413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9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public </a:t>
                      </a:r>
                      <a:r>
                        <a:rPr lang="en-IN" sz="2000" b="0" i="0" u="none" strike="noStrike" dirty="0" err="1">
                          <a:solidFill>
                            <a:srgbClr val="000000"/>
                          </a:solidFill>
                          <a:latin typeface="Tahoma"/>
                        </a:rPr>
                        <a:t>boolean</a:t>
                      </a: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 </a:t>
                      </a:r>
                      <a:r>
                        <a:rPr lang="en-IN" sz="2000" b="0" i="0" u="none" strike="noStrike" dirty="0" err="1">
                          <a:solidFill>
                            <a:srgbClr val="000000"/>
                          </a:solidFill>
                          <a:latin typeface="Tahoma"/>
                        </a:rPr>
                        <a:t>containsAll</a:t>
                      </a: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(Collection c)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It is used to search the specified collection in this collection.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</a:tr>
              <a:tr h="3747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10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public </a:t>
                      </a:r>
                      <a:r>
                        <a:rPr lang="en-IN" sz="2000" b="0" i="0" u="none" strike="noStrike" dirty="0" err="1">
                          <a:solidFill>
                            <a:srgbClr val="000000"/>
                          </a:solidFill>
                          <a:latin typeface="Tahoma"/>
                        </a:rPr>
                        <a:t>Iterator</a:t>
                      </a: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 </a:t>
                      </a:r>
                      <a:r>
                        <a:rPr lang="en-IN" sz="2000" b="0" i="0" u="none" strike="noStrike" dirty="0" err="1">
                          <a:solidFill>
                            <a:srgbClr val="000000"/>
                          </a:solidFill>
                          <a:latin typeface="Tahoma"/>
                        </a:rPr>
                        <a:t>iterator</a:t>
                      </a: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()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It returns an iterator.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</a:tr>
              <a:tr h="3747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11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public Object[] </a:t>
                      </a:r>
                      <a:r>
                        <a:rPr lang="en-IN" sz="2000" b="0" i="0" u="none" strike="noStrike" dirty="0" err="1">
                          <a:solidFill>
                            <a:srgbClr val="000000"/>
                          </a:solidFill>
                          <a:latin typeface="Tahoma"/>
                        </a:rPr>
                        <a:t>toArray</a:t>
                      </a: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()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It converts collection into array.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</a:tr>
              <a:tr h="3747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12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public </a:t>
                      </a:r>
                      <a:r>
                        <a:rPr lang="en-IN" sz="2000" b="0" i="0" u="none" strike="noStrike" dirty="0" err="1">
                          <a:solidFill>
                            <a:srgbClr val="000000"/>
                          </a:solidFill>
                          <a:latin typeface="Tahoma"/>
                        </a:rPr>
                        <a:t>boolean</a:t>
                      </a: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 </a:t>
                      </a:r>
                      <a:r>
                        <a:rPr lang="en-IN" sz="2000" b="0" i="0" u="none" strike="noStrike" dirty="0" err="1">
                          <a:solidFill>
                            <a:srgbClr val="000000"/>
                          </a:solidFill>
                          <a:latin typeface="Tahoma"/>
                        </a:rPr>
                        <a:t>isEmpty</a:t>
                      </a: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()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Checks if collection is empty.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</a:tr>
              <a:tr h="7413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13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public </a:t>
                      </a:r>
                      <a:r>
                        <a:rPr lang="en-IN" sz="2000" b="0" i="0" u="none" strike="noStrike" dirty="0" err="1">
                          <a:solidFill>
                            <a:srgbClr val="000000"/>
                          </a:solidFill>
                          <a:latin typeface="Tahoma"/>
                        </a:rPr>
                        <a:t>boolean</a:t>
                      </a: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 equals(Object element)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Matches two collection.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</a:tr>
              <a:tr h="7413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14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public int hashCode()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It returns the </a:t>
                      </a:r>
                      <a:r>
                        <a:rPr lang="en-IN" sz="2000" b="0" i="0" u="none" strike="noStrike" dirty="0" err="1">
                          <a:solidFill>
                            <a:srgbClr val="000000"/>
                          </a:solidFill>
                          <a:latin typeface="Tahoma"/>
                        </a:rPr>
                        <a:t>hashcode</a:t>
                      </a: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 number for collection.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242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Collection methods examples 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57148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sz="2800" dirty="0" smtClean="0"/>
              <a:t>Example using </a:t>
            </a:r>
            <a:r>
              <a:rPr lang="en-IN" sz="2800" dirty="0" err="1" smtClean="0"/>
              <a:t>ArrayList</a:t>
            </a:r>
            <a:r>
              <a:rPr lang="en-IN" sz="2800" dirty="0" smtClean="0"/>
              <a:t>.</a:t>
            </a:r>
          </a:p>
          <a:p>
            <a:pPr marL="342900" indent="-342900">
              <a:buFontTx/>
              <a:buAutoNum type="arabicParenR"/>
            </a:pPr>
            <a:r>
              <a:rPr lang="en-IN" sz="2800" dirty="0" smtClean="0"/>
              <a:t>Example using </a:t>
            </a:r>
            <a:r>
              <a:rPr lang="en-IN" sz="2800" dirty="0" err="1" smtClean="0"/>
              <a:t>PriorityQueue</a:t>
            </a:r>
            <a:r>
              <a:rPr lang="en-IN" sz="2800" dirty="0" smtClean="0"/>
              <a:t>.</a:t>
            </a:r>
          </a:p>
          <a:p>
            <a:pPr marL="342900" indent="-342900">
              <a:buFontTx/>
              <a:buAutoNum type="arabicParenR"/>
            </a:pPr>
            <a:r>
              <a:rPr lang="en-IN" sz="2800" dirty="0" smtClean="0"/>
              <a:t>Example using </a:t>
            </a:r>
            <a:r>
              <a:rPr lang="en-IN" sz="2800" dirty="0" err="1" smtClean="0"/>
              <a:t>HashMap</a:t>
            </a:r>
            <a:r>
              <a:rPr lang="en-IN" sz="2800" dirty="0" smtClean="0"/>
              <a:t>.</a:t>
            </a:r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42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7742</TotalTime>
  <Words>694</Words>
  <Application>Microsoft Office PowerPoint</Application>
  <PresentationFormat>On-screen Show (4:3)</PresentationFormat>
  <Paragraphs>152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Shrikant</dc:creator>
  <cp:lastModifiedBy>Shrikant</cp:lastModifiedBy>
  <cp:revision>866</cp:revision>
  <dcterms:created xsi:type="dcterms:W3CDTF">2016-06-04T14:27:10Z</dcterms:created>
  <dcterms:modified xsi:type="dcterms:W3CDTF">2017-08-20T19:10:09Z</dcterms:modified>
</cp:coreProperties>
</file>