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80" r:id="rId3"/>
    <p:sldId id="296" r:id="rId4"/>
    <p:sldId id="288" r:id="rId5"/>
    <p:sldId id="306" r:id="rId6"/>
    <p:sldId id="305" r:id="rId7"/>
    <p:sldId id="30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DDE8"/>
    <a:srgbClr val="F3CDDD"/>
    <a:srgbClr val="E9A5C2"/>
    <a:srgbClr val="C0D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8/20/2017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31484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62" y="4500570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CORE JAVA Programming Tutorial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100" dirty="0" smtClean="0"/>
              <a:t>Java OOPS feature – Collections utility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Basic concept / theory.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How it works.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Examples</a:t>
            </a:r>
            <a:r>
              <a:rPr lang="en-US" sz="3100" dirty="0"/>
              <a:t> </a:t>
            </a:r>
            <a:r>
              <a:rPr lang="en-US" sz="3100" dirty="0" smtClean="0"/>
              <a:t>with programs.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Interview questions.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Basic concept/ theory </a:t>
            </a:r>
            <a:r>
              <a:rPr lang="en-US" sz="2400" b="1" smtClean="0"/>
              <a:t>– </a:t>
            </a:r>
            <a:r>
              <a:rPr lang="en-US" sz="4000" b="1" smtClean="0"/>
              <a:t>Collections </a:t>
            </a:r>
            <a:r>
              <a:rPr lang="en-US" sz="4000" b="1" dirty="0" smtClean="0"/>
              <a:t>utility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Collections is an utility class in </a:t>
            </a:r>
            <a:r>
              <a:rPr lang="en-IN" sz="2400" dirty="0" err="1" smtClean="0"/>
              <a:t>java.util</a:t>
            </a:r>
            <a:r>
              <a:rPr lang="en-IN" sz="2400" dirty="0" smtClean="0"/>
              <a:t> package.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consists of only </a:t>
            </a:r>
            <a:r>
              <a:rPr lang="en-IN" sz="2400" b="1" dirty="0" smtClean="0"/>
              <a:t>static</a:t>
            </a:r>
            <a:r>
              <a:rPr lang="en-IN" sz="2400" dirty="0" smtClean="0"/>
              <a:t> methods.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These methods</a:t>
            </a:r>
            <a:r>
              <a:rPr lang="en-IN" sz="2400" dirty="0" smtClean="0"/>
              <a:t> are used to operate on objects of type Collection.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Here is the list of methods: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max, min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shuffle, copy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sort, </a:t>
            </a:r>
            <a:r>
              <a:rPr lang="en-IN" sz="2400" dirty="0" err="1" smtClean="0"/>
              <a:t>synchronizedCollection</a:t>
            </a:r>
            <a:endParaRPr lang="en-IN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err="1" smtClean="0"/>
              <a:t>binarySearch</a:t>
            </a:r>
            <a:r>
              <a:rPr lang="en-IN" sz="2400" dirty="0" smtClean="0"/>
              <a:t>, disjoint, reverse</a:t>
            </a:r>
            <a:endParaRPr lang="en-US" sz="2400" dirty="0" smtClean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Following are the fields for </a:t>
            </a:r>
            <a:r>
              <a:rPr lang="en-IN" sz="2400" b="1" dirty="0" err="1" smtClean="0"/>
              <a:t>java.util.Collections</a:t>
            </a:r>
            <a:r>
              <a:rPr lang="en-IN" sz="2400" dirty="0" smtClean="0"/>
              <a:t> </a:t>
            </a:r>
            <a:r>
              <a:rPr lang="en-IN" sz="2400" dirty="0" err="1" smtClean="0"/>
              <a:t>clas</a:t>
            </a: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static </a:t>
            </a:r>
            <a:r>
              <a:rPr lang="en-IN" sz="2400" b="1" dirty="0" smtClean="0"/>
              <a:t>List EMPTY_LIST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static </a:t>
            </a:r>
            <a:r>
              <a:rPr lang="en-IN" sz="2400" b="1" dirty="0" smtClean="0"/>
              <a:t>Map EMPTY_MAP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static </a:t>
            </a:r>
            <a:r>
              <a:rPr lang="en-IN" sz="2400" b="1" dirty="0" smtClean="0"/>
              <a:t>Map EMPTY_SET</a:t>
            </a:r>
            <a:endParaRPr lang="en-IN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Collections utility methods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4282" y="642918"/>
          <a:ext cx="8501122" cy="5880132"/>
        </p:xfrm>
        <a:graphic>
          <a:graphicData uri="http://schemas.openxmlformats.org/drawingml/2006/table">
            <a:tbl>
              <a:tblPr/>
              <a:tblGrid>
                <a:gridCol w="399906"/>
                <a:gridCol w="2171862"/>
                <a:gridCol w="5929354"/>
              </a:tblGrid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No.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Method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Description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61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Collections.max()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It</a:t>
                      </a:r>
                      <a:r>
                        <a:rPr lang="en-IN" sz="1900" b="0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returns maximum element in the specified collection.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Collections.min()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It returns minimum element in the specified collection.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261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Collections.sort</a:t>
                      </a:r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()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For sorting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Collections.shuffle</a:t>
                      </a:r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()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It randomly shuffles the elements in the specified collection.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Collections.synchronizedCollection</a:t>
                      </a:r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()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It synchronizes the Collection instance. The instance returned by </a:t>
                      </a:r>
                      <a:r>
                        <a:rPr lang="en-IN" sz="1900" b="0" i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synchronizedCollection</a:t>
                      </a:r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() is synchronized and thread safe to add elements.</a:t>
                      </a:r>
                      <a:r>
                        <a:rPr lang="en-IN" sz="1900" b="0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But while iterating synchronized block should be used otherwise it may result in non-deterministic behaviour.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Collections.binarySearch</a:t>
                      </a:r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()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It searches the specified collection for the specified object using binary search algorithm and returns position of an object.</a:t>
                      </a:r>
                      <a:endParaRPr lang="en-IN" sz="1900" b="0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Collections.disjoint</a:t>
                      </a:r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()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It returns true if two specified collections have no elements in common.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8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Collections.copy</a:t>
                      </a:r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()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It copies all elements from one collection to another collection.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9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0" i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Collections.reverse</a:t>
                      </a:r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()</a:t>
                      </a:r>
                      <a:endParaRPr lang="en-IN" sz="1900" b="0" i="0" u="none" strike="noStrike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9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It reverses the order of elements in the specified collection.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Collections utility methods examples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ArrayList</a:t>
            </a:r>
            <a:r>
              <a:rPr lang="en-IN" sz="2800" dirty="0" smtClean="0"/>
              <a:t> for Employee class.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</a:t>
            </a:r>
            <a:r>
              <a:rPr lang="en-IN" sz="2800" b="1" dirty="0" smtClean="0"/>
              <a:t>Collection and Collections </a:t>
            </a:r>
            <a:r>
              <a:rPr lang="en-IN" sz="2800" dirty="0" smtClean="0"/>
              <a:t>–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6530721"/>
              </p:ext>
            </p:extLst>
          </p:nvPr>
        </p:nvGraphicFramePr>
        <p:xfrm>
          <a:off x="142844" y="1142984"/>
          <a:ext cx="8858312" cy="2752825"/>
        </p:xfrm>
        <a:graphic>
          <a:graphicData uri="http://schemas.openxmlformats.org/drawingml/2006/table">
            <a:tbl>
              <a:tblPr/>
              <a:tblGrid>
                <a:gridCol w="428628"/>
                <a:gridCol w="4171478"/>
                <a:gridCol w="4258206"/>
              </a:tblGrid>
              <a:tr h="2579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Collection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Collections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 interface.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 class.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Used to</a:t>
                      </a:r>
                      <a:r>
                        <a:rPr lang="en-US" sz="22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represent group of individual objects as single entity.</a:t>
                      </a:r>
                      <a:endParaRPr lang="en-IN" sz="22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 utility class which defines many utility methods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e.g. sorting, searching.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It is a root interface of Collection hierarchy.</a:t>
                      </a:r>
                      <a:endParaRPr lang="en-IN" sz="22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It is not a root element.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Declares all abstract methods.</a:t>
                      </a:r>
                      <a:endParaRPr lang="en-IN" sz="22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Defines all static methods.</a:t>
                      </a:r>
                      <a:endParaRPr lang="en-IN" sz="2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Why does the Collections utility class does not have a </a:t>
            </a:r>
            <a:r>
              <a:rPr lang="en-IN" sz="2800" dirty="0" err="1" smtClean="0"/>
              <a:t>Iterator</a:t>
            </a:r>
            <a:r>
              <a:rPr lang="en-IN" sz="2800" dirty="0" smtClean="0"/>
              <a:t> method in Java? - Because the Collection interface has an </a:t>
            </a:r>
            <a:r>
              <a:rPr lang="en-IN" sz="2800" dirty="0" err="1" smtClean="0"/>
              <a:t>iterator</a:t>
            </a:r>
            <a:r>
              <a:rPr lang="en-IN" sz="2800" dirty="0" smtClean="0"/>
              <a:t>() method that returns an </a:t>
            </a:r>
            <a:r>
              <a:rPr lang="en-IN" sz="2800" dirty="0" err="1" smtClean="0"/>
              <a:t>Iterator</a:t>
            </a:r>
            <a:r>
              <a:rPr lang="en-IN" sz="2800" dirty="0" smtClean="0"/>
              <a:t> already.</a:t>
            </a:r>
          </a:p>
          <a:p>
            <a:pPr marL="342900" indent="-342900">
              <a:buAutoNum type="arabicParenR"/>
            </a:pP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7885</TotalTime>
  <Words>373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873</cp:revision>
  <dcterms:created xsi:type="dcterms:W3CDTF">2016-06-04T14:27:10Z</dcterms:created>
  <dcterms:modified xsi:type="dcterms:W3CDTF">2017-08-20T22:49:07Z</dcterms:modified>
</cp:coreProperties>
</file>