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0" r:id="rId3"/>
    <p:sldId id="276" r:id="rId4"/>
    <p:sldId id="277" r:id="rId5"/>
    <p:sldId id="279" r:id="rId6"/>
    <p:sldId id="278" r:id="rId7"/>
    <p:sldId id="28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DDE8"/>
    <a:srgbClr val="F3CDDD"/>
    <a:srgbClr val="E9A5C2"/>
    <a:srgbClr val="C0D2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059" autoAdjust="0"/>
    <p:restoredTop sz="94660" autoAdjust="0"/>
  </p:normalViewPr>
  <p:slideViewPr>
    <p:cSldViewPr>
      <p:cViewPr varScale="1">
        <p:scale>
          <a:sx n="87" d="100"/>
          <a:sy n="87" d="100"/>
        </p:scale>
        <p:origin x="-10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5AEB4-E477-4CE7-B193-5F5560385FC2}" type="datetimeFigureOut">
              <a:rPr lang="en-US" smtClean="0"/>
              <a:pPr/>
              <a:t>8/19/2017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4A7B93-C367-45ED-A4A9-85EEE5ECC107}"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5AEB4-E477-4CE7-B193-5F5560385FC2}" type="datetimeFigureOut">
              <a:rPr lang="en-US" smtClean="0"/>
              <a:pPr/>
              <a:t>8/19/2017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7B93-C367-45ED-A4A9-85EEE5ECC107}"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pic>
        <p:nvPicPr>
          <p:cNvPr id="11" name="Picture 10" descr="JavaKitkatLogo.png"/>
          <p:cNvPicPr>
            <a:picLocks noChangeAspect="1"/>
          </p:cNvPicPr>
          <p:nvPr/>
        </p:nvPicPr>
        <p:blipFill>
          <a:blip r:embed="rId2"/>
          <a:stretch>
            <a:fillRect/>
          </a:stretch>
        </p:blipFill>
        <p:spPr>
          <a:xfrm>
            <a:off x="0" y="1071546"/>
            <a:ext cx="9144000" cy="3148484"/>
          </a:xfrm>
          <a:prstGeom prst="rect">
            <a:avLst/>
          </a:prstGeom>
        </p:spPr>
      </p:pic>
      <p:sp>
        <p:nvSpPr>
          <p:cNvPr id="12" name="TextBox 11"/>
          <p:cNvSpPr txBox="1"/>
          <p:nvPr/>
        </p:nvSpPr>
        <p:spPr>
          <a:xfrm>
            <a:off x="928662" y="4500570"/>
            <a:ext cx="7500990" cy="707886"/>
          </a:xfrm>
          <a:prstGeom prst="rect">
            <a:avLst/>
          </a:prstGeom>
          <a:noFill/>
        </p:spPr>
        <p:txBody>
          <a:bodyPr wrap="square" rtlCol="0">
            <a:spAutoFit/>
          </a:bodyPr>
          <a:lstStyle/>
          <a:p>
            <a:r>
              <a:rPr lang="en-US" sz="4000" dirty="0" smtClean="0"/>
              <a:t> </a:t>
            </a:r>
            <a:r>
              <a:rPr lang="en-US" sz="4000" b="1" dirty="0" smtClean="0"/>
              <a:t>CORE JAVA Programming Tutorial</a:t>
            </a:r>
            <a:endParaRPr lang="en-IN" sz="4000" b="1" dirty="0"/>
          </a:p>
        </p:txBody>
      </p:sp>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6786610" cy="707886"/>
          </a:xfrm>
          <a:prstGeom prst="rect">
            <a:avLst/>
          </a:prstGeom>
          <a:noFill/>
        </p:spPr>
        <p:txBody>
          <a:bodyPr wrap="square" rtlCol="0">
            <a:spAutoFit/>
          </a:bodyPr>
          <a:lstStyle/>
          <a:p>
            <a:r>
              <a:rPr lang="en-US" sz="4000" dirty="0" smtClean="0"/>
              <a:t> </a:t>
            </a:r>
            <a:r>
              <a:rPr lang="en-US" sz="4000" b="1" dirty="0" smtClean="0"/>
              <a:t>Agenda</a:t>
            </a:r>
            <a:endParaRPr lang="en-IN" sz="4000" b="1" dirty="0"/>
          </a:p>
        </p:txBody>
      </p:sp>
      <p:sp>
        <p:nvSpPr>
          <p:cNvPr id="10" name="TextBox 9"/>
          <p:cNvSpPr txBox="1"/>
          <p:nvPr/>
        </p:nvSpPr>
        <p:spPr>
          <a:xfrm>
            <a:off x="0" y="642918"/>
            <a:ext cx="9144000" cy="249299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 </a:t>
            </a:r>
            <a:r>
              <a:rPr lang="en-US" sz="3100" dirty="0" smtClean="0"/>
              <a:t>Java OOPS feature – Inheritance.</a:t>
            </a:r>
          </a:p>
          <a:p>
            <a:pPr marL="457200" indent="-457200">
              <a:buFont typeface="Wingdings" panose="05000000000000000000" pitchFamily="2" charset="2"/>
              <a:buChar char="Ø"/>
            </a:pPr>
            <a:r>
              <a:rPr lang="en-US" sz="3100" dirty="0" smtClean="0"/>
              <a:t> Basic concept / theory.</a:t>
            </a:r>
          </a:p>
          <a:p>
            <a:pPr marL="457200" indent="-457200">
              <a:buFont typeface="Wingdings" panose="05000000000000000000" pitchFamily="2" charset="2"/>
              <a:buChar char="Ø"/>
            </a:pPr>
            <a:r>
              <a:rPr lang="en-US" sz="3100" dirty="0" smtClean="0"/>
              <a:t> How it works.</a:t>
            </a:r>
          </a:p>
          <a:p>
            <a:pPr marL="457200" indent="-457200">
              <a:buFont typeface="Wingdings" panose="05000000000000000000" pitchFamily="2" charset="2"/>
              <a:buChar char="Ø"/>
            </a:pPr>
            <a:r>
              <a:rPr lang="en-US" sz="3100" dirty="0" smtClean="0"/>
              <a:t> Examples</a:t>
            </a:r>
            <a:r>
              <a:rPr lang="en-US" sz="3100" dirty="0"/>
              <a:t> </a:t>
            </a:r>
            <a:r>
              <a:rPr lang="en-US" sz="3100" dirty="0" smtClean="0"/>
              <a:t>with programs.</a:t>
            </a:r>
          </a:p>
          <a:p>
            <a:pPr marL="457200" indent="-457200">
              <a:buFont typeface="Wingdings" panose="05000000000000000000" pitchFamily="2" charset="2"/>
              <a:buChar char="Ø"/>
            </a:pPr>
            <a:r>
              <a:rPr lang="en-US" sz="3100" dirty="0" smtClean="0"/>
              <a:t> Interview questions.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2225304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Basic concept/ theory - Inheritance</a:t>
            </a:r>
          </a:p>
        </p:txBody>
      </p:sp>
      <p:sp>
        <p:nvSpPr>
          <p:cNvPr id="10" name="TextBox 9"/>
          <p:cNvSpPr txBox="1"/>
          <p:nvPr/>
        </p:nvSpPr>
        <p:spPr>
          <a:xfrm>
            <a:off x="0" y="620688"/>
            <a:ext cx="9144000" cy="3170099"/>
          </a:xfrm>
          <a:prstGeom prst="rect">
            <a:avLst/>
          </a:prstGeom>
          <a:noFill/>
        </p:spPr>
        <p:txBody>
          <a:bodyPr wrap="square" rtlCol="0">
            <a:spAutoFit/>
          </a:bodyPr>
          <a:lstStyle/>
          <a:p>
            <a:pPr marL="457200" indent="-457200">
              <a:buFont typeface="Wingdings" panose="05000000000000000000" pitchFamily="2" charset="2"/>
              <a:buChar char="Ø"/>
            </a:pPr>
            <a:r>
              <a:rPr lang="en-IN" sz="2400" dirty="0" smtClean="0"/>
              <a:t>Using inheritance derived class inherits properties of base class</a:t>
            </a:r>
            <a:r>
              <a:rPr lang="en-US" sz="2400" dirty="0" smtClean="0"/>
              <a:t>.</a:t>
            </a:r>
          </a:p>
          <a:p>
            <a:pPr marL="457200" indent="-457200">
              <a:buFont typeface="Wingdings" panose="05000000000000000000" pitchFamily="2" charset="2"/>
              <a:buChar char="Ø"/>
            </a:pPr>
            <a:r>
              <a:rPr lang="en-IN" sz="2400" dirty="0" smtClean="0"/>
              <a:t>Inheritance is an Object oriented feature which allows a class to inherit behaviour and data from other class.</a:t>
            </a:r>
            <a:endParaRPr lang="en-US" sz="2400" dirty="0" smtClean="0"/>
          </a:p>
          <a:p>
            <a:pPr marL="457200" indent="-457200">
              <a:buFont typeface="Wingdings" panose="05000000000000000000" pitchFamily="2" charset="2"/>
              <a:buChar char="Ø"/>
            </a:pPr>
            <a:r>
              <a:rPr lang="en-US" sz="2400" dirty="0" smtClean="0"/>
              <a:t>Derived class has it’s own properties along with inherited properties of base class.</a:t>
            </a:r>
          </a:p>
          <a:p>
            <a:pPr marL="457200" indent="-457200">
              <a:buFont typeface="Wingdings" panose="05000000000000000000" pitchFamily="2" charset="2"/>
              <a:buChar char="Ø"/>
            </a:pPr>
            <a:r>
              <a:rPr lang="en-IN" sz="2400" dirty="0" smtClean="0"/>
              <a:t>Inheritance is used for code reuse (from inherited class).</a:t>
            </a:r>
            <a:endParaRPr lang="en-US" sz="2400" dirty="0" smtClean="0"/>
          </a:p>
          <a:p>
            <a:pPr marL="457200" indent="-457200">
              <a:buFont typeface="Wingdings" panose="05000000000000000000" pitchFamily="2" charset="2"/>
              <a:buChar char="Ø"/>
            </a:pPr>
            <a:r>
              <a:rPr lang="en-IN" sz="2800" dirty="0" smtClean="0"/>
              <a:t>All classes in java are inherited from </a:t>
            </a:r>
            <a:r>
              <a:rPr lang="en-IN" sz="2800" dirty="0" err="1" smtClean="0"/>
              <a:t>java.lang.Object</a:t>
            </a:r>
            <a:r>
              <a:rPr lang="en-IN" sz="2800" dirty="0" smtClean="0"/>
              <a:t> class.</a:t>
            </a:r>
          </a:p>
          <a:p>
            <a:pPr marL="457200" indent="-457200">
              <a:buFont typeface="Wingdings" panose="05000000000000000000" pitchFamily="2" charset="2"/>
              <a:buChar char="Ø"/>
            </a:pPr>
            <a:endParaRPr lang="en-IN" sz="2800" dirty="0" smtClean="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a:t>
            </a:r>
            <a:r>
              <a:rPr lang="en-US" sz="4000" b="1" dirty="0"/>
              <a:t>H</a:t>
            </a:r>
            <a:r>
              <a:rPr lang="en-US" sz="4000" b="1" dirty="0" smtClean="0"/>
              <a:t>ow it works - Inheritance</a:t>
            </a:r>
          </a:p>
        </p:txBody>
      </p:sp>
      <p:sp>
        <p:nvSpPr>
          <p:cNvPr id="10" name="TextBox 9"/>
          <p:cNvSpPr txBox="1"/>
          <p:nvPr/>
        </p:nvSpPr>
        <p:spPr>
          <a:xfrm>
            <a:off x="0" y="620688"/>
            <a:ext cx="9144000" cy="2246769"/>
          </a:xfrm>
          <a:prstGeom prst="rect">
            <a:avLst/>
          </a:prstGeom>
          <a:noFill/>
        </p:spPr>
        <p:txBody>
          <a:bodyPr wrap="square" rtlCol="0">
            <a:spAutoFit/>
          </a:bodyPr>
          <a:lstStyle/>
          <a:p>
            <a:pPr marL="514350" indent="-514350">
              <a:buFont typeface="Wingdings" panose="05000000000000000000" pitchFamily="2" charset="2"/>
              <a:buChar char="Ø"/>
            </a:pPr>
            <a:r>
              <a:rPr lang="en-US" sz="2800" dirty="0" smtClean="0"/>
              <a:t>Derived class extends Base class using extends keyword.</a:t>
            </a:r>
            <a:endParaRPr lang="en-US" sz="2800" u="sng" dirty="0" smtClean="0"/>
          </a:p>
          <a:p>
            <a:pPr marL="457200" indent="-457200">
              <a:buFont typeface="Wingdings" panose="05000000000000000000" pitchFamily="2" charset="2"/>
              <a:buChar char="Ø"/>
            </a:pPr>
            <a:r>
              <a:rPr lang="en-US" sz="2800" dirty="0" smtClean="0"/>
              <a:t>Derived class uses following keyword for inheritance – </a:t>
            </a:r>
            <a:r>
              <a:rPr lang="en-US" sz="2800" b="1" dirty="0" smtClean="0"/>
              <a:t>extends</a:t>
            </a:r>
            <a:r>
              <a:rPr lang="en-US" sz="2800" dirty="0" smtClean="0"/>
              <a:t>.</a:t>
            </a:r>
          </a:p>
          <a:p>
            <a:pPr marL="457200" indent="-457200">
              <a:buFont typeface="Wingdings" panose="05000000000000000000" pitchFamily="2" charset="2"/>
              <a:buChar char="Ø"/>
            </a:pPr>
            <a:r>
              <a:rPr lang="en-IN" sz="2800" dirty="0" smtClean="0"/>
              <a:t>All members can be inherited except private members.</a:t>
            </a:r>
          </a:p>
          <a:p>
            <a:pPr marL="457200" indent="-457200">
              <a:buFont typeface="Wingdings" panose="05000000000000000000" pitchFamily="2" charset="2"/>
              <a:buChar char="Ø"/>
            </a:pPr>
            <a:r>
              <a:rPr lang="en-US" sz="2800" dirty="0" smtClean="0"/>
              <a:t>Constructors are not inherited in inheritance.</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327097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Examples with program - Inheritance</a:t>
            </a:r>
          </a:p>
        </p:txBody>
      </p:sp>
      <p:sp>
        <p:nvSpPr>
          <p:cNvPr id="10" name="TextBox 9"/>
          <p:cNvSpPr txBox="1"/>
          <p:nvPr/>
        </p:nvSpPr>
        <p:spPr>
          <a:xfrm>
            <a:off x="0" y="620688"/>
            <a:ext cx="9144000" cy="3970318"/>
          </a:xfrm>
          <a:prstGeom prst="rect">
            <a:avLst/>
          </a:prstGeom>
          <a:noFill/>
        </p:spPr>
        <p:txBody>
          <a:bodyPr wrap="square" rtlCol="0">
            <a:spAutoFit/>
          </a:bodyPr>
          <a:lstStyle/>
          <a:p>
            <a:pPr marL="457200" indent="-457200">
              <a:buFont typeface="Wingdings" panose="05000000000000000000" pitchFamily="2" charset="2"/>
              <a:buChar char="Ø"/>
            </a:pPr>
            <a:r>
              <a:rPr lang="en-IN" sz="2800" dirty="0" smtClean="0"/>
              <a:t>Let’s see some general and domain wise examples</a:t>
            </a:r>
            <a:r>
              <a:rPr lang="en-US" sz="2800" dirty="0" smtClean="0"/>
              <a:t>.</a:t>
            </a:r>
          </a:p>
          <a:p>
            <a:pPr marL="457200" indent="-457200">
              <a:buFont typeface="Wingdings" panose="05000000000000000000" pitchFamily="2" charset="2"/>
              <a:buChar char="Ø"/>
            </a:pPr>
            <a:r>
              <a:rPr lang="en-US" sz="2800" dirty="0" smtClean="0"/>
              <a:t>Examples –</a:t>
            </a:r>
          </a:p>
          <a:p>
            <a:pPr marL="914400" lvl="1" indent="-457200">
              <a:buFont typeface="Wingdings" panose="05000000000000000000" pitchFamily="2" charset="2"/>
              <a:buChar char="§"/>
            </a:pPr>
            <a:r>
              <a:rPr lang="en-IN" sz="2800" dirty="0" smtClean="0"/>
              <a:t>Inheritance in </a:t>
            </a:r>
            <a:r>
              <a:rPr lang="en-US" sz="2800" dirty="0" smtClean="0"/>
              <a:t>General type class</a:t>
            </a:r>
          </a:p>
          <a:p>
            <a:pPr marL="914400" lvl="1" indent="-457200">
              <a:buFont typeface="Wingdings" panose="05000000000000000000" pitchFamily="2" charset="2"/>
              <a:buChar char="§"/>
            </a:pPr>
            <a:r>
              <a:rPr lang="en-IN" sz="2800" dirty="0" smtClean="0"/>
              <a:t>Inheritance in </a:t>
            </a:r>
            <a:r>
              <a:rPr lang="en-US" sz="2800" dirty="0" smtClean="0"/>
              <a:t>Vehicle type class</a:t>
            </a:r>
          </a:p>
          <a:p>
            <a:pPr marL="914400" lvl="1" indent="-457200">
              <a:buFont typeface="Wingdings" panose="05000000000000000000" pitchFamily="2" charset="2"/>
              <a:buChar char="§"/>
            </a:pPr>
            <a:r>
              <a:rPr lang="en-IN" sz="2800" dirty="0" smtClean="0"/>
              <a:t>Inheritance in Ecommerce type </a:t>
            </a:r>
            <a:r>
              <a:rPr lang="en-US" sz="2800" dirty="0" smtClean="0"/>
              <a:t>class</a:t>
            </a:r>
            <a:endParaRPr lang="en-IN" sz="2800" dirty="0" smtClean="0"/>
          </a:p>
          <a:p>
            <a:pPr marL="914400" lvl="1" indent="-457200">
              <a:buFont typeface="Wingdings" panose="05000000000000000000" pitchFamily="2" charset="2"/>
              <a:buChar char="§"/>
            </a:pPr>
            <a:r>
              <a:rPr lang="en-IN" sz="2800" dirty="0" smtClean="0"/>
              <a:t>Inheritance in Recruitment type </a:t>
            </a:r>
            <a:r>
              <a:rPr lang="en-US" sz="2800" dirty="0" smtClean="0"/>
              <a:t>class</a:t>
            </a:r>
            <a:endParaRPr lang="en-IN" sz="2800" dirty="0" smtClean="0"/>
          </a:p>
          <a:p>
            <a:pPr marL="914400" lvl="1" indent="-457200">
              <a:buFont typeface="Wingdings" panose="05000000000000000000" pitchFamily="2" charset="2"/>
              <a:buChar char="§"/>
            </a:pPr>
            <a:r>
              <a:rPr lang="en-IN" sz="2800" dirty="0" smtClean="0"/>
              <a:t>Inheritance in Property management type </a:t>
            </a:r>
            <a:r>
              <a:rPr lang="en-US" sz="2800" dirty="0" smtClean="0"/>
              <a:t>class</a:t>
            </a:r>
            <a:endParaRPr lang="en-IN" sz="2800" dirty="0" smtClean="0"/>
          </a:p>
          <a:p>
            <a:pPr marL="914400" lvl="1" indent="-457200">
              <a:buFont typeface="Wingdings" panose="05000000000000000000" pitchFamily="2" charset="2"/>
              <a:buChar char="§"/>
            </a:pPr>
            <a:r>
              <a:rPr lang="en-IN" sz="2800" dirty="0" smtClean="0"/>
              <a:t>Inheritance in Banking type </a:t>
            </a:r>
            <a:r>
              <a:rPr lang="en-US" sz="2800" dirty="0" smtClean="0"/>
              <a:t>class</a:t>
            </a:r>
            <a:endParaRPr lang="en-IN" sz="2800" dirty="0" smtClean="0"/>
          </a:p>
          <a:p>
            <a:pPr marL="914400" lvl="1" indent="-457200">
              <a:buFont typeface="Wingdings" panose="05000000000000000000" pitchFamily="2" charset="2"/>
              <a:buChar char="§"/>
            </a:pPr>
            <a:r>
              <a:rPr lang="en-IN" sz="2800" dirty="0" smtClean="0"/>
              <a:t>Inheritance in Employee management type </a:t>
            </a:r>
            <a:r>
              <a:rPr lang="en-US" sz="2800" dirty="0" smtClean="0"/>
              <a:t>class</a:t>
            </a:r>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245378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Interview questions</a:t>
            </a:r>
          </a:p>
        </p:txBody>
      </p:sp>
      <p:sp>
        <p:nvSpPr>
          <p:cNvPr id="10" name="TextBox 9"/>
          <p:cNvSpPr txBox="1"/>
          <p:nvPr/>
        </p:nvSpPr>
        <p:spPr>
          <a:xfrm>
            <a:off x="0" y="620688"/>
            <a:ext cx="9144000" cy="6555641"/>
          </a:xfrm>
          <a:prstGeom prst="rect">
            <a:avLst/>
          </a:prstGeom>
          <a:noFill/>
        </p:spPr>
        <p:txBody>
          <a:bodyPr wrap="square" rtlCol="0">
            <a:spAutoFit/>
          </a:bodyPr>
          <a:lstStyle/>
          <a:p>
            <a:pPr marL="342900" indent="-342900">
              <a:buAutoNum type="arabicParenR"/>
            </a:pPr>
            <a:r>
              <a:rPr lang="en-US" sz="2800" dirty="0" smtClean="0"/>
              <a:t>Multiple and multilevel inheritance.</a:t>
            </a:r>
          </a:p>
          <a:p>
            <a:pPr marL="342900" indent="-342900">
              <a:buAutoNum type="arabicParenR"/>
            </a:pPr>
            <a:r>
              <a:rPr lang="en-IN" sz="2800" dirty="0" smtClean="0"/>
              <a:t>How do you restrict a member of a class from inheriting to it’s sub classes</a:t>
            </a:r>
            <a:r>
              <a:rPr lang="en-US" sz="2800" dirty="0" smtClean="0"/>
              <a:t>? - </a:t>
            </a:r>
            <a:r>
              <a:rPr lang="en-IN" sz="2800" dirty="0" smtClean="0"/>
              <a:t>By declaring that member as a private. Because, private members are not inherited to sub classes.</a:t>
            </a:r>
          </a:p>
          <a:p>
            <a:pPr marL="342900" indent="-342900">
              <a:buAutoNum type="arabicParenR"/>
            </a:pPr>
            <a:r>
              <a:rPr lang="en-IN" sz="2800" dirty="0" smtClean="0"/>
              <a:t>What happens if both, super class and sub class, have a field with same name? - Super class field will be hidden in the sub class. You can access hidden super class field in sub class using super keyword.</a:t>
            </a:r>
          </a:p>
          <a:p>
            <a:pPr marL="342900" indent="-342900">
              <a:buAutoNum type="arabicParenR"/>
            </a:pPr>
            <a:r>
              <a:rPr lang="en-IN" sz="2800" dirty="0" smtClean="0"/>
              <a:t>Are static members inherited to sub classes? - Yes, Static members are also inherited to sub classes.</a:t>
            </a:r>
          </a:p>
          <a:p>
            <a:pPr marL="342900" indent="-342900">
              <a:buAutoNum type="arabicParenR"/>
            </a:pPr>
            <a:r>
              <a:rPr lang="en-IN" sz="2800" dirty="0" smtClean="0"/>
              <a:t>Can we override static method? – No.</a:t>
            </a:r>
          </a:p>
          <a:p>
            <a:pPr marL="342900" indent="-342900">
              <a:buFontTx/>
              <a:buAutoNum type="arabicParenR"/>
            </a:pPr>
            <a:r>
              <a:rPr lang="en-IN" sz="2800" dirty="0" smtClean="0"/>
              <a:t>Can we overload static method? – Yes.</a:t>
            </a:r>
          </a:p>
          <a:p>
            <a:pPr marL="342900" indent="-342900">
              <a:buFontTx/>
              <a:buAutoNum type="arabicParenR"/>
            </a:pPr>
            <a:r>
              <a:rPr lang="en-IN" sz="2800" dirty="0" smtClean="0"/>
              <a:t>Can we overload private method? – No.</a:t>
            </a:r>
          </a:p>
          <a:p>
            <a:pPr marL="342900" indent="-342900">
              <a:buFontTx/>
              <a:buAutoNum type="arabicParenR"/>
            </a:pPr>
            <a:r>
              <a:rPr lang="en-US" sz="2400" dirty="0" smtClean="0"/>
              <a:t>Is it correct Class B extends A, </a:t>
            </a:r>
            <a:r>
              <a:rPr lang="en-US" sz="2400" dirty="0" err="1" smtClean="0"/>
              <a:t>implments</a:t>
            </a:r>
            <a:r>
              <a:rPr lang="en-US" sz="2400" dirty="0" smtClean="0"/>
              <a:t> B – Yes.</a:t>
            </a:r>
            <a:endParaRPr lang="en-IN" sz="2400" dirty="0" smtClean="0"/>
          </a:p>
          <a:p>
            <a:pPr marL="342900" indent="-342900">
              <a:buAutoNum type="arabicParenR"/>
            </a:pPr>
            <a:endParaRPr lang="en-IN" sz="2800" dirty="0" smtClean="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Shape 6"/>
          <p:cNvSpPr/>
          <p:nvPr/>
        </p:nvSpPr>
        <p:spPr>
          <a:xfrm>
            <a:off x="0" y="4857736"/>
            <a:ext cx="2286016" cy="2000264"/>
          </a:xfrm>
          <a:prstGeom prst="corner">
            <a:avLst>
              <a:gd name="adj1" fmla="val 3593"/>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solidFill>
                <a:schemeClr val="dk1"/>
              </a:solidFill>
            </a:endParaRPr>
          </a:p>
        </p:txBody>
      </p:sp>
      <p:sp>
        <p:nvSpPr>
          <p:cNvPr id="8" name="L-Shape 7"/>
          <p:cNvSpPr/>
          <p:nvPr/>
        </p:nvSpPr>
        <p:spPr>
          <a:xfrm rot="10800000">
            <a:off x="6857984" y="0"/>
            <a:ext cx="2286016" cy="2000264"/>
          </a:xfrm>
          <a:prstGeom prst="corner">
            <a:avLst>
              <a:gd name="adj1" fmla="val 4286"/>
              <a:gd name="adj2" fmla="val 35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TextBox 8"/>
          <p:cNvSpPr txBox="1"/>
          <p:nvPr/>
        </p:nvSpPr>
        <p:spPr>
          <a:xfrm>
            <a:off x="0" y="0"/>
            <a:ext cx="9144000" cy="707886"/>
          </a:xfrm>
          <a:prstGeom prst="rect">
            <a:avLst/>
          </a:prstGeom>
          <a:noFill/>
        </p:spPr>
        <p:txBody>
          <a:bodyPr wrap="square" rtlCol="0">
            <a:spAutoFit/>
          </a:bodyPr>
          <a:lstStyle/>
          <a:p>
            <a:r>
              <a:rPr lang="en-US" sz="4000" b="1" dirty="0" smtClean="0"/>
              <a:t> Interview questions</a:t>
            </a:r>
          </a:p>
        </p:txBody>
      </p:sp>
      <p:sp>
        <p:nvSpPr>
          <p:cNvPr id="10" name="TextBox 9"/>
          <p:cNvSpPr txBox="1"/>
          <p:nvPr/>
        </p:nvSpPr>
        <p:spPr>
          <a:xfrm>
            <a:off x="0" y="620688"/>
            <a:ext cx="9144000" cy="6617196"/>
          </a:xfrm>
          <a:prstGeom prst="rect">
            <a:avLst/>
          </a:prstGeom>
          <a:noFill/>
        </p:spPr>
        <p:txBody>
          <a:bodyPr wrap="square" rtlCol="0">
            <a:spAutoFit/>
          </a:bodyPr>
          <a:lstStyle/>
          <a:p>
            <a:pPr marL="342900" indent="-342900">
              <a:buAutoNum type="arabicParenR"/>
            </a:pPr>
            <a:r>
              <a:rPr lang="en-IN" sz="2800" dirty="0" smtClean="0"/>
              <a:t>What is the difference between Inheritance and Encapsulation? - Inheritance is an object oriented concept which creates a parent-child relationship. It is one of the ways to reuse the code written for parent class but it also forms the basis of Polymorphism. On the other hand, Encapsulation is an object oriented concept which is used to hide the internal details of a class e.g. </a:t>
            </a:r>
            <a:r>
              <a:rPr lang="en-IN" sz="2800" dirty="0" err="1" smtClean="0"/>
              <a:t>HashMap</a:t>
            </a:r>
            <a:r>
              <a:rPr lang="en-IN" sz="2800" dirty="0" smtClean="0"/>
              <a:t> encapsulate how to store elements and how to calculate hash values.</a:t>
            </a:r>
          </a:p>
          <a:p>
            <a:pPr marL="342900" indent="-342900">
              <a:buAutoNum type="arabicParenR"/>
            </a:pPr>
            <a:r>
              <a:rPr lang="en-IN" sz="2400" dirty="0" smtClean="0"/>
              <a:t>What is the difference between Inheritance and Abstraction? - Abstraction is an object oriented concept which is used to simply things by abstracting details. It helps in the designing system. On the other hand, Inheritance allows code reuse. You can reuse the functionality you have already coded </a:t>
            </a:r>
            <a:endParaRPr lang="en-IN" sz="2400" dirty="0" smtClean="0"/>
          </a:p>
          <a:p>
            <a:pPr marL="342900" indent="-342900"/>
            <a:r>
              <a:rPr lang="en-IN" sz="2400" dirty="0" smtClean="0"/>
              <a:t> </a:t>
            </a:r>
            <a:r>
              <a:rPr lang="en-IN" sz="2400" dirty="0" smtClean="0"/>
              <a:t>    </a:t>
            </a:r>
            <a:r>
              <a:rPr lang="en-IN" sz="2400" dirty="0" smtClean="0"/>
              <a:t>by </a:t>
            </a:r>
            <a:r>
              <a:rPr lang="en-IN" sz="2400" dirty="0" smtClean="0"/>
              <a:t>using Inheritance</a:t>
            </a:r>
          </a:p>
          <a:p>
            <a:pPr marL="342900" indent="-342900">
              <a:buAutoNum type="arabicParenR"/>
            </a:pPr>
            <a:endParaRPr lang="en-US" sz="2800" dirty="0" smtClean="0"/>
          </a:p>
        </p:txBody>
      </p:sp>
      <p:pic>
        <p:nvPicPr>
          <p:cNvPr id="11" name="Picture 10" descr="JavaKitkatLogo.png"/>
          <p:cNvPicPr>
            <a:picLocks noChangeAspect="1"/>
          </p:cNvPicPr>
          <p:nvPr/>
        </p:nvPicPr>
        <p:blipFill>
          <a:blip r:embed="rId2"/>
          <a:stretch>
            <a:fillRect/>
          </a:stretch>
        </p:blipFill>
        <p:spPr>
          <a:xfrm>
            <a:off x="6543312" y="5962525"/>
            <a:ext cx="2600688" cy="895475"/>
          </a:xfrm>
          <a:prstGeom prst="rect">
            <a:avLst/>
          </a:prstGeom>
        </p:spPr>
      </p:pic>
    </p:spTree>
    <p:extLst>
      <p:ext uri="{BB962C8B-B14F-4D97-AF65-F5344CB8AC3E}">
        <p14:creationId xmlns="" xmlns:p14="http://schemas.microsoft.com/office/powerpoint/2010/main" val="182421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6257</TotalTime>
  <Words>489</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Shrikant</dc:creator>
  <cp:lastModifiedBy>Shrikant</cp:lastModifiedBy>
  <cp:revision>715</cp:revision>
  <dcterms:created xsi:type="dcterms:W3CDTF">2016-06-04T14:27:10Z</dcterms:created>
  <dcterms:modified xsi:type="dcterms:W3CDTF">2017-08-19T20:06:12Z</dcterms:modified>
</cp:coreProperties>
</file>