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80" r:id="rId3"/>
    <p:sldId id="296" r:id="rId4"/>
    <p:sldId id="314" r:id="rId5"/>
    <p:sldId id="313" r:id="rId6"/>
    <p:sldId id="311" r:id="rId7"/>
    <p:sldId id="316" r:id="rId8"/>
    <p:sldId id="312" r:id="rId9"/>
    <p:sldId id="308" r:id="rId10"/>
    <p:sldId id="315" r:id="rId11"/>
    <p:sldId id="288" r:id="rId12"/>
    <p:sldId id="306" r:id="rId13"/>
    <p:sldId id="30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DDE8"/>
    <a:srgbClr val="F3CDDD"/>
    <a:srgbClr val="E9A5C2"/>
    <a:srgbClr val="C0D2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059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8/21/2017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46"/>
            <a:ext cx="9144000" cy="31484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8662" y="4500570"/>
            <a:ext cx="7500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CORE JAVA Programming Tutorial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Map interface methods 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5720" y="714356"/>
          <a:ext cx="8501122" cy="3513052"/>
        </p:xfrm>
        <a:graphic>
          <a:graphicData uri="http://schemas.openxmlformats.org/drawingml/2006/table">
            <a:tbl>
              <a:tblPr/>
              <a:tblGrid>
                <a:gridCol w="399906"/>
                <a:gridCol w="3386308"/>
                <a:gridCol w="4714908"/>
              </a:tblGrid>
              <a:tr h="2619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No.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Method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Description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619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boolean </a:t>
                      </a:r>
                      <a:r>
                        <a:rPr lang="en-IN" sz="2000" b="0" i="0" u="none" strike="noStrike" dirty="0" err="1" smtClean="0">
                          <a:solidFill>
                            <a:srgbClr val="000000"/>
                          </a:solidFill>
                          <a:latin typeface="Tahoma"/>
                        </a:rPr>
                        <a:t>containsKey</a:t>
                      </a: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(Object k)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It returns true if map contain k as key.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2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Object get(Object k)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It returns values associated with the key k.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2619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3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Object put(Object k, Object v)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It stores an entry in map.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4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Object </a:t>
                      </a:r>
                      <a:r>
                        <a:rPr lang="en-IN" sz="2000" b="0" i="0" u="none" strike="noStrike" kern="1200" dirty="0" err="1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putAll</a:t>
                      </a:r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(Map m)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It put all entries from m in this map.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Object remove(Object k)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Removes the entry whose key equals k.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Map interface methods 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5720" y="714356"/>
          <a:ext cx="8501122" cy="3697944"/>
        </p:xfrm>
        <a:graphic>
          <a:graphicData uri="http://schemas.openxmlformats.org/drawingml/2006/table">
            <a:tbl>
              <a:tblPr/>
              <a:tblGrid>
                <a:gridCol w="399906"/>
                <a:gridCol w="3386308"/>
                <a:gridCol w="4714908"/>
              </a:tblGrid>
              <a:tr h="2619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No.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Tahoma"/>
                        </a:rPr>
                        <a:t>Method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Description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Set </a:t>
                      </a:r>
                      <a:r>
                        <a:rPr lang="en-IN" sz="2000" b="0" i="0" u="none" strike="noStrike" kern="1200" dirty="0" err="1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keySet</a:t>
                      </a:r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()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It returns Set that contains the key in a map.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Collection values()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It returns Set that contains the value in a map.</a:t>
                      </a: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Set </a:t>
                      </a:r>
                      <a:r>
                        <a:rPr lang="en-IN" sz="2000" b="0" i="0" u="none" strike="noStrike" kern="1200" dirty="0" err="1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entrySet</a:t>
                      </a:r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()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It returns Set that contains the entries in a map.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Size()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Returns the number of key/value pairs in the map.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  <a:tr h="523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Clear()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latin typeface="Tahoma"/>
                          <a:ea typeface="+mn-ea"/>
                          <a:cs typeface="+mn-cs"/>
                        </a:rPr>
                        <a:t>Deletes all keys and values belonging to particular object.</a:t>
                      </a:r>
                      <a:endParaRPr lang="en-IN" sz="2000" b="0" i="0" u="none" strike="noStrike" kern="1200" dirty="0">
                        <a:solidFill>
                          <a:srgbClr val="000000"/>
                        </a:solidFill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6724" marR="6724" marT="67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Map methods examples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HashMap</a:t>
            </a:r>
            <a:r>
              <a:rPr lang="en-IN" sz="2800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TreeMap</a:t>
            </a:r>
            <a:r>
              <a:rPr lang="en-IN" sz="2800" dirty="0" smtClean="0"/>
              <a:t>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78592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Iterating over </a:t>
            </a:r>
            <a:r>
              <a:rPr lang="en-US" sz="4000" b="1" dirty="0" err="1" smtClean="0"/>
              <a:t>HashMap</a:t>
            </a:r>
            <a:r>
              <a:rPr lang="en-US" sz="4000" b="1" dirty="0" smtClean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50030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Iterator</a:t>
            </a:r>
            <a:r>
              <a:rPr lang="en-IN" sz="2800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en-IN" sz="2800" dirty="0" smtClean="0"/>
              <a:t>Example using </a:t>
            </a:r>
            <a:r>
              <a:rPr lang="en-IN" sz="2800" dirty="0" err="1" smtClean="0"/>
              <a:t>Map.Entry</a:t>
            </a:r>
            <a:r>
              <a:rPr lang="en-IN" sz="2800" dirty="0" smtClean="0"/>
              <a:t> Interface.</a:t>
            </a:r>
          </a:p>
        </p:txBody>
      </p:sp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Interview questions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714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800" dirty="0" smtClean="0"/>
              <a:t>Difference between </a:t>
            </a:r>
            <a:r>
              <a:rPr lang="en-IN" sz="2800" b="1" dirty="0" err="1" smtClean="0"/>
              <a:t>HashMap</a:t>
            </a:r>
            <a:r>
              <a:rPr lang="en-IN" sz="2800" b="1" dirty="0" smtClean="0"/>
              <a:t> and </a:t>
            </a:r>
            <a:r>
              <a:rPr lang="en-IN" sz="2800" b="1" dirty="0" err="1" smtClean="0"/>
              <a:t>TreeMap</a:t>
            </a:r>
            <a:r>
              <a:rPr lang="en-IN" sz="2800" b="1" dirty="0" smtClean="0"/>
              <a:t> </a:t>
            </a:r>
            <a:r>
              <a:rPr lang="en-IN" sz="2800" dirty="0" smtClean="0"/>
              <a:t>-</a:t>
            </a:r>
            <a:endParaRPr lang="en-US" sz="28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6530721"/>
              </p:ext>
            </p:extLst>
          </p:nvPr>
        </p:nvGraphicFramePr>
        <p:xfrm>
          <a:off x="142844" y="1142984"/>
          <a:ext cx="8858312" cy="3581680"/>
        </p:xfrm>
        <a:graphic>
          <a:graphicData uri="http://schemas.openxmlformats.org/drawingml/2006/table">
            <a:tbl>
              <a:tblPr/>
              <a:tblGrid>
                <a:gridCol w="428628"/>
                <a:gridCol w="4171478"/>
                <a:gridCol w="4258206"/>
              </a:tblGrid>
              <a:tr h="2579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HashMap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TreeMap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021" marR="8021" marT="80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2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r>
                        <a:rPr lang="en-IN" sz="2200" b="0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guarantee of order of elements entered</a:t>
                      </a:r>
                      <a:r>
                        <a:rPr lang="en-IN" sz="22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.</a:t>
                      </a:r>
                      <a:endParaRPr lang="en-IN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Elements</a:t>
                      </a:r>
                      <a:r>
                        <a:rPr lang="en-US" sz="2200" b="0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are stored in ascending sorted order (according to sorted ordering).</a:t>
                      </a:r>
                      <a:endParaRPr lang="en-IN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New element is just</a:t>
                      </a:r>
                      <a:r>
                        <a:rPr lang="en-US" sz="2200" b="0" i="0" u="none" strike="noStrike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added in </a:t>
                      </a:r>
                      <a:r>
                        <a:rPr lang="en-US" sz="2200" b="0" i="0" u="none" strike="noStrike" kern="1200" dirty="0" err="1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HashMap</a:t>
                      </a:r>
                      <a:r>
                        <a:rPr lang="en-US" sz="22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.</a:t>
                      </a:r>
                      <a:endParaRPr lang="en-IN" sz="2200" b="0" i="0" u="none" strike="noStrike" kern="12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When new element is added,</a:t>
                      </a:r>
                      <a:r>
                        <a:rPr lang="en-US" sz="2200" b="0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sorting is carried out and entire key-value pair shift may happen.</a:t>
                      </a:r>
                      <a:endParaRPr lang="en-IN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015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Get/ Put takes</a:t>
                      </a:r>
                      <a:r>
                        <a:rPr lang="en-US" sz="2200" b="0" i="0" u="none" strike="noStrike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O(1) time</a:t>
                      </a:r>
                      <a:endParaRPr lang="en-IN" sz="2200" b="0" i="0" u="none" strike="noStrike" kern="12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Get/ Put takes</a:t>
                      </a:r>
                      <a:r>
                        <a:rPr lang="en-US" sz="2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O(log(n)) time</a:t>
                      </a:r>
                      <a:endParaRPr lang="en-IN" sz="2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79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Null key (only once) and any type of value</a:t>
                      </a:r>
                      <a:r>
                        <a:rPr lang="en-US" sz="2200" b="0" i="0" u="none" strike="noStrike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allowed.</a:t>
                      </a:r>
                      <a:endParaRPr lang="en-IN" sz="2200" b="0" i="0" u="none" strike="noStrike" kern="12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Null key is not allowed.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Any type of value</a:t>
                      </a:r>
                      <a:r>
                        <a:rPr lang="en-US" sz="2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allowed.</a:t>
                      </a:r>
                      <a:endParaRPr lang="en-IN" sz="2200" b="0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021" marR="8021" marT="80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4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b="1" dirty="0" smtClean="0"/>
              <a:t>Agenda</a:t>
            </a:r>
            <a:endParaRPr lang="en-IN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2918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100" dirty="0" smtClean="0"/>
              <a:t>Java OOPS feature – Map Interface.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Basic concept / theory.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How it works.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Examples</a:t>
            </a:r>
            <a:r>
              <a:rPr lang="en-US" sz="3100" dirty="0"/>
              <a:t> </a:t>
            </a:r>
            <a:r>
              <a:rPr lang="en-US" sz="3100" dirty="0" smtClean="0"/>
              <a:t>with programs.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/>
              <a:t> Interview questions.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concept/ theory – </a:t>
            </a:r>
            <a:r>
              <a:rPr lang="en-US" sz="4000" b="1" dirty="0" smtClean="0"/>
              <a:t>Map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stores data in key, value fashion.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Both Key and Value should be Object type.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Each key must be unique.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Map is useful if you have to search, update or delete elements on the basis of key.</a:t>
            </a:r>
            <a:endParaRPr lang="en-US" sz="24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28596" y="2643182"/>
          <a:ext cx="8215370" cy="3643339"/>
        </p:xfrm>
        <a:graphic>
          <a:graphicData uri="http://schemas.openxmlformats.org/drawingml/2006/table">
            <a:tbl>
              <a:tblPr/>
              <a:tblGrid>
                <a:gridCol w="3823540"/>
                <a:gridCol w="2463004"/>
                <a:gridCol w="1928826"/>
              </a:tblGrid>
              <a:tr h="3312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624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Primitive type 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e.g. boolean, byte, char, short, int, float, double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Not allowed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Allowed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48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Non-Primitive type 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e.g. Byte, Short, Integer, Long, Boolean, Float, </a:t>
                      </a: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Double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String, Object, File, Employee (custom type)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Allowed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Allowed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Empty String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Allowed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Allowed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Allowed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Allowed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Duplicate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Not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allowed </a:t>
                      </a:r>
                    </a:p>
                    <a:p>
                      <a:pPr algn="ctr" fontAlgn="ctr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(it overwrites existing)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Allowed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concept/ theory – </a:t>
            </a:r>
            <a:r>
              <a:rPr lang="en-US" sz="3600" b="1" dirty="0" err="1" smtClean="0"/>
              <a:t>Hash</a:t>
            </a:r>
            <a:r>
              <a:rPr lang="en-US" sz="4000" b="1" dirty="0" err="1" smtClean="0"/>
              <a:t>Map</a:t>
            </a:r>
            <a:r>
              <a:rPr lang="en-US" sz="4000" b="1" dirty="0" smtClean="0"/>
              <a:t>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</a:t>
            </a:r>
            <a:r>
              <a:rPr lang="en-US" sz="2400" dirty="0" smtClean="0"/>
              <a:t>is implemented using below classes: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HashMap</a:t>
            </a:r>
            <a:r>
              <a:rPr lang="en-US" sz="2400" dirty="0" smtClean="0"/>
              <a:t>: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extends </a:t>
            </a:r>
            <a:r>
              <a:rPr lang="en-IN" sz="2400" b="1" dirty="0" err="1" smtClean="0"/>
              <a:t>AbstractMap</a:t>
            </a:r>
            <a:r>
              <a:rPr lang="en-IN" sz="2400" dirty="0" smtClean="0"/>
              <a:t> &amp; implements </a:t>
            </a:r>
            <a:r>
              <a:rPr lang="en-IN" sz="2400" b="1" dirty="0" smtClean="0"/>
              <a:t>Map</a:t>
            </a:r>
            <a:r>
              <a:rPr lang="en-IN" sz="2400" dirty="0" smtClean="0"/>
              <a:t> interface.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does not maintain order of element.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It’s methods are not synchronized i.e. non thread safe.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is not an ordered collection type.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does not sort it’s keys/ values.</a:t>
            </a:r>
            <a:endParaRPr lang="en-IN" sz="2400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has following four different types of constructors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IN" sz="2400" dirty="0" err="1" smtClean="0"/>
              <a:t>HashMap</a:t>
            </a:r>
            <a:r>
              <a:rPr lang="en-IN" sz="2400" dirty="0" smtClean="0"/>
              <a:t>()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IN" sz="2400" dirty="0" err="1" smtClean="0"/>
              <a:t>HashMap</a:t>
            </a:r>
            <a:r>
              <a:rPr lang="en-IN" sz="2400" dirty="0" smtClean="0"/>
              <a:t>(Map&lt; ? extends k, ? extends V&gt; m)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IN" sz="2400" dirty="0" err="1" smtClean="0"/>
              <a:t>HashMap</a:t>
            </a:r>
            <a:r>
              <a:rPr lang="en-IN" sz="2400" dirty="0" smtClean="0"/>
              <a:t>(</a:t>
            </a:r>
            <a:r>
              <a:rPr lang="en-IN" sz="2400" dirty="0" err="1" smtClean="0"/>
              <a:t>int</a:t>
            </a:r>
            <a:r>
              <a:rPr lang="en-IN" sz="2400" dirty="0" smtClean="0"/>
              <a:t> capacity)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IN" sz="2400" dirty="0" err="1" smtClean="0"/>
              <a:t>HashMap</a:t>
            </a:r>
            <a:r>
              <a:rPr lang="en-IN" sz="2400" dirty="0" smtClean="0"/>
              <a:t>(int capacity, float </a:t>
            </a:r>
            <a:r>
              <a:rPr lang="en-IN" sz="2400" dirty="0" err="1" smtClean="0"/>
              <a:t>fillratio</a:t>
            </a:r>
            <a:r>
              <a:rPr lang="en-IN" sz="2400" dirty="0" smtClean="0"/>
              <a:t>)</a:t>
            </a:r>
            <a:endParaRPr lang="en-US" sz="24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concept/ theory – </a:t>
            </a:r>
            <a:r>
              <a:rPr lang="en-US" sz="3600" b="1" dirty="0" err="1" smtClean="0"/>
              <a:t>Tree</a:t>
            </a:r>
            <a:r>
              <a:rPr lang="en-US" sz="4000" b="1" dirty="0" err="1" smtClean="0"/>
              <a:t>Map</a:t>
            </a:r>
            <a:r>
              <a:rPr lang="en-US" sz="4000" b="1" dirty="0" smtClean="0"/>
              <a:t>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</a:t>
            </a:r>
            <a:r>
              <a:rPr lang="en-US" sz="2400" dirty="0" smtClean="0"/>
              <a:t>is implemented using below classes: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TreeMap</a:t>
            </a:r>
            <a:r>
              <a:rPr lang="en-US" sz="2400" dirty="0" smtClean="0"/>
              <a:t>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</a:t>
            </a:r>
            <a:r>
              <a:rPr lang="en-IN" sz="2400" dirty="0" err="1" smtClean="0"/>
              <a:t>xtends</a:t>
            </a:r>
            <a:r>
              <a:rPr lang="en-IN" sz="2400" dirty="0" smtClean="0"/>
              <a:t> </a:t>
            </a:r>
            <a:r>
              <a:rPr lang="en-IN" sz="2400" b="1" dirty="0" err="1" smtClean="0"/>
              <a:t>AbstractMap</a:t>
            </a:r>
            <a:r>
              <a:rPr lang="en-IN" sz="2400" dirty="0" smtClean="0"/>
              <a:t> &amp; implements </a:t>
            </a:r>
            <a:r>
              <a:rPr lang="en-IN" sz="2400" b="1" dirty="0" err="1" smtClean="0"/>
              <a:t>NavigableMap</a:t>
            </a:r>
            <a:r>
              <a:rPr lang="en-IN" sz="2400" dirty="0" smtClean="0"/>
              <a:t> interface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Elements are stored in </a:t>
            </a:r>
            <a:r>
              <a:rPr lang="en-IN" sz="2400" dirty="0" smtClean="0"/>
              <a:t>a tree structure.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Sorting operations are easy.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has a constructor which accepts Map and generates a Map sorted on the natural order of key (or any custom sorting order defined by Comparator). </a:t>
            </a:r>
            <a:endParaRPr lang="en-US" sz="24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Basic concept/ theory – </a:t>
            </a:r>
            <a:r>
              <a:rPr lang="en-US" sz="3600" b="1" dirty="0" err="1" smtClean="0"/>
              <a:t>LinkedHash</a:t>
            </a:r>
            <a:r>
              <a:rPr lang="en-US" sz="4000" b="1" dirty="0" err="1" smtClean="0"/>
              <a:t>Map</a:t>
            </a:r>
            <a:r>
              <a:rPr lang="en-US" sz="4000" b="1" dirty="0" smtClean="0"/>
              <a:t>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</a:t>
            </a:r>
            <a:r>
              <a:rPr lang="en-US" sz="2400" dirty="0" smtClean="0"/>
              <a:t>is implemented using below classes: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LinkedHashMap</a:t>
            </a:r>
            <a:r>
              <a:rPr lang="en-US" sz="2400" dirty="0" smtClean="0"/>
              <a:t>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</a:t>
            </a:r>
            <a:r>
              <a:rPr lang="en-IN" sz="2400" dirty="0" err="1" smtClean="0"/>
              <a:t>xtends</a:t>
            </a:r>
            <a:r>
              <a:rPr lang="en-IN" sz="2400" dirty="0" smtClean="0"/>
              <a:t> </a:t>
            </a:r>
            <a:r>
              <a:rPr lang="en-IN" sz="2400" b="1" dirty="0" err="1" smtClean="0"/>
              <a:t>HashMap</a:t>
            </a:r>
            <a:r>
              <a:rPr lang="en-IN" sz="2400" dirty="0" smtClean="0"/>
              <a:t> </a:t>
            </a:r>
            <a:r>
              <a:rPr lang="en-IN" sz="2400" b="1" dirty="0" smtClean="0"/>
              <a:t>class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maintains a linked list of entries in map in order in which they are inserted.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In other words it maintains order of elements inserted.</a:t>
            </a:r>
            <a:endParaRPr lang="en-IN" sz="2400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has following five different constructors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LinkedHashMap</a:t>
            </a:r>
            <a:r>
              <a:rPr lang="en-US" sz="2400" dirty="0" smtClean="0"/>
              <a:t>()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LinkedHashMap</a:t>
            </a:r>
            <a:r>
              <a:rPr lang="en-US" sz="2400" dirty="0" smtClean="0"/>
              <a:t>(Map&lt; ? extends k, ? extends V&gt; m)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LinkedHashMap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capacity)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LinkedHashMap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capacity, float </a:t>
            </a:r>
            <a:r>
              <a:rPr lang="en-US" sz="2400" dirty="0" err="1" smtClean="0"/>
              <a:t>fillratio</a:t>
            </a:r>
            <a:r>
              <a:rPr lang="en-US" sz="2400" dirty="0" smtClean="0"/>
              <a:t>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LinkedHashMap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capacity, float </a:t>
            </a:r>
            <a:r>
              <a:rPr lang="en-US" sz="2400" dirty="0" err="1" smtClean="0"/>
              <a:t>fillratio</a:t>
            </a:r>
            <a:r>
              <a:rPr lang="en-US" sz="2400" dirty="0" smtClean="0"/>
              <a:t>,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order)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 marL="457200" indent="-457200"/>
            <a:endParaRPr lang="en-IN" sz="2400" dirty="0" smtClean="0"/>
          </a:p>
          <a:p>
            <a:pPr marL="457200" indent="-457200"/>
            <a:endParaRPr lang="en-IN" sz="24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Basic concept/ theory –</a:t>
            </a:r>
            <a:r>
              <a:rPr lang="en-US" sz="3600" b="1" dirty="0" smtClean="0"/>
              <a:t> </a:t>
            </a:r>
            <a:r>
              <a:rPr lang="en-IN" sz="4000" b="1" dirty="0" err="1" smtClean="0"/>
              <a:t>ConcurrentHashMap</a:t>
            </a:r>
            <a:r>
              <a:rPr lang="en-US" sz="4000" b="1" dirty="0" smtClean="0"/>
              <a:t>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</a:t>
            </a:r>
            <a:r>
              <a:rPr lang="en-US" sz="2400" dirty="0" smtClean="0"/>
              <a:t>is implemented using below classes: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400" dirty="0" err="1" smtClean="0"/>
              <a:t>ConcurrentHashMap</a:t>
            </a:r>
            <a:r>
              <a:rPr lang="en-US" sz="2400" dirty="0" smtClean="0"/>
              <a:t>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</a:t>
            </a:r>
            <a:r>
              <a:rPr lang="en-IN" sz="2400" dirty="0" err="1" smtClean="0"/>
              <a:t>xtends</a:t>
            </a:r>
            <a:r>
              <a:rPr lang="en-IN" sz="2400" dirty="0" smtClean="0"/>
              <a:t> </a:t>
            </a:r>
            <a:r>
              <a:rPr lang="en-IN" sz="2400" b="1" dirty="0" err="1" smtClean="0"/>
              <a:t>HashMap</a:t>
            </a:r>
            <a:r>
              <a:rPr lang="en-IN" sz="2400" dirty="0" smtClean="0"/>
              <a:t> </a:t>
            </a:r>
            <a:r>
              <a:rPr lang="en-IN" sz="2400" b="1" dirty="0" smtClean="0"/>
              <a:t>class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provides better performance than </a:t>
            </a:r>
            <a:r>
              <a:rPr lang="en-IN" sz="2400" dirty="0" err="1" smtClean="0"/>
              <a:t>Hashtable</a:t>
            </a:r>
            <a:r>
              <a:rPr lang="en-IN" sz="2400" dirty="0" smtClean="0"/>
              <a:t> in a concurrent environment and should be preferred.</a:t>
            </a:r>
            <a:endParaRPr lang="en-US" sz="2400" dirty="0" smtClean="0"/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Basic concept/ theory – </a:t>
            </a:r>
            <a:r>
              <a:rPr lang="en-US" sz="4000" b="1" dirty="0" smtClean="0"/>
              <a:t>Entry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It </a:t>
            </a:r>
            <a:r>
              <a:rPr lang="en-US" sz="2400" dirty="0" smtClean="0"/>
              <a:t>is implemented using below classes: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Entry interface: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is a sub interface of Map interface.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is used in co-ordination with </a:t>
            </a:r>
            <a:r>
              <a:rPr lang="en-IN" sz="2400" b="1" dirty="0" err="1" smtClean="0"/>
              <a:t>entrySet</a:t>
            </a:r>
            <a:r>
              <a:rPr lang="en-IN" sz="2400" b="1" dirty="0" smtClean="0"/>
              <a:t>( )</a:t>
            </a:r>
            <a:r>
              <a:rPr lang="en-IN" sz="2400" dirty="0" smtClean="0"/>
              <a:t> method declared by the Map interface which return a Set containing Map entries.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supports while iterating a Map class e.g.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, </a:t>
            </a:r>
            <a:r>
              <a:rPr lang="en-US" sz="2400" dirty="0" err="1" smtClean="0"/>
              <a:t>TreeMap</a:t>
            </a:r>
            <a:r>
              <a:rPr lang="en-US" sz="2400" dirty="0" smtClean="0"/>
              <a:t> etc.</a:t>
            </a:r>
            <a:endParaRPr lang="en-IN" sz="2400" dirty="0" smtClean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 is used to access </a:t>
            </a:r>
            <a:r>
              <a:rPr lang="en-US" sz="2400" dirty="0" err="1" smtClean="0"/>
              <a:t>Key:Value</a:t>
            </a:r>
            <a:r>
              <a:rPr lang="en-US" sz="2400" dirty="0" smtClean="0"/>
              <a:t> set of a Map (objects).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It’s methods are: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Object </a:t>
            </a:r>
            <a:r>
              <a:rPr lang="en-IN" sz="2400" dirty="0" err="1" smtClean="0"/>
              <a:t>getKey</a:t>
            </a:r>
            <a:r>
              <a:rPr lang="en-IN" sz="2400" dirty="0" smtClean="0"/>
              <a:t>()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IN" sz="2400" dirty="0" smtClean="0"/>
              <a:t>Object </a:t>
            </a:r>
            <a:r>
              <a:rPr lang="en-IN" sz="2400" dirty="0" err="1" smtClean="0"/>
              <a:t>getValue</a:t>
            </a:r>
            <a:r>
              <a:rPr lang="en-IN" sz="2400" dirty="0" smtClean="0"/>
              <a:t>()</a:t>
            </a:r>
          </a:p>
        </p:txBody>
      </p:sp>
      <p:pic>
        <p:nvPicPr>
          <p:cNvPr id="11" name="Picture 10" descr="JavaKitka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2" y="5962525"/>
            <a:ext cx="2600688" cy="895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 descr="map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8572528" cy="59984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8041</TotalTime>
  <Words>557</Words>
  <Application>Microsoft Office PowerPoint</Application>
  <PresentationFormat>On-screen Show (4:3)</PresentationFormat>
  <Paragraphs>141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915</cp:revision>
  <dcterms:created xsi:type="dcterms:W3CDTF">2016-06-04T14:27:10Z</dcterms:created>
  <dcterms:modified xsi:type="dcterms:W3CDTF">2017-08-21T01:50:30Z</dcterms:modified>
</cp:coreProperties>
</file>