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97" r:id="rId3"/>
    <p:sldId id="276" r:id="rId4"/>
    <p:sldId id="277" r:id="rId5"/>
    <p:sldId id="279" r:id="rId6"/>
    <p:sldId id="284" r:id="rId7"/>
    <p:sldId id="286" r:id="rId8"/>
    <p:sldId id="278" r:id="rId9"/>
    <p:sldId id="287" r:id="rId10"/>
    <p:sldId id="288" r:id="rId11"/>
    <p:sldId id="283" r:id="rId12"/>
    <p:sldId id="296" r:id="rId13"/>
    <p:sldId id="295" r:id="rId14"/>
    <p:sldId id="29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DDE8"/>
    <a:srgbClr val="F3CDDD"/>
    <a:srgbClr val="E9A5C2"/>
    <a:srgbClr val="C0D2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59" autoAdjust="0"/>
    <p:restoredTop sz="94681"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0" y="1071546"/>
            <a:ext cx="9144000" cy="3148484"/>
          </a:xfrm>
          <a:prstGeom prst="rect">
            <a:avLst/>
          </a:prstGeom>
        </p:spPr>
      </p:pic>
      <p:sp>
        <p:nvSpPr>
          <p:cNvPr id="12" name="TextBox 11"/>
          <p:cNvSpPr txBox="1"/>
          <p:nvPr/>
        </p:nvSpPr>
        <p:spPr>
          <a:xfrm>
            <a:off x="928662" y="4500570"/>
            <a:ext cx="7500990" cy="707886"/>
          </a:xfrm>
          <a:prstGeom prst="rect">
            <a:avLst/>
          </a:prstGeom>
          <a:noFill/>
        </p:spPr>
        <p:txBody>
          <a:bodyPr wrap="square" rtlCol="0">
            <a:spAutoFit/>
          </a:bodyPr>
          <a:lstStyle/>
          <a:p>
            <a:r>
              <a:rPr lang="en-US" sz="4000" dirty="0" smtClean="0"/>
              <a:t> </a:t>
            </a:r>
            <a:r>
              <a:rPr lang="en-US" sz="4000" b="1" dirty="0" smtClean="0"/>
              <a:t>CORE JAVA Programming Tutorial</a:t>
            </a:r>
            <a:endParaRPr lang="en-IN" sz="4000" b="1" dirty="0"/>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Basic concept/ theory – Object class</a:t>
            </a:r>
          </a:p>
        </p:txBody>
      </p:sp>
      <p:sp>
        <p:nvSpPr>
          <p:cNvPr id="10" name="TextBox 9"/>
          <p:cNvSpPr txBox="1"/>
          <p:nvPr/>
        </p:nvSpPr>
        <p:spPr>
          <a:xfrm>
            <a:off x="0" y="620688"/>
            <a:ext cx="9144000" cy="2677656"/>
          </a:xfrm>
          <a:prstGeom prst="rect">
            <a:avLst/>
          </a:prstGeom>
          <a:noFill/>
        </p:spPr>
        <p:txBody>
          <a:bodyPr wrap="square" rtlCol="0">
            <a:spAutoFit/>
          </a:bodyPr>
          <a:lstStyle/>
          <a:p>
            <a:pPr marL="342900" indent="-342900">
              <a:buAutoNum type="arabicParenR"/>
            </a:pPr>
            <a:r>
              <a:rPr lang="en-US" sz="2800" dirty="0"/>
              <a:t>The Object class is the parent class of all the classes in java by default. </a:t>
            </a:r>
            <a:endParaRPr lang="en-US" sz="2800" dirty="0" smtClean="0"/>
          </a:p>
          <a:p>
            <a:pPr marL="342900" indent="-342900">
              <a:buAutoNum type="arabicParenR"/>
            </a:pPr>
            <a:r>
              <a:rPr lang="en-US" sz="2800" dirty="0" smtClean="0"/>
              <a:t>It </a:t>
            </a:r>
            <a:r>
              <a:rPr lang="en-US" sz="2800" dirty="0"/>
              <a:t>is the </a:t>
            </a:r>
            <a:r>
              <a:rPr lang="en-US" sz="2800" dirty="0" smtClean="0"/>
              <a:t>ROOT </a:t>
            </a:r>
            <a:r>
              <a:rPr lang="en-US" sz="2800" dirty="0"/>
              <a:t>class of </a:t>
            </a:r>
            <a:r>
              <a:rPr lang="en-US" sz="2800" dirty="0" smtClean="0"/>
              <a:t>Java (</a:t>
            </a:r>
            <a:r>
              <a:rPr lang="en-US" sz="2800" u="sng" dirty="0" err="1" smtClean="0"/>
              <a:t>java.lang.Object</a:t>
            </a:r>
            <a:r>
              <a:rPr lang="en-US" sz="2800" dirty="0" smtClean="0"/>
              <a:t>).</a:t>
            </a:r>
          </a:p>
          <a:p>
            <a:pPr marL="342900" indent="-342900">
              <a:buAutoNum type="arabicParenR"/>
            </a:pPr>
            <a:r>
              <a:rPr lang="en-US" sz="2800" dirty="0"/>
              <a:t>Every class in Java is directly or indirectly derived from the Object </a:t>
            </a:r>
            <a:r>
              <a:rPr lang="en-US" sz="2800" dirty="0" smtClean="0"/>
              <a:t>class.</a:t>
            </a:r>
          </a:p>
          <a:p>
            <a:pPr marL="342900" indent="-342900">
              <a:buAutoNum type="arabicParenR"/>
            </a:pPr>
            <a:r>
              <a:rPr lang="en-US" sz="2800" dirty="0"/>
              <a:t>Object class methods are available to all Java </a:t>
            </a:r>
            <a:r>
              <a:rPr lang="en-US" sz="2800" dirty="0" smtClean="0"/>
              <a:t>classes.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Object class methods</a:t>
            </a:r>
          </a:p>
        </p:txBody>
      </p:sp>
      <p:sp>
        <p:nvSpPr>
          <p:cNvPr id="10" name="TextBox 9"/>
          <p:cNvSpPr txBox="1"/>
          <p:nvPr/>
        </p:nvSpPr>
        <p:spPr>
          <a:xfrm>
            <a:off x="0" y="620688"/>
            <a:ext cx="9144000" cy="3108543"/>
          </a:xfrm>
          <a:prstGeom prst="rect">
            <a:avLst/>
          </a:prstGeom>
          <a:noFill/>
        </p:spPr>
        <p:txBody>
          <a:bodyPr wrap="square" rtlCol="0">
            <a:spAutoFit/>
          </a:bodyPr>
          <a:lstStyle/>
          <a:p>
            <a:pPr marL="342900" indent="-342900">
              <a:buAutoNum type="arabicParenR"/>
            </a:pPr>
            <a:r>
              <a:rPr lang="en-US" sz="2800" b="1" dirty="0" err="1" smtClean="0"/>
              <a:t>toString</a:t>
            </a:r>
            <a:r>
              <a:rPr lang="en-US" sz="2800" b="1" dirty="0" smtClean="0"/>
              <a:t>()</a:t>
            </a:r>
            <a:r>
              <a:rPr lang="en-US" sz="2800" dirty="0" smtClean="0"/>
              <a:t> - </a:t>
            </a:r>
            <a:r>
              <a:rPr lang="en-IN" sz="2800" dirty="0" smtClean="0"/>
              <a:t>The default </a:t>
            </a:r>
            <a:r>
              <a:rPr lang="en-IN" sz="2800" dirty="0" err="1" smtClean="0"/>
              <a:t>toString</a:t>
            </a:r>
            <a:r>
              <a:rPr lang="en-IN" sz="2800" dirty="0" smtClean="0"/>
              <a:t>() method for class Object returns a string consisting of the name of the class of which the object is an instance, the at-sign character `@’, and the unsigned hexadecimal representation of the hash code of the object. Overriding </a:t>
            </a:r>
            <a:r>
              <a:rPr lang="en-IN" sz="2800" dirty="0" err="1" smtClean="0"/>
              <a:t>toString</a:t>
            </a:r>
            <a:r>
              <a:rPr lang="en-IN" sz="2800" dirty="0" smtClean="0"/>
              <a:t>() is suggested.</a:t>
            </a:r>
            <a:endParaRPr lang="en-US" sz="2800" dirty="0" smtClean="0"/>
          </a:p>
          <a:p>
            <a:pPr marL="342900" indent="-342900">
              <a:buAutoNum type="arabicParenR"/>
            </a:pPr>
            <a:r>
              <a:rPr lang="en-US" sz="2800" b="1" dirty="0" err="1" smtClean="0"/>
              <a:t>hashCode</a:t>
            </a:r>
            <a:r>
              <a:rPr lang="en-US" sz="2800" b="1" dirty="0" smtClean="0"/>
              <a:t>()</a:t>
            </a:r>
            <a:r>
              <a:rPr lang="en-US" sz="2800" dirty="0" smtClean="0"/>
              <a:t> -</a:t>
            </a:r>
            <a:r>
              <a:rPr lang="en-IN" sz="2800" dirty="0" smtClean="0"/>
              <a:t> It returns the hash value of the object that is used to search object in a collection.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17470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Object class methods</a:t>
            </a:r>
          </a:p>
        </p:txBody>
      </p:sp>
      <p:sp>
        <p:nvSpPr>
          <p:cNvPr id="10" name="TextBox 9"/>
          <p:cNvSpPr txBox="1"/>
          <p:nvPr/>
        </p:nvSpPr>
        <p:spPr>
          <a:xfrm>
            <a:off x="0" y="620688"/>
            <a:ext cx="9144000" cy="5232202"/>
          </a:xfrm>
          <a:prstGeom prst="rect">
            <a:avLst/>
          </a:prstGeom>
          <a:noFill/>
        </p:spPr>
        <p:txBody>
          <a:bodyPr wrap="square" rtlCol="0">
            <a:spAutoFit/>
          </a:bodyPr>
          <a:lstStyle/>
          <a:p>
            <a:pPr marL="342900" indent="-342900">
              <a:buAutoNum type="arabicParenR"/>
            </a:pPr>
            <a:r>
              <a:rPr lang="en-US" sz="2800" b="1" dirty="0" smtClean="0"/>
              <a:t>equals() – </a:t>
            </a:r>
            <a:r>
              <a:rPr lang="en-IN" sz="2800" dirty="0" smtClean="0"/>
              <a:t>Compares the given object on which the method is called). It gives a generic way to compare objects for equality. It is recommended to override equals(Object </a:t>
            </a:r>
            <a:r>
              <a:rPr lang="en-IN" sz="2800" dirty="0" err="1" smtClean="0"/>
              <a:t>obj</a:t>
            </a:r>
            <a:r>
              <a:rPr lang="en-IN" sz="2800" dirty="0" smtClean="0"/>
              <a:t>) method to get our own equality condition on Objects.</a:t>
            </a:r>
            <a:endParaRPr lang="en-IN" dirty="0" smtClean="0"/>
          </a:p>
          <a:p>
            <a:pPr marL="342900" indent="-342900"/>
            <a:r>
              <a:rPr lang="en-IN" dirty="0" smtClean="0"/>
              <a:t>    </a:t>
            </a:r>
            <a:r>
              <a:rPr lang="en-IN" b="1" dirty="0" smtClean="0"/>
              <a:t>Note : </a:t>
            </a:r>
            <a:r>
              <a:rPr lang="en-IN" dirty="0" smtClean="0"/>
              <a:t>It is generally necessary to override the </a:t>
            </a:r>
            <a:r>
              <a:rPr lang="en-IN" dirty="0" err="1" smtClean="0"/>
              <a:t>hashCode</a:t>
            </a:r>
            <a:r>
              <a:rPr lang="en-IN" dirty="0" smtClean="0"/>
              <a:t>() method whenever this method is overridden, so as to maintain the general contract for the </a:t>
            </a:r>
            <a:r>
              <a:rPr lang="en-IN" dirty="0" err="1" smtClean="0"/>
              <a:t>hashCode</a:t>
            </a:r>
            <a:r>
              <a:rPr lang="en-IN" dirty="0" smtClean="0"/>
              <a:t> method, which states that equal objects must have equal hash codes.</a:t>
            </a:r>
            <a:endParaRPr lang="en-US" dirty="0" smtClean="0"/>
          </a:p>
          <a:p>
            <a:pPr marL="342900" indent="-342900"/>
            <a:r>
              <a:rPr lang="en-US" sz="2800" b="1" dirty="0" smtClean="0"/>
              <a:t>2) clone() - </a:t>
            </a:r>
            <a:r>
              <a:rPr lang="en-IN" sz="2800" dirty="0" smtClean="0"/>
              <a:t>Creates and returns the exact copy (clone) of this object.</a:t>
            </a:r>
          </a:p>
          <a:p>
            <a:pPr marL="342900" indent="-342900"/>
            <a:r>
              <a:rPr lang="en-US" sz="2800" b="1" dirty="0" smtClean="0"/>
              <a:t>3) notify()</a:t>
            </a:r>
            <a:r>
              <a:rPr lang="en-US" sz="2800" dirty="0" smtClean="0"/>
              <a:t> – </a:t>
            </a:r>
            <a:r>
              <a:rPr lang="en-IN" sz="2800" dirty="0" smtClean="0"/>
              <a:t>It wakes up single thread, waiting on this object's monitor.</a:t>
            </a:r>
            <a:endParaRPr lang="en-US" sz="2800" dirty="0" smtClean="0"/>
          </a:p>
          <a:p>
            <a:pPr marL="342900" indent="-342900"/>
            <a:r>
              <a:rPr lang="en-US" sz="2800" b="1" dirty="0" smtClean="0"/>
              <a:t>4) </a:t>
            </a:r>
            <a:r>
              <a:rPr lang="en-IN" sz="2800" b="1" dirty="0" err="1" smtClean="0"/>
              <a:t>notifyAll</a:t>
            </a:r>
            <a:r>
              <a:rPr lang="en-IN" sz="2800" b="1" dirty="0" smtClean="0"/>
              <a:t>()</a:t>
            </a:r>
            <a:r>
              <a:rPr lang="en-IN" sz="2800" dirty="0" smtClean="0"/>
              <a:t> – It wakes up all the threads, waiting on this object's monitor.</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174704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Object class methods</a:t>
            </a:r>
          </a:p>
        </p:txBody>
      </p:sp>
      <p:sp>
        <p:nvSpPr>
          <p:cNvPr id="10" name="TextBox 9"/>
          <p:cNvSpPr txBox="1"/>
          <p:nvPr/>
        </p:nvSpPr>
        <p:spPr>
          <a:xfrm>
            <a:off x="0" y="620688"/>
            <a:ext cx="9144000" cy="2677656"/>
          </a:xfrm>
          <a:prstGeom prst="rect">
            <a:avLst/>
          </a:prstGeom>
          <a:noFill/>
        </p:spPr>
        <p:txBody>
          <a:bodyPr wrap="square" rtlCol="0">
            <a:spAutoFit/>
          </a:bodyPr>
          <a:lstStyle/>
          <a:p>
            <a:pPr marL="342900" indent="-342900"/>
            <a:r>
              <a:rPr lang="en-IN" sz="2800" b="1" dirty="0" smtClean="0"/>
              <a:t>1) </a:t>
            </a:r>
            <a:r>
              <a:rPr lang="en-US" sz="2800" b="1" dirty="0" smtClean="0"/>
              <a:t>wait() –</a:t>
            </a:r>
            <a:r>
              <a:rPr lang="en-US" sz="2800" dirty="0" smtClean="0"/>
              <a:t> It </a:t>
            </a:r>
            <a:r>
              <a:rPr lang="en-IN" sz="2800" dirty="0" smtClean="0"/>
              <a:t>causes the current thread to wait, until another thread notifies.</a:t>
            </a:r>
          </a:p>
          <a:p>
            <a:pPr marL="342900" indent="-342900"/>
            <a:r>
              <a:rPr lang="en-US" sz="2800" b="1" dirty="0" smtClean="0"/>
              <a:t>2) finalize() - </a:t>
            </a:r>
            <a:r>
              <a:rPr lang="en-IN" sz="2800" dirty="0" smtClean="0"/>
              <a:t>This method is called just before an object is garbage collected. It is called by the Garbage Collector on an object when garbage collector determines that there are no more references to the object.</a:t>
            </a:r>
            <a:endParaRPr lang="en-US" sz="2800" dirty="0" smtClean="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174704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Interview questions</a:t>
            </a:r>
          </a:p>
        </p:txBody>
      </p:sp>
      <p:sp>
        <p:nvSpPr>
          <p:cNvPr id="10" name="TextBox 9"/>
          <p:cNvSpPr txBox="1"/>
          <p:nvPr/>
        </p:nvSpPr>
        <p:spPr>
          <a:xfrm>
            <a:off x="0" y="620688"/>
            <a:ext cx="9144000" cy="954107"/>
          </a:xfrm>
          <a:prstGeom prst="rect">
            <a:avLst/>
          </a:prstGeom>
          <a:noFill/>
        </p:spPr>
        <p:txBody>
          <a:bodyPr wrap="square" rtlCol="0">
            <a:spAutoFit/>
          </a:bodyPr>
          <a:lstStyle/>
          <a:p>
            <a:pPr marL="342900" indent="-342900">
              <a:buAutoNum type="arabicParenR"/>
            </a:pPr>
            <a:r>
              <a:rPr lang="en-US" sz="2800" dirty="0" smtClean="0"/>
              <a:t>Explain Object class methods.</a:t>
            </a:r>
          </a:p>
          <a:p>
            <a:pPr marL="342900" indent="-342900">
              <a:buAutoNum type="arabicParenR"/>
            </a:pPr>
            <a:r>
              <a:rPr lang="en-US" sz="2800" dirty="0" smtClean="0"/>
              <a:t>Explain cloning of objects?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t> </a:t>
            </a:r>
            <a:r>
              <a:rPr lang="en-US" sz="4000" b="1" dirty="0" smtClean="0"/>
              <a:t>Agenda</a:t>
            </a:r>
            <a:endParaRPr lang="en-IN" sz="4000" b="1" dirty="0"/>
          </a:p>
        </p:txBody>
      </p:sp>
      <p:sp>
        <p:nvSpPr>
          <p:cNvPr id="10" name="TextBox 9"/>
          <p:cNvSpPr txBox="1"/>
          <p:nvPr/>
        </p:nvSpPr>
        <p:spPr>
          <a:xfrm>
            <a:off x="0" y="642918"/>
            <a:ext cx="9144000" cy="249299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 </a:t>
            </a:r>
            <a:r>
              <a:rPr lang="en-US" sz="3100" dirty="0" smtClean="0"/>
              <a:t>Java OOPS feature – Object and Object Class.</a:t>
            </a:r>
          </a:p>
          <a:p>
            <a:pPr marL="457200" indent="-457200">
              <a:buFont typeface="Wingdings" panose="05000000000000000000" pitchFamily="2" charset="2"/>
              <a:buChar char="Ø"/>
            </a:pPr>
            <a:r>
              <a:rPr lang="en-US" sz="3100" dirty="0" smtClean="0"/>
              <a:t> Basic concept / theory.</a:t>
            </a:r>
          </a:p>
          <a:p>
            <a:pPr marL="457200" indent="-457200">
              <a:buFont typeface="Wingdings" panose="05000000000000000000" pitchFamily="2" charset="2"/>
              <a:buChar char="Ø"/>
            </a:pPr>
            <a:r>
              <a:rPr lang="en-US" sz="3100" dirty="0" smtClean="0"/>
              <a:t> How it works.</a:t>
            </a:r>
          </a:p>
          <a:p>
            <a:pPr marL="457200" indent="-457200">
              <a:buFont typeface="Wingdings" panose="05000000000000000000" pitchFamily="2" charset="2"/>
              <a:buChar char="Ø"/>
            </a:pPr>
            <a:r>
              <a:rPr lang="en-US" sz="3100" dirty="0" smtClean="0"/>
              <a:t> Examples</a:t>
            </a:r>
            <a:r>
              <a:rPr lang="en-US" sz="3100" dirty="0"/>
              <a:t> </a:t>
            </a:r>
            <a:r>
              <a:rPr lang="en-US" sz="3100" dirty="0" smtClean="0"/>
              <a:t>with programs.</a:t>
            </a:r>
          </a:p>
          <a:p>
            <a:pPr marL="457200" indent="-457200">
              <a:buFont typeface="Wingdings" panose="05000000000000000000" pitchFamily="2" charset="2"/>
              <a:buChar char="Ø"/>
            </a:pPr>
            <a:r>
              <a:rPr lang="en-US" sz="3100" dirty="0" smtClean="0"/>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Basic concept/ theory - Object</a:t>
            </a:r>
          </a:p>
        </p:txBody>
      </p:sp>
      <p:sp>
        <p:nvSpPr>
          <p:cNvPr id="10" name="TextBox 9"/>
          <p:cNvSpPr txBox="1"/>
          <p:nvPr/>
        </p:nvSpPr>
        <p:spPr>
          <a:xfrm>
            <a:off x="0" y="620688"/>
            <a:ext cx="9144000" cy="1815882"/>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t>Object is an instance of class</a:t>
            </a:r>
            <a:r>
              <a:rPr lang="en-US" sz="2800" dirty="0" smtClean="0"/>
              <a:t>.</a:t>
            </a:r>
          </a:p>
          <a:p>
            <a:pPr marL="457200" indent="-457200">
              <a:buFont typeface="Wingdings" panose="05000000000000000000" pitchFamily="2" charset="2"/>
              <a:buChar char="Ø"/>
            </a:pPr>
            <a:r>
              <a:rPr lang="en-US" sz="2800" dirty="0" smtClean="0"/>
              <a:t>Object consists of attributes and methods.</a:t>
            </a:r>
          </a:p>
          <a:p>
            <a:pPr marL="457200" indent="-457200">
              <a:buFont typeface="Wingdings" panose="05000000000000000000" pitchFamily="2" charset="2"/>
              <a:buChar char="Ø"/>
            </a:pPr>
            <a:r>
              <a:rPr lang="en-US" sz="2800" dirty="0" smtClean="0"/>
              <a:t>Object has following: state, behavior and identity.</a:t>
            </a:r>
          </a:p>
          <a:p>
            <a:pPr marL="457200" indent="-457200">
              <a:buFont typeface="Wingdings" panose="05000000000000000000" pitchFamily="2" charset="2"/>
              <a:buChar char="Ø"/>
            </a:pPr>
            <a:r>
              <a:rPr lang="en-US" sz="2800" dirty="0" smtClean="0"/>
              <a:t>Object is real.</a:t>
            </a:r>
            <a:endParaRPr lang="en-IN" sz="2800" dirty="0" smtClean="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a:t>
            </a:r>
            <a:r>
              <a:rPr lang="en-US" sz="4000" b="1" dirty="0"/>
              <a:t>H</a:t>
            </a:r>
            <a:r>
              <a:rPr lang="en-US" sz="4000" b="1" dirty="0" smtClean="0"/>
              <a:t>ow it works - Object</a:t>
            </a:r>
          </a:p>
        </p:txBody>
      </p:sp>
      <p:sp>
        <p:nvSpPr>
          <p:cNvPr id="10" name="TextBox 9"/>
          <p:cNvSpPr txBox="1"/>
          <p:nvPr/>
        </p:nvSpPr>
        <p:spPr>
          <a:xfrm>
            <a:off x="0" y="620688"/>
            <a:ext cx="9144000" cy="5940088"/>
          </a:xfrm>
          <a:prstGeom prst="rect">
            <a:avLst/>
          </a:prstGeom>
          <a:noFill/>
        </p:spPr>
        <p:txBody>
          <a:bodyPr wrap="square" rtlCol="0">
            <a:spAutoFit/>
          </a:bodyPr>
          <a:lstStyle/>
          <a:p>
            <a:pPr marL="514350" indent="-514350">
              <a:buFont typeface="Wingdings" panose="05000000000000000000" pitchFamily="2" charset="2"/>
              <a:buChar char="Ø"/>
            </a:pPr>
            <a:r>
              <a:rPr lang="en-US" sz="2800" dirty="0" smtClean="0"/>
              <a:t>By creating instance of a class.</a:t>
            </a:r>
          </a:p>
          <a:p>
            <a:pPr marL="514350" indent="-514350"/>
            <a:endParaRPr lang="en-US" sz="2800" dirty="0" smtClean="0"/>
          </a:p>
          <a:p>
            <a:pPr marL="514350" indent="-514350">
              <a:buFont typeface="Wingdings" panose="05000000000000000000" pitchFamily="2" charset="2"/>
              <a:buChar char="Ø"/>
            </a:pPr>
            <a:r>
              <a:rPr lang="en-US" sz="2800" dirty="0" smtClean="0"/>
              <a:t>Using </a:t>
            </a:r>
            <a:r>
              <a:rPr lang="en-US" sz="2800" b="1" dirty="0" smtClean="0"/>
              <a:t>new</a:t>
            </a:r>
            <a:r>
              <a:rPr lang="en-US" sz="2800" dirty="0" smtClean="0"/>
              <a:t> keyword –      </a:t>
            </a:r>
          </a:p>
          <a:p>
            <a:r>
              <a:rPr lang="en-US" sz="2800" dirty="0"/>
              <a:t> </a:t>
            </a:r>
            <a:r>
              <a:rPr lang="en-US" sz="2800" dirty="0" smtClean="0"/>
              <a:t>      </a:t>
            </a:r>
            <a:r>
              <a:rPr lang="en-US" sz="2000" u="sng" dirty="0" smtClean="0"/>
              <a:t>Employee </a:t>
            </a:r>
            <a:r>
              <a:rPr lang="en-US" sz="2000" u="sng" dirty="0" err="1" smtClean="0"/>
              <a:t>emp</a:t>
            </a:r>
            <a:r>
              <a:rPr lang="en-US" sz="2000" u="sng" dirty="0" smtClean="0"/>
              <a:t> = new Employee();</a:t>
            </a:r>
          </a:p>
          <a:p>
            <a:endParaRPr lang="en-US" sz="2000" u="sng" dirty="0" smtClean="0"/>
          </a:p>
          <a:p>
            <a:pPr marL="514350" indent="-514350">
              <a:buFont typeface="Wingdings" panose="05000000000000000000" pitchFamily="2" charset="2"/>
              <a:buChar char="Ø"/>
            </a:pPr>
            <a:r>
              <a:rPr lang="en-US" sz="2800" dirty="0"/>
              <a:t>Using </a:t>
            </a:r>
            <a:r>
              <a:rPr lang="en-US" sz="2800" b="1" dirty="0" err="1"/>
              <a:t>Class.forName</a:t>
            </a:r>
            <a:r>
              <a:rPr lang="en-US" sz="2800" b="1" dirty="0" smtClean="0"/>
              <a:t>()</a:t>
            </a:r>
            <a:r>
              <a:rPr lang="en-US" sz="2800" dirty="0" smtClean="0"/>
              <a:t> method -</a:t>
            </a:r>
          </a:p>
          <a:p>
            <a:r>
              <a:rPr lang="en-US" sz="2800" dirty="0"/>
              <a:t> </a:t>
            </a:r>
            <a:r>
              <a:rPr lang="en-US" sz="2800" dirty="0" smtClean="0"/>
              <a:t>      </a:t>
            </a:r>
            <a:r>
              <a:rPr lang="en-US" sz="2000" u="sng" dirty="0" smtClean="0"/>
              <a:t>Class </a:t>
            </a:r>
            <a:r>
              <a:rPr lang="en-US" sz="2000" u="sng" dirty="0" err="1" smtClean="0"/>
              <a:t>emp</a:t>
            </a:r>
            <a:r>
              <a:rPr lang="en-US" sz="2000" u="sng" dirty="0" smtClean="0"/>
              <a:t> </a:t>
            </a:r>
            <a:r>
              <a:rPr lang="en-US" sz="2000" u="sng" dirty="0"/>
              <a:t>= </a:t>
            </a:r>
            <a:r>
              <a:rPr lang="en-US" sz="2000" u="sng" dirty="0" err="1"/>
              <a:t>Class.forName</a:t>
            </a:r>
            <a:r>
              <a:rPr lang="en-US" sz="2000" u="sng" dirty="0" smtClean="0"/>
              <a:t>(“</a:t>
            </a:r>
            <a:r>
              <a:rPr lang="en-US" sz="2000" u="sng" dirty="0" err="1" smtClean="0"/>
              <a:t>packageName.ClassName</a:t>
            </a:r>
            <a:r>
              <a:rPr lang="en-US" sz="2000" u="sng" dirty="0" smtClean="0"/>
              <a:t>");</a:t>
            </a:r>
          </a:p>
          <a:p>
            <a:endParaRPr lang="en-US" sz="2000" u="sng" dirty="0"/>
          </a:p>
          <a:p>
            <a:pPr marL="514350" indent="-514350">
              <a:buFont typeface="Wingdings" panose="05000000000000000000" pitchFamily="2" charset="2"/>
              <a:buChar char="Ø"/>
            </a:pPr>
            <a:r>
              <a:rPr lang="en-US" sz="2800" dirty="0"/>
              <a:t>Using </a:t>
            </a:r>
            <a:r>
              <a:rPr lang="en-US" sz="2800" b="1" dirty="0"/>
              <a:t>clone</a:t>
            </a:r>
            <a:r>
              <a:rPr lang="en-US" sz="2800" b="1" dirty="0" smtClean="0"/>
              <a:t>()</a:t>
            </a:r>
            <a:r>
              <a:rPr lang="en-US" sz="2800" dirty="0" smtClean="0"/>
              <a:t> method -</a:t>
            </a:r>
          </a:p>
          <a:p>
            <a:r>
              <a:rPr lang="en-US" sz="2800" dirty="0" smtClean="0"/>
              <a:t>       </a:t>
            </a:r>
            <a:r>
              <a:rPr lang="en-US" sz="2000" u="sng" dirty="0" smtClean="0"/>
              <a:t>Employee emp1 </a:t>
            </a:r>
            <a:r>
              <a:rPr lang="en-US" sz="2000" u="sng" dirty="0"/>
              <a:t>= new Employee</a:t>
            </a:r>
            <a:r>
              <a:rPr lang="en-US" sz="2000" u="sng" dirty="0" smtClean="0"/>
              <a:t>();</a:t>
            </a:r>
          </a:p>
          <a:p>
            <a:r>
              <a:rPr lang="en-US" sz="2000" dirty="0"/>
              <a:t> </a:t>
            </a:r>
            <a:r>
              <a:rPr lang="en-US" sz="2000" dirty="0" smtClean="0"/>
              <a:t>         </a:t>
            </a:r>
            <a:r>
              <a:rPr lang="en-US" sz="2000" u="sng" dirty="0" smtClean="0"/>
              <a:t>Employee emp2 </a:t>
            </a:r>
            <a:r>
              <a:rPr lang="en-US" sz="2000" u="sng" dirty="0"/>
              <a:t>= </a:t>
            </a:r>
            <a:r>
              <a:rPr lang="en-US" sz="2000" u="sng" dirty="0" smtClean="0"/>
              <a:t>emp1.clone();</a:t>
            </a:r>
          </a:p>
          <a:p>
            <a:endParaRPr lang="en-US" sz="2000" u="sng" dirty="0" smtClean="0"/>
          </a:p>
          <a:p>
            <a:endParaRPr lang="en-US" sz="2000" u="sng" dirty="0" smtClean="0"/>
          </a:p>
          <a:p>
            <a:pPr marL="514350" indent="-514350">
              <a:buFont typeface="Wingdings" panose="05000000000000000000" pitchFamily="2" charset="2"/>
              <a:buChar char="Ø"/>
            </a:pPr>
            <a:r>
              <a:rPr lang="en-US" sz="2800" dirty="0" smtClean="0"/>
              <a:t>Using </a:t>
            </a:r>
            <a:r>
              <a:rPr lang="en-US" sz="2800" b="1" dirty="0" smtClean="0"/>
              <a:t>object deserialization</a:t>
            </a:r>
            <a:endParaRPr lang="en-US" sz="2800" dirty="0" smtClean="0"/>
          </a:p>
          <a:p>
            <a:pPr marL="342900" indent="-342900">
              <a:buAutoNum type="arabicParenR"/>
            </a:pPr>
            <a:endParaRPr lang="en-IN" sz="2800" dirty="0" smtClean="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327097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Examples with program - Object</a:t>
            </a:r>
          </a:p>
        </p:txBody>
      </p:sp>
      <p:sp>
        <p:nvSpPr>
          <p:cNvPr id="10" name="TextBox 9"/>
          <p:cNvSpPr txBox="1"/>
          <p:nvPr/>
        </p:nvSpPr>
        <p:spPr>
          <a:xfrm>
            <a:off x="0" y="620688"/>
            <a:ext cx="9144000" cy="4832092"/>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t>Let’s see some general and domain wise examples</a:t>
            </a:r>
            <a:r>
              <a:rPr lang="en-US" sz="2800" dirty="0" smtClean="0"/>
              <a:t>.</a:t>
            </a:r>
          </a:p>
          <a:p>
            <a:pPr marL="457200" indent="-457200">
              <a:buFont typeface="Wingdings" panose="05000000000000000000" pitchFamily="2" charset="2"/>
              <a:buChar char="Ø"/>
            </a:pPr>
            <a:r>
              <a:rPr lang="en-US" sz="2800" dirty="0" smtClean="0"/>
              <a:t>Examples –</a:t>
            </a:r>
          </a:p>
          <a:p>
            <a:pPr marL="914400" lvl="1" indent="-457200">
              <a:buFont typeface="Wingdings" panose="05000000000000000000" pitchFamily="2" charset="2"/>
              <a:buChar char="§"/>
            </a:pPr>
            <a:r>
              <a:rPr lang="en-US" sz="2800" dirty="0" smtClean="0"/>
              <a:t>General type</a:t>
            </a:r>
          </a:p>
          <a:p>
            <a:pPr marL="914400" lvl="1" indent="-457200">
              <a:buFont typeface="Wingdings" panose="05000000000000000000" pitchFamily="2" charset="2"/>
              <a:buChar char="§"/>
            </a:pPr>
            <a:r>
              <a:rPr lang="en-US" sz="2800" dirty="0" smtClean="0"/>
              <a:t>Vehicle type</a:t>
            </a:r>
          </a:p>
          <a:p>
            <a:pPr marL="914400" lvl="1" indent="-457200">
              <a:buFont typeface="Wingdings" panose="05000000000000000000" pitchFamily="2" charset="2"/>
              <a:buChar char="§"/>
            </a:pPr>
            <a:r>
              <a:rPr lang="en-IN" sz="2800" dirty="0" smtClean="0"/>
              <a:t>Ecommerce type Object</a:t>
            </a:r>
          </a:p>
          <a:p>
            <a:pPr marL="914400" lvl="1" indent="-457200">
              <a:buFont typeface="Wingdings" panose="05000000000000000000" pitchFamily="2" charset="2"/>
              <a:buChar char="§"/>
            </a:pPr>
            <a:r>
              <a:rPr lang="en-IN" sz="2800" dirty="0" smtClean="0"/>
              <a:t>Recruitment type Object</a:t>
            </a:r>
          </a:p>
          <a:p>
            <a:pPr marL="914400" lvl="1" indent="-457200">
              <a:buFont typeface="Wingdings" panose="05000000000000000000" pitchFamily="2" charset="2"/>
              <a:buChar char="§"/>
            </a:pPr>
            <a:r>
              <a:rPr lang="en-IN" sz="2800" dirty="0" smtClean="0"/>
              <a:t>Property management type Object</a:t>
            </a:r>
          </a:p>
          <a:p>
            <a:pPr marL="914400" lvl="1" indent="-457200">
              <a:buFont typeface="Wingdings" panose="05000000000000000000" pitchFamily="2" charset="2"/>
              <a:buChar char="§"/>
            </a:pPr>
            <a:r>
              <a:rPr lang="en-IN" sz="2800" dirty="0" smtClean="0"/>
              <a:t>Banking type Object</a:t>
            </a:r>
          </a:p>
          <a:p>
            <a:pPr marL="914400" lvl="1" indent="-457200">
              <a:buFont typeface="Wingdings" panose="05000000000000000000" pitchFamily="2" charset="2"/>
              <a:buChar char="§"/>
            </a:pPr>
            <a:r>
              <a:rPr lang="en-IN" sz="2800" dirty="0" smtClean="0"/>
              <a:t>Employee management type Object</a:t>
            </a:r>
            <a:endParaRPr lang="en-US" sz="2800" dirty="0" smtClean="0"/>
          </a:p>
          <a:p>
            <a:pPr marL="457200" indent="-457200">
              <a:buFont typeface="Wingdings" panose="05000000000000000000" pitchFamily="2" charset="2"/>
              <a:buChar char="Ø"/>
            </a:pPr>
            <a:r>
              <a:rPr lang="en-US" sz="2800" dirty="0" smtClean="0"/>
              <a:t>Object creation within same class, within same package,  class from another package.</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245378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a:t>
            </a:r>
            <a:r>
              <a:rPr lang="en-US" sz="2800" b="1" dirty="0" smtClean="0"/>
              <a:t>Points to remember – </a:t>
            </a:r>
            <a:r>
              <a:rPr lang="en-US" sz="4000" b="1" dirty="0" smtClean="0"/>
              <a:t>Static variable/ method</a:t>
            </a:r>
          </a:p>
        </p:txBody>
      </p:sp>
      <p:sp>
        <p:nvSpPr>
          <p:cNvPr id="10" name="TextBox 9"/>
          <p:cNvSpPr txBox="1"/>
          <p:nvPr/>
        </p:nvSpPr>
        <p:spPr>
          <a:xfrm>
            <a:off x="0" y="620688"/>
            <a:ext cx="9144000" cy="544764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t>Static Variable</a:t>
            </a:r>
          </a:p>
          <a:p>
            <a:pPr marL="914400" lvl="1" indent="-457200">
              <a:buFont typeface="Wingdings" pitchFamily="2" charset="2"/>
              <a:buChar char="§"/>
            </a:pPr>
            <a:r>
              <a:rPr lang="en-IN" sz="2400" dirty="0" smtClean="0"/>
              <a:t>It belongs to the class and not to object(instance).</a:t>
            </a:r>
          </a:p>
          <a:p>
            <a:pPr marL="914400" lvl="1" indent="-457200">
              <a:buFont typeface="Wingdings" pitchFamily="2" charset="2"/>
              <a:buChar char="§"/>
            </a:pPr>
            <a:r>
              <a:rPr lang="en-IN" sz="2400" dirty="0" smtClean="0"/>
              <a:t>Static variables are initialized only once , at the start of the execution . These variables will be initialized first, before the initialization of any instance variables.</a:t>
            </a:r>
          </a:p>
          <a:p>
            <a:pPr marL="914400" lvl="1" indent="-457200">
              <a:buFont typeface="Wingdings" pitchFamily="2" charset="2"/>
              <a:buChar char="§"/>
            </a:pPr>
            <a:r>
              <a:rPr lang="en-IN" sz="2400" dirty="0" smtClean="0"/>
              <a:t>A single copy to be shared by all instances of the class.</a:t>
            </a:r>
          </a:p>
          <a:p>
            <a:pPr marL="457200" indent="-457200">
              <a:buFont typeface="Wingdings" panose="05000000000000000000" pitchFamily="2" charset="2"/>
              <a:buChar char="Ø"/>
            </a:pPr>
            <a:endParaRPr lang="en-IN" sz="2800" dirty="0" smtClean="0"/>
          </a:p>
          <a:p>
            <a:pPr marL="457200" indent="-457200">
              <a:buFont typeface="Wingdings" panose="05000000000000000000" pitchFamily="2" charset="2"/>
              <a:buChar char="Ø"/>
            </a:pPr>
            <a:r>
              <a:rPr lang="en-IN" sz="2800" dirty="0" smtClean="0"/>
              <a:t>Static Method</a:t>
            </a:r>
          </a:p>
          <a:p>
            <a:pPr marL="914400" lvl="1" indent="-457200">
              <a:buFont typeface="Wingdings" pitchFamily="2" charset="2"/>
              <a:buChar char="§"/>
            </a:pPr>
            <a:r>
              <a:rPr lang="en-IN" sz="2400" dirty="0" smtClean="0"/>
              <a:t>It belongs to the class and not to the object of class.</a:t>
            </a:r>
          </a:p>
          <a:p>
            <a:pPr marL="914400" lvl="1" indent="-457200">
              <a:buFont typeface="Wingdings" pitchFamily="2" charset="2"/>
              <a:buChar char="§"/>
            </a:pPr>
            <a:r>
              <a:rPr lang="en-IN" sz="2400" dirty="0" smtClean="0"/>
              <a:t>It can access only static data in other words it can not access non-static variable or method.</a:t>
            </a:r>
          </a:p>
          <a:p>
            <a:pPr marL="914400" lvl="1" indent="-457200">
              <a:buFont typeface="Wingdings" pitchFamily="2" charset="2"/>
              <a:buChar char="§"/>
            </a:pPr>
            <a:r>
              <a:rPr lang="en-IN" sz="2400" dirty="0" smtClean="0"/>
              <a:t>A static method cannot refer to "this" or "super" keywords.</a:t>
            </a:r>
          </a:p>
          <a:p>
            <a:pPr marL="914400" lvl="1" indent="-457200">
              <a:buFont typeface="Wingdings" pitchFamily="2" charset="2"/>
              <a:buChar char="§"/>
            </a:pPr>
            <a:r>
              <a:rPr lang="en-IN" sz="2400" dirty="0" smtClean="0"/>
              <a:t>It can call only other static methods and can not call a non-static method from its body.</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317959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a:t>
            </a:r>
            <a:r>
              <a:rPr lang="en-US" sz="2800" b="1" dirty="0" smtClean="0"/>
              <a:t>Points to remember – </a:t>
            </a:r>
            <a:r>
              <a:rPr lang="en-US" sz="4000" b="1" dirty="0" smtClean="0"/>
              <a:t>Final variable / method</a:t>
            </a:r>
          </a:p>
        </p:txBody>
      </p:sp>
      <p:sp>
        <p:nvSpPr>
          <p:cNvPr id="10" name="TextBox 9"/>
          <p:cNvSpPr txBox="1"/>
          <p:nvPr/>
        </p:nvSpPr>
        <p:spPr>
          <a:xfrm>
            <a:off x="0" y="620688"/>
            <a:ext cx="9144000" cy="3970318"/>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t>Final Variable for </a:t>
            </a:r>
            <a:r>
              <a:rPr lang="en-IN" sz="2800" u="sng" dirty="0" smtClean="0"/>
              <a:t>primitive data type </a:t>
            </a:r>
            <a:r>
              <a:rPr lang="en-IN" sz="2000" dirty="0" smtClean="0"/>
              <a:t>(</a:t>
            </a:r>
            <a:r>
              <a:rPr lang="en-IN" sz="2000" dirty="0" err="1" smtClean="0"/>
              <a:t>int</a:t>
            </a:r>
            <a:r>
              <a:rPr lang="en-IN" sz="2000" dirty="0" smtClean="0"/>
              <a:t>, float)</a:t>
            </a:r>
            <a:endParaRPr lang="en-IN" sz="2800" dirty="0" smtClean="0"/>
          </a:p>
          <a:p>
            <a:pPr marL="914400" lvl="1" indent="-457200">
              <a:buFont typeface="Wingdings" pitchFamily="2" charset="2"/>
              <a:buChar char="§"/>
            </a:pPr>
            <a:r>
              <a:rPr lang="en-IN" sz="2400" dirty="0" smtClean="0"/>
              <a:t>Value of the variable can NOT be changed.</a:t>
            </a:r>
          </a:p>
          <a:p>
            <a:pPr marL="457200" indent="-457200">
              <a:buFont typeface="Wingdings" panose="05000000000000000000" pitchFamily="2" charset="2"/>
              <a:buChar char="Ø"/>
            </a:pPr>
            <a:r>
              <a:rPr lang="en-IN" sz="2800" dirty="0" smtClean="0"/>
              <a:t>Final Variable for </a:t>
            </a:r>
            <a:r>
              <a:rPr lang="en-IN" sz="2800" u="sng" dirty="0" smtClean="0"/>
              <a:t>non-primitive data type</a:t>
            </a:r>
            <a:r>
              <a:rPr lang="en-IN" sz="2800" dirty="0" smtClean="0"/>
              <a:t> </a:t>
            </a:r>
            <a:r>
              <a:rPr lang="en-IN" sz="2000" dirty="0" smtClean="0"/>
              <a:t>(references to </a:t>
            </a:r>
            <a:r>
              <a:rPr lang="en-IN" sz="2000" dirty="0" smtClean="0"/>
              <a:t>class)</a:t>
            </a:r>
            <a:endParaRPr lang="en-IN" sz="2000" dirty="0" smtClean="0"/>
          </a:p>
          <a:p>
            <a:pPr marL="914400" lvl="1" indent="-457200">
              <a:buFont typeface="Wingdings" pitchFamily="2" charset="2"/>
              <a:buChar char="§"/>
            </a:pPr>
            <a:r>
              <a:rPr lang="en-IN" sz="2400" dirty="0" smtClean="0"/>
              <a:t>Value of the variable can be changed.</a:t>
            </a:r>
            <a:endParaRPr lang="en-IN" sz="2800" dirty="0" smtClean="0"/>
          </a:p>
          <a:p>
            <a:pPr marL="457200" indent="-457200">
              <a:buFont typeface="Wingdings" panose="05000000000000000000" pitchFamily="2" charset="2"/>
              <a:buChar char="Ø"/>
            </a:pPr>
            <a:r>
              <a:rPr lang="en-IN" sz="2800" dirty="0" smtClean="0"/>
              <a:t>Final Method</a:t>
            </a:r>
          </a:p>
          <a:p>
            <a:pPr marL="914400" lvl="1" indent="-457200">
              <a:buFont typeface="Wingdings" pitchFamily="2" charset="2"/>
              <a:buChar char="§"/>
            </a:pPr>
            <a:r>
              <a:rPr lang="en-IN" sz="2400" dirty="0" smtClean="0"/>
              <a:t>To mark that the method can't be overridden (for object scope) or hidden (for static).</a:t>
            </a:r>
          </a:p>
          <a:p>
            <a:pPr marL="914400" lvl="1" indent="-457200">
              <a:buFont typeface="Wingdings" pitchFamily="2" charset="2"/>
              <a:buChar char="§"/>
            </a:pPr>
            <a:r>
              <a:rPr lang="en-IN" sz="2400" dirty="0" smtClean="0"/>
              <a:t>This allows the original developer to create functionality that cannot be changed by subclasses, and that is all the guarantee it provides.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317959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Interview questions</a:t>
            </a:r>
          </a:p>
        </p:txBody>
      </p:sp>
      <p:sp>
        <p:nvSpPr>
          <p:cNvPr id="10" name="TextBox 9"/>
          <p:cNvSpPr txBox="1"/>
          <p:nvPr/>
        </p:nvSpPr>
        <p:spPr>
          <a:xfrm>
            <a:off x="0" y="620688"/>
            <a:ext cx="9144000" cy="954107"/>
          </a:xfrm>
          <a:prstGeom prst="rect">
            <a:avLst/>
          </a:prstGeom>
          <a:noFill/>
        </p:spPr>
        <p:txBody>
          <a:bodyPr wrap="square" rtlCol="0">
            <a:spAutoFit/>
          </a:bodyPr>
          <a:lstStyle/>
          <a:p>
            <a:pPr marL="342900" indent="-342900">
              <a:buAutoNum type="arabicParenR"/>
            </a:pPr>
            <a:r>
              <a:rPr lang="en-US" sz="2800" dirty="0" smtClean="0"/>
              <a:t>Explain scope of object.</a:t>
            </a:r>
          </a:p>
          <a:p>
            <a:pPr marL="342900" indent="-342900">
              <a:buAutoNum type="arabicParenR"/>
            </a:pPr>
            <a:r>
              <a:rPr lang="en-US" sz="2800" dirty="0" smtClean="0"/>
              <a:t>What is garbage collection?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Tree>
    <p:extLst>
      <p:ext uri="{BB962C8B-B14F-4D97-AF65-F5344CB8AC3E}">
        <p14:creationId xmlns="" xmlns:p14="http://schemas.microsoft.com/office/powerpoint/2010/main" val="2317959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6530</TotalTime>
  <Words>768</Words>
  <Application>Microsoft Office PowerPoint</Application>
  <PresentationFormat>On-screen Show (4:3)</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701</cp:revision>
  <dcterms:created xsi:type="dcterms:W3CDTF">2016-06-04T14:27:10Z</dcterms:created>
  <dcterms:modified xsi:type="dcterms:W3CDTF">2017-08-19T12:53:25Z</dcterms:modified>
</cp:coreProperties>
</file>