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311" r:id="rId3"/>
    <p:sldId id="296" r:id="rId4"/>
    <p:sldId id="303" r:id="rId5"/>
    <p:sldId id="313" r:id="rId6"/>
    <p:sldId id="306" r:id="rId7"/>
    <p:sldId id="312" r:id="rId8"/>
    <p:sldId id="327" r:id="rId9"/>
    <p:sldId id="320" r:id="rId10"/>
    <p:sldId id="362" r:id="rId11"/>
    <p:sldId id="314" r:id="rId12"/>
    <p:sldId id="321" r:id="rId13"/>
    <p:sldId id="322" r:id="rId14"/>
    <p:sldId id="326" r:id="rId15"/>
    <p:sldId id="324" r:id="rId16"/>
    <p:sldId id="328" r:id="rId17"/>
    <p:sldId id="325" r:id="rId18"/>
    <p:sldId id="337" r:id="rId19"/>
    <p:sldId id="363" r:id="rId20"/>
    <p:sldId id="330" r:id="rId21"/>
    <p:sldId id="331" r:id="rId22"/>
    <p:sldId id="332" r:id="rId23"/>
    <p:sldId id="333" r:id="rId24"/>
    <p:sldId id="334" r:id="rId25"/>
    <p:sldId id="335" r:id="rId26"/>
    <p:sldId id="336" r:id="rId27"/>
    <p:sldId id="338" r:id="rId28"/>
    <p:sldId id="364" r:id="rId29"/>
    <p:sldId id="339" r:id="rId30"/>
    <p:sldId id="340" r:id="rId31"/>
    <p:sldId id="341" r:id="rId32"/>
    <p:sldId id="342" r:id="rId33"/>
    <p:sldId id="343" r:id="rId34"/>
    <p:sldId id="344" r:id="rId35"/>
    <p:sldId id="345" r:id="rId36"/>
    <p:sldId id="346" r:id="rId37"/>
    <p:sldId id="365" r:id="rId38"/>
    <p:sldId id="347" r:id="rId39"/>
    <p:sldId id="348" r:id="rId40"/>
    <p:sldId id="349" r:id="rId41"/>
    <p:sldId id="350" r:id="rId42"/>
    <p:sldId id="351" r:id="rId43"/>
    <p:sldId id="352" r:id="rId44"/>
    <p:sldId id="353" r:id="rId45"/>
    <p:sldId id="354" r:id="rId46"/>
    <p:sldId id="366" r:id="rId47"/>
    <p:sldId id="355" r:id="rId48"/>
    <p:sldId id="356" r:id="rId49"/>
    <p:sldId id="357" r:id="rId50"/>
    <p:sldId id="358" r:id="rId51"/>
    <p:sldId id="359" r:id="rId52"/>
    <p:sldId id="360" r:id="rId53"/>
    <p:sldId id="36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40400"/>
    <a:srgbClr val="F7DDE8"/>
    <a:srgbClr val="F3CDDD"/>
    <a:srgbClr val="E9A5C2"/>
    <a:srgbClr val="C0D2E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059" autoAdjust="0"/>
    <p:restoredTop sz="94660" autoAdjust="0"/>
  </p:normalViewPr>
  <p:slideViewPr>
    <p:cSldViewPr>
      <p:cViewPr varScale="1">
        <p:scale>
          <a:sx n="87" d="100"/>
          <a:sy n="87" d="100"/>
        </p:scale>
        <p:origin x="-10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8/26/2017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AEB4-E477-4CE7-B193-5F5560385FC2}" type="datetimeFigureOut">
              <a:rPr lang="en-US" smtClean="0"/>
              <a:pPr/>
              <a:t>8/26/2017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7B93-C367-45ED-A4A9-85EEE5ECC10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1928794" y="428604"/>
            <a:ext cx="5214974" cy="707886"/>
          </a:xfrm>
          <a:prstGeom prst="rect">
            <a:avLst/>
          </a:prstGeom>
          <a:noFill/>
        </p:spPr>
        <p:txBody>
          <a:bodyPr wrap="square" rtlCol="0">
            <a:spAutoFit/>
          </a:bodyPr>
          <a:lstStyle/>
          <a:p>
            <a:r>
              <a:rPr lang="en-US" sz="4000" b="1" dirty="0" smtClean="0">
                <a:solidFill>
                  <a:schemeClr val="bg1"/>
                </a:solidFill>
              </a:rPr>
              <a:t>Welcome to Java Kitkat</a:t>
            </a:r>
            <a:endParaRPr lang="en-IN" sz="4000" b="1" dirty="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pic>
        <p:nvPicPr>
          <p:cNvPr id="12" name="Picture 11" descr="design-pattern.jpg"/>
          <p:cNvPicPr>
            <a:picLocks noChangeAspect="1"/>
          </p:cNvPicPr>
          <p:nvPr/>
        </p:nvPicPr>
        <p:blipFill>
          <a:blip r:embed="rId3"/>
          <a:stretch>
            <a:fillRect/>
          </a:stretch>
        </p:blipFill>
        <p:spPr>
          <a:xfrm>
            <a:off x="0" y="3143248"/>
            <a:ext cx="9144000" cy="2571752"/>
          </a:xfrm>
          <a:prstGeom prst="rect">
            <a:avLst/>
          </a:prstGeom>
        </p:spPr>
      </p:pic>
      <p:sp>
        <p:nvSpPr>
          <p:cNvPr id="13" name="TextBox 12"/>
          <p:cNvSpPr txBox="1"/>
          <p:nvPr/>
        </p:nvSpPr>
        <p:spPr>
          <a:xfrm>
            <a:off x="642910" y="1928802"/>
            <a:ext cx="8001056" cy="707886"/>
          </a:xfrm>
          <a:prstGeom prst="rect">
            <a:avLst/>
          </a:prstGeom>
          <a:noFill/>
        </p:spPr>
        <p:txBody>
          <a:bodyPr wrap="square" rtlCol="0">
            <a:spAutoFit/>
          </a:bodyPr>
          <a:lstStyle/>
          <a:p>
            <a:r>
              <a:rPr lang="en-US" sz="4000" b="1" dirty="0" smtClean="0">
                <a:solidFill>
                  <a:schemeClr val="bg1"/>
                </a:solidFill>
              </a:rPr>
              <a:t>Tutorials for Design Patterns (in Java)</a:t>
            </a:r>
            <a:endParaRPr lang="en-IN" sz="4000" b="1" dirty="0">
              <a:solidFill>
                <a:schemeClr val="bg1"/>
              </a:solidFill>
            </a:endParaRPr>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1928794" y="428604"/>
            <a:ext cx="5214974" cy="707886"/>
          </a:xfrm>
          <a:prstGeom prst="rect">
            <a:avLst/>
          </a:prstGeom>
          <a:noFill/>
        </p:spPr>
        <p:txBody>
          <a:bodyPr wrap="square" rtlCol="0">
            <a:spAutoFit/>
          </a:bodyPr>
          <a:lstStyle/>
          <a:p>
            <a:r>
              <a:rPr lang="en-US" sz="4000" b="1" dirty="0" smtClean="0">
                <a:solidFill>
                  <a:schemeClr val="bg1"/>
                </a:solidFill>
              </a:rPr>
              <a:t>Welcome to Java Kitkat</a:t>
            </a:r>
            <a:endParaRPr lang="en-IN" sz="4000" b="1" dirty="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pic>
        <p:nvPicPr>
          <p:cNvPr id="12" name="Picture 11" descr="design-pattern.jpg"/>
          <p:cNvPicPr>
            <a:picLocks noChangeAspect="1"/>
          </p:cNvPicPr>
          <p:nvPr/>
        </p:nvPicPr>
        <p:blipFill>
          <a:blip r:embed="rId3"/>
          <a:stretch>
            <a:fillRect/>
          </a:stretch>
        </p:blipFill>
        <p:spPr>
          <a:xfrm>
            <a:off x="0" y="3143248"/>
            <a:ext cx="9144000" cy="2571752"/>
          </a:xfrm>
          <a:prstGeom prst="rect">
            <a:avLst/>
          </a:prstGeom>
        </p:spPr>
      </p:pic>
      <p:sp>
        <p:nvSpPr>
          <p:cNvPr id="13" name="TextBox 12"/>
          <p:cNvSpPr txBox="1"/>
          <p:nvPr/>
        </p:nvSpPr>
        <p:spPr>
          <a:xfrm>
            <a:off x="642910" y="1928802"/>
            <a:ext cx="8001056" cy="707886"/>
          </a:xfrm>
          <a:prstGeom prst="rect">
            <a:avLst/>
          </a:prstGeom>
          <a:noFill/>
        </p:spPr>
        <p:txBody>
          <a:bodyPr wrap="square" rtlCol="0">
            <a:spAutoFit/>
          </a:bodyPr>
          <a:lstStyle/>
          <a:p>
            <a:r>
              <a:rPr lang="en-US" sz="4000" b="1" dirty="0" smtClean="0">
                <a:solidFill>
                  <a:schemeClr val="bg1"/>
                </a:solidFill>
              </a:rPr>
              <a:t>Tutorials for Design Patterns (in Java)</a:t>
            </a:r>
            <a:endParaRPr lang="en-IN" sz="4000" b="1" dirty="0">
              <a:solidFill>
                <a:schemeClr val="bg1"/>
              </a:solidFill>
            </a:endParaRPr>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solidFill>
                  <a:schemeClr val="bg1"/>
                </a:solidFill>
              </a:rPr>
              <a:t> </a:t>
            </a:r>
            <a:r>
              <a:rPr lang="en-US" sz="4000" b="1" dirty="0" smtClean="0">
                <a:solidFill>
                  <a:schemeClr val="bg1"/>
                </a:solidFill>
              </a:rPr>
              <a:t>Agenda</a:t>
            </a:r>
            <a:endParaRPr lang="en-IN" sz="4000" b="1" dirty="0">
              <a:solidFill>
                <a:schemeClr val="bg1"/>
              </a:solidFill>
            </a:endParaRPr>
          </a:p>
        </p:txBody>
      </p:sp>
      <p:sp>
        <p:nvSpPr>
          <p:cNvPr id="10" name="TextBox 9"/>
          <p:cNvSpPr txBox="1"/>
          <p:nvPr/>
        </p:nvSpPr>
        <p:spPr>
          <a:xfrm>
            <a:off x="0" y="642918"/>
            <a:ext cx="9144000" cy="2970044"/>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solidFill>
                  <a:schemeClr val="bg1"/>
                </a:solidFill>
              </a:rPr>
              <a:t> </a:t>
            </a:r>
            <a:r>
              <a:rPr lang="en-US" sz="3000" b="1" dirty="0" smtClean="0">
                <a:solidFill>
                  <a:schemeClr val="bg1"/>
                </a:solidFill>
              </a:rPr>
              <a:t>CREATONAL DESIGN PATTERN -&gt; </a:t>
            </a:r>
            <a:r>
              <a:rPr lang="en-US" sz="3200" b="1" dirty="0" smtClean="0">
                <a:solidFill>
                  <a:schemeClr val="bg1"/>
                </a:solidFill>
              </a:rPr>
              <a:t>FACTORY PATTERN</a:t>
            </a:r>
            <a:r>
              <a:rPr lang="en-US" sz="3100" dirty="0" smtClean="0">
                <a:solidFill>
                  <a:schemeClr val="bg1"/>
                </a:solidFill>
              </a:rPr>
              <a:t>.</a:t>
            </a:r>
          </a:p>
          <a:p>
            <a:pPr marL="457200" indent="-457200">
              <a:buFont typeface="Wingdings" panose="05000000000000000000" pitchFamily="2" charset="2"/>
              <a:buChar char="Ø"/>
            </a:pPr>
            <a:r>
              <a:rPr lang="en-US" sz="3100" dirty="0" smtClean="0">
                <a:solidFill>
                  <a:schemeClr val="bg1"/>
                </a:solidFill>
              </a:rPr>
              <a:t> Basic concept / theory.</a:t>
            </a:r>
          </a:p>
          <a:p>
            <a:pPr marL="457200" indent="-457200">
              <a:buFont typeface="Wingdings" panose="05000000000000000000" pitchFamily="2" charset="2"/>
              <a:buChar char="Ø"/>
            </a:pPr>
            <a:r>
              <a:rPr lang="en-US" sz="3100" dirty="0" smtClean="0">
                <a:solidFill>
                  <a:schemeClr val="bg1"/>
                </a:solidFill>
              </a:rPr>
              <a:t> How it works.</a:t>
            </a:r>
          </a:p>
          <a:p>
            <a:pPr marL="457200" indent="-457200">
              <a:buFont typeface="Wingdings" panose="05000000000000000000" pitchFamily="2" charset="2"/>
              <a:buChar char="Ø"/>
            </a:pPr>
            <a:r>
              <a:rPr lang="en-US" sz="3100" dirty="0" smtClean="0">
                <a:solidFill>
                  <a:schemeClr val="bg1"/>
                </a:solidFill>
              </a:rPr>
              <a:t> Examples</a:t>
            </a:r>
            <a:r>
              <a:rPr lang="en-US" sz="3100" dirty="0">
                <a:solidFill>
                  <a:schemeClr val="bg1"/>
                </a:solidFill>
              </a:rPr>
              <a:t> </a:t>
            </a:r>
            <a:r>
              <a:rPr lang="en-US" sz="3100" dirty="0" smtClean="0">
                <a:solidFill>
                  <a:schemeClr val="bg1"/>
                </a:solidFill>
              </a:rPr>
              <a:t>with programs.</a:t>
            </a:r>
          </a:p>
          <a:p>
            <a:pPr marL="457200" indent="-457200">
              <a:buFont typeface="Wingdings" panose="05000000000000000000" pitchFamily="2" charset="2"/>
              <a:buChar char="Ø"/>
            </a:pPr>
            <a:r>
              <a:rPr lang="en-US" sz="3100" dirty="0" smtClean="0">
                <a:solidFill>
                  <a:schemeClr val="bg1"/>
                </a:solidFill>
              </a:rPr>
              <a:t> Where is it used?</a:t>
            </a:r>
          </a:p>
          <a:p>
            <a:pPr marL="457200" indent="-457200">
              <a:buFont typeface="Wingdings" panose="05000000000000000000" pitchFamily="2" charset="2"/>
              <a:buChar char="Ø"/>
            </a:pPr>
            <a:r>
              <a:rPr lang="en-US" sz="3100" dirty="0" smtClean="0">
                <a:solidFill>
                  <a:schemeClr val="bg1"/>
                </a:solidFill>
              </a:rPr>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Factory pattern</a:t>
            </a:r>
          </a:p>
        </p:txBody>
      </p:sp>
      <p:sp>
        <p:nvSpPr>
          <p:cNvPr id="10" name="TextBox 9"/>
          <p:cNvSpPr txBox="1"/>
          <p:nvPr/>
        </p:nvSpPr>
        <p:spPr>
          <a:xfrm>
            <a:off x="0" y="620688"/>
            <a:ext cx="9144000" cy="1938992"/>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One of the commonly used design pattern.</a:t>
            </a:r>
          </a:p>
          <a:p>
            <a:pPr marL="457200" indent="-457200">
              <a:buFont typeface="Wingdings" panose="05000000000000000000" pitchFamily="2" charset="2"/>
              <a:buChar char="Ø"/>
            </a:pPr>
            <a:r>
              <a:rPr lang="en-US" sz="2400" dirty="0" smtClean="0">
                <a:solidFill>
                  <a:schemeClr val="bg1"/>
                </a:solidFill>
              </a:rPr>
              <a:t>Derived class creates factory of Objects which belongs to any of the base classes.</a:t>
            </a:r>
          </a:p>
          <a:p>
            <a:pPr marL="457200" indent="-457200">
              <a:buFont typeface="Wingdings" panose="05000000000000000000" pitchFamily="2" charset="2"/>
              <a:buChar char="Ø"/>
            </a:pPr>
            <a:r>
              <a:rPr lang="en-IN" sz="2400" dirty="0" smtClean="0">
                <a:solidFill>
                  <a:schemeClr val="bg1"/>
                </a:solidFill>
              </a:rPr>
              <a:t>This pattern define an interface or abstract class for creating an object and lets the derived class decide which class to instantiate.</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Factory pattern</a:t>
            </a:r>
          </a:p>
        </p:txBody>
      </p:sp>
      <p:sp>
        <p:nvSpPr>
          <p:cNvPr id="10" name="TextBox 9"/>
          <p:cNvSpPr txBox="1"/>
          <p:nvPr/>
        </p:nvSpPr>
        <p:spPr>
          <a:xfrm>
            <a:off x="0" y="785794"/>
            <a:ext cx="8572528" cy="2677656"/>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It consists of base class (interface or abstract) which consists of abstract methods.</a:t>
            </a:r>
          </a:p>
          <a:p>
            <a:pPr marL="457200" indent="-457200">
              <a:buFont typeface="Wingdings" panose="05000000000000000000" pitchFamily="2" charset="2"/>
              <a:buChar char="Ø"/>
            </a:pPr>
            <a:r>
              <a:rPr lang="en-US" sz="2400" dirty="0" smtClean="0">
                <a:solidFill>
                  <a:schemeClr val="bg1"/>
                </a:solidFill>
              </a:rPr>
              <a:t>Then it consists of single/ multiple derived class(s),  who implement / override those abstract methods  based on their specific need.</a:t>
            </a:r>
          </a:p>
          <a:p>
            <a:pPr marL="457200" indent="-457200">
              <a:buFont typeface="Wingdings" panose="05000000000000000000" pitchFamily="2" charset="2"/>
              <a:buChar char="Ø"/>
            </a:pPr>
            <a:r>
              <a:rPr lang="en-US" sz="2400" dirty="0" smtClean="0">
                <a:solidFill>
                  <a:schemeClr val="bg1"/>
                </a:solidFill>
              </a:rPr>
              <a:t>Finally it consists of </a:t>
            </a:r>
            <a:r>
              <a:rPr lang="en-IN" sz="2400" dirty="0" smtClean="0">
                <a:solidFill>
                  <a:schemeClr val="bg1"/>
                </a:solidFill>
              </a:rPr>
              <a:t>Factory class which creates Object of intended derived class based on need.</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Factory pattern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graphicFrame>
        <p:nvGraphicFramePr>
          <p:cNvPr id="12" name="Table 11"/>
          <p:cNvGraphicFramePr>
            <a:graphicFrameLocks noGrp="1"/>
          </p:cNvGraphicFramePr>
          <p:nvPr/>
        </p:nvGraphicFramePr>
        <p:xfrm>
          <a:off x="428595" y="857232"/>
          <a:ext cx="8501124" cy="4951270"/>
        </p:xfrm>
        <a:graphic>
          <a:graphicData uri="http://schemas.openxmlformats.org/drawingml/2006/table">
            <a:tbl>
              <a:tblPr/>
              <a:tblGrid>
                <a:gridCol w="3357587"/>
                <a:gridCol w="2643206"/>
                <a:gridCol w="2500331"/>
              </a:tblGrid>
              <a:tr h="461000">
                <a:tc gridSpan="3">
                  <a:txBody>
                    <a:bodyPr/>
                    <a:lstStyle/>
                    <a:p>
                      <a:pPr algn="ctr" rtl="0" fontAlgn="t"/>
                      <a:r>
                        <a:rPr lang="en-IN" sz="2800" b="1" i="0" u="none" strike="noStrike" dirty="0">
                          <a:solidFill>
                            <a:srgbClr val="FFFFFF"/>
                          </a:solidFill>
                          <a:latin typeface="Calibri"/>
                        </a:rPr>
                        <a:t>Structure </a:t>
                      </a:r>
                    </a:p>
                  </a:txBody>
                  <a:tcPr marL="7776" marR="7776" marT="77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IN"/>
                    </a:p>
                  </a:txBody>
                  <a:tcPr/>
                </a:tc>
                <a:tc hMerge="1">
                  <a:txBody>
                    <a:bodyPr/>
                    <a:lstStyle/>
                    <a:p>
                      <a:endParaRPr lang="en-IN"/>
                    </a:p>
                  </a:txBody>
                  <a:tcPr/>
                </a:tc>
              </a:tr>
              <a:tr h="1426899">
                <a:tc gridSpan="3">
                  <a:txBody>
                    <a:bodyPr/>
                    <a:lstStyle/>
                    <a:p>
                      <a:pPr algn="ctr" rtl="0" fontAlgn="t"/>
                      <a:r>
                        <a:rPr lang="en-IN" sz="2800" b="0" i="0" u="none" strike="noStrike" dirty="0" err="1">
                          <a:solidFill>
                            <a:srgbClr val="000000"/>
                          </a:solidFill>
                          <a:latin typeface="Calibri"/>
                        </a:rPr>
                        <a:t>BaseClass</a:t>
                      </a:r>
                      <a:r>
                        <a:rPr lang="en-IN" sz="2800" b="0" i="0" u="none" strike="noStrike" dirty="0">
                          <a:solidFill>
                            <a:srgbClr val="000000"/>
                          </a:solidFill>
                          <a:latin typeface="Calibri"/>
                        </a:rPr>
                        <a:t/>
                      </a:r>
                      <a:br>
                        <a:rPr lang="en-IN" sz="2800" b="0" i="0" u="none" strike="noStrike" dirty="0">
                          <a:solidFill>
                            <a:srgbClr val="000000"/>
                          </a:solidFill>
                          <a:latin typeface="Calibri"/>
                        </a:rPr>
                      </a:br>
                      <a:r>
                        <a:rPr lang="en-IN" sz="2800" b="0" i="0" u="none" strike="noStrike" dirty="0">
                          <a:solidFill>
                            <a:srgbClr val="000000"/>
                          </a:solidFill>
                          <a:latin typeface="Calibri"/>
                        </a:rPr>
                        <a:t>- Interface or Abstract</a:t>
                      </a:r>
                      <a:br>
                        <a:rPr lang="en-IN" sz="2800" b="0" i="0" u="none" strike="noStrike" dirty="0">
                          <a:solidFill>
                            <a:srgbClr val="000000"/>
                          </a:solidFill>
                          <a:latin typeface="Calibri"/>
                        </a:rPr>
                      </a:br>
                      <a:r>
                        <a:rPr lang="en-IN" sz="2800" b="0" i="0" u="none" strike="noStrike" dirty="0">
                          <a:solidFill>
                            <a:srgbClr val="000000"/>
                          </a:solidFill>
                          <a:latin typeface="Calibri"/>
                        </a:rPr>
                        <a:t>- </a:t>
                      </a:r>
                      <a:r>
                        <a:rPr lang="en-IN" sz="2800" b="0" i="0" u="none" strike="noStrike" dirty="0" smtClean="0">
                          <a:solidFill>
                            <a:srgbClr val="000000"/>
                          </a:solidFill>
                          <a:latin typeface="Calibri"/>
                        </a:rPr>
                        <a:t>Contains Abstract </a:t>
                      </a:r>
                      <a:r>
                        <a:rPr lang="en-IN" sz="2800" b="0" i="0" u="none" strike="noStrike" dirty="0">
                          <a:solidFill>
                            <a:srgbClr val="000000"/>
                          </a:solidFill>
                          <a:latin typeface="Calibri"/>
                        </a:rPr>
                        <a:t>Methods</a:t>
                      </a:r>
                    </a:p>
                  </a:txBody>
                  <a:tcPr marL="7776" marR="7776" marT="77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hMerge="1">
                  <a:txBody>
                    <a:bodyPr/>
                    <a:lstStyle/>
                    <a:p>
                      <a:endParaRPr lang="en-IN"/>
                    </a:p>
                  </a:txBody>
                  <a:tcPr/>
                </a:tc>
              </a:tr>
              <a:tr h="1404948">
                <a:tc>
                  <a:txBody>
                    <a:bodyPr/>
                    <a:lstStyle/>
                    <a:p>
                      <a:pPr algn="ctr" rtl="0" fontAlgn="t"/>
                      <a:r>
                        <a:rPr lang="en-IN" sz="2800" b="0" i="0" u="none" strike="noStrike" dirty="0">
                          <a:solidFill>
                            <a:srgbClr val="000000"/>
                          </a:solidFill>
                          <a:latin typeface="Calibri"/>
                        </a:rPr>
                        <a:t>DerivedClass_1</a:t>
                      </a:r>
                      <a:br>
                        <a:rPr lang="en-IN" sz="2800" b="0" i="0" u="none" strike="noStrike" dirty="0">
                          <a:solidFill>
                            <a:srgbClr val="000000"/>
                          </a:solidFill>
                          <a:latin typeface="Calibri"/>
                        </a:rPr>
                      </a:br>
                      <a:r>
                        <a:rPr lang="en-IN" sz="2800" b="0" i="0" u="none" strike="noStrike" dirty="0">
                          <a:solidFill>
                            <a:srgbClr val="000000"/>
                          </a:solidFill>
                          <a:latin typeface="Calibri"/>
                        </a:rPr>
                        <a:t>- Need to implement all abstract methods from base class per need</a:t>
                      </a:r>
                    </a:p>
                  </a:txBody>
                  <a:tcPr marL="7776" marR="7776" marT="77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ctr" rtl="0" fontAlgn="t"/>
                      <a:r>
                        <a:rPr lang="en-IN" sz="2800" b="0" i="0" u="none" strike="noStrike" dirty="0">
                          <a:solidFill>
                            <a:srgbClr val="000000"/>
                          </a:solidFill>
                          <a:latin typeface="Calibri"/>
                        </a:rPr>
                        <a:t>DerivedClass_2</a:t>
                      </a:r>
                      <a:br>
                        <a:rPr lang="en-IN" sz="2800" b="0" i="0" u="none" strike="noStrike" dirty="0">
                          <a:solidFill>
                            <a:srgbClr val="000000"/>
                          </a:solidFill>
                          <a:latin typeface="Calibri"/>
                        </a:rPr>
                      </a:br>
                      <a:r>
                        <a:rPr lang="en-IN" sz="2000" b="0" i="0" u="none" strike="noStrike" dirty="0">
                          <a:solidFill>
                            <a:srgbClr val="000000"/>
                          </a:solidFill>
                          <a:latin typeface="Calibri"/>
                        </a:rPr>
                        <a:t>- Need to implement all abstract methods from base class per need</a:t>
                      </a:r>
                    </a:p>
                  </a:txBody>
                  <a:tcPr marL="7776" marR="7776" marT="77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c>
                  <a:txBody>
                    <a:bodyPr/>
                    <a:lstStyle/>
                    <a:p>
                      <a:pPr algn="ctr" rtl="0" fontAlgn="t"/>
                      <a:r>
                        <a:rPr lang="en-IN" sz="2800" b="0" i="0" u="none" strike="noStrike" dirty="0" err="1" smtClean="0">
                          <a:solidFill>
                            <a:srgbClr val="000000"/>
                          </a:solidFill>
                          <a:latin typeface="Calibri"/>
                        </a:rPr>
                        <a:t>DerivedClass</a:t>
                      </a:r>
                      <a:r>
                        <a:rPr lang="en-IN" sz="2800" b="0" i="0" u="none" strike="noStrike" dirty="0" smtClean="0">
                          <a:solidFill>
                            <a:srgbClr val="000000"/>
                          </a:solidFill>
                          <a:latin typeface="Calibri"/>
                        </a:rPr>
                        <a:t>…N</a:t>
                      </a:r>
                      <a:r>
                        <a:rPr lang="en-IN" sz="2800" b="0" i="0" u="none" strike="noStrike" dirty="0">
                          <a:solidFill>
                            <a:srgbClr val="000000"/>
                          </a:solidFill>
                          <a:latin typeface="Calibri"/>
                        </a:rPr>
                        <a:t/>
                      </a:r>
                      <a:br>
                        <a:rPr lang="en-IN" sz="2800" b="0" i="0" u="none" strike="noStrike" dirty="0">
                          <a:solidFill>
                            <a:srgbClr val="000000"/>
                          </a:solidFill>
                          <a:latin typeface="Calibri"/>
                        </a:rPr>
                      </a:br>
                      <a:r>
                        <a:rPr lang="en-IN" sz="2000" b="0" i="0" u="none" strike="noStrike" dirty="0">
                          <a:solidFill>
                            <a:srgbClr val="000000"/>
                          </a:solidFill>
                          <a:latin typeface="Calibri"/>
                        </a:rPr>
                        <a:t>- Need to implement all abstract methods from base class per need</a:t>
                      </a:r>
                    </a:p>
                  </a:txBody>
                  <a:tcPr marL="7776" marR="7776" marT="77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DF4"/>
                    </a:solidFill>
                  </a:tcPr>
                </a:tc>
              </a:tr>
              <a:tr h="921995">
                <a:tc gridSpan="3">
                  <a:txBody>
                    <a:bodyPr/>
                    <a:lstStyle/>
                    <a:p>
                      <a:pPr algn="ctr" rtl="0" fontAlgn="t"/>
                      <a:r>
                        <a:rPr lang="en-IN" sz="2800" b="0" i="0" u="none" strike="noStrike" dirty="0" err="1">
                          <a:solidFill>
                            <a:srgbClr val="000000"/>
                          </a:solidFill>
                          <a:latin typeface="Calibri"/>
                        </a:rPr>
                        <a:t>FactoryClass</a:t>
                      </a:r>
                      <a:r>
                        <a:rPr lang="en-IN" sz="2800" b="0" i="0" u="none" strike="noStrike" dirty="0">
                          <a:solidFill>
                            <a:srgbClr val="000000"/>
                          </a:solidFill>
                          <a:latin typeface="Calibri"/>
                        </a:rPr>
                        <a:t/>
                      </a:r>
                      <a:br>
                        <a:rPr lang="en-IN" sz="2800" b="0" i="0" u="none" strike="noStrike" dirty="0">
                          <a:solidFill>
                            <a:srgbClr val="000000"/>
                          </a:solidFill>
                          <a:latin typeface="Calibri"/>
                        </a:rPr>
                      </a:br>
                      <a:r>
                        <a:rPr lang="en-IN" sz="2800" b="0" i="0" u="none" strike="noStrike" dirty="0">
                          <a:solidFill>
                            <a:srgbClr val="000000"/>
                          </a:solidFill>
                          <a:latin typeface="Calibri"/>
                        </a:rPr>
                        <a:t>- Creates object of particular derived class based on need</a:t>
                      </a:r>
                    </a:p>
                  </a:txBody>
                  <a:tcPr marL="7776" marR="7776" marT="777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hMerge="1">
                  <a:txBody>
                    <a:bodyPr/>
                    <a:lstStyle/>
                    <a:p>
                      <a:endParaRPr lang="en-IN"/>
                    </a:p>
                  </a:txBody>
                  <a:tcPr/>
                </a:tc>
              </a:tr>
            </a:tbl>
          </a:graphicData>
        </a:graphic>
      </p:graphicFrame>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Examples :</a:t>
            </a:r>
          </a:p>
        </p:txBody>
      </p:sp>
      <p:sp>
        <p:nvSpPr>
          <p:cNvPr id="10" name="TextBox 9"/>
          <p:cNvSpPr txBox="1"/>
          <p:nvPr/>
        </p:nvSpPr>
        <p:spPr>
          <a:xfrm>
            <a:off x="0" y="571480"/>
            <a:ext cx="9144000" cy="2677656"/>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Example basic/ simple : base class is interface.</a:t>
            </a:r>
          </a:p>
          <a:p>
            <a:pPr marL="342900" indent="-342900">
              <a:buFont typeface="Wingdings" pitchFamily="2" charset="2"/>
              <a:buChar char="Ø"/>
            </a:pPr>
            <a:r>
              <a:rPr lang="en-IN" sz="2800" dirty="0" smtClean="0">
                <a:solidFill>
                  <a:schemeClr val="bg1"/>
                </a:solidFill>
              </a:rPr>
              <a:t>Example basic/ simple : base class is abstract class.</a:t>
            </a:r>
          </a:p>
          <a:p>
            <a:pPr marL="342900" indent="-342900">
              <a:buFont typeface="Wingdings" pitchFamily="2" charset="2"/>
              <a:buChar char="Ø"/>
            </a:pPr>
            <a:r>
              <a:rPr lang="en-US" sz="2800" dirty="0" smtClean="0">
                <a:solidFill>
                  <a:schemeClr val="bg1"/>
                </a:solidFill>
              </a:rPr>
              <a:t>Example domain wise : Banking</a:t>
            </a:r>
          </a:p>
          <a:p>
            <a:pPr marL="342900" indent="-342900">
              <a:buFont typeface="Wingdings" pitchFamily="2" charset="2"/>
              <a:buChar char="Ø"/>
            </a:pPr>
            <a:r>
              <a:rPr lang="en-US" sz="2800" dirty="0" smtClean="0">
                <a:solidFill>
                  <a:schemeClr val="bg1"/>
                </a:solidFill>
              </a:rPr>
              <a:t>Example domain wise : Ecommerce</a:t>
            </a:r>
          </a:p>
          <a:p>
            <a:pPr marL="342900" indent="-342900">
              <a:buFont typeface="Wingdings" pitchFamily="2" charset="2"/>
              <a:buChar char="Ø"/>
            </a:pPr>
            <a:r>
              <a:rPr lang="en-US" sz="2800" dirty="0" smtClean="0">
                <a:solidFill>
                  <a:schemeClr val="bg1"/>
                </a:solidFill>
              </a:rPr>
              <a:t>Example domain wise : Employee management</a:t>
            </a:r>
          </a:p>
          <a:p>
            <a:pPr marL="342900" indent="-342900">
              <a:buFont typeface="Wingdings" pitchFamily="2" charset="2"/>
              <a:buChar char="Ø"/>
            </a:pPr>
            <a:r>
              <a:rPr lang="en-US" sz="2800" dirty="0" smtClean="0">
                <a:solidFill>
                  <a:schemeClr val="bg1"/>
                </a:solidFill>
              </a:rPr>
              <a:t>Example domain wise : Recruitment management</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Where is it used?</a:t>
            </a:r>
          </a:p>
        </p:txBody>
      </p:sp>
      <p:sp>
        <p:nvSpPr>
          <p:cNvPr id="10" name="TextBox 9"/>
          <p:cNvSpPr txBox="1"/>
          <p:nvPr/>
        </p:nvSpPr>
        <p:spPr>
          <a:xfrm>
            <a:off x="0" y="571480"/>
            <a:ext cx="9144000" cy="5693866"/>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Client doesn't know what concrete classes it will be required to create at runtime, but just wants to get a class that will do the job.</a:t>
            </a:r>
          </a:p>
          <a:p>
            <a:pPr marL="342900" indent="-342900">
              <a:buFont typeface="Wingdings" pitchFamily="2" charset="2"/>
              <a:buChar char="Ø"/>
            </a:pPr>
            <a:r>
              <a:rPr lang="en-IN" sz="2800" dirty="0" smtClean="0">
                <a:solidFill>
                  <a:schemeClr val="bg1"/>
                </a:solidFill>
              </a:rPr>
              <a:t>When you need to build your objects from multiple, raw data sources.</a:t>
            </a:r>
          </a:p>
          <a:p>
            <a:pPr marL="342900" indent="-342900">
              <a:buFont typeface="Wingdings" pitchFamily="2" charset="2"/>
              <a:buChar char="Ø"/>
            </a:pPr>
            <a:r>
              <a:rPr lang="en-US" sz="2800" dirty="0" smtClean="0">
                <a:solidFill>
                  <a:schemeClr val="bg1"/>
                </a:solidFill>
              </a:rPr>
              <a:t>While </a:t>
            </a:r>
            <a:r>
              <a:rPr lang="en-IN" sz="2800" dirty="0" smtClean="0">
                <a:solidFill>
                  <a:schemeClr val="bg1"/>
                </a:solidFill>
              </a:rPr>
              <a:t>instantiating one of many variants in a driver-based-setup, such as different storage engines for your configuration, session, or cache.</a:t>
            </a:r>
          </a:p>
          <a:p>
            <a:pPr marL="342900" indent="-342900">
              <a:buFont typeface="Wingdings" pitchFamily="2" charset="2"/>
              <a:buChar char="Ø"/>
            </a:pPr>
            <a:r>
              <a:rPr lang="en-IN" sz="2800" dirty="0" smtClean="0">
                <a:solidFill>
                  <a:schemeClr val="bg1"/>
                </a:solidFill>
              </a:rPr>
              <a:t>We know that when to create an object of required functionality(s) but type of object will remain undecided or it will be decided ob dynamic parameters being passed.</a:t>
            </a:r>
          </a:p>
          <a:p>
            <a:pPr marL="342900" indent="-342900">
              <a:buFont typeface="Wingdings" pitchFamily="2" charset="2"/>
              <a:buChar char="Ø"/>
            </a:pPr>
            <a:r>
              <a:rPr lang="en-IN" sz="2800" dirty="0" smtClean="0">
                <a:solidFill>
                  <a:schemeClr val="bg1"/>
                </a:solidFill>
              </a:rPr>
              <a:t>It can be used where we need to create an object of any one of sub-classes depending on the data provided.</a:t>
            </a:r>
            <a:endParaRPr lang="en-US"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Interview questions</a:t>
            </a:r>
          </a:p>
        </p:txBody>
      </p:sp>
      <p:sp>
        <p:nvSpPr>
          <p:cNvPr id="10" name="TextBox 9"/>
          <p:cNvSpPr txBox="1"/>
          <p:nvPr/>
        </p:nvSpPr>
        <p:spPr>
          <a:xfrm>
            <a:off x="0" y="571480"/>
            <a:ext cx="9144000" cy="5693866"/>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Difference between Factory and Abstract Factory Design Pattern ?	- Factory Pattern deals with creation of objects delegated to a separate factory class whereas Abstract Factory patterns works around a super-factory which creates other factories.</a:t>
            </a:r>
          </a:p>
          <a:p>
            <a:pPr marL="342900" indent="-342900">
              <a:buFont typeface="Wingdings" pitchFamily="2" charset="2"/>
              <a:buChar char="Ø"/>
            </a:pPr>
            <a:r>
              <a:rPr lang="en-IN" sz="2800" dirty="0" smtClean="0">
                <a:solidFill>
                  <a:schemeClr val="bg1"/>
                </a:solidFill>
              </a:rPr>
              <a:t>Difference between Factory and Builder Design Pattern ? - Builder pattern is the extension of Factory pattern wherein the Builder class builds a complex object in multiple steps.</a:t>
            </a:r>
          </a:p>
          <a:p>
            <a:pPr marL="342900" indent="-342900">
              <a:buFont typeface="Wingdings" pitchFamily="2" charset="2"/>
              <a:buChar char="Ø"/>
            </a:pPr>
            <a:r>
              <a:rPr lang="en-IN" sz="2800" dirty="0" smtClean="0">
                <a:solidFill>
                  <a:schemeClr val="bg1"/>
                </a:solidFill>
              </a:rPr>
              <a:t>Difference between Factory and Strategy Design Pattern ? - Factory is a creational design pattern whereas Strategy is </a:t>
            </a:r>
            <a:r>
              <a:rPr lang="en-IN" sz="2800" dirty="0" smtClean="0">
                <a:solidFill>
                  <a:schemeClr val="bg1"/>
                </a:solidFill>
              </a:rPr>
              <a:t>behavioural </a:t>
            </a:r>
            <a:r>
              <a:rPr lang="en-IN" sz="2800" dirty="0" smtClean="0">
                <a:solidFill>
                  <a:schemeClr val="bg1"/>
                </a:solidFill>
              </a:rPr>
              <a:t>design pattern. Factory revolves around the creation of object at runtime whereas Strategy or Policy revolves around the decision at runtime.</a:t>
            </a:r>
            <a:endParaRPr lang="en-US"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39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1928794" y="428604"/>
            <a:ext cx="5214974" cy="707886"/>
          </a:xfrm>
          <a:prstGeom prst="rect">
            <a:avLst/>
          </a:prstGeom>
          <a:noFill/>
        </p:spPr>
        <p:txBody>
          <a:bodyPr wrap="square" rtlCol="0">
            <a:spAutoFit/>
          </a:bodyPr>
          <a:lstStyle/>
          <a:p>
            <a:r>
              <a:rPr lang="en-US" sz="4000" b="1" dirty="0" smtClean="0">
                <a:solidFill>
                  <a:schemeClr val="bg1"/>
                </a:solidFill>
              </a:rPr>
              <a:t>Welcome to Java Kitkat</a:t>
            </a:r>
            <a:endParaRPr lang="en-IN" sz="4000" b="1" dirty="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pic>
        <p:nvPicPr>
          <p:cNvPr id="12" name="Picture 11" descr="design-pattern.jpg"/>
          <p:cNvPicPr>
            <a:picLocks noChangeAspect="1"/>
          </p:cNvPicPr>
          <p:nvPr/>
        </p:nvPicPr>
        <p:blipFill>
          <a:blip r:embed="rId3"/>
          <a:stretch>
            <a:fillRect/>
          </a:stretch>
        </p:blipFill>
        <p:spPr>
          <a:xfrm>
            <a:off x="0" y="3143248"/>
            <a:ext cx="9144000" cy="2571752"/>
          </a:xfrm>
          <a:prstGeom prst="rect">
            <a:avLst/>
          </a:prstGeom>
        </p:spPr>
      </p:pic>
      <p:sp>
        <p:nvSpPr>
          <p:cNvPr id="13" name="TextBox 12"/>
          <p:cNvSpPr txBox="1"/>
          <p:nvPr/>
        </p:nvSpPr>
        <p:spPr>
          <a:xfrm>
            <a:off x="642910" y="1928802"/>
            <a:ext cx="8001056" cy="707886"/>
          </a:xfrm>
          <a:prstGeom prst="rect">
            <a:avLst/>
          </a:prstGeom>
          <a:noFill/>
        </p:spPr>
        <p:txBody>
          <a:bodyPr wrap="square" rtlCol="0">
            <a:spAutoFit/>
          </a:bodyPr>
          <a:lstStyle/>
          <a:p>
            <a:r>
              <a:rPr lang="en-US" sz="4000" b="1" dirty="0" smtClean="0">
                <a:solidFill>
                  <a:schemeClr val="bg1"/>
                </a:solidFill>
              </a:rPr>
              <a:t>Tutorials for Design Patterns (in Java)</a:t>
            </a:r>
            <a:endParaRPr lang="en-IN" sz="4000" b="1" dirty="0">
              <a:solidFill>
                <a:schemeClr val="bg1"/>
              </a:solidFill>
            </a:endParaRPr>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solidFill>
                  <a:schemeClr val="bg1"/>
                </a:solidFill>
              </a:rPr>
              <a:t> </a:t>
            </a:r>
            <a:r>
              <a:rPr lang="en-US" sz="4000" b="1" dirty="0" smtClean="0">
                <a:solidFill>
                  <a:schemeClr val="bg1"/>
                </a:solidFill>
              </a:rPr>
              <a:t>Agenda</a:t>
            </a:r>
            <a:endParaRPr lang="en-IN" sz="4000" b="1" dirty="0">
              <a:solidFill>
                <a:schemeClr val="bg1"/>
              </a:solidFill>
            </a:endParaRPr>
          </a:p>
        </p:txBody>
      </p:sp>
      <p:sp>
        <p:nvSpPr>
          <p:cNvPr id="10" name="TextBox 9"/>
          <p:cNvSpPr txBox="1"/>
          <p:nvPr/>
        </p:nvSpPr>
        <p:spPr>
          <a:xfrm>
            <a:off x="0" y="642918"/>
            <a:ext cx="9144000" cy="2970044"/>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solidFill>
                  <a:schemeClr val="bg1"/>
                </a:solidFill>
              </a:rPr>
              <a:t> </a:t>
            </a:r>
            <a:r>
              <a:rPr lang="en-US" sz="3200" b="1" dirty="0" smtClean="0">
                <a:solidFill>
                  <a:schemeClr val="bg1"/>
                </a:solidFill>
              </a:rPr>
              <a:t>CREATONAL DESIGN PATTERN -&gt; SINGLETON</a:t>
            </a:r>
            <a:r>
              <a:rPr lang="en-US" sz="3100" dirty="0" smtClean="0">
                <a:solidFill>
                  <a:schemeClr val="bg1"/>
                </a:solidFill>
              </a:rPr>
              <a:t>.</a:t>
            </a:r>
          </a:p>
          <a:p>
            <a:pPr marL="457200" indent="-457200">
              <a:buFont typeface="Wingdings" panose="05000000000000000000" pitchFamily="2" charset="2"/>
              <a:buChar char="Ø"/>
            </a:pPr>
            <a:r>
              <a:rPr lang="en-US" sz="3100" dirty="0" smtClean="0">
                <a:solidFill>
                  <a:schemeClr val="bg1"/>
                </a:solidFill>
              </a:rPr>
              <a:t> Basic concept / theory.</a:t>
            </a:r>
          </a:p>
          <a:p>
            <a:pPr marL="457200" indent="-457200">
              <a:buFont typeface="Wingdings" panose="05000000000000000000" pitchFamily="2" charset="2"/>
              <a:buChar char="Ø"/>
            </a:pPr>
            <a:r>
              <a:rPr lang="en-US" sz="3100" dirty="0" smtClean="0">
                <a:solidFill>
                  <a:schemeClr val="bg1"/>
                </a:solidFill>
              </a:rPr>
              <a:t> How it works.</a:t>
            </a:r>
          </a:p>
          <a:p>
            <a:pPr marL="457200" indent="-457200">
              <a:buFont typeface="Wingdings" panose="05000000000000000000" pitchFamily="2" charset="2"/>
              <a:buChar char="Ø"/>
            </a:pPr>
            <a:r>
              <a:rPr lang="en-US" sz="3100" dirty="0" smtClean="0">
                <a:solidFill>
                  <a:schemeClr val="bg1"/>
                </a:solidFill>
              </a:rPr>
              <a:t> Examples</a:t>
            </a:r>
            <a:r>
              <a:rPr lang="en-US" sz="3100" dirty="0">
                <a:solidFill>
                  <a:schemeClr val="bg1"/>
                </a:solidFill>
              </a:rPr>
              <a:t> </a:t>
            </a:r>
            <a:r>
              <a:rPr lang="en-US" sz="3100" dirty="0" smtClean="0">
                <a:solidFill>
                  <a:schemeClr val="bg1"/>
                </a:solidFill>
              </a:rPr>
              <a:t>with programs.</a:t>
            </a:r>
          </a:p>
          <a:p>
            <a:pPr marL="457200" indent="-457200">
              <a:buFont typeface="Wingdings" panose="05000000000000000000" pitchFamily="2" charset="2"/>
              <a:buChar char="Ø"/>
            </a:pPr>
            <a:r>
              <a:rPr lang="en-US" sz="3100" dirty="0" smtClean="0">
                <a:solidFill>
                  <a:schemeClr val="bg1"/>
                </a:solidFill>
              </a:rPr>
              <a:t> Where it is used?</a:t>
            </a:r>
          </a:p>
          <a:p>
            <a:pPr marL="457200" indent="-457200">
              <a:buFont typeface="Wingdings" panose="05000000000000000000" pitchFamily="2" charset="2"/>
              <a:buChar char="Ø"/>
            </a:pPr>
            <a:r>
              <a:rPr lang="en-US" sz="3100" dirty="0" smtClean="0">
                <a:solidFill>
                  <a:schemeClr val="bg1"/>
                </a:solidFill>
              </a:rPr>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solidFill>
                  <a:schemeClr val="bg1"/>
                </a:solidFill>
              </a:rPr>
              <a:t> </a:t>
            </a:r>
            <a:r>
              <a:rPr lang="en-US" sz="4000" b="1" dirty="0" smtClean="0">
                <a:solidFill>
                  <a:schemeClr val="bg1"/>
                </a:solidFill>
              </a:rPr>
              <a:t>Agenda</a:t>
            </a:r>
            <a:endParaRPr lang="en-IN" sz="4000" b="1" dirty="0">
              <a:solidFill>
                <a:schemeClr val="bg1"/>
              </a:solidFill>
            </a:endParaRPr>
          </a:p>
        </p:txBody>
      </p:sp>
      <p:sp>
        <p:nvSpPr>
          <p:cNvPr id="10" name="TextBox 9"/>
          <p:cNvSpPr txBox="1"/>
          <p:nvPr/>
        </p:nvSpPr>
        <p:spPr>
          <a:xfrm>
            <a:off x="0" y="642918"/>
            <a:ext cx="9144000" cy="2970044"/>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solidFill>
                  <a:schemeClr val="bg1"/>
                </a:solidFill>
              </a:rPr>
              <a:t> </a:t>
            </a:r>
            <a:r>
              <a:rPr lang="en-US" sz="3000" b="1" dirty="0" smtClean="0">
                <a:solidFill>
                  <a:schemeClr val="bg1"/>
                </a:solidFill>
              </a:rPr>
              <a:t>CREATONAL DESIGN PATTERN -&gt; </a:t>
            </a:r>
            <a:r>
              <a:rPr lang="en-US" sz="3200" b="1" dirty="0" smtClean="0">
                <a:solidFill>
                  <a:schemeClr val="bg1"/>
                </a:solidFill>
              </a:rPr>
              <a:t>BUILDER PATTERN</a:t>
            </a:r>
            <a:r>
              <a:rPr lang="en-US" sz="3100" dirty="0" smtClean="0">
                <a:solidFill>
                  <a:schemeClr val="bg1"/>
                </a:solidFill>
              </a:rPr>
              <a:t>.</a:t>
            </a:r>
          </a:p>
          <a:p>
            <a:pPr marL="457200" indent="-457200">
              <a:buFont typeface="Wingdings" panose="05000000000000000000" pitchFamily="2" charset="2"/>
              <a:buChar char="Ø"/>
            </a:pPr>
            <a:r>
              <a:rPr lang="en-US" sz="3100" dirty="0" smtClean="0">
                <a:solidFill>
                  <a:schemeClr val="bg1"/>
                </a:solidFill>
              </a:rPr>
              <a:t> Basic concept / theory.</a:t>
            </a:r>
          </a:p>
          <a:p>
            <a:pPr marL="457200" indent="-457200">
              <a:buFont typeface="Wingdings" panose="05000000000000000000" pitchFamily="2" charset="2"/>
              <a:buChar char="Ø"/>
            </a:pPr>
            <a:r>
              <a:rPr lang="en-US" sz="3100" dirty="0" smtClean="0">
                <a:solidFill>
                  <a:schemeClr val="bg1"/>
                </a:solidFill>
              </a:rPr>
              <a:t> How it works.</a:t>
            </a:r>
          </a:p>
          <a:p>
            <a:pPr marL="457200" indent="-457200">
              <a:buFont typeface="Wingdings" panose="05000000000000000000" pitchFamily="2" charset="2"/>
              <a:buChar char="Ø"/>
            </a:pPr>
            <a:r>
              <a:rPr lang="en-US" sz="3100" dirty="0" smtClean="0">
                <a:solidFill>
                  <a:schemeClr val="bg1"/>
                </a:solidFill>
              </a:rPr>
              <a:t> Examples</a:t>
            </a:r>
            <a:r>
              <a:rPr lang="en-US" sz="3100" dirty="0">
                <a:solidFill>
                  <a:schemeClr val="bg1"/>
                </a:solidFill>
              </a:rPr>
              <a:t> </a:t>
            </a:r>
            <a:r>
              <a:rPr lang="en-US" sz="3100" dirty="0" smtClean="0">
                <a:solidFill>
                  <a:schemeClr val="bg1"/>
                </a:solidFill>
              </a:rPr>
              <a:t>with programs.</a:t>
            </a:r>
          </a:p>
          <a:p>
            <a:pPr marL="457200" indent="-457200">
              <a:buFont typeface="Wingdings" panose="05000000000000000000" pitchFamily="2" charset="2"/>
              <a:buChar char="Ø"/>
            </a:pPr>
            <a:r>
              <a:rPr lang="en-US" sz="3100" dirty="0" smtClean="0">
                <a:solidFill>
                  <a:schemeClr val="bg1"/>
                </a:solidFill>
              </a:rPr>
              <a:t> Where is it used?</a:t>
            </a:r>
          </a:p>
          <a:p>
            <a:pPr marL="457200" indent="-457200">
              <a:buFont typeface="Wingdings" panose="05000000000000000000" pitchFamily="2" charset="2"/>
              <a:buChar char="Ø"/>
            </a:pPr>
            <a:r>
              <a:rPr lang="en-US" sz="3100" dirty="0" smtClean="0">
                <a:solidFill>
                  <a:schemeClr val="bg1"/>
                </a:solidFill>
              </a:rPr>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Builder pattern</a:t>
            </a:r>
          </a:p>
        </p:txBody>
      </p:sp>
      <p:sp>
        <p:nvSpPr>
          <p:cNvPr id="10" name="TextBox 9"/>
          <p:cNvSpPr txBox="1"/>
          <p:nvPr/>
        </p:nvSpPr>
        <p:spPr>
          <a:xfrm>
            <a:off x="0" y="620688"/>
            <a:ext cx="9144000" cy="2308324"/>
          </a:xfrm>
          <a:prstGeom prst="rect">
            <a:avLst/>
          </a:prstGeom>
          <a:noFill/>
        </p:spPr>
        <p:txBody>
          <a:bodyPr wrap="square" rtlCol="0">
            <a:spAutoFit/>
          </a:bodyPr>
          <a:lstStyle/>
          <a:p>
            <a:pPr marL="457200" indent="-457200">
              <a:buFont typeface="Wingdings" panose="05000000000000000000" pitchFamily="2" charset="2"/>
              <a:buChar char="Ø"/>
            </a:pPr>
            <a:r>
              <a:rPr lang="en-IN" sz="2400" dirty="0" smtClean="0">
                <a:solidFill>
                  <a:schemeClr val="bg1"/>
                </a:solidFill>
              </a:rPr>
              <a:t>It construct a complex object from simple objects using step-by-step approach</a:t>
            </a:r>
            <a:r>
              <a:rPr lang="en-US" sz="2400" dirty="0" smtClean="0">
                <a:solidFill>
                  <a:schemeClr val="bg1"/>
                </a:solidFill>
              </a:rPr>
              <a:t>.</a:t>
            </a:r>
          </a:p>
          <a:p>
            <a:pPr marL="457200" indent="-457200">
              <a:buFont typeface="Wingdings" panose="05000000000000000000" pitchFamily="2" charset="2"/>
              <a:buChar char="Ø"/>
            </a:pPr>
            <a:r>
              <a:rPr lang="en-IN" sz="2400" dirty="0" smtClean="0">
                <a:solidFill>
                  <a:schemeClr val="bg1"/>
                </a:solidFill>
              </a:rPr>
              <a:t>It provides better control over object construction process.</a:t>
            </a:r>
          </a:p>
          <a:p>
            <a:pPr marL="457200" indent="-457200">
              <a:buFont typeface="Wingdings" panose="05000000000000000000" pitchFamily="2" charset="2"/>
              <a:buChar char="Ø"/>
            </a:pPr>
            <a:r>
              <a:rPr lang="en-IN" sz="2400" dirty="0" smtClean="0">
                <a:solidFill>
                  <a:schemeClr val="bg1"/>
                </a:solidFill>
              </a:rPr>
              <a:t>This pattern was introduced to solve some of the problems with Factory and Abstract Factory design patterns when the Object contains a lot of attributes.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Builder pattern</a:t>
            </a:r>
          </a:p>
        </p:txBody>
      </p:sp>
      <p:sp>
        <p:nvSpPr>
          <p:cNvPr id="10" name="TextBox 9"/>
          <p:cNvSpPr txBox="1"/>
          <p:nvPr/>
        </p:nvSpPr>
        <p:spPr>
          <a:xfrm>
            <a:off x="0" y="785794"/>
            <a:ext cx="8572528" cy="1569660"/>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It consists of base class which has numerous parameters to set.</a:t>
            </a:r>
          </a:p>
          <a:p>
            <a:pPr marL="457200" indent="-457200">
              <a:buFont typeface="Wingdings" panose="05000000000000000000" pitchFamily="2" charset="2"/>
              <a:buChar char="Ø"/>
            </a:pPr>
            <a:r>
              <a:rPr lang="en-US" sz="2400" dirty="0" smtClean="0">
                <a:solidFill>
                  <a:schemeClr val="bg1"/>
                </a:solidFill>
              </a:rPr>
              <a:t>Then it consists of base class object builder (constructor) class which provides flexible/ individual methods to build base class object.</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Builder pattern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graphicFrame>
        <p:nvGraphicFramePr>
          <p:cNvPr id="10" name="Table 9"/>
          <p:cNvGraphicFramePr>
            <a:graphicFrameLocks noGrp="1"/>
          </p:cNvGraphicFramePr>
          <p:nvPr/>
        </p:nvGraphicFramePr>
        <p:xfrm>
          <a:off x="571472" y="928671"/>
          <a:ext cx="8358246" cy="4732115"/>
        </p:xfrm>
        <a:graphic>
          <a:graphicData uri="http://schemas.openxmlformats.org/drawingml/2006/table">
            <a:tbl>
              <a:tblPr/>
              <a:tblGrid>
                <a:gridCol w="8358246"/>
              </a:tblGrid>
              <a:tr h="348059">
                <a:tc>
                  <a:txBody>
                    <a:bodyPr/>
                    <a:lstStyle/>
                    <a:p>
                      <a:pPr algn="ctr" rtl="0" fontAlgn="t"/>
                      <a:r>
                        <a:rPr lang="en-IN" sz="2800" b="1" i="0" u="none" strike="noStrike" dirty="0">
                          <a:solidFill>
                            <a:srgbClr val="FFFFFF"/>
                          </a:solidFill>
                          <a:latin typeface="Calibri"/>
                        </a:rPr>
                        <a:t>Structure </a:t>
                      </a:r>
                    </a:p>
                  </a:txBody>
                  <a:tcPr marL="7639" marR="7639" marT="7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348059">
                <a:tc>
                  <a:txBody>
                    <a:bodyPr/>
                    <a:lstStyle/>
                    <a:p>
                      <a:pPr algn="ctr" rtl="0" fontAlgn="t"/>
                      <a:r>
                        <a:rPr lang="en-IN" sz="2800" b="0" i="0" u="none" strike="noStrike" dirty="0" err="1">
                          <a:solidFill>
                            <a:srgbClr val="000000"/>
                          </a:solidFill>
                          <a:latin typeface="Calibri"/>
                        </a:rPr>
                        <a:t>BaseClass</a:t>
                      </a:r>
                      <a:endParaRPr lang="en-IN" sz="2800" b="0" i="0" u="none" strike="noStrike" dirty="0">
                        <a:solidFill>
                          <a:srgbClr val="000000"/>
                        </a:solidFill>
                        <a:latin typeface="Calibri"/>
                      </a:endParaRPr>
                    </a:p>
                  </a:txBody>
                  <a:tcPr marL="7639" marR="7639" marT="7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r>
              <a:tr h="1384984">
                <a:tc>
                  <a:txBody>
                    <a:bodyPr/>
                    <a:lstStyle/>
                    <a:p>
                      <a:pPr algn="ctr" rtl="0" fontAlgn="t"/>
                      <a:r>
                        <a:rPr lang="en-IN" sz="2800" b="0" i="0" u="none" strike="noStrike" dirty="0">
                          <a:solidFill>
                            <a:srgbClr val="000000"/>
                          </a:solidFill>
                          <a:latin typeface="Calibri"/>
                        </a:rPr>
                        <a:t>- Contains numerous parameters</a:t>
                      </a:r>
                      <a:br>
                        <a:rPr lang="en-IN" sz="2800" b="0" i="0" u="none" strike="noStrike" dirty="0">
                          <a:solidFill>
                            <a:srgbClr val="000000"/>
                          </a:solidFill>
                          <a:latin typeface="Calibri"/>
                        </a:rPr>
                      </a:br>
                      <a:r>
                        <a:rPr lang="en-IN" sz="2800" b="0" i="0" u="none" strike="noStrike" dirty="0">
                          <a:solidFill>
                            <a:srgbClr val="000000"/>
                          </a:solidFill>
                          <a:latin typeface="Calibri"/>
                        </a:rPr>
                        <a:t>- Setting few parameters is optional</a:t>
                      </a:r>
                      <a:br>
                        <a:rPr lang="en-IN" sz="2800" b="0" i="0" u="none" strike="noStrike" dirty="0">
                          <a:solidFill>
                            <a:srgbClr val="000000"/>
                          </a:solidFill>
                          <a:latin typeface="Calibri"/>
                        </a:rPr>
                      </a:br>
                      <a:r>
                        <a:rPr lang="en-IN" sz="2800" b="0" i="0" u="none" strike="noStrike" dirty="0">
                          <a:solidFill>
                            <a:srgbClr val="000000"/>
                          </a:solidFill>
                          <a:latin typeface="Calibri"/>
                        </a:rPr>
                        <a:t>- Constructor </a:t>
                      </a:r>
                      <a:r>
                        <a:rPr lang="en-IN" sz="2800" b="0" i="0" u="none" strike="noStrike" dirty="0" smtClean="0">
                          <a:solidFill>
                            <a:srgbClr val="000000"/>
                          </a:solidFill>
                          <a:latin typeface="Calibri"/>
                        </a:rPr>
                        <a:t>to set all </a:t>
                      </a:r>
                      <a:r>
                        <a:rPr lang="en-IN" sz="2800" b="0" i="0" u="none" strike="noStrike" dirty="0" smtClean="0">
                          <a:solidFill>
                            <a:srgbClr val="000000"/>
                          </a:solidFill>
                          <a:latin typeface="+mn-lt"/>
                        </a:rPr>
                        <a:t>numerous </a:t>
                      </a:r>
                      <a:r>
                        <a:rPr lang="en-IN" sz="2800" b="0" i="0" u="none" strike="noStrike" dirty="0" smtClean="0">
                          <a:solidFill>
                            <a:srgbClr val="000000"/>
                          </a:solidFill>
                          <a:latin typeface="Calibri"/>
                        </a:rPr>
                        <a:t>parameters </a:t>
                      </a:r>
                      <a:r>
                        <a:rPr lang="en-IN" sz="2800" b="0" i="0" u="none" strike="noStrike" dirty="0">
                          <a:solidFill>
                            <a:srgbClr val="000000"/>
                          </a:solidFill>
                          <a:latin typeface="Calibri"/>
                        </a:rPr>
                        <a:t>is not feasible </a:t>
                      </a:r>
                      <a:r>
                        <a:rPr lang="en-IN" sz="2800" b="0" i="0" u="none" strike="noStrike" dirty="0" smtClean="0">
                          <a:solidFill>
                            <a:srgbClr val="000000"/>
                          </a:solidFill>
                          <a:latin typeface="Calibri"/>
                        </a:rPr>
                        <a:t>(also some </a:t>
                      </a:r>
                      <a:r>
                        <a:rPr lang="en-IN" sz="2800" b="0" i="0" u="none" strike="noStrike" dirty="0">
                          <a:solidFill>
                            <a:srgbClr val="000000"/>
                          </a:solidFill>
                          <a:latin typeface="Calibri"/>
                        </a:rPr>
                        <a:t>parameters are </a:t>
                      </a:r>
                      <a:r>
                        <a:rPr lang="en-IN" sz="2800" b="0" i="0" u="none" strike="noStrike" dirty="0" smtClean="0">
                          <a:solidFill>
                            <a:srgbClr val="000000"/>
                          </a:solidFill>
                          <a:latin typeface="Calibri"/>
                        </a:rPr>
                        <a:t>optional)</a:t>
                      </a:r>
                      <a:endParaRPr lang="en-IN" sz="2800" b="0" i="0" u="none" strike="noStrike" dirty="0">
                        <a:solidFill>
                          <a:srgbClr val="000000"/>
                        </a:solidFill>
                        <a:latin typeface="Calibri"/>
                      </a:endParaRPr>
                    </a:p>
                  </a:txBody>
                  <a:tcPr marL="7639" marR="7639" marT="7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r>
              <a:tr h="348059">
                <a:tc>
                  <a:txBody>
                    <a:bodyPr/>
                    <a:lstStyle/>
                    <a:p>
                      <a:pPr algn="ctr" rtl="0" fontAlgn="t"/>
                      <a:r>
                        <a:rPr lang="en-IN" sz="2800" b="0" i="0" u="none" strike="noStrike" dirty="0" err="1">
                          <a:solidFill>
                            <a:srgbClr val="000000"/>
                          </a:solidFill>
                          <a:latin typeface="Calibri"/>
                        </a:rPr>
                        <a:t>BaseClassBuilder</a:t>
                      </a:r>
                      <a:endParaRPr lang="en-IN" sz="2800" b="0" i="0" u="none" strike="noStrike" dirty="0">
                        <a:solidFill>
                          <a:srgbClr val="000000"/>
                        </a:solidFill>
                        <a:latin typeface="Calibri"/>
                      </a:endParaRPr>
                    </a:p>
                  </a:txBody>
                  <a:tcPr marL="7639" marR="7639" marT="7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28490">
                <a:tc>
                  <a:txBody>
                    <a:bodyPr/>
                    <a:lstStyle/>
                    <a:p>
                      <a:pPr algn="ctr" rtl="0" fontAlgn="t">
                        <a:buFontTx/>
                        <a:buChar char="-"/>
                      </a:pPr>
                      <a:r>
                        <a:rPr lang="en-IN" sz="2800" b="0" i="0" u="none" strike="noStrike" dirty="0" smtClean="0">
                          <a:solidFill>
                            <a:srgbClr val="000000"/>
                          </a:solidFill>
                          <a:latin typeface="Calibri"/>
                        </a:rPr>
                        <a:t>Contains </a:t>
                      </a:r>
                      <a:r>
                        <a:rPr lang="en-IN" sz="2800" b="0" i="0" u="none" strike="noStrike" dirty="0">
                          <a:solidFill>
                            <a:srgbClr val="000000"/>
                          </a:solidFill>
                          <a:latin typeface="Calibri"/>
                        </a:rPr>
                        <a:t>individual setter method for individual parameters</a:t>
                      </a:r>
                      <a:br>
                        <a:rPr lang="en-IN" sz="2800" b="0" i="0" u="none" strike="noStrike" dirty="0">
                          <a:solidFill>
                            <a:srgbClr val="000000"/>
                          </a:solidFill>
                          <a:latin typeface="Calibri"/>
                        </a:rPr>
                      </a:br>
                      <a:r>
                        <a:rPr lang="en-IN" sz="2800" b="0" i="0" u="none" strike="noStrike" dirty="0">
                          <a:solidFill>
                            <a:srgbClr val="000000"/>
                          </a:solidFill>
                          <a:latin typeface="Calibri"/>
                        </a:rPr>
                        <a:t>- In this way </a:t>
                      </a:r>
                      <a:r>
                        <a:rPr lang="en-IN" sz="2800" b="0" i="0" u="none" strike="noStrike" dirty="0" smtClean="0">
                          <a:solidFill>
                            <a:srgbClr val="000000"/>
                          </a:solidFill>
                          <a:latin typeface="Calibri"/>
                        </a:rPr>
                        <a:t>initialization </a:t>
                      </a:r>
                      <a:r>
                        <a:rPr lang="en-IN" sz="2800" b="0" i="0" u="none" strike="noStrike" dirty="0">
                          <a:solidFill>
                            <a:srgbClr val="000000"/>
                          </a:solidFill>
                          <a:latin typeface="Calibri"/>
                        </a:rPr>
                        <a:t>of optional parameters can be </a:t>
                      </a:r>
                      <a:r>
                        <a:rPr lang="en-IN" sz="2800" b="0" i="0" u="none" strike="noStrike" dirty="0" smtClean="0">
                          <a:solidFill>
                            <a:srgbClr val="000000"/>
                          </a:solidFill>
                          <a:latin typeface="Calibri"/>
                        </a:rPr>
                        <a:t>avoided</a:t>
                      </a:r>
                    </a:p>
                  </a:txBody>
                  <a:tcPr marL="7639" marR="7639" marT="7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Examples :</a:t>
            </a:r>
          </a:p>
        </p:txBody>
      </p:sp>
      <p:sp>
        <p:nvSpPr>
          <p:cNvPr id="10" name="TextBox 9"/>
          <p:cNvSpPr txBox="1"/>
          <p:nvPr/>
        </p:nvSpPr>
        <p:spPr>
          <a:xfrm>
            <a:off x="0" y="571480"/>
            <a:ext cx="9144000" cy="3108543"/>
          </a:xfrm>
          <a:prstGeom prst="rect">
            <a:avLst/>
          </a:prstGeom>
          <a:noFill/>
        </p:spPr>
        <p:txBody>
          <a:bodyPr wrap="square" rtlCol="0">
            <a:spAutoFit/>
          </a:bodyPr>
          <a:lstStyle/>
          <a:p>
            <a:pPr marL="342900" indent="-342900">
              <a:buFont typeface="Wingdings" pitchFamily="2" charset="2"/>
              <a:buChar char="Ø"/>
            </a:pPr>
            <a:r>
              <a:rPr lang="en-US" sz="2800" dirty="0" smtClean="0">
                <a:solidFill>
                  <a:schemeClr val="bg1"/>
                </a:solidFill>
              </a:rPr>
              <a:t>Existing example : </a:t>
            </a:r>
          </a:p>
          <a:p>
            <a:pPr marL="800100" lvl="1" indent="-342900">
              <a:buFont typeface="Wingdings" pitchFamily="2" charset="2"/>
              <a:buChar char="Ø"/>
            </a:pPr>
            <a:r>
              <a:rPr lang="en-IN" sz="2800" dirty="0" err="1" smtClean="0">
                <a:solidFill>
                  <a:schemeClr val="bg1"/>
                </a:solidFill>
              </a:rPr>
              <a:t>java.lang</a:t>
            </a:r>
            <a:r>
              <a:rPr lang="en-IN" sz="2800" dirty="0" smtClean="0">
                <a:solidFill>
                  <a:schemeClr val="bg1"/>
                </a:solidFill>
              </a:rPr>
              <a:t>. </a:t>
            </a:r>
            <a:r>
              <a:rPr lang="en-IN" sz="2800" dirty="0" err="1" smtClean="0">
                <a:solidFill>
                  <a:schemeClr val="bg1"/>
                </a:solidFill>
              </a:rPr>
              <a:t>StringBuilder</a:t>
            </a:r>
            <a:endParaRPr lang="en-IN" sz="2800" dirty="0" smtClean="0">
              <a:solidFill>
                <a:schemeClr val="bg1"/>
              </a:solidFill>
            </a:endParaRPr>
          </a:p>
          <a:p>
            <a:pPr marL="342900" indent="-342900">
              <a:buFont typeface="Wingdings" pitchFamily="2" charset="2"/>
              <a:buChar char="Ø"/>
            </a:pPr>
            <a:r>
              <a:rPr lang="en-IN" sz="2800" dirty="0" smtClean="0">
                <a:solidFill>
                  <a:schemeClr val="bg1"/>
                </a:solidFill>
              </a:rPr>
              <a:t>Example basic/ simple</a:t>
            </a:r>
          </a:p>
          <a:p>
            <a:pPr marL="342900" indent="-342900">
              <a:buFont typeface="Wingdings" pitchFamily="2" charset="2"/>
              <a:buChar char="Ø"/>
            </a:pPr>
            <a:r>
              <a:rPr lang="en-US" sz="2800" dirty="0" smtClean="0">
                <a:solidFill>
                  <a:schemeClr val="bg1"/>
                </a:solidFill>
              </a:rPr>
              <a:t>Example domain wise : Banking</a:t>
            </a:r>
          </a:p>
          <a:p>
            <a:pPr marL="342900" indent="-342900">
              <a:buFont typeface="Wingdings" pitchFamily="2" charset="2"/>
              <a:buChar char="Ø"/>
            </a:pPr>
            <a:r>
              <a:rPr lang="en-US" sz="2800" dirty="0" smtClean="0">
                <a:solidFill>
                  <a:schemeClr val="bg1"/>
                </a:solidFill>
              </a:rPr>
              <a:t>Example domain wise : Ecommerce</a:t>
            </a:r>
          </a:p>
          <a:p>
            <a:pPr marL="342900" indent="-342900">
              <a:buFont typeface="Wingdings" pitchFamily="2" charset="2"/>
              <a:buChar char="Ø"/>
            </a:pPr>
            <a:r>
              <a:rPr lang="en-US" sz="2800" dirty="0" smtClean="0">
                <a:solidFill>
                  <a:schemeClr val="bg1"/>
                </a:solidFill>
              </a:rPr>
              <a:t>Example domain wise : Employee management</a:t>
            </a:r>
          </a:p>
          <a:p>
            <a:pPr marL="342900" indent="-342900">
              <a:buFont typeface="Wingdings" pitchFamily="2" charset="2"/>
              <a:buChar char="Ø"/>
            </a:pPr>
            <a:r>
              <a:rPr lang="en-US" sz="2800" dirty="0" smtClean="0">
                <a:solidFill>
                  <a:schemeClr val="bg1"/>
                </a:solidFill>
              </a:rPr>
              <a:t>Example domain wise : Recruitment management</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Where is it used?</a:t>
            </a:r>
          </a:p>
        </p:txBody>
      </p:sp>
      <p:sp>
        <p:nvSpPr>
          <p:cNvPr id="10" name="TextBox 9"/>
          <p:cNvSpPr txBox="1"/>
          <p:nvPr/>
        </p:nvSpPr>
        <p:spPr>
          <a:xfrm>
            <a:off x="0" y="571480"/>
            <a:ext cx="9144000" cy="2246769"/>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It is mostly used when object can't be created in single step</a:t>
            </a:r>
          </a:p>
          <a:p>
            <a:pPr marL="342900" indent="-342900">
              <a:buFont typeface="Wingdings" pitchFamily="2" charset="2"/>
              <a:buChar char="Ø"/>
            </a:pPr>
            <a:r>
              <a:rPr lang="en-US" sz="2800" dirty="0" smtClean="0">
                <a:solidFill>
                  <a:schemeClr val="bg1"/>
                </a:solidFill>
              </a:rPr>
              <a:t>It is used when base class has huge number of parameters and only few of them are mandatory or some of the parameters can be initialized at a later point of time as and when needed.</a:t>
            </a:r>
            <a:endParaRPr lang="en-IN"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Interview questions</a:t>
            </a:r>
          </a:p>
        </p:txBody>
      </p:sp>
      <p:sp>
        <p:nvSpPr>
          <p:cNvPr id="10" name="TextBox 9"/>
          <p:cNvSpPr txBox="1"/>
          <p:nvPr/>
        </p:nvSpPr>
        <p:spPr>
          <a:xfrm>
            <a:off x="0" y="571480"/>
            <a:ext cx="9144000" cy="1815882"/>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Can the base class builder be made as inner class of base class? – Yes</a:t>
            </a:r>
          </a:p>
          <a:p>
            <a:pPr marL="342900" indent="-342900">
              <a:buFont typeface="Wingdings" pitchFamily="2" charset="2"/>
              <a:buChar char="Ø"/>
            </a:pPr>
            <a:r>
              <a:rPr lang="en-US" sz="2800" dirty="0" smtClean="0">
                <a:solidFill>
                  <a:schemeClr val="bg1"/>
                </a:solidFill>
              </a:rPr>
              <a:t>Can there be variable apart of primitive data types e.g. File etc – Yes.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39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1928794" y="428604"/>
            <a:ext cx="5214974" cy="707886"/>
          </a:xfrm>
          <a:prstGeom prst="rect">
            <a:avLst/>
          </a:prstGeom>
          <a:noFill/>
        </p:spPr>
        <p:txBody>
          <a:bodyPr wrap="square" rtlCol="0">
            <a:spAutoFit/>
          </a:bodyPr>
          <a:lstStyle/>
          <a:p>
            <a:r>
              <a:rPr lang="en-US" sz="4000" b="1" dirty="0" smtClean="0">
                <a:solidFill>
                  <a:schemeClr val="bg1"/>
                </a:solidFill>
              </a:rPr>
              <a:t>Welcome to Java Kitkat</a:t>
            </a:r>
            <a:endParaRPr lang="en-IN" sz="4000" b="1" dirty="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pic>
        <p:nvPicPr>
          <p:cNvPr id="12" name="Picture 11" descr="design-pattern.jpg"/>
          <p:cNvPicPr>
            <a:picLocks noChangeAspect="1"/>
          </p:cNvPicPr>
          <p:nvPr/>
        </p:nvPicPr>
        <p:blipFill>
          <a:blip r:embed="rId3"/>
          <a:stretch>
            <a:fillRect/>
          </a:stretch>
        </p:blipFill>
        <p:spPr>
          <a:xfrm>
            <a:off x="0" y="3143248"/>
            <a:ext cx="9144000" cy="2571752"/>
          </a:xfrm>
          <a:prstGeom prst="rect">
            <a:avLst/>
          </a:prstGeom>
        </p:spPr>
      </p:pic>
      <p:sp>
        <p:nvSpPr>
          <p:cNvPr id="13" name="TextBox 12"/>
          <p:cNvSpPr txBox="1"/>
          <p:nvPr/>
        </p:nvSpPr>
        <p:spPr>
          <a:xfrm>
            <a:off x="642910" y="1928802"/>
            <a:ext cx="8001056" cy="707886"/>
          </a:xfrm>
          <a:prstGeom prst="rect">
            <a:avLst/>
          </a:prstGeom>
          <a:noFill/>
        </p:spPr>
        <p:txBody>
          <a:bodyPr wrap="square" rtlCol="0">
            <a:spAutoFit/>
          </a:bodyPr>
          <a:lstStyle/>
          <a:p>
            <a:r>
              <a:rPr lang="en-US" sz="4000" b="1" dirty="0" smtClean="0">
                <a:solidFill>
                  <a:schemeClr val="bg1"/>
                </a:solidFill>
              </a:rPr>
              <a:t>Tutorials for Design Patterns (in Java)</a:t>
            </a:r>
            <a:endParaRPr lang="en-IN" sz="4000" b="1" dirty="0">
              <a:solidFill>
                <a:schemeClr val="bg1"/>
              </a:solidFill>
            </a:endParaRPr>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solidFill>
                  <a:schemeClr val="bg1"/>
                </a:solidFill>
              </a:rPr>
              <a:t> </a:t>
            </a:r>
            <a:r>
              <a:rPr lang="en-US" sz="4000" b="1" dirty="0" smtClean="0">
                <a:solidFill>
                  <a:schemeClr val="bg1"/>
                </a:solidFill>
              </a:rPr>
              <a:t>Agenda</a:t>
            </a:r>
            <a:endParaRPr lang="en-IN" sz="4000" b="1" dirty="0">
              <a:solidFill>
                <a:schemeClr val="bg1"/>
              </a:solidFill>
            </a:endParaRPr>
          </a:p>
        </p:txBody>
      </p:sp>
      <p:sp>
        <p:nvSpPr>
          <p:cNvPr id="10" name="TextBox 9"/>
          <p:cNvSpPr txBox="1"/>
          <p:nvPr/>
        </p:nvSpPr>
        <p:spPr>
          <a:xfrm>
            <a:off x="0" y="642918"/>
            <a:ext cx="9144000" cy="297004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solidFill>
                  <a:schemeClr val="bg1"/>
                </a:solidFill>
              </a:rPr>
              <a:t> </a:t>
            </a:r>
            <a:r>
              <a:rPr lang="en-US" sz="2800" b="1" dirty="0" smtClean="0">
                <a:solidFill>
                  <a:schemeClr val="bg1"/>
                </a:solidFill>
              </a:rPr>
              <a:t>STRUCTURAL DESIGN PATTERN -&gt; </a:t>
            </a:r>
            <a:r>
              <a:rPr lang="en-US" sz="3200" b="1" dirty="0" smtClean="0">
                <a:solidFill>
                  <a:schemeClr val="bg1"/>
                </a:solidFill>
              </a:rPr>
              <a:t>ADAPTER PATTERN</a:t>
            </a:r>
            <a:r>
              <a:rPr lang="en-US" sz="3100" dirty="0" smtClean="0">
                <a:solidFill>
                  <a:schemeClr val="bg1"/>
                </a:solidFill>
              </a:rPr>
              <a:t>.</a:t>
            </a:r>
          </a:p>
          <a:p>
            <a:pPr marL="457200" indent="-457200">
              <a:buFont typeface="Wingdings" panose="05000000000000000000" pitchFamily="2" charset="2"/>
              <a:buChar char="Ø"/>
            </a:pPr>
            <a:r>
              <a:rPr lang="en-US" sz="3100" dirty="0" smtClean="0">
                <a:solidFill>
                  <a:schemeClr val="bg1"/>
                </a:solidFill>
              </a:rPr>
              <a:t> Basic concept / theory.</a:t>
            </a:r>
          </a:p>
          <a:p>
            <a:pPr marL="457200" indent="-457200">
              <a:buFont typeface="Wingdings" panose="05000000000000000000" pitchFamily="2" charset="2"/>
              <a:buChar char="Ø"/>
            </a:pPr>
            <a:r>
              <a:rPr lang="en-US" sz="3100" dirty="0" smtClean="0">
                <a:solidFill>
                  <a:schemeClr val="bg1"/>
                </a:solidFill>
              </a:rPr>
              <a:t> How it works.</a:t>
            </a:r>
          </a:p>
          <a:p>
            <a:pPr marL="457200" indent="-457200">
              <a:buFont typeface="Wingdings" panose="05000000000000000000" pitchFamily="2" charset="2"/>
              <a:buChar char="Ø"/>
            </a:pPr>
            <a:r>
              <a:rPr lang="en-US" sz="3100" dirty="0" smtClean="0">
                <a:solidFill>
                  <a:schemeClr val="bg1"/>
                </a:solidFill>
              </a:rPr>
              <a:t> Examples</a:t>
            </a:r>
            <a:r>
              <a:rPr lang="en-US" sz="3100" dirty="0">
                <a:solidFill>
                  <a:schemeClr val="bg1"/>
                </a:solidFill>
              </a:rPr>
              <a:t> </a:t>
            </a:r>
            <a:r>
              <a:rPr lang="en-US" sz="3100" dirty="0" smtClean="0">
                <a:solidFill>
                  <a:schemeClr val="bg1"/>
                </a:solidFill>
              </a:rPr>
              <a:t>with programs.</a:t>
            </a:r>
          </a:p>
          <a:p>
            <a:pPr marL="457200" indent="-457200">
              <a:buFont typeface="Wingdings" panose="05000000000000000000" pitchFamily="2" charset="2"/>
              <a:buChar char="Ø"/>
            </a:pPr>
            <a:r>
              <a:rPr lang="en-US" sz="3100" dirty="0" smtClean="0">
                <a:solidFill>
                  <a:schemeClr val="bg1"/>
                </a:solidFill>
              </a:rPr>
              <a:t> Where is it used?</a:t>
            </a:r>
          </a:p>
          <a:p>
            <a:pPr marL="457200" indent="-457200">
              <a:buFont typeface="Wingdings" panose="05000000000000000000" pitchFamily="2" charset="2"/>
              <a:buChar char="Ø"/>
            </a:pPr>
            <a:r>
              <a:rPr lang="en-US" sz="3100" dirty="0" smtClean="0">
                <a:solidFill>
                  <a:schemeClr val="bg1"/>
                </a:solidFill>
              </a:rPr>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Singleton pattern</a:t>
            </a:r>
          </a:p>
        </p:txBody>
      </p:sp>
      <p:sp>
        <p:nvSpPr>
          <p:cNvPr id="10" name="TextBox 9"/>
          <p:cNvSpPr txBox="1"/>
          <p:nvPr/>
        </p:nvSpPr>
        <p:spPr>
          <a:xfrm>
            <a:off x="0" y="620688"/>
            <a:ext cx="9144000" cy="3046988"/>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One of the simple design pattern.</a:t>
            </a:r>
          </a:p>
          <a:p>
            <a:pPr marL="457200" indent="-457200">
              <a:buFont typeface="Wingdings" panose="05000000000000000000" pitchFamily="2" charset="2"/>
              <a:buChar char="Ø"/>
            </a:pPr>
            <a:r>
              <a:rPr lang="en-US" sz="2400" dirty="0" smtClean="0">
                <a:solidFill>
                  <a:schemeClr val="bg1"/>
                </a:solidFill>
              </a:rPr>
              <a:t>Used when only single instance of a class is recommended for different purposes e.g. security, memory utilization, easy operation etc.</a:t>
            </a:r>
          </a:p>
          <a:p>
            <a:pPr marL="457200" indent="-457200">
              <a:buFont typeface="Wingdings" panose="05000000000000000000" pitchFamily="2" charset="2"/>
              <a:buChar char="Ø"/>
            </a:pPr>
            <a:r>
              <a:rPr lang="en-US" sz="2400" dirty="0" smtClean="0">
                <a:solidFill>
                  <a:schemeClr val="bg1"/>
                </a:solidFill>
              </a:rPr>
              <a:t>Normally this single instance of the class is globally accessible or it is defined as public (and static).</a:t>
            </a:r>
          </a:p>
          <a:p>
            <a:pPr marL="457200" indent="-457200">
              <a:buFont typeface="Wingdings" panose="05000000000000000000" pitchFamily="2" charset="2"/>
              <a:buChar char="Ø"/>
            </a:pPr>
            <a:r>
              <a:rPr lang="en-US" sz="2400" dirty="0" smtClean="0">
                <a:solidFill>
                  <a:schemeClr val="bg1"/>
                </a:solidFill>
              </a:rPr>
              <a:t>It’s usage in multi threaded application(s) should be carefully chosen.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Adapter pattern</a:t>
            </a:r>
          </a:p>
        </p:txBody>
      </p:sp>
      <p:sp>
        <p:nvSpPr>
          <p:cNvPr id="10" name="TextBox 9"/>
          <p:cNvSpPr txBox="1"/>
          <p:nvPr/>
        </p:nvSpPr>
        <p:spPr>
          <a:xfrm>
            <a:off x="0" y="620688"/>
            <a:ext cx="9144000" cy="1569660"/>
          </a:xfrm>
          <a:prstGeom prst="rect">
            <a:avLst/>
          </a:prstGeom>
          <a:noFill/>
        </p:spPr>
        <p:txBody>
          <a:bodyPr wrap="square" rtlCol="0">
            <a:spAutoFit/>
          </a:bodyPr>
          <a:lstStyle/>
          <a:p>
            <a:pPr marL="457200" indent="-457200">
              <a:buFont typeface="Wingdings" panose="05000000000000000000" pitchFamily="2" charset="2"/>
              <a:buChar char="Ø"/>
            </a:pPr>
            <a:r>
              <a:rPr lang="en-IN" sz="2400" dirty="0" smtClean="0">
                <a:solidFill>
                  <a:schemeClr val="bg1"/>
                </a:solidFill>
              </a:rPr>
              <a:t>It works as a bridge between two incompatible/ unrelated interfaces or combines the capability of two independent interfaces.</a:t>
            </a:r>
          </a:p>
          <a:p>
            <a:pPr marL="457200" indent="-457200">
              <a:buFont typeface="Wingdings" panose="05000000000000000000" pitchFamily="2" charset="2"/>
              <a:buChar char="Ø"/>
            </a:pPr>
            <a:r>
              <a:rPr lang="en-IN" sz="2400" dirty="0" smtClean="0">
                <a:solidFill>
                  <a:schemeClr val="bg1"/>
                </a:solidFill>
              </a:rPr>
              <a:t>This pattern involves a single class which is responsible to join functionalities of independent or incompatible interfaces.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Adapter pattern</a:t>
            </a:r>
          </a:p>
        </p:txBody>
      </p:sp>
      <p:sp>
        <p:nvSpPr>
          <p:cNvPr id="10" name="TextBox 9"/>
          <p:cNvSpPr txBox="1"/>
          <p:nvPr/>
        </p:nvSpPr>
        <p:spPr>
          <a:xfrm>
            <a:off x="0" y="785794"/>
            <a:ext cx="8572528" cy="1938992"/>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It consists of two (or more) base classes which are not compatible to each other.</a:t>
            </a:r>
          </a:p>
          <a:p>
            <a:pPr marL="457200" indent="-457200">
              <a:buFont typeface="Wingdings" panose="05000000000000000000" pitchFamily="2" charset="2"/>
              <a:buChar char="Ø"/>
            </a:pPr>
            <a:r>
              <a:rPr lang="en-US" sz="2400" dirty="0" smtClean="0">
                <a:solidFill>
                  <a:schemeClr val="bg1"/>
                </a:solidFill>
              </a:rPr>
              <a:t>Then it consists of an Adapter interface for client (who should not worry about any base class) who just need to utilize the functionality.</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Adapter pattern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graphicFrame>
        <p:nvGraphicFramePr>
          <p:cNvPr id="12" name="Table 11"/>
          <p:cNvGraphicFramePr>
            <a:graphicFrameLocks noGrp="1"/>
          </p:cNvGraphicFramePr>
          <p:nvPr/>
        </p:nvGraphicFramePr>
        <p:xfrm>
          <a:off x="571472" y="1428736"/>
          <a:ext cx="7858178" cy="3392829"/>
        </p:xfrm>
        <a:graphic>
          <a:graphicData uri="http://schemas.openxmlformats.org/drawingml/2006/table">
            <a:tbl>
              <a:tblPr/>
              <a:tblGrid>
                <a:gridCol w="910543"/>
                <a:gridCol w="589655"/>
                <a:gridCol w="2160945"/>
                <a:gridCol w="910543"/>
                <a:gridCol w="910543"/>
                <a:gridCol w="2375949"/>
              </a:tblGrid>
              <a:tr h="381003">
                <a:tc gridSpan="6">
                  <a:txBody>
                    <a:bodyPr/>
                    <a:lstStyle/>
                    <a:p>
                      <a:pPr algn="ctr" fontAlgn="t"/>
                      <a:r>
                        <a:rPr lang="en-IN" sz="2200" b="1" i="0" u="none" strike="noStrike" dirty="0">
                          <a:solidFill>
                            <a:srgbClr val="FFFFFF"/>
                          </a:solidFill>
                          <a:latin typeface="Calibri"/>
                        </a:rPr>
                        <a:t>Structure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81003">
                <a:tc>
                  <a:txBody>
                    <a:bodyPr/>
                    <a:lstStyle/>
                    <a:p>
                      <a:pPr algn="ctr" rtl="0" fontAlgn="t"/>
                      <a:r>
                        <a:rPr lang="en-IN" sz="2200" b="0" i="0" u="none" strike="noStrike" dirty="0">
                          <a:solidFill>
                            <a:srgbClr val="000000"/>
                          </a:solidFill>
                          <a:latin typeface="Calibri"/>
                        </a:rPr>
                        <a:t>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a:txBody>
                    <a:bodyPr/>
                    <a:lstStyle/>
                    <a:p>
                      <a:pPr algn="l" fontAlgn="b"/>
                      <a:endParaRPr lang="en-IN" sz="22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t"/>
                      <a:r>
                        <a:rPr lang="en-IN" sz="2200" b="0" i="0" u="none" strike="noStrike">
                          <a:solidFill>
                            <a:srgbClr val="000000"/>
                          </a:solidFill>
                          <a:latin typeface="Calibri"/>
                        </a:rPr>
                        <a:t>Target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381003">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a:solidFill>
                            <a:srgbClr val="000000"/>
                          </a:solidFill>
                          <a:latin typeface="Calibri"/>
                        </a:rPr>
                        <a:t>+Request()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endParaRPr lang="en-IN" sz="22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r>
              <a:tr h="381003">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381003">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a:solidFill>
                            <a:srgbClr val="000000"/>
                          </a:solidFill>
                          <a:latin typeface="Calibri"/>
                        </a:rPr>
                        <a:t>Adapter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smtClean="0">
                          <a:solidFill>
                            <a:srgbClr val="000000"/>
                          </a:solidFill>
                          <a:latin typeface="Calibri"/>
                        </a:rPr>
                        <a:t>Adaptee_1</a:t>
                      </a:r>
                      <a:endParaRPr lang="en-IN" sz="2200" b="0"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r>
              <a:tr h="381003">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a:solidFill>
                            <a:srgbClr val="000000"/>
                          </a:solidFill>
                          <a:latin typeface="Calibri"/>
                        </a:rPr>
                        <a:t>+Request()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a:solidFill>
                            <a:srgbClr val="000000"/>
                          </a:solidFill>
                          <a:latin typeface="Calibri"/>
                        </a:rPr>
                        <a:t>+</a:t>
                      </a:r>
                      <a:r>
                        <a:rPr lang="en-IN" sz="2200" b="0" i="0" u="none" strike="noStrike" dirty="0" err="1">
                          <a:solidFill>
                            <a:srgbClr val="000000"/>
                          </a:solidFill>
                          <a:latin typeface="Calibri"/>
                        </a:rPr>
                        <a:t>SpecificRequest</a:t>
                      </a:r>
                      <a:r>
                        <a:rPr lang="en-IN" sz="2200" b="0" i="0" u="none" strike="noStrike" dirty="0">
                          <a:solidFill>
                            <a:srgbClr val="000000"/>
                          </a:solidFill>
                          <a:latin typeface="Calibri"/>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r h="381003">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smtClean="0">
                          <a:solidFill>
                            <a:srgbClr val="000000"/>
                          </a:solidFill>
                          <a:latin typeface="Calibri"/>
                        </a:rPr>
                        <a:t>Adaptee_2</a:t>
                      </a:r>
                      <a:endParaRPr lang="en-IN" sz="2200" b="0"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r>
              <a:tr h="381003">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a:solidFill>
                            <a:srgbClr val="000000"/>
                          </a:solidFill>
                          <a:latin typeface="Calibri"/>
                        </a:rPr>
                        <a:t>+</a:t>
                      </a:r>
                      <a:r>
                        <a:rPr lang="en-IN" sz="2200" b="0" i="0" u="none" strike="noStrike" dirty="0" err="1">
                          <a:solidFill>
                            <a:srgbClr val="000000"/>
                          </a:solidFill>
                          <a:latin typeface="Calibri"/>
                        </a:rPr>
                        <a:t>SpecificRequest</a:t>
                      </a:r>
                      <a:r>
                        <a:rPr lang="en-IN" sz="2200" b="0" i="0" u="none" strike="noStrike" dirty="0">
                          <a:solidFill>
                            <a:srgbClr val="000000"/>
                          </a:solidFill>
                          <a:latin typeface="Calibri"/>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t"/>
                      <a:r>
                        <a:rPr lang="en-IN" sz="2200" b="0" i="0" u="none" strike="noStrike" dirty="0">
                          <a:solidFill>
                            <a:srgbClr val="000000"/>
                          </a:solidFill>
                          <a:latin typeface="Calibri"/>
                        </a:rPr>
                        <a:t>+</a:t>
                      </a:r>
                      <a:r>
                        <a:rPr lang="en-IN" sz="2200" b="0" i="0" u="none" strike="noStrike" dirty="0" err="1">
                          <a:solidFill>
                            <a:srgbClr val="000000"/>
                          </a:solidFill>
                          <a:latin typeface="Calibri"/>
                        </a:rPr>
                        <a:t>SpecificRequest</a:t>
                      </a:r>
                      <a:r>
                        <a:rPr lang="en-IN" sz="2200" b="0" i="0" u="none" strike="noStrike" dirty="0">
                          <a:solidFill>
                            <a:srgbClr val="000000"/>
                          </a:solidFill>
                          <a:latin typeface="Calibri"/>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cxnSp>
        <p:nvCxnSpPr>
          <p:cNvPr id="14" name="Straight Connector 13"/>
          <p:cNvCxnSpPr/>
          <p:nvPr/>
        </p:nvCxnSpPr>
        <p:spPr>
          <a:xfrm rot="5400000">
            <a:off x="2571736" y="3786190"/>
            <a:ext cx="142876"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72530" y="4071148"/>
            <a:ext cx="142876"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572530" y="4428338"/>
            <a:ext cx="142876"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1500166" y="1928802"/>
            <a:ext cx="571504" cy="21431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Up Arrow 17"/>
          <p:cNvSpPr/>
          <p:nvPr/>
        </p:nvSpPr>
        <p:spPr>
          <a:xfrm flipH="1">
            <a:off x="3143234" y="2571744"/>
            <a:ext cx="285757" cy="3571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9" name="Right Arrow 18"/>
          <p:cNvSpPr/>
          <p:nvPr/>
        </p:nvSpPr>
        <p:spPr>
          <a:xfrm>
            <a:off x="4214810" y="3071810"/>
            <a:ext cx="1928826" cy="21431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rot="2060952">
            <a:off x="4107091" y="3811593"/>
            <a:ext cx="1928826" cy="21431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Examples (Object Adapter pattern) :</a:t>
            </a:r>
          </a:p>
        </p:txBody>
      </p:sp>
      <p:sp>
        <p:nvSpPr>
          <p:cNvPr id="10" name="TextBox 9"/>
          <p:cNvSpPr txBox="1"/>
          <p:nvPr/>
        </p:nvSpPr>
        <p:spPr>
          <a:xfrm>
            <a:off x="0" y="571480"/>
            <a:ext cx="9144000" cy="2246769"/>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Example basic/ simple</a:t>
            </a:r>
          </a:p>
          <a:p>
            <a:pPr marL="342900" indent="-342900">
              <a:buFont typeface="Wingdings" pitchFamily="2" charset="2"/>
              <a:buChar char="Ø"/>
            </a:pPr>
            <a:r>
              <a:rPr lang="en-US" sz="2800" dirty="0" smtClean="0">
                <a:solidFill>
                  <a:schemeClr val="bg1"/>
                </a:solidFill>
              </a:rPr>
              <a:t>Example domain wise : Banking</a:t>
            </a:r>
          </a:p>
          <a:p>
            <a:pPr marL="342900" indent="-342900">
              <a:buFont typeface="Wingdings" pitchFamily="2" charset="2"/>
              <a:buChar char="Ø"/>
            </a:pPr>
            <a:r>
              <a:rPr lang="en-US" sz="2800" dirty="0" smtClean="0">
                <a:solidFill>
                  <a:schemeClr val="bg1"/>
                </a:solidFill>
              </a:rPr>
              <a:t>Example domain wise : Ecommerce</a:t>
            </a:r>
          </a:p>
          <a:p>
            <a:pPr marL="342900" indent="-342900">
              <a:buFont typeface="Wingdings" pitchFamily="2" charset="2"/>
              <a:buChar char="Ø"/>
            </a:pPr>
            <a:r>
              <a:rPr lang="en-US" sz="2800" dirty="0" smtClean="0">
                <a:solidFill>
                  <a:schemeClr val="bg1"/>
                </a:solidFill>
              </a:rPr>
              <a:t>Example domain wise : Employee management</a:t>
            </a:r>
          </a:p>
          <a:p>
            <a:pPr marL="342900" indent="-342900">
              <a:buFont typeface="Wingdings" pitchFamily="2" charset="2"/>
              <a:buChar char="Ø"/>
            </a:pPr>
            <a:r>
              <a:rPr lang="en-US" sz="2800" dirty="0" smtClean="0">
                <a:solidFill>
                  <a:schemeClr val="bg1"/>
                </a:solidFill>
              </a:rPr>
              <a:t>Example domain wise : Recruitment management</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Where is it used?</a:t>
            </a:r>
          </a:p>
        </p:txBody>
      </p:sp>
      <p:sp>
        <p:nvSpPr>
          <p:cNvPr id="10" name="TextBox 9"/>
          <p:cNvSpPr txBox="1"/>
          <p:nvPr/>
        </p:nvSpPr>
        <p:spPr>
          <a:xfrm>
            <a:off x="0" y="571480"/>
            <a:ext cx="9144000" cy="4832092"/>
          </a:xfrm>
          <a:prstGeom prst="rect">
            <a:avLst/>
          </a:prstGeom>
          <a:noFill/>
        </p:spPr>
        <p:txBody>
          <a:bodyPr wrap="square" rtlCol="0">
            <a:spAutoFit/>
          </a:bodyPr>
          <a:lstStyle/>
          <a:p>
            <a:pPr marL="342900" indent="-342900">
              <a:buFont typeface="Wingdings" pitchFamily="2" charset="2"/>
              <a:buChar char="Ø"/>
            </a:pPr>
            <a:r>
              <a:rPr lang="en-US" sz="2800" dirty="0" smtClean="0">
                <a:solidFill>
                  <a:schemeClr val="bg1"/>
                </a:solidFill>
              </a:rPr>
              <a:t>As the name suggests, where there is a need to adapt changes or something new to be incorporated in the system.</a:t>
            </a:r>
          </a:p>
          <a:p>
            <a:pPr marL="342900" indent="-342900">
              <a:buFont typeface="Wingdings" pitchFamily="2" charset="2"/>
              <a:buChar char="Ø"/>
            </a:pPr>
            <a:r>
              <a:rPr lang="en-US" sz="2800" dirty="0" smtClean="0">
                <a:solidFill>
                  <a:schemeClr val="bg1"/>
                </a:solidFill>
              </a:rPr>
              <a:t>For example the taxation law changes in many countries and your system need to adapt to those changes (some may have been dropped, some are new).</a:t>
            </a:r>
          </a:p>
          <a:p>
            <a:pPr marL="342900" indent="-342900">
              <a:buFont typeface="Wingdings" pitchFamily="2" charset="2"/>
              <a:buChar char="Ø"/>
            </a:pPr>
            <a:r>
              <a:rPr lang="en-US" sz="2800" dirty="0" smtClean="0">
                <a:solidFill>
                  <a:schemeClr val="bg1"/>
                </a:solidFill>
              </a:rPr>
              <a:t>For example A-company is taken over by B-company which has different employee management system.</a:t>
            </a:r>
          </a:p>
          <a:p>
            <a:pPr marL="342900" indent="-342900">
              <a:buFont typeface="Wingdings" pitchFamily="2" charset="2"/>
              <a:buChar char="Ø"/>
            </a:pPr>
            <a:r>
              <a:rPr lang="en-US" sz="2800" dirty="0" smtClean="0">
                <a:solidFill>
                  <a:schemeClr val="bg1"/>
                </a:solidFill>
              </a:rPr>
              <a:t>For example your car system is changed from human driven to auto driven, then the system need to adapt to changes how instruction are given for driving by the operator etc. </a:t>
            </a:r>
            <a:endParaRPr lang="en-IN"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Interview questions</a:t>
            </a:r>
          </a:p>
        </p:txBody>
      </p:sp>
      <p:sp>
        <p:nvSpPr>
          <p:cNvPr id="10" name="TextBox 9"/>
          <p:cNvSpPr txBox="1"/>
          <p:nvPr/>
        </p:nvSpPr>
        <p:spPr>
          <a:xfrm>
            <a:off x="0" y="571480"/>
            <a:ext cx="9144000" cy="4401205"/>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Difference between Adapter and Bridge design pattern – </a:t>
            </a:r>
          </a:p>
          <a:p>
            <a:pPr marL="800100" lvl="1" indent="-342900">
              <a:buFont typeface="Wingdings" pitchFamily="2" charset="2"/>
              <a:buChar char="Ø"/>
            </a:pPr>
            <a:r>
              <a:rPr lang="en-IN" sz="2800" dirty="0" smtClean="0">
                <a:solidFill>
                  <a:schemeClr val="bg1"/>
                </a:solidFill>
              </a:rPr>
              <a:t>Adapter makes things work after they're designed; Bridge makes them work before they are.</a:t>
            </a:r>
          </a:p>
          <a:p>
            <a:pPr marL="800100" lvl="1" indent="-342900">
              <a:buFont typeface="Wingdings" pitchFamily="2" charset="2"/>
              <a:buChar char="Ø"/>
            </a:pPr>
            <a:r>
              <a:rPr lang="en-IN" sz="2800" dirty="0" smtClean="0">
                <a:solidFill>
                  <a:schemeClr val="bg1"/>
                </a:solidFill>
              </a:rPr>
              <a:t>The Adapter pattern is more about getting your existing code to work with a newer system or interface. The Bridge pattern is going to allow you to possibly have alternative implementations of an algorithm or system.</a:t>
            </a:r>
          </a:p>
          <a:p>
            <a:pPr marL="800100" lvl="1" indent="-342900">
              <a:buFont typeface="Wingdings" pitchFamily="2" charset="2"/>
              <a:buChar char="Ø"/>
            </a:pPr>
            <a:endParaRPr lang="en-IN" sz="2800" dirty="0" smtClean="0">
              <a:solidFill>
                <a:schemeClr val="bg1"/>
              </a:solidFill>
            </a:endParaRPr>
          </a:p>
          <a:p>
            <a:pPr marL="342900" indent="-342900">
              <a:buFont typeface="Wingdings" pitchFamily="2" charset="2"/>
              <a:buChar char="Ø"/>
            </a:pPr>
            <a:endParaRPr lang="en-IN" sz="2800" dirty="0" smtClean="0">
              <a:solidFill>
                <a:schemeClr val="bg1"/>
              </a:solidFill>
            </a:endParaRPr>
          </a:p>
          <a:p>
            <a:pPr marL="342900" indent="-342900">
              <a:buFont typeface="Wingdings" pitchFamily="2" charset="2"/>
              <a:buChar char="Ø"/>
            </a:pPr>
            <a:endParaRPr lang="en-IN"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39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1928794" y="428604"/>
            <a:ext cx="5214974" cy="707886"/>
          </a:xfrm>
          <a:prstGeom prst="rect">
            <a:avLst/>
          </a:prstGeom>
          <a:noFill/>
        </p:spPr>
        <p:txBody>
          <a:bodyPr wrap="square" rtlCol="0">
            <a:spAutoFit/>
          </a:bodyPr>
          <a:lstStyle/>
          <a:p>
            <a:r>
              <a:rPr lang="en-US" sz="4000" b="1" dirty="0" smtClean="0">
                <a:solidFill>
                  <a:schemeClr val="bg1"/>
                </a:solidFill>
              </a:rPr>
              <a:t>Welcome to Java Kitkat</a:t>
            </a:r>
            <a:endParaRPr lang="en-IN" sz="4000" b="1" dirty="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pic>
        <p:nvPicPr>
          <p:cNvPr id="12" name="Picture 11" descr="design-pattern.jpg"/>
          <p:cNvPicPr>
            <a:picLocks noChangeAspect="1"/>
          </p:cNvPicPr>
          <p:nvPr/>
        </p:nvPicPr>
        <p:blipFill>
          <a:blip r:embed="rId3"/>
          <a:stretch>
            <a:fillRect/>
          </a:stretch>
        </p:blipFill>
        <p:spPr>
          <a:xfrm>
            <a:off x="0" y="3143248"/>
            <a:ext cx="9144000" cy="2571752"/>
          </a:xfrm>
          <a:prstGeom prst="rect">
            <a:avLst/>
          </a:prstGeom>
        </p:spPr>
      </p:pic>
      <p:sp>
        <p:nvSpPr>
          <p:cNvPr id="13" name="TextBox 12"/>
          <p:cNvSpPr txBox="1"/>
          <p:nvPr/>
        </p:nvSpPr>
        <p:spPr>
          <a:xfrm>
            <a:off x="642910" y="1928802"/>
            <a:ext cx="8001056" cy="707886"/>
          </a:xfrm>
          <a:prstGeom prst="rect">
            <a:avLst/>
          </a:prstGeom>
          <a:noFill/>
        </p:spPr>
        <p:txBody>
          <a:bodyPr wrap="square" rtlCol="0">
            <a:spAutoFit/>
          </a:bodyPr>
          <a:lstStyle/>
          <a:p>
            <a:r>
              <a:rPr lang="en-US" sz="4000" b="1" dirty="0" smtClean="0">
                <a:solidFill>
                  <a:schemeClr val="bg1"/>
                </a:solidFill>
              </a:rPr>
              <a:t>Tutorials for Design Patterns (in Java)</a:t>
            </a:r>
            <a:endParaRPr lang="en-IN" sz="4000" b="1" dirty="0">
              <a:solidFill>
                <a:schemeClr val="bg1"/>
              </a:solidFill>
            </a:endParaRPr>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solidFill>
                  <a:schemeClr val="bg1"/>
                </a:solidFill>
              </a:rPr>
              <a:t> </a:t>
            </a:r>
            <a:r>
              <a:rPr lang="en-US" sz="4000" b="1" dirty="0" smtClean="0">
                <a:solidFill>
                  <a:schemeClr val="bg1"/>
                </a:solidFill>
              </a:rPr>
              <a:t>Agenda</a:t>
            </a:r>
            <a:endParaRPr lang="en-IN" sz="4000" b="1" dirty="0">
              <a:solidFill>
                <a:schemeClr val="bg1"/>
              </a:solidFill>
            </a:endParaRPr>
          </a:p>
        </p:txBody>
      </p:sp>
      <p:sp>
        <p:nvSpPr>
          <p:cNvPr id="10" name="TextBox 9"/>
          <p:cNvSpPr txBox="1"/>
          <p:nvPr/>
        </p:nvSpPr>
        <p:spPr>
          <a:xfrm>
            <a:off x="0" y="642918"/>
            <a:ext cx="9144000" cy="2970044"/>
          </a:xfrm>
          <a:prstGeom prst="rect">
            <a:avLst/>
          </a:prstGeom>
          <a:noFill/>
        </p:spPr>
        <p:txBody>
          <a:bodyPr wrap="square" rtlCol="0">
            <a:spAutoFit/>
          </a:bodyPr>
          <a:lstStyle/>
          <a:p>
            <a:pPr marL="457200" indent="-457200">
              <a:buFont typeface="Wingdings" panose="05000000000000000000" pitchFamily="2" charset="2"/>
              <a:buChar char="Ø"/>
            </a:pPr>
            <a:r>
              <a:rPr lang="en-US" sz="2600" dirty="0" smtClean="0">
                <a:solidFill>
                  <a:schemeClr val="bg1"/>
                </a:solidFill>
              </a:rPr>
              <a:t> </a:t>
            </a:r>
            <a:r>
              <a:rPr lang="en-US" sz="2600" b="1" dirty="0" smtClean="0">
                <a:solidFill>
                  <a:schemeClr val="bg1"/>
                </a:solidFill>
              </a:rPr>
              <a:t>STRUCTURAL DESIGN PATTERN -&gt; </a:t>
            </a:r>
            <a:r>
              <a:rPr lang="en-US" sz="3200" b="1" dirty="0" smtClean="0">
                <a:solidFill>
                  <a:schemeClr val="bg1"/>
                </a:solidFill>
              </a:rPr>
              <a:t>COMPOSITE PATTERN</a:t>
            </a:r>
            <a:r>
              <a:rPr lang="en-US" sz="3100" dirty="0" smtClean="0">
                <a:solidFill>
                  <a:schemeClr val="bg1"/>
                </a:solidFill>
              </a:rPr>
              <a:t>.</a:t>
            </a:r>
          </a:p>
          <a:p>
            <a:pPr marL="457200" indent="-457200">
              <a:buFont typeface="Wingdings" panose="05000000000000000000" pitchFamily="2" charset="2"/>
              <a:buChar char="Ø"/>
            </a:pPr>
            <a:r>
              <a:rPr lang="en-US" sz="3100" dirty="0" smtClean="0">
                <a:solidFill>
                  <a:schemeClr val="bg1"/>
                </a:solidFill>
              </a:rPr>
              <a:t> Basic concept / theory.</a:t>
            </a:r>
          </a:p>
          <a:p>
            <a:pPr marL="457200" indent="-457200">
              <a:buFont typeface="Wingdings" panose="05000000000000000000" pitchFamily="2" charset="2"/>
              <a:buChar char="Ø"/>
            </a:pPr>
            <a:r>
              <a:rPr lang="en-US" sz="3100" dirty="0" smtClean="0">
                <a:solidFill>
                  <a:schemeClr val="bg1"/>
                </a:solidFill>
              </a:rPr>
              <a:t> How it works.</a:t>
            </a:r>
          </a:p>
          <a:p>
            <a:pPr marL="457200" indent="-457200">
              <a:buFont typeface="Wingdings" panose="05000000000000000000" pitchFamily="2" charset="2"/>
              <a:buChar char="Ø"/>
            </a:pPr>
            <a:r>
              <a:rPr lang="en-US" sz="3100" dirty="0" smtClean="0">
                <a:solidFill>
                  <a:schemeClr val="bg1"/>
                </a:solidFill>
              </a:rPr>
              <a:t> Examples</a:t>
            </a:r>
            <a:r>
              <a:rPr lang="en-US" sz="3100" dirty="0">
                <a:solidFill>
                  <a:schemeClr val="bg1"/>
                </a:solidFill>
              </a:rPr>
              <a:t> </a:t>
            </a:r>
            <a:r>
              <a:rPr lang="en-US" sz="3100" dirty="0" smtClean="0">
                <a:solidFill>
                  <a:schemeClr val="bg1"/>
                </a:solidFill>
              </a:rPr>
              <a:t>with programs.</a:t>
            </a:r>
          </a:p>
          <a:p>
            <a:pPr marL="457200" indent="-457200">
              <a:buFont typeface="Wingdings" panose="05000000000000000000" pitchFamily="2" charset="2"/>
              <a:buChar char="Ø"/>
            </a:pPr>
            <a:r>
              <a:rPr lang="en-US" sz="3100" dirty="0" smtClean="0">
                <a:solidFill>
                  <a:schemeClr val="bg1"/>
                </a:solidFill>
              </a:rPr>
              <a:t> Where is it used?</a:t>
            </a:r>
          </a:p>
          <a:p>
            <a:pPr marL="457200" indent="-457200">
              <a:buFont typeface="Wingdings" panose="05000000000000000000" pitchFamily="2" charset="2"/>
              <a:buChar char="Ø"/>
            </a:pPr>
            <a:r>
              <a:rPr lang="en-US" sz="3100" dirty="0" smtClean="0">
                <a:solidFill>
                  <a:schemeClr val="bg1"/>
                </a:solidFill>
              </a:rPr>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Composite pattern</a:t>
            </a:r>
          </a:p>
        </p:txBody>
      </p:sp>
      <p:sp>
        <p:nvSpPr>
          <p:cNvPr id="10" name="TextBox 9"/>
          <p:cNvSpPr txBox="1"/>
          <p:nvPr/>
        </p:nvSpPr>
        <p:spPr>
          <a:xfrm>
            <a:off x="0" y="620688"/>
            <a:ext cx="9144000" cy="1200329"/>
          </a:xfrm>
          <a:prstGeom prst="rect">
            <a:avLst/>
          </a:prstGeom>
          <a:noFill/>
        </p:spPr>
        <p:txBody>
          <a:bodyPr wrap="square" rtlCol="0">
            <a:spAutoFit/>
          </a:bodyPr>
          <a:lstStyle/>
          <a:p>
            <a:pPr marL="457200" indent="-457200">
              <a:buFont typeface="Wingdings" panose="05000000000000000000" pitchFamily="2" charset="2"/>
              <a:buChar char="Ø"/>
            </a:pPr>
            <a:r>
              <a:rPr lang="en-IN" sz="2400" dirty="0" smtClean="0">
                <a:solidFill>
                  <a:schemeClr val="bg1"/>
                </a:solidFill>
              </a:rPr>
              <a:t>It is used where we need to treat a group of objects in similar way as a single object.</a:t>
            </a:r>
          </a:p>
          <a:p>
            <a:pPr marL="457200" indent="-457200">
              <a:buFont typeface="Wingdings" panose="05000000000000000000" pitchFamily="2" charset="2"/>
              <a:buChar char="Ø"/>
            </a:pPr>
            <a:r>
              <a:rPr lang="en-IN" sz="2400" dirty="0" smtClean="0">
                <a:solidFill>
                  <a:schemeClr val="bg1"/>
                </a:solidFill>
              </a:rPr>
              <a:t>Composes objects in term of a tree structure.</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Singleton pattern</a:t>
            </a:r>
          </a:p>
        </p:txBody>
      </p:sp>
      <p:sp>
        <p:nvSpPr>
          <p:cNvPr id="10" name="TextBox 9"/>
          <p:cNvSpPr txBox="1"/>
          <p:nvPr/>
        </p:nvSpPr>
        <p:spPr>
          <a:xfrm>
            <a:off x="0" y="785794"/>
            <a:ext cx="8572528" cy="2308324"/>
          </a:xfrm>
          <a:prstGeom prst="rect">
            <a:avLst/>
          </a:prstGeom>
          <a:noFill/>
        </p:spPr>
        <p:txBody>
          <a:bodyPr wrap="square" rtlCol="0">
            <a:spAutoFit/>
          </a:bodyPr>
          <a:lstStyle/>
          <a:p>
            <a:pPr marL="457200" indent="-457200">
              <a:buFont typeface="Wingdings" panose="05000000000000000000" pitchFamily="2" charset="2"/>
              <a:buChar char="Ø"/>
            </a:pPr>
            <a:r>
              <a:rPr lang="en-IN" sz="2400" dirty="0" smtClean="0">
                <a:solidFill>
                  <a:schemeClr val="bg1"/>
                </a:solidFill>
              </a:rPr>
              <a:t>It consists of static  private member which is single instance of the class.</a:t>
            </a:r>
          </a:p>
          <a:p>
            <a:pPr marL="457200" indent="-457200">
              <a:buFont typeface="Wingdings" panose="05000000000000000000" pitchFamily="2" charset="2"/>
              <a:buChar char="Ø"/>
            </a:pPr>
            <a:r>
              <a:rPr lang="en-US" sz="2400" dirty="0" smtClean="0">
                <a:solidFill>
                  <a:schemeClr val="bg1"/>
                </a:solidFill>
              </a:rPr>
              <a:t>It consists of private constructor to avoid instantiating class  (using conventional way).</a:t>
            </a:r>
          </a:p>
          <a:p>
            <a:pPr marL="457200" indent="-457200">
              <a:buFont typeface="Wingdings" panose="05000000000000000000" pitchFamily="2" charset="2"/>
              <a:buChar char="Ø"/>
            </a:pPr>
            <a:r>
              <a:rPr lang="en-US" sz="2400" dirty="0" smtClean="0">
                <a:solidFill>
                  <a:schemeClr val="bg1"/>
                </a:solidFill>
              </a:rPr>
              <a:t>It consists of static public method which provides global access of singleton object.</a:t>
            </a:r>
            <a:endParaRPr lang="en-IN" sz="24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graphicFrame>
        <p:nvGraphicFramePr>
          <p:cNvPr id="12" name="Table 11"/>
          <p:cNvGraphicFramePr>
            <a:graphicFrameLocks noGrp="1"/>
          </p:cNvGraphicFramePr>
          <p:nvPr/>
        </p:nvGraphicFramePr>
        <p:xfrm>
          <a:off x="2571736" y="3571876"/>
          <a:ext cx="4071966" cy="2072640"/>
        </p:xfrm>
        <a:graphic>
          <a:graphicData uri="http://schemas.openxmlformats.org/drawingml/2006/table">
            <a:tbl>
              <a:tblPr firstRow="1" bandRow="1">
                <a:tableStyleId>{5C22544A-7EE6-4342-B048-85BDC9FD1C3A}</a:tableStyleId>
              </a:tblPr>
              <a:tblGrid>
                <a:gridCol w="4071966"/>
              </a:tblGrid>
              <a:tr h="370840">
                <a:tc>
                  <a:txBody>
                    <a:bodyPr/>
                    <a:lstStyle/>
                    <a:p>
                      <a:pPr algn="ctr"/>
                      <a:r>
                        <a:rPr lang="en-US" sz="2800" dirty="0" smtClean="0"/>
                        <a:t>Structure</a:t>
                      </a:r>
                      <a:endParaRPr lang="en-IN" sz="2800" dirty="0"/>
                    </a:p>
                  </a:txBody>
                  <a:tcPr/>
                </a:tc>
              </a:tr>
              <a:tr h="370840">
                <a:tc>
                  <a:txBody>
                    <a:bodyPr/>
                    <a:lstStyle/>
                    <a:p>
                      <a:pPr algn="ctr"/>
                      <a:r>
                        <a:rPr lang="en-US" sz="2800" dirty="0" smtClean="0"/>
                        <a:t>-instance:</a:t>
                      </a:r>
                      <a:r>
                        <a:rPr lang="en-US" sz="2800" baseline="0" dirty="0" smtClean="0"/>
                        <a:t> Singleton</a:t>
                      </a:r>
                      <a:endParaRPr lang="en-IN" sz="2800" dirty="0"/>
                    </a:p>
                  </a:txBody>
                  <a:tcPr/>
                </a:tc>
              </a:tr>
              <a:tr h="370840">
                <a:tc>
                  <a:txBody>
                    <a:bodyPr/>
                    <a:lstStyle/>
                    <a:p>
                      <a:pPr algn="ctr"/>
                      <a:r>
                        <a:rPr lang="en-US" sz="2800" dirty="0" smtClean="0"/>
                        <a:t>-Singleton()</a:t>
                      </a:r>
                      <a:endParaRPr lang="en-IN" sz="2800" dirty="0"/>
                    </a:p>
                  </a:txBody>
                  <a:tcPr/>
                </a:tc>
              </a:tr>
              <a:tr h="370840">
                <a:tc>
                  <a:txBody>
                    <a:bodyPr/>
                    <a:lstStyle/>
                    <a:p>
                      <a:pPr algn="ctr"/>
                      <a:r>
                        <a:rPr lang="en-US" sz="2800" dirty="0" smtClean="0"/>
                        <a:t>+</a:t>
                      </a:r>
                      <a:r>
                        <a:rPr lang="en-US" sz="2800" dirty="0" err="1" smtClean="0"/>
                        <a:t>getInstance</a:t>
                      </a:r>
                      <a:r>
                        <a:rPr lang="en-US" sz="2800" dirty="0" smtClean="0"/>
                        <a:t>(): Singleton</a:t>
                      </a:r>
                      <a:endParaRPr lang="en-IN" sz="2800" dirty="0"/>
                    </a:p>
                  </a:txBody>
                  <a:tcPr/>
                </a:tc>
              </a:tr>
            </a:tbl>
          </a:graphicData>
        </a:graphic>
      </p:graphicFrame>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Composite pattern</a:t>
            </a:r>
          </a:p>
        </p:txBody>
      </p:sp>
      <p:sp>
        <p:nvSpPr>
          <p:cNvPr id="10" name="TextBox 9"/>
          <p:cNvSpPr txBox="1"/>
          <p:nvPr/>
        </p:nvSpPr>
        <p:spPr>
          <a:xfrm>
            <a:off x="0" y="785794"/>
            <a:ext cx="8572528" cy="1938992"/>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It consists of ‘Base’ component (abstract class or interface).</a:t>
            </a:r>
          </a:p>
          <a:p>
            <a:pPr marL="457200" indent="-457200">
              <a:buFont typeface="Wingdings" panose="05000000000000000000" pitchFamily="2" charset="2"/>
              <a:buChar char="Ø"/>
            </a:pPr>
            <a:r>
              <a:rPr lang="en-IN" sz="2400" dirty="0" smtClean="0">
                <a:solidFill>
                  <a:schemeClr val="bg1"/>
                </a:solidFill>
              </a:rPr>
              <a:t>Client program uses base component to work with the objects in the composition.</a:t>
            </a:r>
          </a:p>
          <a:p>
            <a:pPr marL="457200" indent="-457200">
              <a:buFont typeface="Wingdings" panose="05000000000000000000" pitchFamily="2" charset="2"/>
              <a:buChar char="Ø"/>
            </a:pPr>
            <a:r>
              <a:rPr lang="en-US" sz="2400" dirty="0" smtClean="0">
                <a:solidFill>
                  <a:schemeClr val="bg1"/>
                </a:solidFill>
              </a:rPr>
              <a:t>Then it consists of ‘Leaf’ component. </a:t>
            </a:r>
            <a:r>
              <a:rPr lang="en-IN" sz="2400" dirty="0" smtClean="0">
                <a:solidFill>
                  <a:schemeClr val="bg1"/>
                </a:solidFill>
              </a:rPr>
              <a:t>It is the building block for the composition and implements base component.</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Composite pattern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graphicFrame>
        <p:nvGraphicFramePr>
          <p:cNvPr id="21" name="Table 20"/>
          <p:cNvGraphicFramePr>
            <a:graphicFrameLocks noGrp="1"/>
          </p:cNvGraphicFramePr>
          <p:nvPr/>
        </p:nvGraphicFramePr>
        <p:xfrm>
          <a:off x="428593" y="928664"/>
          <a:ext cx="8286814" cy="5516880"/>
        </p:xfrm>
        <a:graphic>
          <a:graphicData uri="http://schemas.openxmlformats.org/drawingml/2006/table">
            <a:tbl>
              <a:tblPr/>
              <a:tblGrid>
                <a:gridCol w="1119838"/>
                <a:gridCol w="895872"/>
                <a:gridCol w="895872"/>
                <a:gridCol w="895872"/>
                <a:gridCol w="895872"/>
                <a:gridCol w="895872"/>
                <a:gridCol w="895872"/>
                <a:gridCol w="895872"/>
                <a:gridCol w="895872"/>
              </a:tblGrid>
              <a:tr h="299147">
                <a:tc gridSpan="9">
                  <a:txBody>
                    <a:bodyPr/>
                    <a:lstStyle/>
                    <a:p>
                      <a:pPr algn="ctr" rtl="0" fontAlgn="t"/>
                      <a:r>
                        <a:rPr lang="en-IN" sz="2200" b="1" i="0" u="none" strike="noStrike" dirty="0">
                          <a:solidFill>
                            <a:srgbClr val="FFFFFF"/>
                          </a:solidFill>
                          <a:latin typeface="Calibri"/>
                        </a:rPr>
                        <a:t>Structure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99147">
                <a:tc gridSpan="2">
                  <a:txBody>
                    <a:bodyPr/>
                    <a:lstStyle/>
                    <a:p>
                      <a:pPr algn="ctr" rtl="0" fontAlgn="t"/>
                      <a:r>
                        <a:rPr lang="en-IN" sz="2200" b="0" i="0" u="none" strike="noStrike" dirty="0">
                          <a:solidFill>
                            <a:srgbClr val="000000"/>
                          </a:solidFill>
                          <a:latin typeface="Calibri"/>
                        </a:rPr>
                        <a:t>Component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299147">
                <a:tc gridSpan="2">
                  <a:txBody>
                    <a:bodyPr/>
                    <a:lstStyle/>
                    <a:p>
                      <a:pPr algn="ctr" rtl="0" fontAlgn="t"/>
                      <a:r>
                        <a:rPr lang="en-IN" sz="2200" b="0" i="0" u="none" strike="noStrike">
                          <a:solidFill>
                            <a:srgbClr val="000000"/>
                          </a:solidFill>
                          <a:latin typeface="Calibri"/>
                        </a:rPr>
                        <a:t>+Operation()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Composite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gridSpan="2">
                  <a:txBody>
                    <a:bodyPr/>
                    <a:lstStyle/>
                    <a:p>
                      <a:pPr algn="ctr" rtl="0" fontAlgn="t"/>
                      <a:r>
                        <a:rPr lang="en-IN" sz="2200" b="0" i="0" u="none" strike="noStrike">
                          <a:solidFill>
                            <a:srgbClr val="000000"/>
                          </a:solidFill>
                          <a:latin typeface="Calibri"/>
                        </a:rPr>
                        <a:t>Leaf</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a:txBody>
                    <a:bodyPr/>
                    <a:lstStyle/>
                    <a:p>
                      <a:pPr algn="l" fontAlgn="b"/>
                      <a:endParaRPr lang="en-IN" sz="22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+Operation()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gridSpan="2">
                  <a:txBody>
                    <a:bodyPr/>
                    <a:lstStyle/>
                    <a:p>
                      <a:pPr algn="ctr" rtl="0" fontAlgn="t"/>
                      <a:r>
                        <a:rPr lang="en-IN" sz="2200" b="0" i="0" u="none" strike="noStrike">
                          <a:solidFill>
                            <a:srgbClr val="000000"/>
                          </a:solidFill>
                          <a:latin typeface="Calibri"/>
                        </a:rPr>
                        <a:t>+Operation()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fontAlgn="b"/>
                      <a:endParaRPr lang="en-IN" sz="22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+Add()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+Remove()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dirty="0">
                          <a:solidFill>
                            <a:srgbClr val="000000"/>
                          </a:solidFill>
                          <a:latin typeface="Calibri"/>
                        </a:rPr>
                        <a:t>+</a:t>
                      </a:r>
                      <a:r>
                        <a:rPr lang="en-IN" sz="2200" b="0" i="0" u="none" strike="noStrike" dirty="0" err="1">
                          <a:solidFill>
                            <a:srgbClr val="000000"/>
                          </a:solidFill>
                          <a:latin typeface="Calibri"/>
                        </a:rPr>
                        <a:t>GetChild</a:t>
                      </a:r>
                      <a:r>
                        <a:rPr lang="en-IN" sz="2200" b="0" i="0" u="none" strike="noStrike" dirty="0">
                          <a:solidFill>
                            <a:srgbClr val="000000"/>
                          </a:solidFill>
                          <a:latin typeface="Calibri"/>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t"/>
                      <a:r>
                        <a:rPr lang="en-IN" sz="2200" b="0" i="0" u="none" strike="noStrike" dirty="0">
                          <a:solidFill>
                            <a:srgbClr val="000000"/>
                          </a:solidFill>
                          <a:latin typeface="Calibri"/>
                        </a:rPr>
                        <a:t>Leaf</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Composite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hMerge="1">
                  <a:txBody>
                    <a:bodyPr/>
                    <a:lstStyle/>
                    <a:p>
                      <a:endParaRPr lang="en-IN"/>
                    </a:p>
                  </a:txBody>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t"/>
                      <a:r>
                        <a:rPr lang="en-IN" sz="2200" b="0" i="0" u="none" strike="noStrike" dirty="0">
                          <a:solidFill>
                            <a:srgbClr val="000000"/>
                          </a:solidFill>
                          <a:latin typeface="Calibri"/>
                        </a:rPr>
                        <a:t>+Operation()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fontAlgn="b"/>
                      <a:endParaRPr lang="en-IN" sz="22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+Operation()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+Add()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a:solidFill>
                            <a:srgbClr val="000000"/>
                          </a:solidFill>
                          <a:latin typeface="Calibri"/>
                        </a:rPr>
                        <a:t>+Remove()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r>
              <a:tr h="299147">
                <a:tc>
                  <a:txBody>
                    <a:bodyPr/>
                    <a:lstStyle/>
                    <a:p>
                      <a:pPr algn="l" fontAlgn="b"/>
                      <a:endParaRPr lang="en-IN"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IN" sz="2200" b="0"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rtl="0" fontAlgn="t"/>
                      <a:r>
                        <a:rPr lang="en-IN" sz="2200" b="0" i="0" u="none" strike="noStrike" dirty="0">
                          <a:solidFill>
                            <a:srgbClr val="000000"/>
                          </a:solidFill>
                          <a:latin typeface="Calibri"/>
                        </a:rPr>
                        <a:t>+</a:t>
                      </a:r>
                      <a:r>
                        <a:rPr lang="en-IN" sz="2200" b="0" i="0" u="none" strike="noStrike" dirty="0" err="1">
                          <a:solidFill>
                            <a:srgbClr val="000000"/>
                          </a:solidFill>
                          <a:latin typeface="Calibri"/>
                        </a:rPr>
                        <a:t>GetChild</a:t>
                      </a:r>
                      <a:r>
                        <a:rPr lang="en-IN" sz="2200" b="0" i="0" u="none" strike="noStrike" dirty="0">
                          <a:solidFill>
                            <a:srgbClr val="000000"/>
                          </a:solidFill>
                          <a:latin typeface="Calibri"/>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r>
            </a:tbl>
          </a:graphicData>
        </a:graphic>
      </p:graphicFrame>
      <p:sp>
        <p:nvSpPr>
          <p:cNvPr id="22" name="Left-Right-Up Arrow 21"/>
          <p:cNvSpPr/>
          <p:nvPr/>
        </p:nvSpPr>
        <p:spPr>
          <a:xfrm>
            <a:off x="1142976" y="1928802"/>
            <a:ext cx="2214578" cy="642942"/>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Up Arrow 22"/>
          <p:cNvSpPr/>
          <p:nvPr/>
        </p:nvSpPr>
        <p:spPr>
          <a:xfrm flipH="1">
            <a:off x="1000099" y="2428868"/>
            <a:ext cx="357190" cy="2143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Down Arrow 23"/>
          <p:cNvSpPr/>
          <p:nvPr/>
        </p:nvSpPr>
        <p:spPr>
          <a:xfrm>
            <a:off x="4143372" y="4071942"/>
            <a:ext cx="214314"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wn Arrow 24"/>
          <p:cNvSpPr/>
          <p:nvPr/>
        </p:nvSpPr>
        <p:spPr>
          <a:xfrm>
            <a:off x="5929322" y="4071942"/>
            <a:ext cx="214314"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Examples:</a:t>
            </a:r>
          </a:p>
        </p:txBody>
      </p:sp>
      <p:sp>
        <p:nvSpPr>
          <p:cNvPr id="10" name="TextBox 9"/>
          <p:cNvSpPr txBox="1"/>
          <p:nvPr/>
        </p:nvSpPr>
        <p:spPr>
          <a:xfrm>
            <a:off x="0" y="571480"/>
            <a:ext cx="9144000" cy="1815882"/>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Example basic/ simple</a:t>
            </a:r>
          </a:p>
          <a:p>
            <a:pPr marL="342900" indent="-342900">
              <a:buFont typeface="Wingdings" pitchFamily="2" charset="2"/>
              <a:buChar char="Ø"/>
            </a:pPr>
            <a:r>
              <a:rPr lang="en-US" sz="2800" dirty="0" smtClean="0">
                <a:solidFill>
                  <a:schemeClr val="bg1"/>
                </a:solidFill>
              </a:rPr>
              <a:t>Example domain wise : Banking</a:t>
            </a:r>
          </a:p>
          <a:p>
            <a:pPr marL="342900" indent="-342900">
              <a:buFont typeface="Wingdings" pitchFamily="2" charset="2"/>
              <a:buChar char="Ø"/>
            </a:pPr>
            <a:r>
              <a:rPr lang="en-US" sz="2800" dirty="0" smtClean="0">
                <a:solidFill>
                  <a:schemeClr val="bg1"/>
                </a:solidFill>
              </a:rPr>
              <a:t>Example domain wise : Ecommerce</a:t>
            </a:r>
          </a:p>
          <a:p>
            <a:pPr marL="342900" indent="-342900">
              <a:buFont typeface="Wingdings" pitchFamily="2" charset="2"/>
              <a:buChar char="Ø"/>
            </a:pPr>
            <a:r>
              <a:rPr lang="en-US" sz="2800" dirty="0" smtClean="0">
                <a:solidFill>
                  <a:schemeClr val="bg1"/>
                </a:solidFill>
              </a:rPr>
              <a:t>Example domain wise : </a:t>
            </a:r>
            <a:r>
              <a:rPr lang="en-US" sz="2800" smtClean="0">
                <a:solidFill>
                  <a:schemeClr val="bg1"/>
                </a:solidFill>
              </a:rPr>
              <a:t>Employee management</a:t>
            </a:r>
            <a:endParaRPr lang="en-US"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Where is it used?</a:t>
            </a:r>
          </a:p>
        </p:txBody>
      </p:sp>
      <p:sp>
        <p:nvSpPr>
          <p:cNvPr id="10" name="TextBox 9"/>
          <p:cNvSpPr txBox="1"/>
          <p:nvPr/>
        </p:nvSpPr>
        <p:spPr>
          <a:xfrm>
            <a:off x="0" y="571480"/>
            <a:ext cx="9144000" cy="3539430"/>
          </a:xfrm>
          <a:prstGeom prst="rect">
            <a:avLst/>
          </a:prstGeom>
          <a:noFill/>
        </p:spPr>
        <p:txBody>
          <a:bodyPr wrap="square" rtlCol="0">
            <a:spAutoFit/>
          </a:bodyPr>
          <a:lstStyle/>
          <a:p>
            <a:pPr marL="342900" indent="-342900">
              <a:buFont typeface="Wingdings" pitchFamily="2" charset="2"/>
              <a:buChar char="Ø"/>
            </a:pPr>
            <a:r>
              <a:rPr lang="en-US" sz="2800" dirty="0" smtClean="0">
                <a:solidFill>
                  <a:schemeClr val="bg1"/>
                </a:solidFill>
              </a:rPr>
              <a:t> Per the basic concept where  we need to treat lot of objects same way and at the same time need to create hierarchy.</a:t>
            </a:r>
          </a:p>
          <a:p>
            <a:pPr marL="342900" indent="-342900">
              <a:buFont typeface="Wingdings" pitchFamily="2" charset="2"/>
              <a:buChar char="Ø"/>
            </a:pPr>
            <a:r>
              <a:rPr lang="en-US" sz="2800" dirty="0" smtClean="0">
                <a:solidFill>
                  <a:schemeClr val="bg1"/>
                </a:solidFill>
              </a:rPr>
              <a:t>For example adding payee list in your online bank account  - same bank, other bank etc</a:t>
            </a:r>
          </a:p>
          <a:p>
            <a:pPr marL="342900" indent="-342900">
              <a:buFont typeface="Wingdings" pitchFamily="2" charset="2"/>
              <a:buChar char="Ø"/>
            </a:pPr>
            <a:r>
              <a:rPr lang="en-US" sz="2800" dirty="0" smtClean="0">
                <a:solidFill>
                  <a:schemeClr val="bg1"/>
                </a:solidFill>
              </a:rPr>
              <a:t>For example when you purchase a group of product in a combo offer  e.g. Mobile + Memory card + Power bank + SIM card + Mobile cover + Mobile screen guard</a:t>
            </a:r>
            <a:endParaRPr lang="en-IN"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Interview questions</a:t>
            </a:r>
          </a:p>
        </p:txBody>
      </p:sp>
      <p:sp>
        <p:nvSpPr>
          <p:cNvPr id="10" name="TextBox 9"/>
          <p:cNvSpPr txBox="1"/>
          <p:nvPr/>
        </p:nvSpPr>
        <p:spPr>
          <a:xfrm>
            <a:off x="0" y="571480"/>
            <a:ext cx="9144000" cy="954107"/>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Is it mandatory to add same type of objects as leaf members – Not necessary.</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39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1928794" y="428604"/>
            <a:ext cx="5214974" cy="707886"/>
          </a:xfrm>
          <a:prstGeom prst="rect">
            <a:avLst/>
          </a:prstGeom>
          <a:noFill/>
        </p:spPr>
        <p:txBody>
          <a:bodyPr wrap="square" rtlCol="0">
            <a:spAutoFit/>
          </a:bodyPr>
          <a:lstStyle/>
          <a:p>
            <a:r>
              <a:rPr lang="en-US" sz="4000" b="1" dirty="0" smtClean="0">
                <a:solidFill>
                  <a:schemeClr val="bg1"/>
                </a:solidFill>
              </a:rPr>
              <a:t>Welcome to Java Kitkat</a:t>
            </a:r>
            <a:endParaRPr lang="en-IN" sz="4000" b="1" dirty="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pic>
        <p:nvPicPr>
          <p:cNvPr id="12" name="Picture 11" descr="design-pattern.jpg"/>
          <p:cNvPicPr>
            <a:picLocks noChangeAspect="1"/>
          </p:cNvPicPr>
          <p:nvPr/>
        </p:nvPicPr>
        <p:blipFill>
          <a:blip r:embed="rId3"/>
          <a:stretch>
            <a:fillRect/>
          </a:stretch>
        </p:blipFill>
        <p:spPr>
          <a:xfrm>
            <a:off x="0" y="3143248"/>
            <a:ext cx="9144000" cy="2571752"/>
          </a:xfrm>
          <a:prstGeom prst="rect">
            <a:avLst/>
          </a:prstGeom>
        </p:spPr>
      </p:pic>
      <p:sp>
        <p:nvSpPr>
          <p:cNvPr id="13" name="TextBox 12"/>
          <p:cNvSpPr txBox="1"/>
          <p:nvPr/>
        </p:nvSpPr>
        <p:spPr>
          <a:xfrm>
            <a:off x="642910" y="1928802"/>
            <a:ext cx="8001056" cy="707886"/>
          </a:xfrm>
          <a:prstGeom prst="rect">
            <a:avLst/>
          </a:prstGeom>
          <a:noFill/>
        </p:spPr>
        <p:txBody>
          <a:bodyPr wrap="square" rtlCol="0">
            <a:spAutoFit/>
          </a:bodyPr>
          <a:lstStyle/>
          <a:p>
            <a:r>
              <a:rPr lang="en-US" sz="4000" b="1" dirty="0" smtClean="0">
                <a:solidFill>
                  <a:schemeClr val="bg1"/>
                </a:solidFill>
              </a:rPr>
              <a:t>Tutorials for Design Patterns (in Java)</a:t>
            </a:r>
            <a:endParaRPr lang="en-IN" sz="4000" b="1" dirty="0">
              <a:solidFill>
                <a:schemeClr val="bg1"/>
              </a:solidFill>
            </a:endParaRPr>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solidFill>
                  <a:schemeClr val="bg1"/>
                </a:solidFill>
              </a:rPr>
              <a:t> </a:t>
            </a:r>
            <a:r>
              <a:rPr lang="en-US" sz="4000" b="1" dirty="0" smtClean="0">
                <a:solidFill>
                  <a:schemeClr val="bg1"/>
                </a:solidFill>
              </a:rPr>
              <a:t>Agenda</a:t>
            </a:r>
            <a:endParaRPr lang="en-IN" sz="4000" b="1" dirty="0">
              <a:solidFill>
                <a:schemeClr val="bg1"/>
              </a:solidFill>
            </a:endParaRPr>
          </a:p>
        </p:txBody>
      </p:sp>
      <p:sp>
        <p:nvSpPr>
          <p:cNvPr id="10" name="TextBox 9"/>
          <p:cNvSpPr txBox="1"/>
          <p:nvPr/>
        </p:nvSpPr>
        <p:spPr>
          <a:xfrm>
            <a:off x="0" y="642918"/>
            <a:ext cx="9144000" cy="2970044"/>
          </a:xfrm>
          <a:prstGeom prst="rect">
            <a:avLst/>
          </a:prstGeom>
          <a:noFill/>
        </p:spPr>
        <p:txBody>
          <a:bodyPr wrap="square" rtlCol="0">
            <a:spAutoFit/>
          </a:bodyPr>
          <a:lstStyle/>
          <a:p>
            <a:pPr marL="457200" indent="-457200">
              <a:buFont typeface="Wingdings" panose="05000000000000000000" pitchFamily="2" charset="2"/>
              <a:buChar char="Ø"/>
            </a:pPr>
            <a:r>
              <a:rPr lang="en-US" sz="2600" dirty="0" smtClean="0">
                <a:solidFill>
                  <a:schemeClr val="bg1"/>
                </a:solidFill>
              </a:rPr>
              <a:t> </a:t>
            </a:r>
            <a:r>
              <a:rPr lang="en-US" sz="2600" b="1" dirty="0" smtClean="0">
                <a:solidFill>
                  <a:schemeClr val="bg1"/>
                </a:solidFill>
              </a:rPr>
              <a:t>STRUCTURAL DESIGN PATTERN -&gt; </a:t>
            </a:r>
            <a:r>
              <a:rPr lang="en-US" sz="3200" b="1" dirty="0" smtClean="0">
                <a:solidFill>
                  <a:schemeClr val="bg1"/>
                </a:solidFill>
              </a:rPr>
              <a:t>STRATRGY PATTERN</a:t>
            </a:r>
            <a:r>
              <a:rPr lang="en-US" sz="3100" dirty="0" smtClean="0">
                <a:solidFill>
                  <a:schemeClr val="bg1"/>
                </a:solidFill>
              </a:rPr>
              <a:t>.</a:t>
            </a:r>
          </a:p>
          <a:p>
            <a:pPr marL="457200" indent="-457200">
              <a:buFont typeface="Wingdings" panose="05000000000000000000" pitchFamily="2" charset="2"/>
              <a:buChar char="Ø"/>
            </a:pPr>
            <a:r>
              <a:rPr lang="en-US" sz="3100" dirty="0" smtClean="0">
                <a:solidFill>
                  <a:schemeClr val="bg1"/>
                </a:solidFill>
              </a:rPr>
              <a:t> Basic concept / theory.</a:t>
            </a:r>
          </a:p>
          <a:p>
            <a:pPr marL="457200" indent="-457200">
              <a:buFont typeface="Wingdings" panose="05000000000000000000" pitchFamily="2" charset="2"/>
              <a:buChar char="Ø"/>
            </a:pPr>
            <a:r>
              <a:rPr lang="en-US" sz="3100" dirty="0" smtClean="0">
                <a:solidFill>
                  <a:schemeClr val="bg1"/>
                </a:solidFill>
              </a:rPr>
              <a:t> How it works.</a:t>
            </a:r>
          </a:p>
          <a:p>
            <a:pPr marL="457200" indent="-457200">
              <a:buFont typeface="Wingdings" panose="05000000000000000000" pitchFamily="2" charset="2"/>
              <a:buChar char="Ø"/>
            </a:pPr>
            <a:r>
              <a:rPr lang="en-US" sz="3100" dirty="0" smtClean="0">
                <a:solidFill>
                  <a:schemeClr val="bg1"/>
                </a:solidFill>
              </a:rPr>
              <a:t> Examples</a:t>
            </a:r>
            <a:r>
              <a:rPr lang="en-US" sz="3100" dirty="0">
                <a:solidFill>
                  <a:schemeClr val="bg1"/>
                </a:solidFill>
              </a:rPr>
              <a:t> </a:t>
            </a:r>
            <a:r>
              <a:rPr lang="en-US" sz="3100" dirty="0" smtClean="0">
                <a:solidFill>
                  <a:schemeClr val="bg1"/>
                </a:solidFill>
              </a:rPr>
              <a:t>with programs.</a:t>
            </a:r>
          </a:p>
          <a:p>
            <a:pPr marL="457200" indent="-457200">
              <a:buFont typeface="Wingdings" panose="05000000000000000000" pitchFamily="2" charset="2"/>
              <a:buChar char="Ø"/>
            </a:pPr>
            <a:r>
              <a:rPr lang="en-US" sz="3100" dirty="0" smtClean="0">
                <a:solidFill>
                  <a:schemeClr val="bg1"/>
                </a:solidFill>
              </a:rPr>
              <a:t> Where is it used?</a:t>
            </a:r>
          </a:p>
          <a:p>
            <a:pPr marL="457200" indent="-457200">
              <a:buFont typeface="Wingdings" panose="05000000000000000000" pitchFamily="2" charset="2"/>
              <a:buChar char="Ø"/>
            </a:pPr>
            <a:r>
              <a:rPr lang="en-US" sz="3100" dirty="0" smtClean="0">
                <a:solidFill>
                  <a:schemeClr val="bg1"/>
                </a:solidFill>
              </a:rPr>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Strategy pattern</a:t>
            </a:r>
          </a:p>
        </p:txBody>
      </p:sp>
      <p:sp>
        <p:nvSpPr>
          <p:cNvPr id="10" name="TextBox 9"/>
          <p:cNvSpPr txBox="1"/>
          <p:nvPr/>
        </p:nvSpPr>
        <p:spPr>
          <a:xfrm>
            <a:off x="0" y="620688"/>
            <a:ext cx="9144000" cy="830997"/>
          </a:xfrm>
          <a:prstGeom prst="rect">
            <a:avLst/>
          </a:prstGeom>
          <a:noFill/>
        </p:spPr>
        <p:txBody>
          <a:bodyPr wrap="square" rtlCol="0">
            <a:spAutoFit/>
          </a:bodyPr>
          <a:lstStyle/>
          <a:p>
            <a:pPr marL="457200" indent="-457200">
              <a:buFont typeface="Wingdings" panose="05000000000000000000" pitchFamily="2" charset="2"/>
              <a:buChar char="Ø"/>
            </a:pPr>
            <a:r>
              <a:rPr lang="en-IN" sz="2400" dirty="0" smtClean="0">
                <a:solidFill>
                  <a:schemeClr val="bg1"/>
                </a:solidFill>
              </a:rPr>
              <a:t>It is used where multiple algorithm/ strategies are at disposal and client want to decide which one to use at run time.</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Strategy pattern</a:t>
            </a:r>
          </a:p>
        </p:txBody>
      </p:sp>
      <p:sp>
        <p:nvSpPr>
          <p:cNvPr id="10" name="TextBox 9"/>
          <p:cNvSpPr txBox="1"/>
          <p:nvPr/>
        </p:nvSpPr>
        <p:spPr>
          <a:xfrm>
            <a:off x="0" y="785794"/>
            <a:ext cx="8572528" cy="1200329"/>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It consists of multiple algorithms/ strategies class(s).</a:t>
            </a:r>
          </a:p>
          <a:p>
            <a:pPr marL="457200" indent="-457200">
              <a:buFont typeface="Wingdings" panose="05000000000000000000" pitchFamily="2" charset="2"/>
              <a:buChar char="Ø"/>
            </a:pPr>
            <a:r>
              <a:rPr lang="en-IN" sz="2400" dirty="0" smtClean="0">
                <a:solidFill>
                  <a:schemeClr val="bg1"/>
                </a:solidFill>
              </a:rPr>
              <a:t>Then it contains context object whose behaviour varies as per its algorithm/ strategy object which is passed at run time.</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How it works – </a:t>
            </a:r>
            <a:r>
              <a:rPr lang="en-US" sz="4000" b="1" dirty="0" smtClean="0">
                <a:solidFill>
                  <a:schemeClr val="bg1"/>
                </a:solidFill>
              </a:rPr>
              <a:t>Singleton pattern</a:t>
            </a:r>
          </a:p>
        </p:txBody>
      </p:sp>
      <p:sp>
        <p:nvSpPr>
          <p:cNvPr id="10" name="TextBox 9"/>
          <p:cNvSpPr txBox="1"/>
          <p:nvPr/>
        </p:nvSpPr>
        <p:spPr>
          <a:xfrm>
            <a:off x="0" y="620688"/>
            <a:ext cx="9144000" cy="1200329"/>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solidFill>
                  <a:schemeClr val="bg1"/>
                </a:solidFill>
              </a:rPr>
              <a:t>Types:</a:t>
            </a:r>
          </a:p>
          <a:p>
            <a:pPr marL="914400" lvl="1" indent="-457200">
              <a:buFont typeface="Wingdings" panose="05000000000000000000" pitchFamily="2" charset="2"/>
              <a:buChar char="Ø"/>
            </a:pPr>
            <a:r>
              <a:rPr lang="en-US" sz="2400" dirty="0" smtClean="0">
                <a:solidFill>
                  <a:schemeClr val="bg1"/>
                </a:solidFill>
              </a:rPr>
              <a:t>Lazy load : Class instance is created as and when required.</a:t>
            </a:r>
          </a:p>
          <a:p>
            <a:pPr marL="914400" lvl="1" indent="-457200">
              <a:buFont typeface="Wingdings" panose="05000000000000000000" pitchFamily="2" charset="2"/>
              <a:buChar char="Ø"/>
            </a:pPr>
            <a:r>
              <a:rPr lang="en-US" sz="2400" dirty="0" smtClean="0">
                <a:solidFill>
                  <a:schemeClr val="bg1"/>
                </a:solidFill>
              </a:rPr>
              <a:t>Early load : Class instance is created during class loading.</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3600" b="1" dirty="0" smtClean="0">
                <a:solidFill>
                  <a:schemeClr val="bg1"/>
                </a:solidFill>
              </a:rPr>
              <a:t> Basic concept/ theory – </a:t>
            </a:r>
            <a:r>
              <a:rPr lang="en-US" sz="4000" b="1" dirty="0" smtClean="0">
                <a:solidFill>
                  <a:schemeClr val="bg1"/>
                </a:solidFill>
              </a:rPr>
              <a:t>Strategy pattern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graphicFrame>
        <p:nvGraphicFramePr>
          <p:cNvPr id="13" name="Table 12"/>
          <p:cNvGraphicFramePr>
            <a:graphicFrameLocks noGrp="1"/>
          </p:cNvGraphicFramePr>
          <p:nvPr/>
        </p:nvGraphicFramePr>
        <p:xfrm>
          <a:off x="428596" y="1071546"/>
          <a:ext cx="7929618" cy="2499399"/>
        </p:xfrm>
        <a:graphic>
          <a:graphicData uri="http://schemas.openxmlformats.org/drawingml/2006/table">
            <a:tbl>
              <a:tblPr/>
              <a:tblGrid>
                <a:gridCol w="2428891"/>
                <a:gridCol w="2536049"/>
                <a:gridCol w="2964678"/>
              </a:tblGrid>
              <a:tr h="402587">
                <a:tc gridSpan="3">
                  <a:txBody>
                    <a:bodyPr/>
                    <a:lstStyle/>
                    <a:p>
                      <a:pPr algn="ctr" rtl="0" fontAlgn="t"/>
                      <a:r>
                        <a:rPr lang="en-IN" sz="2800" b="1" i="0" u="none" strike="noStrike" dirty="0">
                          <a:solidFill>
                            <a:srgbClr val="FFFFFF"/>
                          </a:solidFill>
                          <a:latin typeface="Calibri"/>
                        </a:rPr>
                        <a:t>Structure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IN"/>
                    </a:p>
                  </a:txBody>
                  <a:tcPr/>
                </a:tc>
                <a:tc hMerge="1">
                  <a:txBody>
                    <a:bodyPr/>
                    <a:lstStyle/>
                    <a:p>
                      <a:endParaRPr lang="en-IN"/>
                    </a:p>
                  </a:txBody>
                  <a:tcPr/>
                </a:tc>
              </a:tr>
              <a:tr h="402587">
                <a:tc>
                  <a:txBody>
                    <a:bodyPr/>
                    <a:lstStyle/>
                    <a:p>
                      <a:pPr algn="ctr" rtl="0" fontAlgn="t"/>
                      <a:r>
                        <a:rPr lang="en-IN" sz="2200" b="0" i="0" u="none" strike="noStrike" dirty="0">
                          <a:solidFill>
                            <a:srgbClr val="000000"/>
                          </a:solidFill>
                          <a:latin typeface="Calibri"/>
                        </a:rPr>
                        <a:t>Strategy 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a:txBody>
                    <a:bodyPr/>
                    <a:lstStyle/>
                    <a:p>
                      <a:pPr algn="ctr" rtl="0" fontAlgn="t"/>
                      <a:r>
                        <a:rPr lang="en-IN" sz="2200" b="0" i="0" u="none" strike="noStrike" dirty="0">
                          <a:solidFill>
                            <a:srgbClr val="000000"/>
                          </a:solidFill>
                          <a:latin typeface="Calibri"/>
                        </a:rPr>
                        <a:t>Strategy 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a:txBody>
                    <a:bodyPr/>
                    <a:lstStyle/>
                    <a:p>
                      <a:pPr algn="ctr" rtl="0" fontAlgn="t"/>
                      <a:r>
                        <a:rPr lang="en-IN" sz="2200" b="0" i="0" u="none" strike="noStrike">
                          <a:solidFill>
                            <a:srgbClr val="000000"/>
                          </a:solidFill>
                          <a:latin typeface="Calibri"/>
                        </a:rPr>
                        <a:t>Strategy .. 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r>
              <a:tr h="402587">
                <a:tc gridSpan="3">
                  <a:txBody>
                    <a:bodyPr/>
                    <a:lstStyle/>
                    <a:p>
                      <a:pPr algn="ctr" fontAlgn="b"/>
                      <a:r>
                        <a:rPr lang="en-IN" sz="2800" b="0" i="0" u="none" strike="noStrike" dirty="0">
                          <a:solidFill>
                            <a:srgbClr val="000000"/>
                          </a:solidFill>
                          <a:latin typeface="Calibri"/>
                        </a:rPr>
                        <a:t>Context (</a:t>
                      </a:r>
                      <a:r>
                        <a:rPr lang="en-IN" sz="2800" b="0" i="0" u="none" strike="noStrike" dirty="0" err="1">
                          <a:solidFill>
                            <a:srgbClr val="000000"/>
                          </a:solidFill>
                          <a:latin typeface="Calibri"/>
                        </a:rPr>
                        <a:t>Strategytype</a:t>
                      </a:r>
                      <a:r>
                        <a:rPr lang="en-IN" sz="2800" b="0" i="0" u="none" strike="noStrike" dirty="0">
                          <a:solidFill>
                            <a:srgbClr val="000000"/>
                          </a:solidFill>
                          <a:latin typeface="Calibri"/>
                        </a:rPr>
                        <a:t> </a:t>
                      </a:r>
                      <a:r>
                        <a:rPr lang="en-IN" sz="2800" b="0" i="0" u="none" strike="noStrike" dirty="0" err="1">
                          <a:solidFill>
                            <a:srgbClr val="000000"/>
                          </a:solidFill>
                          <a:latin typeface="Calibri"/>
                        </a:rPr>
                        <a:t>st</a:t>
                      </a:r>
                      <a:r>
                        <a:rPr lang="en-IN" sz="2800" b="0"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548653">
                <a:tc gridSpan="3">
                  <a:txBody>
                    <a:bodyPr/>
                    <a:lstStyle/>
                    <a:p>
                      <a:pPr algn="ctr" fontAlgn="b"/>
                      <a:r>
                        <a:rPr lang="en-IN" sz="2800" b="0" i="0" u="none" strike="noStrike" dirty="0">
                          <a:solidFill>
                            <a:srgbClr val="000000"/>
                          </a:solidFill>
                          <a:latin typeface="Calibri"/>
                        </a:rPr>
                        <a:t>+ </a:t>
                      </a:r>
                      <a:r>
                        <a:rPr lang="en-IN" sz="2800" b="0" i="0" u="none" strike="noStrike" dirty="0" err="1">
                          <a:solidFill>
                            <a:srgbClr val="000000"/>
                          </a:solidFill>
                          <a:latin typeface="Calibri"/>
                        </a:rPr>
                        <a:t>executeStragergy</a:t>
                      </a:r>
                      <a:r>
                        <a:rPr lang="en-IN" sz="2800" b="0" i="0" u="none" strike="noStrike" dirty="0">
                          <a:solidFill>
                            <a:srgbClr val="000000"/>
                          </a:solidFill>
                          <a:latin typeface="Calibri"/>
                        </a:rPr>
                        <a:t>(</a:t>
                      </a:r>
                      <a:r>
                        <a:rPr lang="en-IN" sz="2800" b="0" i="0" u="none" strike="noStrike" dirty="0" err="1">
                          <a:solidFill>
                            <a:srgbClr val="000000"/>
                          </a:solidFill>
                          <a:latin typeface="Calibri"/>
                        </a:rPr>
                        <a:t>st</a:t>
                      </a:r>
                      <a:r>
                        <a:rPr lang="en-IN" sz="2800" b="0"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675669">
                <a:tc gridSpan="3">
                  <a:txBody>
                    <a:bodyPr/>
                    <a:lstStyle/>
                    <a:p>
                      <a:pPr algn="ctr" rtl="0" fontAlgn="t"/>
                      <a:r>
                        <a:rPr lang="en-IN" sz="2800" b="0" i="0" u="none" strike="noStrike" dirty="0" err="1">
                          <a:solidFill>
                            <a:srgbClr val="000000"/>
                          </a:solidFill>
                          <a:latin typeface="Calibri"/>
                        </a:rPr>
                        <a:t>st.executeStragergy</a:t>
                      </a:r>
                      <a:r>
                        <a:rPr lang="en-IN" sz="2800" b="0" i="0" u="none" strike="noStrike" dirty="0">
                          <a:solidFill>
                            <a:srgbClr val="000000"/>
                          </a:solidFill>
                          <a:latin typeface="Calibri"/>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8E8"/>
                    </a:solidFill>
                  </a:tcPr>
                </a:tc>
                <a:tc hMerge="1">
                  <a:txBody>
                    <a:bodyPr/>
                    <a:lstStyle/>
                    <a:p>
                      <a:endParaRPr lang="en-IN"/>
                    </a:p>
                  </a:txBody>
                  <a:tcPr/>
                </a:tc>
                <a:tc hMerge="1">
                  <a:txBody>
                    <a:bodyPr/>
                    <a:lstStyle/>
                    <a:p>
                      <a:endParaRPr lang="en-IN"/>
                    </a:p>
                  </a:txBody>
                  <a:tcPr/>
                </a:tc>
              </a:tr>
            </a:tbl>
          </a:graphicData>
        </a:graphic>
      </p:graphicFrame>
    </p:spTree>
    <p:extLst>
      <p:ext uri="{BB962C8B-B14F-4D97-AF65-F5344CB8AC3E}">
        <p14:creationId xmlns="" xmlns:p14="http://schemas.microsoft.com/office/powerpoint/2010/main" val="20866728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Examples:</a:t>
            </a:r>
          </a:p>
        </p:txBody>
      </p:sp>
      <p:sp>
        <p:nvSpPr>
          <p:cNvPr id="10" name="TextBox 9"/>
          <p:cNvSpPr txBox="1"/>
          <p:nvPr/>
        </p:nvSpPr>
        <p:spPr>
          <a:xfrm>
            <a:off x="0" y="571480"/>
            <a:ext cx="9144000" cy="1815882"/>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Example basic/ simple</a:t>
            </a:r>
          </a:p>
          <a:p>
            <a:pPr marL="342900" indent="-342900">
              <a:buFont typeface="Wingdings" pitchFamily="2" charset="2"/>
              <a:buChar char="Ø"/>
            </a:pPr>
            <a:r>
              <a:rPr lang="en-US" sz="2800" dirty="0" smtClean="0">
                <a:solidFill>
                  <a:schemeClr val="bg1"/>
                </a:solidFill>
              </a:rPr>
              <a:t>Example domain wise : Banking</a:t>
            </a:r>
          </a:p>
          <a:p>
            <a:pPr marL="342900" indent="-342900">
              <a:buFont typeface="Wingdings" pitchFamily="2" charset="2"/>
              <a:buChar char="Ø"/>
            </a:pPr>
            <a:r>
              <a:rPr lang="en-US" sz="2800" dirty="0" smtClean="0">
                <a:solidFill>
                  <a:schemeClr val="bg1"/>
                </a:solidFill>
              </a:rPr>
              <a:t>Example domain wise : Ecommerce</a:t>
            </a:r>
          </a:p>
          <a:p>
            <a:pPr marL="342900" indent="-342900">
              <a:buFont typeface="Wingdings" pitchFamily="2" charset="2"/>
              <a:buChar char="Ø"/>
            </a:pPr>
            <a:r>
              <a:rPr lang="en-US" sz="2800" dirty="0" smtClean="0">
                <a:solidFill>
                  <a:schemeClr val="bg1"/>
                </a:solidFill>
              </a:rPr>
              <a:t>Example domain wise : </a:t>
            </a:r>
            <a:r>
              <a:rPr lang="en-US" sz="2800" smtClean="0">
                <a:solidFill>
                  <a:schemeClr val="bg1"/>
                </a:solidFill>
              </a:rPr>
              <a:t>Employee management</a:t>
            </a:r>
            <a:endParaRPr lang="en-US"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Where is it used?</a:t>
            </a:r>
          </a:p>
        </p:txBody>
      </p:sp>
      <p:sp>
        <p:nvSpPr>
          <p:cNvPr id="10" name="TextBox 9"/>
          <p:cNvSpPr txBox="1"/>
          <p:nvPr/>
        </p:nvSpPr>
        <p:spPr>
          <a:xfrm>
            <a:off x="0" y="571480"/>
            <a:ext cx="9144000" cy="3539430"/>
          </a:xfrm>
          <a:prstGeom prst="rect">
            <a:avLst/>
          </a:prstGeom>
          <a:noFill/>
        </p:spPr>
        <p:txBody>
          <a:bodyPr wrap="square" rtlCol="0">
            <a:spAutoFit/>
          </a:bodyPr>
          <a:lstStyle/>
          <a:p>
            <a:pPr marL="342900" indent="-342900">
              <a:buFont typeface="Wingdings" pitchFamily="2" charset="2"/>
              <a:buChar char="Ø"/>
            </a:pPr>
            <a:r>
              <a:rPr lang="en-US" sz="2800" dirty="0" smtClean="0">
                <a:solidFill>
                  <a:schemeClr val="bg1"/>
                </a:solidFill>
              </a:rPr>
              <a:t>While choosing which algorithm to execute at runtime.</a:t>
            </a:r>
          </a:p>
          <a:p>
            <a:pPr marL="342900" indent="-342900">
              <a:buFont typeface="Wingdings" pitchFamily="2" charset="2"/>
              <a:buChar char="Ø"/>
            </a:pPr>
            <a:r>
              <a:rPr lang="en-IN" sz="2800" dirty="0" smtClean="0">
                <a:solidFill>
                  <a:schemeClr val="bg1"/>
                </a:solidFill>
              </a:rPr>
              <a:t>It useful when we have multiple algorithms for specific task and we want our application to be flexible to chose any of the algorithm at runtime for specific task.</a:t>
            </a:r>
            <a:endParaRPr lang="en-US" sz="2800" dirty="0" smtClean="0">
              <a:solidFill>
                <a:schemeClr val="bg1"/>
              </a:solidFill>
            </a:endParaRPr>
          </a:p>
          <a:p>
            <a:pPr marL="342900" indent="-342900">
              <a:buFont typeface="Wingdings" pitchFamily="2" charset="2"/>
              <a:buChar char="Ø"/>
            </a:pPr>
            <a:r>
              <a:rPr lang="en-US" sz="2800" dirty="0" smtClean="0">
                <a:solidFill>
                  <a:schemeClr val="bg1"/>
                </a:solidFill>
              </a:rPr>
              <a:t> For example</a:t>
            </a:r>
          </a:p>
          <a:p>
            <a:pPr marL="800100" lvl="1" indent="-342900">
              <a:buFont typeface="Wingdings" pitchFamily="2" charset="2"/>
              <a:buChar char="Ø"/>
            </a:pPr>
            <a:r>
              <a:rPr lang="en-US" sz="2800" dirty="0" smtClean="0">
                <a:solidFill>
                  <a:schemeClr val="bg1"/>
                </a:solidFill>
              </a:rPr>
              <a:t>which encryption technique to be used to be chosen runtime while send data over network.</a:t>
            </a:r>
          </a:p>
          <a:p>
            <a:pPr marL="342900" indent="-342900">
              <a:buFont typeface="Wingdings" pitchFamily="2" charset="2"/>
              <a:buChar char="Ø"/>
            </a:pPr>
            <a:endParaRPr lang="en-US" sz="2800" dirty="0" smtClean="0">
              <a:solidFill>
                <a:schemeClr val="bg1"/>
              </a:solidFill>
            </a:endParaRP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Interview questions</a:t>
            </a:r>
          </a:p>
        </p:txBody>
      </p:sp>
      <p:sp>
        <p:nvSpPr>
          <p:cNvPr id="10" name="TextBox 9"/>
          <p:cNvSpPr txBox="1"/>
          <p:nvPr/>
        </p:nvSpPr>
        <p:spPr>
          <a:xfrm>
            <a:off x="0" y="571480"/>
            <a:ext cx="9144000" cy="523220"/>
          </a:xfrm>
          <a:prstGeom prst="rect">
            <a:avLst/>
          </a:prstGeom>
          <a:noFill/>
        </p:spPr>
        <p:txBody>
          <a:bodyPr wrap="square" rtlCol="0">
            <a:spAutoFit/>
          </a:bodyPr>
          <a:lstStyle/>
          <a:p>
            <a:pPr marL="342900" indent="-342900">
              <a:buFont typeface="Wingdings" pitchFamily="2" charset="2"/>
              <a:buChar char="Ø"/>
            </a:pPr>
            <a:r>
              <a:rPr lang="en-IN" sz="2800" dirty="0" smtClean="0">
                <a:solidFill>
                  <a:schemeClr val="bg1"/>
                </a:solidFill>
              </a:rPr>
              <a:t>Is it mandatory to have Context object – Yes.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Examples :</a:t>
            </a:r>
          </a:p>
        </p:txBody>
      </p:sp>
      <p:sp>
        <p:nvSpPr>
          <p:cNvPr id="10" name="TextBox 9"/>
          <p:cNvSpPr txBox="1"/>
          <p:nvPr/>
        </p:nvSpPr>
        <p:spPr>
          <a:xfrm>
            <a:off x="0" y="571480"/>
            <a:ext cx="9144000" cy="5693866"/>
          </a:xfrm>
          <a:prstGeom prst="rect">
            <a:avLst/>
          </a:prstGeom>
          <a:noFill/>
        </p:spPr>
        <p:txBody>
          <a:bodyPr wrap="square" rtlCol="0">
            <a:spAutoFit/>
          </a:bodyPr>
          <a:lstStyle/>
          <a:p>
            <a:pPr marL="342900" indent="-342900">
              <a:buFont typeface="Wingdings" pitchFamily="2" charset="2"/>
              <a:buChar char="Ø"/>
            </a:pPr>
            <a:r>
              <a:rPr lang="en-US" sz="2800" dirty="0" smtClean="0">
                <a:solidFill>
                  <a:schemeClr val="bg1"/>
                </a:solidFill>
              </a:rPr>
              <a:t>Existing example : </a:t>
            </a:r>
          </a:p>
          <a:p>
            <a:pPr marL="800100" lvl="1" indent="-342900">
              <a:buFont typeface="Wingdings" pitchFamily="2" charset="2"/>
              <a:buChar char="Ø"/>
            </a:pPr>
            <a:r>
              <a:rPr lang="en-IN" sz="2800" dirty="0" err="1" smtClean="0">
                <a:solidFill>
                  <a:schemeClr val="bg1"/>
                </a:solidFill>
              </a:rPr>
              <a:t>java.lang.Runtime</a:t>
            </a:r>
            <a:endParaRPr lang="en-IN" sz="2800" dirty="0" smtClean="0">
              <a:solidFill>
                <a:schemeClr val="bg1"/>
              </a:solidFill>
            </a:endParaRPr>
          </a:p>
          <a:p>
            <a:pPr marL="800100" lvl="1" indent="-342900">
              <a:buFont typeface="Wingdings" pitchFamily="2" charset="2"/>
              <a:buChar char="Ø"/>
            </a:pPr>
            <a:r>
              <a:rPr lang="en-IN" sz="2800" dirty="0" smtClean="0">
                <a:solidFill>
                  <a:schemeClr val="bg1"/>
                </a:solidFill>
              </a:rPr>
              <a:t>java </a:t>
            </a:r>
            <a:r>
              <a:rPr lang="en-IN" sz="2800" dirty="0" err="1" smtClean="0">
                <a:solidFill>
                  <a:schemeClr val="bg1"/>
                </a:solidFill>
              </a:rPr>
              <a:t>awt.Toolkit</a:t>
            </a:r>
            <a:endParaRPr lang="en-IN" sz="2800" dirty="0" smtClean="0">
              <a:solidFill>
                <a:schemeClr val="bg1"/>
              </a:solidFill>
            </a:endParaRPr>
          </a:p>
          <a:p>
            <a:pPr marL="800100" lvl="1" indent="-342900">
              <a:buFont typeface="Wingdings" pitchFamily="2" charset="2"/>
              <a:buChar char="Ø"/>
            </a:pPr>
            <a:r>
              <a:rPr lang="en-IN" sz="2800" dirty="0" err="1" smtClean="0">
                <a:solidFill>
                  <a:schemeClr val="bg1"/>
                </a:solidFill>
              </a:rPr>
              <a:t>java.awt.Desktop</a:t>
            </a:r>
            <a:endParaRPr lang="en-IN" sz="2800" dirty="0" smtClean="0">
              <a:solidFill>
                <a:schemeClr val="bg1"/>
              </a:solidFill>
            </a:endParaRPr>
          </a:p>
          <a:p>
            <a:pPr marL="342900" indent="-342900">
              <a:buFont typeface="Wingdings" pitchFamily="2" charset="2"/>
              <a:buChar char="Ø"/>
            </a:pPr>
            <a:r>
              <a:rPr lang="en-IN" sz="2800" dirty="0" smtClean="0">
                <a:solidFill>
                  <a:schemeClr val="bg1"/>
                </a:solidFill>
              </a:rPr>
              <a:t>Example basic/ simple.</a:t>
            </a:r>
          </a:p>
          <a:p>
            <a:pPr marL="342900" indent="-342900">
              <a:buFont typeface="Wingdings" pitchFamily="2" charset="2"/>
              <a:buChar char="Ø"/>
            </a:pPr>
            <a:r>
              <a:rPr lang="en-IN" sz="2800" dirty="0" smtClean="0">
                <a:solidFill>
                  <a:schemeClr val="bg1"/>
                </a:solidFill>
              </a:rPr>
              <a:t>Example lazy load.</a:t>
            </a:r>
          </a:p>
          <a:p>
            <a:pPr marL="342900" indent="-342900">
              <a:buFont typeface="Wingdings" pitchFamily="2" charset="2"/>
              <a:buChar char="Ø"/>
            </a:pPr>
            <a:r>
              <a:rPr lang="en-IN" sz="2800" dirty="0" smtClean="0">
                <a:solidFill>
                  <a:schemeClr val="bg1"/>
                </a:solidFill>
              </a:rPr>
              <a:t>Example early load.</a:t>
            </a:r>
          </a:p>
          <a:p>
            <a:pPr marL="342900" indent="-342900">
              <a:buFont typeface="Wingdings" pitchFamily="2" charset="2"/>
              <a:buChar char="Ø"/>
            </a:pPr>
            <a:r>
              <a:rPr lang="en-US" sz="2800" dirty="0" smtClean="0">
                <a:solidFill>
                  <a:schemeClr val="bg1"/>
                </a:solidFill>
              </a:rPr>
              <a:t>Example real life : Logger.</a:t>
            </a:r>
          </a:p>
          <a:p>
            <a:pPr marL="342900" indent="-342900">
              <a:buFont typeface="Wingdings" pitchFamily="2" charset="2"/>
              <a:buChar char="Ø"/>
            </a:pPr>
            <a:r>
              <a:rPr lang="en-US" sz="2800" dirty="0" smtClean="0">
                <a:solidFill>
                  <a:schemeClr val="bg1"/>
                </a:solidFill>
              </a:rPr>
              <a:t>Example real life : Databases handling.</a:t>
            </a:r>
          </a:p>
          <a:p>
            <a:pPr marL="342900" indent="-342900">
              <a:buFont typeface="Wingdings" pitchFamily="2" charset="2"/>
              <a:buChar char="Ø"/>
            </a:pPr>
            <a:r>
              <a:rPr lang="en-US" sz="2800" dirty="0" smtClean="0">
                <a:solidFill>
                  <a:schemeClr val="bg1"/>
                </a:solidFill>
              </a:rPr>
              <a:t>Example domain wise : Banking</a:t>
            </a:r>
          </a:p>
          <a:p>
            <a:pPr marL="342900" indent="-342900">
              <a:buFont typeface="Wingdings" pitchFamily="2" charset="2"/>
              <a:buChar char="Ø"/>
            </a:pPr>
            <a:r>
              <a:rPr lang="en-US" sz="2800" dirty="0" smtClean="0">
                <a:solidFill>
                  <a:schemeClr val="bg1"/>
                </a:solidFill>
              </a:rPr>
              <a:t>Example domain wise : Ecommerce</a:t>
            </a:r>
          </a:p>
          <a:p>
            <a:pPr marL="342900" indent="-342900">
              <a:buFont typeface="Wingdings" pitchFamily="2" charset="2"/>
              <a:buChar char="Ø"/>
            </a:pPr>
            <a:r>
              <a:rPr lang="en-US" sz="2800" dirty="0" smtClean="0">
                <a:solidFill>
                  <a:schemeClr val="bg1"/>
                </a:solidFill>
              </a:rPr>
              <a:t>Example domain wise : Employee management</a:t>
            </a:r>
          </a:p>
          <a:p>
            <a:pPr marL="342900" indent="-342900">
              <a:buFont typeface="Wingdings" pitchFamily="2" charset="2"/>
              <a:buChar char="Ø"/>
            </a:pPr>
            <a:r>
              <a:rPr lang="en-US" sz="2800" dirty="0" smtClean="0">
                <a:solidFill>
                  <a:schemeClr val="bg1"/>
                </a:solidFill>
              </a:rPr>
              <a:t>Example domain wise : Recruitment management</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Where is it used?</a:t>
            </a:r>
          </a:p>
        </p:txBody>
      </p:sp>
      <p:sp>
        <p:nvSpPr>
          <p:cNvPr id="10" name="TextBox 9"/>
          <p:cNvSpPr txBox="1"/>
          <p:nvPr/>
        </p:nvSpPr>
        <p:spPr>
          <a:xfrm>
            <a:off x="0" y="571480"/>
            <a:ext cx="9144000" cy="1384995"/>
          </a:xfrm>
          <a:prstGeom prst="rect">
            <a:avLst/>
          </a:prstGeom>
          <a:noFill/>
        </p:spPr>
        <p:txBody>
          <a:bodyPr wrap="square" rtlCol="0">
            <a:spAutoFit/>
          </a:bodyPr>
          <a:lstStyle/>
          <a:p>
            <a:pPr marL="342900" indent="-342900">
              <a:buFont typeface="Wingdings" pitchFamily="2" charset="2"/>
              <a:buChar char="Ø"/>
            </a:pPr>
            <a:r>
              <a:rPr lang="en-US" sz="2800" dirty="0" smtClean="0">
                <a:solidFill>
                  <a:schemeClr val="bg1"/>
                </a:solidFill>
              </a:rPr>
              <a:t>Database handling</a:t>
            </a:r>
          </a:p>
          <a:p>
            <a:pPr marL="342900" indent="-342900">
              <a:buFont typeface="Wingdings" pitchFamily="2" charset="2"/>
              <a:buChar char="Ø"/>
            </a:pPr>
            <a:r>
              <a:rPr lang="en-US" sz="2800" dirty="0" smtClean="0">
                <a:solidFill>
                  <a:schemeClr val="bg1"/>
                </a:solidFill>
              </a:rPr>
              <a:t>Hardware device handling or hardware access</a:t>
            </a:r>
          </a:p>
          <a:p>
            <a:pPr marL="342900" indent="-342900">
              <a:buFont typeface="Wingdings" pitchFamily="2" charset="2"/>
              <a:buChar char="Ø"/>
            </a:pPr>
            <a:r>
              <a:rPr lang="en-US" sz="2800" dirty="0" smtClean="0">
                <a:solidFill>
                  <a:schemeClr val="bg1"/>
                </a:solidFill>
              </a:rPr>
              <a:t>Logging in complex (web) application</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solidFill>
                  <a:schemeClr val="bg1"/>
                </a:solidFill>
              </a:rPr>
              <a:t> Interview questions</a:t>
            </a:r>
          </a:p>
        </p:txBody>
      </p:sp>
      <p:sp>
        <p:nvSpPr>
          <p:cNvPr id="10" name="TextBox 9"/>
          <p:cNvSpPr txBox="1"/>
          <p:nvPr/>
        </p:nvSpPr>
        <p:spPr>
          <a:xfrm>
            <a:off x="0" y="571480"/>
            <a:ext cx="9144000" cy="4832092"/>
          </a:xfrm>
          <a:prstGeom prst="rect">
            <a:avLst/>
          </a:prstGeom>
          <a:noFill/>
        </p:spPr>
        <p:txBody>
          <a:bodyPr wrap="square" rtlCol="0">
            <a:spAutoFit/>
          </a:bodyPr>
          <a:lstStyle/>
          <a:p>
            <a:pPr marL="342900" indent="-342900">
              <a:buFont typeface="Wingdings" pitchFamily="2" charset="2"/>
              <a:buChar char="§"/>
            </a:pPr>
            <a:r>
              <a:rPr lang="en-IN" sz="2800" dirty="0" smtClean="0">
                <a:solidFill>
                  <a:schemeClr val="bg1"/>
                </a:solidFill>
              </a:rPr>
              <a:t>What are the ways to prevent creating another instance of Singleton class?</a:t>
            </a:r>
          </a:p>
          <a:p>
            <a:pPr marL="800100" lvl="1" indent="-342900">
              <a:buFont typeface="Wingdings" pitchFamily="2" charset="2"/>
              <a:buChar char="Ø"/>
            </a:pPr>
            <a:r>
              <a:rPr lang="en-US" sz="2800" dirty="0" smtClean="0">
                <a:solidFill>
                  <a:schemeClr val="bg1"/>
                </a:solidFill>
              </a:rPr>
              <a:t>Double check locking.</a:t>
            </a:r>
          </a:p>
          <a:p>
            <a:pPr marL="800100" lvl="1" indent="-342900">
              <a:buFont typeface="Wingdings" pitchFamily="2" charset="2"/>
              <a:buChar char="Ø"/>
            </a:pPr>
            <a:r>
              <a:rPr lang="en-US" sz="2800" dirty="0" smtClean="0">
                <a:solidFill>
                  <a:schemeClr val="bg1"/>
                </a:solidFill>
              </a:rPr>
              <a:t>Not to implement </a:t>
            </a:r>
            <a:r>
              <a:rPr lang="en-US" sz="2800" dirty="0" err="1" smtClean="0">
                <a:solidFill>
                  <a:schemeClr val="bg1"/>
                </a:solidFill>
              </a:rPr>
              <a:t>Cloneable</a:t>
            </a:r>
            <a:r>
              <a:rPr lang="en-US" sz="2800" dirty="0" smtClean="0">
                <a:solidFill>
                  <a:schemeClr val="bg1"/>
                </a:solidFill>
              </a:rPr>
              <a:t>() interface.</a:t>
            </a:r>
          </a:p>
          <a:p>
            <a:pPr marL="800100" lvl="1" indent="-342900">
              <a:buFont typeface="Wingdings" pitchFamily="2" charset="2"/>
              <a:buChar char="Ø"/>
            </a:pPr>
            <a:r>
              <a:rPr lang="en-US" sz="2800" dirty="0" smtClean="0">
                <a:solidFill>
                  <a:schemeClr val="bg1"/>
                </a:solidFill>
              </a:rPr>
              <a:t>If </a:t>
            </a:r>
            <a:r>
              <a:rPr lang="en-US" sz="2800" dirty="0" err="1" smtClean="0">
                <a:solidFill>
                  <a:schemeClr val="bg1"/>
                </a:solidFill>
              </a:rPr>
              <a:t>Cloneable</a:t>
            </a:r>
            <a:r>
              <a:rPr lang="en-US" sz="2800" dirty="0" smtClean="0">
                <a:solidFill>
                  <a:schemeClr val="bg1"/>
                </a:solidFill>
              </a:rPr>
              <a:t>() interface is created then throw exception.</a:t>
            </a:r>
          </a:p>
          <a:p>
            <a:pPr marL="800100" lvl="1" indent="-342900">
              <a:buFont typeface="Wingdings" pitchFamily="2" charset="2"/>
              <a:buChar char="Ø"/>
            </a:pPr>
            <a:r>
              <a:rPr lang="en-US" sz="2800" dirty="0" smtClean="0">
                <a:solidFill>
                  <a:schemeClr val="bg1"/>
                </a:solidFill>
              </a:rPr>
              <a:t>If Reflection is used then need to throw exception from constructor.</a:t>
            </a:r>
          </a:p>
          <a:p>
            <a:pPr marL="800100" lvl="1" indent="-342900">
              <a:buFont typeface="Wingdings" pitchFamily="2" charset="2"/>
              <a:buChar char="Ø"/>
            </a:pPr>
            <a:r>
              <a:rPr lang="en-US" sz="2800" dirty="0" smtClean="0">
                <a:solidFill>
                  <a:schemeClr val="bg1"/>
                </a:solidFill>
              </a:rPr>
              <a:t>If Serialization is used then need to use </a:t>
            </a:r>
            <a:r>
              <a:rPr lang="en-IN" sz="2800" dirty="0" err="1" smtClean="0">
                <a:solidFill>
                  <a:schemeClr val="bg1"/>
                </a:solidFill>
              </a:rPr>
              <a:t>readResolve</a:t>
            </a:r>
            <a:r>
              <a:rPr lang="en-US" sz="2800" dirty="0" smtClean="0">
                <a:solidFill>
                  <a:schemeClr val="bg1"/>
                </a:solidFill>
              </a:rPr>
              <a:t>() method and use </a:t>
            </a:r>
            <a:r>
              <a:rPr lang="en-US" sz="2800" dirty="0" err="1" smtClean="0">
                <a:solidFill>
                  <a:schemeClr val="bg1"/>
                </a:solidFill>
              </a:rPr>
              <a:t>Enum</a:t>
            </a:r>
            <a:r>
              <a:rPr lang="en-US" sz="2800" dirty="0" smtClean="0">
                <a:solidFill>
                  <a:schemeClr val="bg1"/>
                </a:solidFill>
              </a:rPr>
              <a:t>.</a:t>
            </a:r>
          </a:p>
          <a:p>
            <a:pPr marL="800100" lvl="1" indent="-342900">
              <a:buFont typeface="Wingdings" pitchFamily="2" charset="2"/>
              <a:buChar char="Ø"/>
            </a:pPr>
            <a:r>
              <a:rPr lang="en-US" sz="2800" dirty="0" smtClean="0">
                <a:solidFill>
                  <a:schemeClr val="bg1"/>
                </a:solidFill>
              </a:rPr>
              <a:t>To avoid creating it’s subclass, need to make this class as final !!!</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39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8888</TotalTime>
  <Words>1962</Words>
  <Application>Microsoft Office PowerPoint</Application>
  <PresentationFormat>On-screen Show (4:3)</PresentationFormat>
  <Paragraphs>251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Shrikant</cp:lastModifiedBy>
  <cp:revision>985</cp:revision>
  <dcterms:created xsi:type="dcterms:W3CDTF">2016-06-04T14:27:10Z</dcterms:created>
  <dcterms:modified xsi:type="dcterms:W3CDTF">2017-08-26T22:32:09Z</dcterms:modified>
</cp:coreProperties>
</file>