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85" r:id="rId3"/>
    <p:sldId id="257" r:id="rId4"/>
    <p:sldId id="259" r:id="rId5"/>
    <p:sldId id="258" r:id="rId6"/>
    <p:sldId id="284" r:id="rId7"/>
    <p:sldId id="268" r:id="rId8"/>
    <p:sldId id="269" r:id="rId9"/>
    <p:sldId id="270" r:id="rId10"/>
    <p:sldId id="260" r:id="rId11"/>
    <p:sldId id="261" r:id="rId12"/>
    <p:sldId id="262" r:id="rId13"/>
    <p:sldId id="263" r:id="rId14"/>
    <p:sldId id="264" r:id="rId15"/>
    <p:sldId id="265" r:id="rId16"/>
    <p:sldId id="274" r:id="rId17"/>
    <p:sldId id="275" r:id="rId18"/>
    <p:sldId id="276" r:id="rId19"/>
    <p:sldId id="278" r:id="rId20"/>
    <p:sldId id="279" r:id="rId21"/>
    <p:sldId id="266" r:id="rId22"/>
    <p:sldId id="267" r:id="rId23"/>
    <p:sldId id="271" r:id="rId24"/>
    <p:sldId id="272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00193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03635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774382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92625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916105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92112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0580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382790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-flair.training/blogs/apache-spark-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786539" y="458513"/>
            <a:ext cx="60985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SQL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538567" y="1283864"/>
            <a:ext cx="10991582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Spark’s interface for working with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and semistructured data. 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data is any data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has a schema — that is, a known set of fields for each record. 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have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type of data, Spark SQL makes it both easier and more efficient to load and query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522514" y="363974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with Spark SQL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13509" y="1124023"/>
            <a:ext cx="1109472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SQL can be built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or without Apache Hive, the Hadoop SQL engine.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SQL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Hive support allows us to access Hive tables, UDFs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(user-defined functions), SerDes (serialization and deserialization formats),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Hive query language (HiveQL).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important to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including the Hive libraries does not require an existing Hive installation.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general, it is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to build Spark SQL with Hive support to access these features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dependency conflicts with Hive, you can also build and link to Spark SQL without Hive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252548" y="275719"/>
            <a:ext cx="11512731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programming against Spark SQL we have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entry points depending on whether we need Hive support.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recommended entry point is the HiveContext to provide access to HiveQL and other Hive-dependent functionality.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more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SQLContext provides a subset of the Spark SQL support that does not depend on Hive.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separation exists for users who might have conflicts with including all of the Hive dependencies.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252548" y="5264565"/>
            <a:ext cx="11634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don’t have an existing Hive installation, Spark SQL will still run.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435429" y="289679"/>
            <a:ext cx="11530148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Spark SQL in Applications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powerful way to use Spark SQL is inside a Spark application.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gives us the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to easily load data and query it with SQL while simultaneously combining it with “regular” program code in Python, Java, or Scala.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Spark SQL this way,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construct a HiveContext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SQLContext for those wanting a stripped-down version)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our SparkContext.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context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additional functions for querying and interacting with Spark SQL data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HiveContext, we can build SchemaRDDs, which represent our structure data, and operate on them with SQL or with normal RDD operations like map()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235132" y="1064172"/>
            <a:ext cx="1024128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Initializing Spark SQL To get started with Spark SQL we need to add a few imports to our programs, as shown in Example.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 SQL imports //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Spark SQL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org.apache.spark.sql.hive.HiveContext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Or if you can’t have the hive dependencies 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org.apache.spark.sql.SQLContext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461553" y="449053"/>
            <a:ext cx="10624457" cy="6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9-4. Java SQL imports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Import Spark SQL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import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org.apache.spark.sql.hive.HiveContext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/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if you can’t have the hive dependencies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org.apache.spark.sql.SQLContext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//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 9-5. Python SQL imports </a:t>
            </a:r>
            <a:endParaRPr sz="28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# Import Spark SQL from </a:t>
            </a:r>
            <a:r>
              <a:rPr lang="en-US" sz="2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pyspark.sql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import </a:t>
            </a:r>
            <a:r>
              <a:rPr lang="en-US" sz="2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HiveContext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Row </a:t>
            </a:r>
            <a:endParaRPr sz="28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# Or if you can’t include the hive requirements from </a:t>
            </a:r>
            <a:r>
              <a:rPr lang="en-US" sz="2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pyspark.sql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endParaRPr sz="28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import </a:t>
            </a:r>
            <a:r>
              <a:rPr lang="en-US" sz="2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SQLContext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Row</a:t>
            </a:r>
            <a:endParaRPr sz="28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339635" y="252548"/>
            <a:ext cx="10990217" cy="65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we’ve added our imports, we need to create a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HiveContext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a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SQLContext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we cannot bring in the Hive dependencies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Both of these classes take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SparkContext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run on.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9-6. Constructing a SQL context in Scala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SparkContext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(…)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hiveCtx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HiveContext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9-7. Constructing a SQL context in Java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JavaSparkContext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JavaSparkContext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(…);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SQLContext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sqlCtx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HiveContext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9-8. Constructing a SQL context in Python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hiveCtx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HiveContext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that we have 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HiveContext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SQLContext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are ready to load our data and query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304801" y="233083"/>
            <a:ext cx="11017624" cy="723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Loading and Saving Data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Spark SQL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supports a number of structured data sources out of the box, letting you get Row objects from them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without any complicated loading process.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These sources include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Hive tables, JSON, and Parquet files.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 addition,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if you query these sources using SQL and select only a subset of the fields, Spark SQL can smartly scan only the subset of the data for those fields, instead of scanning all the data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Apart from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these data sources, you can also convert regular RDDs in your program to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SchemaRDDs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by assigning them a schema.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This makes it easy to write SQL queries even when your underlying data is Python or Java objects.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92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/>
        </p:nvSpPr>
        <p:spPr>
          <a:xfrm>
            <a:off x="940525" y="1402960"/>
            <a:ext cx="10641874" cy="473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Hive load in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sz="24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CD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pyspark.sql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CD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HiveContext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8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hiveCtx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HiveContext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rows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hiveCtx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“SELECT key, value FROM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mytable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keys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rows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lambda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])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Hive load in Scala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r>
              <a:rPr lang="en-US" sz="2400" b="1" dirty="0">
                <a:solidFill>
                  <a:srgbClr val="00CDFF"/>
                </a:solidFill>
              </a:rPr>
              <a:t>import </a:t>
            </a:r>
            <a:r>
              <a:rPr lang="en-US" sz="2400" b="1" dirty="0" err="1">
                <a:solidFill>
                  <a:srgbClr val="00CDFF"/>
                </a:solidFill>
              </a:rPr>
              <a:t>org.apache.spark.sql.hive.HiveContext</a:t>
            </a:r>
            <a:endParaRPr sz="2400" b="1" dirty="0">
              <a:solidFill>
                <a:srgbClr val="00CDFF"/>
              </a:solidFill>
            </a:endParaRPr>
          </a:p>
          <a:p>
            <a:r>
              <a:rPr lang="en-US" sz="2400" b="1" dirty="0" err="1">
                <a:solidFill>
                  <a:srgbClr val="00CDFF"/>
                </a:solidFill>
              </a:rPr>
              <a:t>val</a:t>
            </a:r>
            <a:r>
              <a:rPr lang="en-US" sz="2400" b="1" dirty="0">
                <a:solidFill>
                  <a:srgbClr val="00CDFF"/>
                </a:solidFill>
              </a:rPr>
              <a:t> </a:t>
            </a:r>
            <a:r>
              <a:rPr lang="en-US" sz="2400" b="1" dirty="0" err="1">
                <a:solidFill>
                  <a:srgbClr val="00CDFF"/>
                </a:solidFill>
              </a:rPr>
              <a:t>hiveCtx</a:t>
            </a:r>
            <a:r>
              <a:rPr lang="en-US" sz="2400" b="1" dirty="0">
                <a:solidFill>
                  <a:srgbClr val="00CDFF"/>
                </a:solidFill>
              </a:rPr>
              <a:t> = new </a:t>
            </a:r>
            <a:r>
              <a:rPr lang="en-US" sz="2400" b="1" dirty="0" err="1">
                <a:solidFill>
                  <a:srgbClr val="00CDFF"/>
                </a:solidFill>
              </a:rPr>
              <a:t>HiveContext</a:t>
            </a:r>
            <a:r>
              <a:rPr lang="en-US" sz="2400" b="1" dirty="0">
                <a:solidFill>
                  <a:srgbClr val="00CDFF"/>
                </a:solidFill>
              </a:rPr>
              <a:t>(</a:t>
            </a:r>
            <a:r>
              <a:rPr lang="en-US" sz="2400" b="1" dirty="0" err="1">
                <a:solidFill>
                  <a:srgbClr val="00CDFF"/>
                </a:solidFill>
              </a:rPr>
              <a:t>sc</a:t>
            </a:r>
            <a:r>
              <a:rPr lang="en-US" sz="2400" b="1" dirty="0">
                <a:solidFill>
                  <a:srgbClr val="00CDFF"/>
                </a:solidFill>
              </a:rPr>
              <a:t>)</a:t>
            </a:r>
            <a:endParaRPr sz="2400" b="1" dirty="0">
              <a:solidFill>
                <a:srgbClr val="00CDFF"/>
              </a:solidFill>
            </a:endParaRPr>
          </a:p>
          <a:p>
            <a:r>
              <a:rPr lang="en-US" sz="2400" b="1" dirty="0" err="1">
                <a:solidFill>
                  <a:srgbClr val="00CDFF"/>
                </a:solidFill>
              </a:rPr>
              <a:t>val</a:t>
            </a:r>
            <a:r>
              <a:rPr lang="en-US" sz="2400" b="1" dirty="0">
                <a:solidFill>
                  <a:srgbClr val="00CDFF"/>
                </a:solidFill>
              </a:rPr>
              <a:t> rows = </a:t>
            </a:r>
            <a:r>
              <a:rPr lang="en-US" sz="2400" b="1" dirty="0" err="1">
                <a:solidFill>
                  <a:srgbClr val="00CDFF"/>
                </a:solidFill>
              </a:rPr>
              <a:t>hiveCtx.sql</a:t>
            </a:r>
            <a:r>
              <a:rPr lang="en-US" sz="2400" b="1" dirty="0">
                <a:solidFill>
                  <a:srgbClr val="00CDFF"/>
                </a:solidFill>
              </a:rPr>
              <a:t>(“SELECT key, value FROM </a:t>
            </a:r>
            <a:r>
              <a:rPr lang="en-US" sz="2400" b="1" dirty="0" err="1">
                <a:solidFill>
                  <a:srgbClr val="00CDFF"/>
                </a:solidFill>
              </a:rPr>
              <a:t>mytable</a:t>
            </a:r>
            <a:r>
              <a:rPr lang="en-US" sz="2400" b="1" dirty="0">
                <a:solidFill>
                  <a:srgbClr val="00CDFF"/>
                </a:solidFill>
              </a:rPr>
              <a:t>”)</a:t>
            </a:r>
            <a:endParaRPr sz="2400" b="1" dirty="0">
              <a:solidFill>
                <a:srgbClr val="00CDFF"/>
              </a:solidFill>
            </a:endParaRPr>
          </a:p>
          <a:p>
            <a:r>
              <a:rPr lang="en-US" sz="2400" b="1" dirty="0" err="1">
                <a:solidFill>
                  <a:srgbClr val="00CDFF"/>
                </a:solidFill>
              </a:rPr>
              <a:t>val</a:t>
            </a:r>
            <a:r>
              <a:rPr lang="en-US" sz="2400" b="1" dirty="0">
                <a:solidFill>
                  <a:srgbClr val="00CDFF"/>
                </a:solidFill>
              </a:rPr>
              <a:t> keys = </a:t>
            </a:r>
            <a:r>
              <a:rPr lang="en-US" sz="2400" b="1" dirty="0" err="1">
                <a:solidFill>
                  <a:srgbClr val="00CDFF"/>
                </a:solidFill>
              </a:rPr>
              <a:t>rows.map</a:t>
            </a:r>
            <a:r>
              <a:rPr lang="en-US" sz="2400" b="1" dirty="0">
                <a:solidFill>
                  <a:srgbClr val="00CDFF"/>
                </a:solidFill>
              </a:rPr>
              <a:t>(row =&gt; </a:t>
            </a:r>
            <a:r>
              <a:rPr lang="en-US" sz="2400" b="1" dirty="0" err="1">
                <a:solidFill>
                  <a:srgbClr val="00CDFF"/>
                </a:solidFill>
              </a:rPr>
              <a:t>row.getInt</a:t>
            </a:r>
            <a:r>
              <a:rPr lang="en-US" sz="2400" b="1" dirty="0">
                <a:solidFill>
                  <a:srgbClr val="00CDFF"/>
                </a:solidFill>
              </a:rPr>
              <a:t>(0))</a:t>
            </a:r>
            <a:endParaRPr sz="2400" b="1" dirty="0">
              <a:solidFill>
                <a:srgbClr val="00CDFF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0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296092" y="1384664"/>
            <a:ext cx="10641874" cy="473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To load our JSON data, all we need to do is call the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jsonFile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() function on our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hiveCtx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as shown in Examples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Input records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{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00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“name”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“Holden”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} {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00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3300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name”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“Sparky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The Bear”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00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3300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lovesPandas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00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00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“knows”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:{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00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“friends”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 [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holden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]}}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Loading JSON with Spark SQL in Python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input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hiveCtx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jsonFile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inputFile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Loading JSON with Spark SQL in Scala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input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hiveCtx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jsonFile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inputFile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94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365759" y="436640"/>
            <a:ext cx="11451771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F001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From RDDs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 addition to loading data, we can also create 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SchemaRDD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from an RDD.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In Scala, RDDs with case classes are implicitly converted into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SchemaRDDs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For Python we create an RDD of Row objects and then call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inferSchema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()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285077" y="3201127"/>
            <a:ext cx="10807337" cy="326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Example - Creating a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SchemaRDD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using Row and named tuple in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happyPeopleRDD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=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parallelize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([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=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holden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favouriteBeverage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=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“coffee”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)])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happyPeopleSchemaRDD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=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hiveCtx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inferSchema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happyPeopleRDD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happyPeopleSchemaRDD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registerTempTable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happy_people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60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6FFC8A-DDBD-4EE5-A512-0C530CF66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636" y="53249"/>
            <a:ext cx="9986682" cy="4262718"/>
          </a:xfrm>
        </p:spPr>
        <p:txBody>
          <a:bodyPr/>
          <a:lstStyle/>
          <a:p>
            <a:pPr algn="just"/>
            <a:r>
              <a:rPr lang="en-US" b="1" dirty="0"/>
              <a:t>In-memory computing </a:t>
            </a:r>
            <a:r>
              <a:rPr lang="en-US" dirty="0"/>
              <a:t>– Spark stores the data in the RAM of servers which allows quick access and in turn accelerates the speed of analytics. Real-time processing – Spark is able to process real-time streaming data.</a:t>
            </a:r>
            <a:endParaRPr lang="en-US" b="1" dirty="0"/>
          </a:p>
          <a:p>
            <a:pPr algn="l"/>
            <a:endParaRPr lang="en-US" b="1" dirty="0"/>
          </a:p>
          <a:p>
            <a:pPr algn="just"/>
            <a:r>
              <a:rPr lang="en-US" b="1" dirty="0"/>
              <a:t>Directed Acyclic Graph) DAG</a:t>
            </a:r>
            <a:r>
              <a:rPr lang="en-US" dirty="0"/>
              <a:t> in </a:t>
            </a:r>
            <a:r>
              <a:rPr lang="en-US" b="1" u="sng" dirty="0">
                <a:hlinkClick r:id="rId2"/>
              </a:rPr>
              <a:t>Apache Spark</a:t>
            </a:r>
            <a:r>
              <a:rPr lang="en-US" u="sng" dirty="0">
                <a:hlinkClick r:id="rId2"/>
              </a:rPr>
              <a:t> </a:t>
            </a:r>
            <a:r>
              <a:rPr lang="en-US" dirty="0"/>
              <a:t>is a set of </a:t>
            </a:r>
            <a:r>
              <a:rPr lang="en-US" b="1" dirty="0"/>
              <a:t>Vertices</a:t>
            </a:r>
            <a:r>
              <a:rPr lang="en-US" dirty="0"/>
              <a:t> and </a:t>
            </a:r>
            <a:r>
              <a:rPr lang="en-US" b="1" dirty="0"/>
              <a:t>Edges</a:t>
            </a:r>
            <a:r>
              <a:rPr lang="en-US" dirty="0"/>
              <a:t>, where </a:t>
            </a:r>
            <a:r>
              <a:rPr lang="en-US" i="1" dirty="0"/>
              <a:t>vertices</a:t>
            </a:r>
            <a:r>
              <a:rPr lang="en-US" dirty="0"/>
              <a:t> represent the </a:t>
            </a:r>
            <a:r>
              <a:rPr lang="en-US" b="1" dirty="0"/>
              <a:t>RDDs</a:t>
            </a:r>
            <a:r>
              <a:rPr lang="en-US" dirty="0"/>
              <a:t> and the </a:t>
            </a:r>
            <a:r>
              <a:rPr lang="en-US" i="1" dirty="0"/>
              <a:t>edges</a:t>
            </a:r>
            <a:r>
              <a:rPr lang="en-US" dirty="0"/>
              <a:t> represent the </a:t>
            </a:r>
            <a:r>
              <a:rPr lang="en-US" b="1" dirty="0"/>
              <a:t>Operation to be applied on RDD</a:t>
            </a:r>
            <a:r>
              <a:rPr lang="en-US" dirty="0"/>
              <a:t>. In Spark DAG, every edge directs from earlier to later in the sequence. On the calling of </a:t>
            </a:r>
            <a:r>
              <a:rPr lang="en-US" i="1" dirty="0"/>
              <a:t>Action</a:t>
            </a:r>
            <a:r>
              <a:rPr lang="en-US" dirty="0"/>
              <a:t>, the created DAG submits to </a:t>
            </a:r>
            <a:r>
              <a:rPr lang="en-US" b="1" dirty="0"/>
              <a:t>DAG Scheduler</a:t>
            </a:r>
            <a:r>
              <a:rPr lang="en-US" dirty="0"/>
              <a:t> which further splits the graph into the</a:t>
            </a:r>
            <a:r>
              <a:rPr lang="en-US" b="1" dirty="0"/>
              <a:t> stages </a:t>
            </a:r>
            <a:r>
              <a:rPr lang="en-US" dirty="0"/>
              <a:t>of the</a:t>
            </a:r>
            <a:r>
              <a:rPr lang="en-US" b="1" dirty="0"/>
              <a:t> task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33A38F-3E8B-4A50-99B6-C6E725CE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094" y="3666623"/>
            <a:ext cx="5459506" cy="26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1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470263" y="938187"/>
            <a:ext cx="10990217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Example. Creating a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SchemaRDD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from case class in Scala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case class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AB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HappyPerson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7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favouriteBeverage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7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…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35586C"/>
                </a:solidFill>
                <a:effectLst/>
                <a:uLnTx/>
                <a:uFillTx/>
                <a:latin typeface="+mn-lt"/>
                <a:ea typeface="Oi"/>
                <a:cs typeface="Oi"/>
                <a:sym typeface="Oi"/>
              </a:rPr>
              <a:t>// Create a person and turn it into a Schema RDD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happyPeopleRDD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9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=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parallelize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AB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AB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HappyPerson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“holden”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“coffee”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)))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r>
              <a:rPr lang="en-US" sz="2800" i="1" dirty="0">
                <a:solidFill>
                  <a:srgbClr val="35586C"/>
                </a:solidFill>
                <a:latin typeface="+mn-lt"/>
                <a:cs typeface="Oi"/>
                <a:sym typeface="Oi"/>
              </a:rPr>
              <a:t>// Note: there is an implicit conversion</a:t>
            </a:r>
            <a:endParaRPr sz="2800" i="1" dirty="0">
              <a:solidFill>
                <a:srgbClr val="35586C"/>
              </a:solidFill>
              <a:latin typeface="+mn-lt"/>
              <a:cs typeface="Oi"/>
            </a:endParaRPr>
          </a:p>
          <a:p>
            <a:r>
              <a:rPr lang="en-US" sz="2800" i="1" dirty="0">
                <a:solidFill>
                  <a:srgbClr val="35586C"/>
                </a:solidFill>
                <a:latin typeface="+mn-lt"/>
                <a:cs typeface="Oi"/>
                <a:sym typeface="Oi"/>
              </a:rPr>
              <a:t>// that is equivalent to </a:t>
            </a:r>
            <a:r>
              <a:rPr lang="en-US" sz="2800" i="1" dirty="0" err="1">
                <a:solidFill>
                  <a:srgbClr val="35586C"/>
                </a:solidFill>
                <a:latin typeface="+mn-lt"/>
                <a:cs typeface="Oi"/>
                <a:sym typeface="Oi"/>
              </a:rPr>
              <a:t>sqlCtx.createSchemaRDD</a:t>
            </a:r>
            <a:r>
              <a:rPr lang="en-US" sz="2800" i="1" dirty="0">
                <a:solidFill>
                  <a:srgbClr val="35586C"/>
                </a:solidFill>
                <a:latin typeface="+mn-lt"/>
                <a:cs typeface="Oi"/>
                <a:sym typeface="Oi"/>
              </a:rPr>
              <a:t>(</a:t>
            </a:r>
            <a:r>
              <a:rPr lang="en-US" sz="2800" i="1" dirty="0" err="1">
                <a:solidFill>
                  <a:srgbClr val="35586C"/>
                </a:solidFill>
                <a:latin typeface="+mn-lt"/>
                <a:cs typeface="Oi"/>
                <a:sym typeface="Oi"/>
              </a:rPr>
              <a:t>happyPeopleRDD</a:t>
            </a:r>
            <a:r>
              <a:rPr lang="en-US" sz="2800" i="1" dirty="0">
                <a:solidFill>
                  <a:srgbClr val="35586C"/>
                </a:solidFill>
                <a:latin typeface="+mn-lt"/>
                <a:cs typeface="Oi"/>
                <a:sym typeface="Oi"/>
              </a:rPr>
              <a:t>)</a:t>
            </a:r>
          </a:p>
          <a:p>
            <a:endParaRPr sz="2800" i="1" dirty="0">
              <a:solidFill>
                <a:srgbClr val="35586C"/>
              </a:solidFill>
              <a:latin typeface="+mn-lt"/>
              <a:cs typeface="O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happyPeopleRDD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8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registerTempTable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happy_people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D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28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525297" y="1919575"/>
            <a:ext cx="10981508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query against a table, we call the </a:t>
            </a:r>
            <a:r>
              <a:rPr lang="en-US" sz="2800" b="0" i="0" u="none" strike="noStrik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US" sz="28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method on the </a:t>
            </a:r>
            <a:r>
              <a:rPr lang="en-US" sz="2800" b="0" i="0" u="none" strike="noStrik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HiveContext</a:t>
            </a:r>
            <a:r>
              <a:rPr lang="en-US" sz="28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b="0" i="0" u="none" strike="noStrik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SQLContext</a:t>
            </a:r>
            <a:r>
              <a:rPr lang="en-US" sz="28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thing we need to do is tell Spark SQL about some data to query. </a:t>
            </a:r>
            <a:endParaRPr sz="2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 we will load some Twitter data from JSON, and give it a name by registering it as a “temporary table” so we can query it with SQL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78675" y="459768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Query Example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0" y="0"/>
            <a:ext cx="11591109" cy="609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9-9. Loading and </a:t>
            </a:r>
            <a:r>
              <a:rPr lang="en-US" sz="240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quering</a:t>
            </a:r>
            <a:r>
              <a:rPr lang="en-US" sz="24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tweets in Scala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 err="1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400" b="1" i="0" u="none" strike="noStrike" dirty="0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dirty="0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r>
              <a:rPr lang="en-US" sz="2400" b="1" i="0" u="none" strike="noStrike" dirty="0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hiveCtx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jsonFile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inputFile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rPr lang="en-US" sz="2400" i="1" dirty="0">
                <a:solidFill>
                  <a:srgbClr val="35586C"/>
                </a:solidFill>
                <a:latin typeface="+mn-lt"/>
                <a:cs typeface="Oi"/>
                <a:sym typeface="Oi"/>
              </a:rPr>
              <a:t>// Register the input schema RDD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registerTempTable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“tweets”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lvl="0" indent="0">
              <a:buFont typeface="Arial"/>
              <a:buNone/>
            </a:pPr>
            <a:r>
              <a:rPr lang="en-US" sz="2400" i="1" dirty="0">
                <a:solidFill>
                  <a:srgbClr val="35586C"/>
                </a:solidFill>
                <a:latin typeface="+mn-lt"/>
                <a:cs typeface="Oi"/>
                <a:sym typeface="Oi"/>
              </a:rPr>
              <a:t>// Select tweets based on the </a:t>
            </a:r>
            <a:r>
              <a:rPr lang="en-US" sz="2400" i="1" dirty="0" err="1">
                <a:solidFill>
                  <a:srgbClr val="35586C"/>
                </a:solidFill>
                <a:latin typeface="+mn-lt"/>
                <a:cs typeface="Oi"/>
                <a:sym typeface="Oi"/>
              </a:rPr>
              <a:t>retweetCount</a:t>
            </a:r>
            <a:endParaRPr sz="2400" i="1" dirty="0">
              <a:solidFill>
                <a:srgbClr val="35586C"/>
              </a:solidFill>
              <a:latin typeface="+mn-lt"/>
              <a:cs typeface="Oi"/>
              <a:sym typeface="O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 err="1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400" b="1" i="0" u="none" strike="noStrike" dirty="0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topTweets</a:t>
            </a:r>
            <a:r>
              <a:rPr lang="en-US" sz="2400" b="0" i="0" u="none" strike="noStrike" dirty="0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dirty="0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hiveCtx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“SELECT text, </a:t>
            </a:r>
            <a:r>
              <a:rPr lang="en-US" sz="2400" b="0" i="0" u="none" strike="noStrike" dirty="0" err="1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retweetCount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 FROM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tweets ORDER BY </a:t>
            </a:r>
            <a:r>
              <a:rPr lang="en-US" sz="2400" b="0" i="0" u="none" strike="noStrike" dirty="0" err="1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retweetCount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 LIMIT 10”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9-11. Loading and </a:t>
            </a:r>
            <a:r>
              <a:rPr lang="en-US" sz="240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quering</a:t>
            </a:r>
            <a:r>
              <a:rPr lang="en-US" sz="24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tweets in Python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336666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hiveCtx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jsonFile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inputFile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dirty="0"/>
          </a:p>
          <a:p>
            <a:r>
              <a:rPr lang="en-US" sz="2800" i="1" dirty="0">
                <a:solidFill>
                  <a:srgbClr val="35586C"/>
                </a:solidFill>
                <a:latin typeface="+mn-lt"/>
                <a:cs typeface="Oi"/>
                <a:sym typeface="Oi"/>
              </a:rPr>
              <a:t># Register the input schema RDD</a:t>
            </a:r>
            <a:endParaRPr sz="2800" i="1" dirty="0">
              <a:solidFill>
                <a:srgbClr val="35586C"/>
              </a:solidFill>
              <a:latin typeface="+mn-lt"/>
              <a:cs typeface="O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336666"/>
                </a:solidFill>
              </a:rPr>
              <a:t>input.registerTempTable</a:t>
            </a:r>
            <a:r>
              <a:rPr lang="en-US" sz="2400" dirty="0">
                <a:solidFill>
                  <a:srgbClr val="336666"/>
                </a:solidFill>
              </a:rPr>
              <a:t>(“tweets”)</a:t>
            </a:r>
            <a:endParaRPr sz="2400" dirty="0">
              <a:solidFill>
                <a:srgbClr val="336666"/>
              </a:solidFill>
            </a:endParaRPr>
          </a:p>
          <a:p>
            <a:pPr marL="0" lvl="0" indent="0">
              <a:buFont typeface="Arial"/>
              <a:buNone/>
            </a:pPr>
            <a:r>
              <a:rPr lang="en-US" sz="2800" i="1" dirty="0">
                <a:solidFill>
                  <a:srgbClr val="35586C"/>
                </a:solidFill>
                <a:latin typeface="+mn-lt"/>
                <a:cs typeface="Oi"/>
                <a:sym typeface="Oi"/>
              </a:rPr>
              <a:t># Select tweets based on the </a:t>
            </a:r>
            <a:r>
              <a:rPr lang="en-US" sz="2800" i="1" dirty="0" err="1">
                <a:solidFill>
                  <a:srgbClr val="35586C"/>
                </a:solidFill>
                <a:latin typeface="+mn-lt"/>
                <a:cs typeface="Oi"/>
                <a:sym typeface="Oi"/>
              </a:rPr>
              <a:t>retweetCount</a:t>
            </a:r>
            <a:endParaRPr lang="en-US" sz="2800" i="1" dirty="0">
              <a:solidFill>
                <a:srgbClr val="35586C"/>
              </a:solidFill>
              <a:latin typeface="+mn-lt"/>
              <a:cs typeface="Oi"/>
              <a:sym typeface="O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topTweets</a:t>
            </a:r>
            <a:r>
              <a:rPr lang="en-US" sz="2400" b="0" i="0" u="none" strike="noStrike" dirty="0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hiveCtx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“““SELECT text, </a:t>
            </a:r>
            <a:r>
              <a:rPr lang="en-US" sz="2400" b="0" i="0" u="none" strike="noStrike" dirty="0" err="1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retweetCount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 FROM tweets ORDER BY </a:t>
            </a:r>
            <a:r>
              <a:rPr lang="en-US" sz="2400" b="0" i="0" u="none" strike="noStrike" dirty="0" err="1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retweetCount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 LIMIT 10”””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348343" y="313508"/>
            <a:ext cx="11652068" cy="53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with Row objects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objects represent </a:t>
            </a:r>
            <a:r>
              <a:rPr lang="en-US" sz="24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 inside SchemaRDDs, and are simply fixed-length arrays of fields.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Scala/Java, </a:t>
            </a:r>
            <a:r>
              <a:rPr lang="en-US" sz="24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objects have a number of getter functions to obtain the value of each field given its index.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standard getter, get , takes a column number and returns an Object type that we are responsible for casting to the correct type.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Boolean, Byte, Double, Float, Int, Long, Short, and String, there is a getType() method, which returns that type.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592183" y="555362"/>
            <a:ext cx="10511245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getString(0) would return field 0 as a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the text column (also first column) in the topTweetsSchemaRDD in Scala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topTweetText </a:t>
            </a:r>
            <a:r>
              <a:rPr lang="en-US" sz="2400" b="1" i="0" u="none" strike="noStrike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topTweets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row </a:t>
            </a:r>
            <a:r>
              <a:rPr lang="en-US" sz="2400" b="1" i="0" u="none" strike="noStrike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getString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862147" y="3136612"/>
            <a:ext cx="1222683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the text column in the topTweets SchemaRDD in Python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topTweetText 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topTweets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 i="0" u="none" strike="noStrike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lambda 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/>
        </p:nvSpPr>
        <p:spPr>
          <a:xfrm>
            <a:off x="435429" y="379980"/>
            <a:ext cx="10824754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JDBC/ODBC Server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SQL also provides JDBC connectivity, which is useful for connecting business intelligence (BI) tools to a Spark cluster and for sharing a cluster across multiple users.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JDBC server runs as a standalone Spark driver program that can be shared by multiple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clients.   Any client can cache tables in memory, query them,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7" descr="Diagram shows the described flow, with a master node connecting directly to the database and connecting to three worker nodes, which connect to the database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7794" y="3749457"/>
            <a:ext cx="5378486" cy="289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/>
        </p:nvSpPr>
        <p:spPr>
          <a:xfrm>
            <a:off x="444137" y="272127"/>
            <a:ext cx="1133856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User-Defined Functions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User-defined functions, or UDFs, allow you to register custom functions in Python, Java, and Scala to call within SQL.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rgbClr val="8F0012"/>
                </a:solidFill>
                <a:latin typeface="Arial"/>
                <a:ea typeface="Arial"/>
                <a:cs typeface="Arial"/>
                <a:sym typeface="Arial"/>
              </a:rPr>
              <a:t>Spark SQL UDFs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>
              <a:solidFill>
                <a:srgbClr val="8F001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 SQL offers a built-in method to easily register UDFs by passing in a function in your programming language.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Scala and Python, we can use the native function and lambda syntax of the language, and in Java we need only extend the appropriate UDF class.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/>
        </p:nvSpPr>
        <p:spPr>
          <a:xfrm>
            <a:off x="409302" y="1045909"/>
            <a:ext cx="11173097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-  Python string length UDF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89"/>
                </a:solidFill>
                <a:sym typeface="Oi"/>
              </a:rPr>
              <a:t># Make a UDF to tell us how long some text is</a:t>
            </a:r>
            <a:endParaRPr sz="2400" dirty="0">
              <a:solidFill>
                <a:srgbClr val="00008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hiveCtx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registerFunction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 b="0" i="0" u="none" strike="noStrike" dirty="0" err="1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strLenPython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 strike="noStrike" dirty="0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lambda </a:t>
            </a:r>
            <a:r>
              <a:rPr lang="en-US" sz="2400" b="0" i="0" u="none" strike="noStrike" dirty="0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dirty="0" err="1">
                <a:solidFill>
                  <a:srgbClr val="336666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dirty="0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IntegerType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lengthSchemaRDD</a:t>
            </a:r>
            <a:r>
              <a:rPr lang="en-US" sz="2400" b="0" i="0" u="none" strike="noStrike" dirty="0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hiveCtx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“SELECT </a:t>
            </a:r>
            <a:r>
              <a:rPr lang="en-US" sz="2400" b="0" i="0" u="none" strike="noStrike" dirty="0" err="1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strLenPython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(‘text’) FROM tweets LIMIT 10”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- Scala string length UDF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registerFunction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 b="0" i="0" u="none" strike="noStrike" dirty="0" err="1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strLenScala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lang="en-US" sz="2400" b="1" i="0" u="none" strike="noStrike" dirty="0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_: </a:t>
            </a:r>
            <a:r>
              <a:rPr lang="en-US" sz="2400" b="1" i="0" u="none" strike="noStrike" dirty="0">
                <a:solidFill>
                  <a:srgbClr val="00778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400" b="0" i="0" u="none" strike="noStrike" dirty="0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 err="1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400" b="1" i="0" u="none" strike="noStrike" dirty="0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tweetLength</a:t>
            </a:r>
            <a:r>
              <a:rPr lang="en-US" sz="2400" b="0" i="0" u="none" strike="noStrike" dirty="0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dirty="0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hiveCtx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 dirty="0" err="1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“SELECT </a:t>
            </a:r>
            <a:r>
              <a:rPr lang="en-US" sz="2400" b="0" i="0" u="none" strike="noStrike" dirty="0" err="1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strLenScala</a:t>
            </a:r>
            <a:r>
              <a:rPr lang="en-US" sz="2400" b="0" i="0" u="none" strike="noStrike" dirty="0">
                <a:solidFill>
                  <a:srgbClr val="CD3300"/>
                </a:solidFill>
                <a:latin typeface="Arial"/>
                <a:ea typeface="Arial"/>
                <a:cs typeface="Arial"/>
                <a:sym typeface="Arial"/>
              </a:rPr>
              <a:t>(‘tweet’) FROM tweets LIMIT 10”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/>
        </p:nvSpPr>
        <p:spPr>
          <a:xfrm>
            <a:off x="426720" y="522689"/>
            <a:ext cx="9962606" cy="72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 SQL Performance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 SQL’s higher-level query language and additional type information allows Spark SQL to be more efficient.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 SQL makes it very easy to perform conditional aggregate operations, like counting the sum of multiple columns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9-40. Spark SQL multiple sums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SELECT SUM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 i="0" u="none" strike="noStrike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favouritesCount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2400" b="1" i="0" u="none" strike="noStrike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retweetCount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2400" b="1" i="0" u="none" strike="noStrike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2400" b="1" i="0" u="none" strike="noStrike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tweets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rgbClr val="00669A"/>
                </a:solidFill>
                <a:latin typeface="Arial"/>
                <a:ea typeface="Arial"/>
                <a:cs typeface="Arial"/>
                <a:sym typeface="Arial"/>
              </a:rPr>
              <a:t>GROUP BY user</a:t>
            </a: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>
                <a:solidFill>
                  <a:srgbClr val="000089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>
              <a:solidFill>
                <a:srgbClr val="00008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 SQL is able to use the knowledge of types to more efficiently represent our data.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caching data, Spark SQL uses an in-memory columnar storage.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not only takes up less space when cached, but if our subsequent queries depend only on subsets of the data, Spark SQL minimizes the data read.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941522" y="485835"/>
            <a:ext cx="10667003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particular, Spark SQL provides three main capabilities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data from a variety of structured sources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JSON, Hive, and Parquet). </a:t>
            </a:r>
            <a:endParaRPr/>
          </a:p>
          <a:p>
            <a:pPr marL="342900" marR="0" lvl="0" indent="-165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lets you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the data using SQL, both inside a Spark program and from external tools that connect to Spark SQL through standard database connectors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(JDBC/ODBC), such as business intelligence tools like Tableau. 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used within a Spark program, Spark SQL provides rich integration between SQL and regular Python/Java/Scala code, including the ability to join RDDs and SQL tables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expose custom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in SQL, and more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Many jobs are easier to write using this combination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617" y="1200810"/>
            <a:ext cx="5894931" cy="555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454137" y="294833"/>
            <a:ext cx="11389520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implement these capabilities,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SQL provides a special type of RDD called SchemaRDD. </a:t>
            </a:r>
            <a:endParaRPr/>
          </a:p>
          <a:p>
            <a:pPr marL="285750" marR="0" lvl="0" indent="-107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SchemaRDD is an RDD of Row objects, each representing a record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285750" marR="0" lvl="0" indent="-107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SchemaRDD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knows the schema (i.e., data fields) of its rows. </a:t>
            </a:r>
            <a:endParaRPr/>
          </a:p>
          <a:p>
            <a:pPr marL="285750" marR="0" lvl="0" indent="-107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SchemaRDDs look like regular RDDs, internally they store data in a more efficient manner, taking advantage of their schema. </a:t>
            </a:r>
            <a:endParaRPr/>
          </a:p>
          <a:p>
            <a:pPr marL="285750" marR="0" lvl="0" indent="-107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addition,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provide new operations not available on RDDs, such as the ability to run SQL querie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SchemaRDDs can be created from external data sources, from the results of queries, or from regular RDDs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D6ED20A-7508-B3B5-CEB6-F944D90E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14" y="562023"/>
            <a:ext cx="8092912" cy="2209457"/>
          </a:xfrm>
          <a:prstGeom prst="rect">
            <a:avLst/>
          </a:prstGeom>
        </p:spPr>
      </p:pic>
      <p:pic>
        <p:nvPicPr>
          <p:cNvPr id="1026" name="Picture 2" descr="Spark SQL or no? | eradiating">
            <a:extLst>
              <a:ext uri="{FF2B5EF4-FFF2-40B4-BE49-F238E27FC236}">
                <a16:creationId xmlns:a16="http://schemas.microsoft.com/office/drawing/2014/main" xmlns="" id="{DA6A9C96-E95D-BAF1-EC04-A5C307C9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778" y="2780907"/>
            <a:ext cx="8700940" cy="408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54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195942" y="-354304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95942" y="107361"/>
            <a:ext cx="11416938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SchemaRDDs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Both loading data and executing queries return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SchemaRDDs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 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SchemaRDDs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are similar to tables in a traditional database. Under the hood, a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SchemaRDD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is an RDD composed of Row objects with additional schema information of the types in each column. 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Row objects are just wrappers around arrays of basic types (e.g., integers and strings)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SchemaRDDs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are also regular RDDs, so you can operate on them using existing RDD transformations like map() and filter(). 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However, they provide several additional capabilities.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Most importantly, you can register any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SchemaRDD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as a temporary table to query it via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HiveContext.sql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SQLContext.sql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You do so using the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SchemaRDD’s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registerTempTable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() method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2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006" y="590403"/>
            <a:ext cx="11704320" cy="634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246016" y="95092"/>
            <a:ext cx="11699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SchemaRDDs can store several basic types, as well as structures and arrays of these types.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90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703" y="714103"/>
            <a:ext cx="11216405" cy="5782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304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2003</Words>
  <Application>Microsoft Office PowerPoint</Application>
  <PresentationFormat>Custom</PresentationFormat>
  <Paragraphs>247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Oi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5</cp:revision>
  <dcterms:modified xsi:type="dcterms:W3CDTF">2023-06-13T05:12:39Z</dcterms:modified>
</cp:coreProperties>
</file>