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notesSlides/notesSlide67.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Override PartName="/ppt/notesSlides/notesSlide56.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notesSlides/notesSlide16.xml" ContentType="application/vnd.openxmlformats-officedocument.presentationml.notesSlide+xml"/>
  <Override PartName="/ppt/notesSlides/notesSlide34.xml" ContentType="application/vnd.openxmlformats-officedocument.presentationml.notesSlide+xml"/>
  <Override PartName="/ppt/notesSlides/notesSlide63.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notesSlides/notesSlide70.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3.xml" ContentType="application/vnd.openxmlformats-officedocument.presentationml.notesSlide+xml"/>
  <Override PartName="/ppt/notesSlides/notesSlide68.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notesSlides/notesSlide39.xml" ContentType="application/vnd.openxmlformats-officedocument.presentationml.notesSlide+xml"/>
  <Override PartName="/ppt/notesSlides/notesSlide57.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46.xml" ContentType="application/vnd.openxmlformats-officedocument.presentationml.notesSlide+xml"/>
  <Override PartName="/ppt/notesSlides/notesSlide64.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notesSlides/notesSlide24.xml" ContentType="application/vnd.openxmlformats-officedocument.presentationml.notesSlide+xml"/>
  <Override PartName="/ppt/notesSlides/notesSlide35.xml" ContentType="application/vnd.openxmlformats-officedocument.presentationml.notesSlide+xml"/>
  <Override PartName="/ppt/notesSlides/notesSlide53.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42.xml" ContentType="application/vnd.openxmlformats-officedocument.presentationml.notesSlide+xml"/>
  <Override PartName="/ppt/notesSlides/notesSlide60.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notesSlides/notesSlide69.xml" ContentType="application/vnd.openxmlformats-officedocument.presentationml.notesSlide+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notesSlides/notesSlide58.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Override PartName="/ppt/notesSlides/notesSlide65.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61.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notesSlides/notesSlide1.xml" ContentType="application/vnd.openxmlformats-officedocument.presentationml.notesSlide+xml"/>
  <Override PartName="/ppt/notesSlides/notesSlide59.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notesSlides/notesSlide48.xml" ContentType="application/vnd.openxmlformats-officedocument.presentationml.notesSlide+xml"/>
  <Override PartName="/ppt/notesSlides/notesSlide66.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notesSlides/notesSlide37.xml" ContentType="application/vnd.openxmlformats-officedocument.presentationml.notesSlide+xml"/>
  <Override PartName="/ppt/notesSlides/notesSlide55.xml" ContentType="application/vnd.openxmlformats-officedocument.presentationml.notesSlide+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notesSlides/notesSlide44.xml" ContentType="application/vnd.openxmlformats-officedocument.presentationml.notesSlide+xml"/>
  <Override PartName="/ppt/notesSlides/notesSlide62.xml" ContentType="application/vnd.openxmlformats-officedocument.presentationml.notesSlide+xml"/>
  <Override PartName="/ppt/slides/slide20.xml" ContentType="application/vnd.openxmlformats-officedocument.presentationml.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51.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76"/>
  </p:notesMasterIdLst>
  <p:sldIdLst>
    <p:sldId id="328" r:id="rId2"/>
    <p:sldId id="327" r:id="rId3"/>
    <p:sldId id="329" r:id="rId4"/>
    <p:sldId id="256" r:id="rId5"/>
    <p:sldId id="257" r:id="rId6"/>
    <p:sldId id="258" r:id="rId7"/>
    <p:sldId id="259" r:id="rId8"/>
    <p:sldId id="260" r:id="rId9"/>
    <p:sldId id="261" r:id="rId10"/>
    <p:sldId id="330"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5" r:id="rId74"/>
    <p:sldId id="326" r:id="rId75"/>
  </p:sldIdLst>
  <p:sldSz cx="12192000" cy="6858000"/>
  <p:notesSz cx="6858000" cy="9144000"/>
  <p:embeddedFontLst>
    <p:embeddedFont>
      <p:font typeface="Lucida Sans" pitchFamily="34" charset="0"/>
      <p:regular r:id="rId77"/>
      <p:bold r:id="rId78"/>
      <p:italic r:id="rId79"/>
      <p:boldItalic r:id="rId80"/>
    </p:embeddedFont>
    <p:embeddedFont>
      <p:font typeface="Calibri" pitchFamily="34" charset="0"/>
      <p:regular r:id="rId81"/>
      <p:bold r:id="rId82"/>
      <p:italic r:id="rId83"/>
      <p:boldItalic r:id="rId84"/>
    </p:embeddedFont>
    <p:embeddedFont>
      <p:font typeface="Helvetica Neue" charset="0"/>
      <p:bold r:id="rId85"/>
      <p:boldItalic r:id="rId8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68" d="100"/>
          <a:sy n="68" d="100"/>
        </p:scale>
        <p:origin x="-576" y="-96"/>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notesMaster" Target="notesMasters/notesMaster1.xml"/><Relationship Id="rId84" Type="http://schemas.openxmlformats.org/officeDocument/2006/relationships/font" Target="fonts/font8.fntdata"/><Relationship Id="rId89"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font" Target="fonts/font3.fntdata"/><Relationship Id="rId87"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font" Target="fonts/font6.fntdata"/><Relationship Id="rId90" Type="http://schemas.openxmlformats.org/officeDocument/2006/relationships/tableStyles" Target="tableStyles.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font" Target="fonts/font1.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font" Target="fonts/font4.fntdata"/><Relationship Id="rId85" Type="http://schemas.openxmlformats.org/officeDocument/2006/relationships/font" Target="fonts/font9.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font" Target="fonts/font7.fntdata"/><Relationship Id="rId88"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font" Target="fonts/font2.fntdata"/><Relationship Id="rId81" Type="http://schemas.openxmlformats.org/officeDocument/2006/relationships/font" Target="fonts/font5.fntdata"/><Relationship Id="rId86" Type="http://schemas.openxmlformats.org/officeDocument/2006/relationships/font" Target="fonts/font10.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7" name="Google Shape;127;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2" name="Google Shape;132;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7" name="Google Shape;137;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7" name="Google Shape;147;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2" name="Google Shape;152;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7" name="Google Shape;157;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2" name="Google Shape;162;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7" name="Google Shape;167;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2" name="Google Shape;172;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7" name="Google Shape;8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p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7" name="Google Shape;177;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2" name="Google Shape;182;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7" name="Google Shape;187;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p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2" name="Google Shape;192;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7" name="Google Shape;197;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p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2" name="Google Shape;202;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7" name="Google Shape;207;p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p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2" name="Google Shape;212;p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p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7" name="Google Shape;217;p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p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2" name="Google Shape;222;p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2" name="Google Shape;92;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8" name="Google Shape;228;p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p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3" name="Google Shape;233;p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p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8" name="Google Shape;238;p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p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3" name="Google Shape;243;p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p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8" name="Google Shape;248;p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p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3" name="Google Shape;253;p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p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8" name="Google Shape;258;p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p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3" name="Google Shape;263;p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p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8" name="Google Shape;268;p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p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4" name="Google Shape;274;p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7" name="Google Shape;9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p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0" name="Google Shape;280;p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p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5" name="Google Shape;285;p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p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0" name="Google Shape;290;p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p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5" name="Google Shape;295;p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p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0" name="Google Shape;300;p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p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5" name="Google Shape;305;p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Google Shape;309;p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0" name="Google Shape;310;p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p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5" name="Google Shape;315;p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p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1" name="Google Shape;321;p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p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6" name="Google Shape;326;p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2" name="Google Shape;10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p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1" name="Google Shape;331;p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p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6" name="Google Shape;336;p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Google Shape;341;p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42" name="Google Shape;342;p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Google Shape;349;p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50" name="Google Shape;350;p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p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55" name="Google Shape;355;p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p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61" name="Google Shape;361;p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Google Shape;367;p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68" name="Google Shape;368;p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p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75" name="Google Shape;375;p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Google Shape;381;p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82" name="Google Shape;382;p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p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88" name="Google Shape;388;p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7" name="Google Shape;107;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1"/>
        <p:cNvGrpSpPr/>
        <p:nvPr/>
      </p:nvGrpSpPr>
      <p:grpSpPr>
        <a:xfrm>
          <a:off x="0" y="0"/>
          <a:ext cx="0" cy="0"/>
          <a:chOff x="0" y="0"/>
          <a:chExt cx="0" cy="0"/>
        </a:xfrm>
      </p:grpSpPr>
      <p:sp>
        <p:nvSpPr>
          <p:cNvPr id="392" name="Google Shape;392;p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93" name="Google Shape;393;p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p:cNvGrpSpPr/>
        <p:nvPr/>
      </p:nvGrpSpPr>
      <p:grpSpPr>
        <a:xfrm>
          <a:off x="0" y="0"/>
          <a:ext cx="0" cy="0"/>
          <a:chOff x="0" y="0"/>
          <a:chExt cx="0" cy="0"/>
        </a:xfrm>
      </p:grpSpPr>
      <p:sp>
        <p:nvSpPr>
          <p:cNvPr id="397" name="Google Shape;397;p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98" name="Google Shape;398;p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
        <p:cNvGrpSpPr/>
        <p:nvPr/>
      </p:nvGrpSpPr>
      <p:grpSpPr>
        <a:xfrm>
          <a:off x="0" y="0"/>
          <a:ext cx="0" cy="0"/>
          <a:chOff x="0" y="0"/>
          <a:chExt cx="0" cy="0"/>
        </a:xfrm>
      </p:grpSpPr>
      <p:sp>
        <p:nvSpPr>
          <p:cNvPr id="402" name="Google Shape;402;p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03" name="Google Shape;403;p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
        <p:cNvGrpSpPr/>
        <p:nvPr/>
      </p:nvGrpSpPr>
      <p:grpSpPr>
        <a:xfrm>
          <a:off x="0" y="0"/>
          <a:ext cx="0" cy="0"/>
          <a:chOff x="0" y="0"/>
          <a:chExt cx="0" cy="0"/>
        </a:xfrm>
      </p:grpSpPr>
      <p:sp>
        <p:nvSpPr>
          <p:cNvPr id="407" name="Google Shape;407;p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08" name="Google Shape;408;p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1"/>
        <p:cNvGrpSpPr/>
        <p:nvPr/>
      </p:nvGrpSpPr>
      <p:grpSpPr>
        <a:xfrm>
          <a:off x="0" y="0"/>
          <a:ext cx="0" cy="0"/>
          <a:chOff x="0" y="0"/>
          <a:chExt cx="0" cy="0"/>
        </a:xfrm>
      </p:grpSpPr>
      <p:sp>
        <p:nvSpPr>
          <p:cNvPr id="412" name="Google Shape;412;p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13" name="Google Shape;413;p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6"/>
        <p:cNvGrpSpPr/>
        <p:nvPr/>
      </p:nvGrpSpPr>
      <p:grpSpPr>
        <a:xfrm>
          <a:off x="0" y="0"/>
          <a:ext cx="0" cy="0"/>
          <a:chOff x="0" y="0"/>
          <a:chExt cx="0" cy="0"/>
        </a:xfrm>
      </p:grpSpPr>
      <p:sp>
        <p:nvSpPr>
          <p:cNvPr id="417" name="Google Shape;417;p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18" name="Google Shape;418;p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2"/>
        <p:cNvGrpSpPr/>
        <p:nvPr/>
      </p:nvGrpSpPr>
      <p:grpSpPr>
        <a:xfrm>
          <a:off x="0" y="0"/>
          <a:ext cx="0" cy="0"/>
          <a:chOff x="0" y="0"/>
          <a:chExt cx="0" cy="0"/>
        </a:xfrm>
      </p:grpSpPr>
      <p:sp>
        <p:nvSpPr>
          <p:cNvPr id="423" name="Google Shape;423;p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24" name="Google Shape;424;p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7"/>
        <p:cNvGrpSpPr/>
        <p:nvPr/>
      </p:nvGrpSpPr>
      <p:grpSpPr>
        <a:xfrm>
          <a:off x="0" y="0"/>
          <a:ext cx="0" cy="0"/>
          <a:chOff x="0" y="0"/>
          <a:chExt cx="0" cy="0"/>
        </a:xfrm>
      </p:grpSpPr>
      <p:sp>
        <p:nvSpPr>
          <p:cNvPr id="428" name="Google Shape;428;p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29" name="Google Shape;429;p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2"/>
        <p:cNvGrpSpPr/>
        <p:nvPr/>
      </p:nvGrpSpPr>
      <p:grpSpPr>
        <a:xfrm>
          <a:off x="0" y="0"/>
          <a:ext cx="0" cy="0"/>
          <a:chOff x="0" y="0"/>
          <a:chExt cx="0" cy="0"/>
        </a:xfrm>
      </p:grpSpPr>
      <p:sp>
        <p:nvSpPr>
          <p:cNvPr id="433" name="Google Shape;433;p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34" name="Google Shape;434;p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Google Shape;443;p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44" name="Google Shape;444;p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7"/>
        <p:cNvGrpSpPr/>
        <p:nvPr/>
      </p:nvGrpSpPr>
      <p:grpSpPr>
        <a:xfrm>
          <a:off x="0" y="0"/>
          <a:ext cx="0" cy="0"/>
          <a:chOff x="0" y="0"/>
          <a:chExt cx="0" cy="0"/>
        </a:xfrm>
      </p:grpSpPr>
      <p:sp>
        <p:nvSpPr>
          <p:cNvPr id="448" name="Google Shape;448;p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49" name="Google Shape;449;p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7" name="Google Shape;117;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2" name="Google Shape;122;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1"/>
        <p:cNvGrpSpPr/>
        <p:nvPr/>
      </p:nvGrpSpPr>
      <p:grpSpPr>
        <a:xfrm>
          <a:off x="0" y="0"/>
          <a:ext cx="0" cy="0"/>
          <a:chOff x="0" y="0"/>
          <a:chExt cx="0" cy="0"/>
        </a:xfrm>
      </p:grpSpPr>
      <p:sp>
        <p:nvSpPr>
          <p:cNvPr id="12" name="Google Shape;12;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 name="Google Shape;13;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 name="Google Shape;14;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1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3"/>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3"/>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5"/>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5"/>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0" name="Google Shape;30;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6"/>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6"/>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7"/>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7"/>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7"/>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7"/>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7"/>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0"/>
          <p:cNvSpPr>
            <a:spLocks noGrp="1"/>
          </p:cNvSpPr>
          <p:nvPr>
            <p:ph type="pic" idx="2"/>
          </p:nvPr>
        </p:nvSpPr>
        <p:spPr>
          <a:xfrm>
            <a:off x="5183188" y="987425"/>
            <a:ext cx="6172200" cy="4873625"/>
          </a:xfrm>
          <a:prstGeom prst="rect">
            <a:avLst/>
          </a:prstGeom>
          <a:noFill/>
          <a:ln>
            <a:noFill/>
          </a:ln>
        </p:spPr>
      </p:sp>
      <p:sp>
        <p:nvSpPr>
          <p:cNvPr id="64" name="Google Shape;64;p1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3" Type="http://schemas.openxmlformats.org/officeDocument/2006/relationships/hyperlink" Target="https://derlin.github.io/scala-for-the-impatient/chapter02.html" TargetMode="External"/><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12CADAC3-CF55-4C69-8C4D-A80985740AC3}"/>
              </a:ext>
            </a:extLst>
          </p:cNvPr>
          <p:cNvSpPr txBox="1"/>
          <p:nvPr/>
        </p:nvSpPr>
        <p:spPr>
          <a:xfrm>
            <a:off x="1071716" y="1995948"/>
            <a:ext cx="10048567" cy="2308324"/>
          </a:xfrm>
          <a:prstGeom prst="rect">
            <a:avLst/>
          </a:prstGeom>
          <a:noFill/>
        </p:spPr>
        <p:txBody>
          <a:bodyPr wrap="square" rtlCol="0">
            <a:spAutoFit/>
          </a:bodyPr>
          <a:lstStyle/>
          <a:p>
            <a:pPr algn="ctr"/>
            <a:r>
              <a:rPr lang="en-US" sz="4800" b="1" dirty="0"/>
              <a:t>Text book- Scala for the impatient</a:t>
            </a:r>
          </a:p>
          <a:p>
            <a:pPr algn="ctr"/>
            <a:endParaRPr lang="en-US" sz="4800" b="1" dirty="0"/>
          </a:p>
          <a:p>
            <a:pPr algn="ctr"/>
            <a:r>
              <a:rPr lang="en-US" sz="4800" b="1" dirty="0"/>
              <a:t>Chapter 1- Scala basics</a:t>
            </a:r>
            <a:endParaRPr lang="en-IN" sz="4800" b="1" dirty="0"/>
          </a:p>
        </p:txBody>
      </p:sp>
    </p:spTree>
    <p:extLst>
      <p:ext uri="{BB962C8B-B14F-4D97-AF65-F5344CB8AC3E}">
        <p14:creationId xmlns:p14="http://schemas.microsoft.com/office/powerpoint/2010/main" xmlns="" val="11234030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51FFF789-476A-4441-80E1-A1B13F89B6B0}"/>
              </a:ext>
            </a:extLst>
          </p:cNvPr>
          <p:cNvSpPr>
            <a:spLocks noGrp="1"/>
          </p:cNvSpPr>
          <p:nvPr>
            <p:ph type="subTitle" idx="1"/>
          </p:nvPr>
        </p:nvSpPr>
        <p:spPr>
          <a:xfrm>
            <a:off x="884903" y="599768"/>
            <a:ext cx="9783097" cy="5633884"/>
          </a:xfrm>
        </p:spPr>
        <p:txBody>
          <a:bodyPr/>
          <a:lstStyle/>
          <a:p>
            <a:pPr algn="just">
              <a:buFont typeface="Arial" panose="020B0604020202020204" pitchFamily="34" charset="0"/>
              <a:buChar char="•"/>
            </a:pPr>
            <a:r>
              <a:rPr lang="en-US" dirty="0"/>
              <a:t>In Scala, there is no need for wrapper types. It is the job of the Scala compiler to convert between primitive types and wrappers. For example, if you make an array of Int, you get an int[] array in the virtual machine.</a:t>
            </a:r>
          </a:p>
          <a:p>
            <a:pPr algn="just">
              <a:buFont typeface="Arial" panose="020B0604020202020204" pitchFamily="34" charset="0"/>
              <a:buChar char="•"/>
            </a:pPr>
            <a:endParaRPr lang="en-US" dirty="0"/>
          </a:p>
          <a:p>
            <a:pPr algn="just">
              <a:buFont typeface="Arial" panose="020B0604020202020204" pitchFamily="34" charset="0"/>
              <a:buChar char="•"/>
            </a:pPr>
            <a:endParaRPr lang="en-IN" dirty="0"/>
          </a:p>
        </p:txBody>
      </p:sp>
    </p:spTree>
    <p:extLst>
      <p:ext uri="{BB962C8B-B14F-4D97-AF65-F5344CB8AC3E}">
        <p14:creationId xmlns:p14="http://schemas.microsoft.com/office/powerpoint/2010/main" xmlns="" val="33563522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9"/>
          <p:cNvSpPr txBox="1"/>
          <p:nvPr/>
        </p:nvSpPr>
        <p:spPr>
          <a:xfrm>
            <a:off x="130629" y="275366"/>
            <a:ext cx="11913325" cy="483209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0" i="0" u="none" strike="noStrike" cap="none">
                <a:solidFill>
                  <a:schemeClr val="dk1"/>
                </a:solidFill>
                <a:latin typeface="Palatino"/>
                <a:ea typeface="Palatino"/>
                <a:cs typeface="Palatino"/>
                <a:sym typeface="Palatino"/>
              </a:rPr>
              <a:t>Scala </a:t>
            </a:r>
            <a:r>
              <a:rPr lang="en-US" sz="2800" b="1" i="0" u="none" strike="noStrike" cap="none">
                <a:solidFill>
                  <a:schemeClr val="dk1"/>
                </a:solidFill>
                <a:latin typeface="Palatino"/>
                <a:ea typeface="Palatino"/>
                <a:cs typeface="Palatino"/>
                <a:sym typeface="Palatino"/>
              </a:rPr>
              <a:t>relies on the underlying </a:t>
            </a:r>
            <a:r>
              <a:rPr lang="en-US" sz="2800" b="1" i="0" u="none" strike="noStrike" cap="none">
                <a:solidFill>
                  <a:schemeClr val="dk1"/>
                </a:solidFill>
                <a:latin typeface="Lucida Sans"/>
                <a:ea typeface="Lucida Sans"/>
                <a:cs typeface="Lucida Sans"/>
                <a:sym typeface="Lucida Sans"/>
              </a:rPr>
              <a:t>java.lang.String </a:t>
            </a:r>
            <a:r>
              <a:rPr lang="en-US" sz="2800" b="0" i="0" u="none" strike="noStrike" cap="none">
                <a:solidFill>
                  <a:schemeClr val="dk1"/>
                </a:solidFill>
                <a:latin typeface="Palatino"/>
                <a:ea typeface="Palatino"/>
                <a:cs typeface="Palatino"/>
                <a:sym typeface="Palatino"/>
              </a:rPr>
              <a:t>class for strings. </a:t>
            </a:r>
            <a:endParaRPr/>
          </a:p>
          <a:p>
            <a:pPr marL="0" marR="0" lvl="0" indent="0" algn="l" rtl="0">
              <a:spcBef>
                <a:spcPts val="0"/>
              </a:spcBef>
              <a:spcAft>
                <a:spcPts val="0"/>
              </a:spcAft>
              <a:buNone/>
            </a:pPr>
            <a:endParaRPr sz="2800" b="0" i="0" u="none" strike="noStrike" cap="none">
              <a:solidFill>
                <a:schemeClr val="dk1"/>
              </a:solidFill>
              <a:latin typeface="Palatino"/>
              <a:ea typeface="Palatino"/>
              <a:cs typeface="Palatino"/>
              <a:sym typeface="Palatino"/>
            </a:endParaRPr>
          </a:p>
          <a:p>
            <a:pPr marL="0" marR="0" lvl="0" indent="0" algn="l" rtl="0">
              <a:spcBef>
                <a:spcPts val="0"/>
              </a:spcBef>
              <a:spcAft>
                <a:spcPts val="0"/>
              </a:spcAft>
              <a:buNone/>
            </a:pPr>
            <a:r>
              <a:rPr lang="en-US" sz="2800" b="0" i="0" u="none" strike="noStrike" cap="none">
                <a:solidFill>
                  <a:schemeClr val="dk1"/>
                </a:solidFill>
                <a:latin typeface="Palatino"/>
                <a:ea typeface="Palatino"/>
                <a:cs typeface="Palatino"/>
                <a:sym typeface="Palatino"/>
              </a:rPr>
              <a:t>However, it </a:t>
            </a:r>
            <a:r>
              <a:rPr lang="en-US" sz="2800" b="1" i="0" u="none" strike="noStrike" cap="none">
                <a:solidFill>
                  <a:schemeClr val="dk1"/>
                </a:solidFill>
                <a:latin typeface="Palatino"/>
                <a:ea typeface="Palatino"/>
                <a:cs typeface="Palatino"/>
                <a:sym typeface="Palatino"/>
              </a:rPr>
              <a:t>augments that class with well over a hundred operations in the </a:t>
            </a:r>
            <a:r>
              <a:rPr lang="en-US" sz="2800" b="1" i="0" u="none" strike="noStrike" cap="none">
                <a:solidFill>
                  <a:schemeClr val="dk1"/>
                </a:solidFill>
                <a:latin typeface="Lucida Sans"/>
                <a:ea typeface="Lucida Sans"/>
                <a:cs typeface="Lucida Sans"/>
                <a:sym typeface="Lucida Sans"/>
              </a:rPr>
              <a:t>StringOps </a:t>
            </a:r>
            <a:r>
              <a:rPr lang="en-US" sz="2800" b="1" i="0" u="none" strike="noStrike" cap="none">
                <a:solidFill>
                  <a:schemeClr val="dk1"/>
                </a:solidFill>
                <a:latin typeface="Palatino"/>
                <a:ea typeface="Palatino"/>
                <a:cs typeface="Palatino"/>
                <a:sym typeface="Palatino"/>
              </a:rPr>
              <a:t>class. </a:t>
            </a:r>
            <a:endParaRPr/>
          </a:p>
          <a:p>
            <a:pPr marL="0" marR="0" lvl="0" indent="0" algn="l" rtl="0">
              <a:spcBef>
                <a:spcPts val="0"/>
              </a:spcBef>
              <a:spcAft>
                <a:spcPts val="0"/>
              </a:spcAft>
              <a:buNone/>
            </a:pPr>
            <a:endParaRPr sz="2800" b="1" i="0" u="none" strike="noStrike" cap="none">
              <a:solidFill>
                <a:schemeClr val="dk1"/>
              </a:solidFill>
              <a:latin typeface="Palatino"/>
              <a:ea typeface="Palatino"/>
              <a:cs typeface="Palatino"/>
              <a:sym typeface="Palatino"/>
            </a:endParaRPr>
          </a:p>
          <a:p>
            <a:pPr marL="0" marR="0" lvl="0" indent="0" algn="l" rtl="0">
              <a:spcBef>
                <a:spcPts val="0"/>
              </a:spcBef>
              <a:spcAft>
                <a:spcPts val="0"/>
              </a:spcAft>
              <a:buNone/>
            </a:pPr>
            <a:r>
              <a:rPr lang="en-US" sz="2800" b="0" i="0" u="none" strike="noStrike" cap="none">
                <a:solidFill>
                  <a:schemeClr val="dk1"/>
                </a:solidFill>
                <a:latin typeface="Palatino"/>
                <a:ea typeface="Palatino"/>
                <a:cs typeface="Palatino"/>
                <a:sym typeface="Palatino"/>
              </a:rPr>
              <a:t>For example:</a:t>
            </a:r>
            <a:endParaRPr/>
          </a:p>
          <a:p>
            <a:pPr marL="0" marR="0" lvl="0" indent="0" algn="l" rtl="0">
              <a:spcBef>
                <a:spcPts val="0"/>
              </a:spcBef>
              <a:spcAft>
                <a:spcPts val="0"/>
              </a:spcAft>
              <a:buNone/>
            </a:pPr>
            <a:r>
              <a:rPr lang="en-US" sz="2800" b="0" i="0" u="none" strike="noStrike" cap="none">
                <a:solidFill>
                  <a:schemeClr val="dk1"/>
                </a:solidFill>
                <a:latin typeface="Lucida Sans"/>
                <a:ea typeface="Lucida Sans"/>
                <a:cs typeface="Lucida Sans"/>
                <a:sym typeface="Lucida Sans"/>
              </a:rPr>
              <a:t>"Hello".intersect("World") // </a:t>
            </a:r>
            <a:r>
              <a:rPr lang="en-US" sz="2800" b="0" i="0" u="none" strike="noStrike" cap="none">
                <a:solidFill>
                  <a:schemeClr val="dk1"/>
                </a:solidFill>
                <a:latin typeface="Palatino"/>
                <a:ea typeface="Palatino"/>
                <a:cs typeface="Palatino"/>
                <a:sym typeface="Palatino"/>
              </a:rPr>
              <a:t>Yields </a:t>
            </a:r>
            <a:r>
              <a:rPr lang="en-US" sz="2800" b="0" i="0" u="none" strike="noStrike" cap="none">
                <a:solidFill>
                  <a:schemeClr val="dk1"/>
                </a:solidFill>
                <a:latin typeface="Lucida Sans"/>
                <a:ea typeface="Lucida Sans"/>
                <a:cs typeface="Lucida Sans"/>
                <a:sym typeface="Lucida Sans"/>
              </a:rPr>
              <a:t>"lo“</a:t>
            </a:r>
            <a:endParaRPr/>
          </a:p>
          <a:p>
            <a:pPr marL="0" marR="0" lvl="0" indent="0" algn="l" rtl="0">
              <a:spcBef>
                <a:spcPts val="0"/>
              </a:spcBef>
              <a:spcAft>
                <a:spcPts val="0"/>
              </a:spcAft>
              <a:buNone/>
            </a:pPr>
            <a:endParaRPr sz="2800" b="0" i="0" u="none" strike="noStrike" cap="none">
              <a:solidFill>
                <a:schemeClr val="dk1"/>
              </a:solidFill>
              <a:latin typeface="Lucida Sans"/>
              <a:ea typeface="Lucida Sans"/>
              <a:cs typeface="Lucida Sans"/>
              <a:sym typeface="Lucida Sans"/>
            </a:endParaRPr>
          </a:p>
          <a:p>
            <a:pPr marL="0" marR="0" lvl="0" indent="0" algn="just" rtl="0">
              <a:spcBef>
                <a:spcPts val="0"/>
              </a:spcBef>
              <a:spcAft>
                <a:spcPts val="0"/>
              </a:spcAft>
              <a:buNone/>
            </a:pPr>
            <a:r>
              <a:rPr lang="en-US" sz="2800" b="0" i="0" u="none" strike="noStrike" cap="none">
                <a:solidFill>
                  <a:schemeClr val="dk1"/>
                </a:solidFill>
                <a:latin typeface="Palatino"/>
                <a:ea typeface="Palatino"/>
                <a:cs typeface="Palatino"/>
                <a:sym typeface="Palatino"/>
              </a:rPr>
              <a:t>In this expression, </a:t>
            </a:r>
            <a:r>
              <a:rPr lang="en-US" sz="2800" b="1" i="0" u="none" strike="noStrike" cap="none">
                <a:solidFill>
                  <a:schemeClr val="dk1"/>
                </a:solidFill>
                <a:latin typeface="Palatino"/>
                <a:ea typeface="Palatino"/>
                <a:cs typeface="Palatino"/>
                <a:sym typeface="Palatino"/>
              </a:rPr>
              <a:t>the </a:t>
            </a:r>
            <a:r>
              <a:rPr lang="en-US" sz="2800" b="1" i="0" u="none" strike="noStrike" cap="none">
                <a:solidFill>
                  <a:schemeClr val="dk1"/>
                </a:solidFill>
                <a:latin typeface="Lucida Sans"/>
                <a:ea typeface="Lucida Sans"/>
                <a:cs typeface="Lucida Sans"/>
                <a:sym typeface="Lucida Sans"/>
              </a:rPr>
              <a:t>java.lang.String </a:t>
            </a:r>
            <a:r>
              <a:rPr lang="en-US" sz="2800" b="1" i="0" u="none" strike="noStrike" cap="none">
                <a:solidFill>
                  <a:schemeClr val="dk1"/>
                </a:solidFill>
                <a:latin typeface="Palatino"/>
                <a:ea typeface="Palatino"/>
                <a:cs typeface="Palatino"/>
                <a:sym typeface="Palatino"/>
              </a:rPr>
              <a:t>object </a:t>
            </a:r>
            <a:r>
              <a:rPr lang="en-US" sz="2800" b="1" i="0" u="none" strike="noStrike" cap="none">
                <a:solidFill>
                  <a:schemeClr val="dk1"/>
                </a:solidFill>
                <a:latin typeface="Lucida Sans"/>
                <a:ea typeface="Lucida Sans"/>
                <a:cs typeface="Lucida Sans"/>
                <a:sym typeface="Lucida Sans"/>
              </a:rPr>
              <a:t>"Hello" </a:t>
            </a:r>
            <a:r>
              <a:rPr lang="en-US" sz="2800" b="1" i="0" u="none" strike="noStrike" cap="none">
                <a:solidFill>
                  <a:schemeClr val="dk1"/>
                </a:solidFill>
                <a:latin typeface="Palatino"/>
                <a:ea typeface="Palatino"/>
                <a:cs typeface="Palatino"/>
                <a:sym typeface="Palatino"/>
              </a:rPr>
              <a:t>is implicitly converted to a </a:t>
            </a:r>
            <a:r>
              <a:rPr lang="en-US" sz="2800" b="1" i="0" u="none" strike="noStrike" cap="none">
                <a:solidFill>
                  <a:schemeClr val="dk1"/>
                </a:solidFill>
                <a:latin typeface="Lucida Sans"/>
                <a:ea typeface="Lucida Sans"/>
                <a:cs typeface="Lucida Sans"/>
                <a:sym typeface="Lucida Sans"/>
              </a:rPr>
              <a:t>StringOps </a:t>
            </a:r>
            <a:r>
              <a:rPr lang="en-US" sz="2800" b="1" i="0" u="none" strike="noStrike" cap="none">
                <a:solidFill>
                  <a:schemeClr val="dk1"/>
                </a:solidFill>
                <a:latin typeface="Palatino"/>
                <a:ea typeface="Palatino"/>
                <a:cs typeface="Palatino"/>
                <a:sym typeface="Palatino"/>
              </a:rPr>
              <a:t>object, and then the </a:t>
            </a:r>
            <a:r>
              <a:rPr lang="en-US" sz="2800" b="1" i="0" u="none" strike="noStrike" cap="none">
                <a:solidFill>
                  <a:schemeClr val="dk1"/>
                </a:solidFill>
                <a:latin typeface="Lucida Sans"/>
                <a:ea typeface="Lucida Sans"/>
                <a:cs typeface="Lucida Sans"/>
                <a:sym typeface="Lucida Sans"/>
              </a:rPr>
              <a:t>intersect </a:t>
            </a:r>
            <a:r>
              <a:rPr lang="en-US" sz="2800" b="1" i="0" u="none" strike="noStrike" cap="none">
                <a:solidFill>
                  <a:schemeClr val="dk1"/>
                </a:solidFill>
                <a:latin typeface="Palatino"/>
                <a:ea typeface="Palatino"/>
                <a:cs typeface="Palatino"/>
                <a:sym typeface="Palatino"/>
              </a:rPr>
              <a:t>method of the </a:t>
            </a:r>
            <a:r>
              <a:rPr lang="en-US" sz="2800" b="1" i="0" u="none" strike="noStrike" cap="none">
                <a:solidFill>
                  <a:schemeClr val="dk1"/>
                </a:solidFill>
                <a:latin typeface="Lucida Sans"/>
                <a:ea typeface="Lucida Sans"/>
                <a:cs typeface="Lucida Sans"/>
                <a:sym typeface="Lucida Sans"/>
              </a:rPr>
              <a:t>StringOps </a:t>
            </a:r>
            <a:r>
              <a:rPr lang="en-US" sz="2800" b="1" i="0" u="none" strike="noStrike" cap="none">
                <a:solidFill>
                  <a:schemeClr val="dk1"/>
                </a:solidFill>
                <a:latin typeface="Palatino"/>
                <a:ea typeface="Palatino"/>
                <a:cs typeface="Palatino"/>
                <a:sym typeface="Palatino"/>
              </a:rPr>
              <a:t>class is applied</a:t>
            </a:r>
            <a:endParaRPr sz="2800" b="1" i="0" u="none" strike="noStrike" cap="none">
              <a:solidFill>
                <a:schemeClr val="dk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20"/>
          <p:cNvSpPr txBox="1"/>
          <p:nvPr/>
        </p:nvSpPr>
        <p:spPr>
          <a:xfrm>
            <a:off x="191589" y="224790"/>
            <a:ext cx="11922034" cy="569386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0" i="0" u="none" strike="noStrike" cap="none">
                <a:solidFill>
                  <a:schemeClr val="dk1"/>
                </a:solidFill>
                <a:latin typeface="Palatino"/>
                <a:ea typeface="Palatino"/>
                <a:cs typeface="Palatino"/>
                <a:sym typeface="Palatino"/>
              </a:rPr>
              <a:t>Similarly, </a:t>
            </a:r>
            <a:r>
              <a:rPr lang="en-US" sz="2800" b="1" i="0" u="none" strike="noStrike" cap="none">
                <a:solidFill>
                  <a:schemeClr val="dk1"/>
                </a:solidFill>
                <a:latin typeface="Palatino"/>
                <a:ea typeface="Palatino"/>
                <a:cs typeface="Palatino"/>
                <a:sym typeface="Palatino"/>
              </a:rPr>
              <a:t>there are classes </a:t>
            </a:r>
            <a:r>
              <a:rPr lang="en-US" sz="2800" b="1" i="0" u="none" strike="noStrike" cap="none">
                <a:solidFill>
                  <a:schemeClr val="dk1"/>
                </a:solidFill>
                <a:latin typeface="Lucida Sans"/>
                <a:ea typeface="Lucida Sans"/>
                <a:cs typeface="Lucida Sans"/>
                <a:sym typeface="Lucida Sans"/>
              </a:rPr>
              <a:t>RichInt</a:t>
            </a:r>
            <a:r>
              <a:rPr lang="en-US" sz="2800" b="1" i="0" u="none" strike="noStrike" cap="none">
                <a:solidFill>
                  <a:schemeClr val="dk1"/>
                </a:solidFill>
                <a:latin typeface="Palatino"/>
                <a:ea typeface="Palatino"/>
                <a:cs typeface="Palatino"/>
                <a:sym typeface="Palatino"/>
              </a:rPr>
              <a:t>, </a:t>
            </a:r>
            <a:r>
              <a:rPr lang="en-US" sz="2800" b="1" i="0" u="none" strike="noStrike" cap="none">
                <a:solidFill>
                  <a:schemeClr val="dk1"/>
                </a:solidFill>
                <a:latin typeface="Lucida Sans"/>
                <a:ea typeface="Lucida Sans"/>
                <a:cs typeface="Lucida Sans"/>
                <a:sym typeface="Lucida Sans"/>
              </a:rPr>
              <a:t>RichDouble</a:t>
            </a:r>
            <a:r>
              <a:rPr lang="en-US" sz="2800" b="1" i="0" u="none" strike="noStrike" cap="none">
                <a:solidFill>
                  <a:schemeClr val="dk1"/>
                </a:solidFill>
                <a:latin typeface="Palatino"/>
                <a:ea typeface="Palatino"/>
                <a:cs typeface="Palatino"/>
                <a:sym typeface="Palatino"/>
              </a:rPr>
              <a:t>, </a:t>
            </a:r>
            <a:r>
              <a:rPr lang="en-US" sz="2800" b="1" i="0" u="none" strike="noStrike" cap="none">
                <a:solidFill>
                  <a:schemeClr val="dk1"/>
                </a:solidFill>
                <a:latin typeface="Lucida Sans"/>
                <a:ea typeface="Lucida Sans"/>
                <a:cs typeface="Lucida Sans"/>
                <a:sym typeface="Lucida Sans"/>
              </a:rPr>
              <a:t>RichChar</a:t>
            </a:r>
            <a:r>
              <a:rPr lang="en-US" sz="2800" b="1" i="0" u="none" strike="noStrike" cap="none">
                <a:solidFill>
                  <a:schemeClr val="dk1"/>
                </a:solidFill>
                <a:latin typeface="Palatino"/>
                <a:ea typeface="Palatino"/>
                <a:cs typeface="Palatino"/>
                <a:sym typeface="Palatino"/>
              </a:rPr>
              <a:t>, and so on. </a:t>
            </a:r>
            <a:endParaRPr/>
          </a:p>
          <a:p>
            <a:pPr marL="0" marR="0" lvl="0" indent="0" algn="l" rtl="0">
              <a:spcBef>
                <a:spcPts val="0"/>
              </a:spcBef>
              <a:spcAft>
                <a:spcPts val="0"/>
              </a:spcAft>
              <a:buNone/>
            </a:pPr>
            <a:endParaRPr sz="2800" b="0" i="0" u="none" strike="noStrike" cap="none">
              <a:solidFill>
                <a:schemeClr val="dk1"/>
              </a:solidFill>
              <a:latin typeface="Palatino"/>
              <a:ea typeface="Palatino"/>
              <a:cs typeface="Palatino"/>
              <a:sym typeface="Palatino"/>
            </a:endParaRPr>
          </a:p>
          <a:p>
            <a:pPr marL="0" marR="0" lvl="0" indent="0" algn="l" rtl="0">
              <a:spcBef>
                <a:spcPts val="0"/>
              </a:spcBef>
              <a:spcAft>
                <a:spcPts val="0"/>
              </a:spcAft>
              <a:buNone/>
            </a:pPr>
            <a:r>
              <a:rPr lang="en-US" sz="2800" b="0" i="0" u="none" strike="noStrike" cap="none">
                <a:solidFill>
                  <a:schemeClr val="dk1"/>
                </a:solidFill>
                <a:latin typeface="Palatino"/>
                <a:ea typeface="Palatino"/>
                <a:cs typeface="Palatino"/>
                <a:sym typeface="Palatino"/>
              </a:rPr>
              <a:t>Each of them has </a:t>
            </a:r>
            <a:r>
              <a:rPr lang="en-US" sz="2800" b="1" i="0" u="none" strike="noStrike" cap="none">
                <a:solidFill>
                  <a:schemeClr val="dk1"/>
                </a:solidFill>
                <a:latin typeface="Palatino"/>
                <a:ea typeface="Palatino"/>
                <a:cs typeface="Palatino"/>
                <a:sym typeface="Palatino"/>
              </a:rPr>
              <a:t>a small set of convenience methods for acting on their poor cousins—</a:t>
            </a:r>
            <a:r>
              <a:rPr lang="en-US" sz="2800" b="1" i="0" u="none" strike="noStrike" cap="none">
                <a:solidFill>
                  <a:schemeClr val="dk1"/>
                </a:solidFill>
                <a:latin typeface="Lucida Sans"/>
                <a:ea typeface="Lucida Sans"/>
                <a:cs typeface="Lucida Sans"/>
                <a:sym typeface="Lucida Sans"/>
              </a:rPr>
              <a:t>Int</a:t>
            </a:r>
            <a:r>
              <a:rPr lang="en-US" sz="2800" b="1" i="0" u="none" strike="noStrike" cap="none">
                <a:solidFill>
                  <a:schemeClr val="dk1"/>
                </a:solidFill>
                <a:latin typeface="Palatino"/>
                <a:ea typeface="Palatino"/>
                <a:cs typeface="Palatino"/>
                <a:sym typeface="Palatino"/>
              </a:rPr>
              <a:t>, </a:t>
            </a:r>
            <a:r>
              <a:rPr lang="en-US" sz="2800" b="1" i="0" u="none" strike="noStrike" cap="none">
                <a:solidFill>
                  <a:schemeClr val="dk1"/>
                </a:solidFill>
                <a:latin typeface="Lucida Sans"/>
                <a:ea typeface="Lucida Sans"/>
                <a:cs typeface="Lucida Sans"/>
                <a:sym typeface="Lucida Sans"/>
              </a:rPr>
              <a:t>Double</a:t>
            </a:r>
            <a:r>
              <a:rPr lang="en-US" sz="2800" b="1" i="0" u="none" strike="noStrike" cap="none">
                <a:solidFill>
                  <a:schemeClr val="dk1"/>
                </a:solidFill>
                <a:latin typeface="Palatino"/>
                <a:ea typeface="Palatino"/>
                <a:cs typeface="Palatino"/>
                <a:sym typeface="Palatino"/>
              </a:rPr>
              <a:t>,or </a:t>
            </a:r>
            <a:r>
              <a:rPr lang="en-US" sz="2800" b="1" i="0" u="none" strike="noStrike" cap="none">
                <a:solidFill>
                  <a:schemeClr val="dk1"/>
                </a:solidFill>
                <a:latin typeface="Lucida Sans"/>
                <a:ea typeface="Lucida Sans"/>
                <a:cs typeface="Lucida Sans"/>
                <a:sym typeface="Lucida Sans"/>
              </a:rPr>
              <a:t>Char</a:t>
            </a:r>
            <a:r>
              <a:rPr lang="en-US" sz="2800" b="1" i="0" u="none" strike="noStrike" cap="none">
                <a:solidFill>
                  <a:schemeClr val="dk1"/>
                </a:solidFill>
                <a:latin typeface="Palatino"/>
                <a:ea typeface="Palatino"/>
                <a:cs typeface="Palatino"/>
                <a:sym typeface="Palatino"/>
              </a:rPr>
              <a:t>. </a:t>
            </a:r>
            <a:endParaRPr/>
          </a:p>
          <a:p>
            <a:pPr marL="0" marR="0" lvl="0" indent="0" algn="l" rtl="0">
              <a:spcBef>
                <a:spcPts val="0"/>
              </a:spcBef>
              <a:spcAft>
                <a:spcPts val="0"/>
              </a:spcAft>
              <a:buNone/>
            </a:pPr>
            <a:endParaRPr sz="2800" b="0" i="0" u="none" strike="noStrike" cap="none">
              <a:solidFill>
                <a:schemeClr val="dk1"/>
              </a:solidFill>
              <a:latin typeface="Palatino"/>
              <a:ea typeface="Palatino"/>
              <a:cs typeface="Palatino"/>
              <a:sym typeface="Palatino"/>
            </a:endParaRPr>
          </a:p>
          <a:p>
            <a:pPr marL="0" marR="0" lvl="0" indent="0" algn="l" rtl="0">
              <a:spcBef>
                <a:spcPts val="0"/>
              </a:spcBef>
              <a:spcAft>
                <a:spcPts val="0"/>
              </a:spcAft>
              <a:buNone/>
            </a:pPr>
            <a:r>
              <a:rPr lang="en-US" sz="2800" b="0" i="0" u="none" strike="noStrike" cap="none">
                <a:solidFill>
                  <a:schemeClr val="dk1"/>
                </a:solidFill>
                <a:latin typeface="Palatino"/>
                <a:ea typeface="Palatino"/>
                <a:cs typeface="Palatino"/>
                <a:sym typeface="Palatino"/>
              </a:rPr>
              <a:t>The </a:t>
            </a:r>
            <a:r>
              <a:rPr lang="en-US" sz="2800" b="1" i="0" u="none" strike="noStrike" cap="none">
                <a:solidFill>
                  <a:schemeClr val="dk1"/>
                </a:solidFill>
                <a:latin typeface="Lucida Sans"/>
                <a:ea typeface="Lucida Sans"/>
                <a:cs typeface="Lucida Sans"/>
                <a:sym typeface="Lucida Sans"/>
              </a:rPr>
              <a:t>to </a:t>
            </a:r>
            <a:r>
              <a:rPr lang="en-US" sz="2800" b="1" i="0" u="none" strike="noStrike" cap="none">
                <a:solidFill>
                  <a:schemeClr val="dk1"/>
                </a:solidFill>
                <a:latin typeface="Palatino"/>
                <a:ea typeface="Palatino"/>
                <a:cs typeface="Palatino"/>
                <a:sym typeface="Palatino"/>
              </a:rPr>
              <a:t>method is actually a method of the </a:t>
            </a:r>
            <a:r>
              <a:rPr lang="en-US" sz="2800" b="1" i="0" u="none" strike="noStrike" cap="none">
                <a:solidFill>
                  <a:schemeClr val="dk1"/>
                </a:solidFill>
                <a:latin typeface="Lucida Sans"/>
                <a:ea typeface="Lucida Sans"/>
                <a:cs typeface="Lucida Sans"/>
                <a:sym typeface="Lucida Sans"/>
              </a:rPr>
              <a:t>RichInt </a:t>
            </a:r>
            <a:r>
              <a:rPr lang="en-US" sz="2800" b="1" i="0" u="none" strike="noStrike" cap="none">
                <a:solidFill>
                  <a:schemeClr val="dk1"/>
                </a:solidFill>
                <a:latin typeface="Palatino"/>
                <a:ea typeface="Palatino"/>
                <a:cs typeface="Palatino"/>
                <a:sym typeface="Palatino"/>
              </a:rPr>
              <a:t>class.</a:t>
            </a:r>
            <a:endParaRPr/>
          </a:p>
          <a:p>
            <a:pPr marL="0" marR="0" lvl="0" indent="0" algn="l" rtl="0">
              <a:spcBef>
                <a:spcPts val="0"/>
              </a:spcBef>
              <a:spcAft>
                <a:spcPts val="0"/>
              </a:spcAft>
              <a:buNone/>
            </a:pPr>
            <a:r>
              <a:rPr lang="en-US" sz="2800" b="0" i="0" u="none" strike="noStrike" cap="none">
                <a:solidFill>
                  <a:schemeClr val="dk1"/>
                </a:solidFill>
                <a:latin typeface="Palatino"/>
                <a:ea typeface="Palatino"/>
                <a:cs typeface="Palatino"/>
                <a:sym typeface="Palatino"/>
              </a:rPr>
              <a:t>In the expression</a:t>
            </a:r>
            <a:endParaRPr/>
          </a:p>
          <a:p>
            <a:pPr marL="0" marR="0" lvl="0" indent="0" algn="l" rtl="0">
              <a:spcBef>
                <a:spcPts val="0"/>
              </a:spcBef>
              <a:spcAft>
                <a:spcPts val="0"/>
              </a:spcAft>
              <a:buNone/>
            </a:pPr>
            <a:r>
              <a:rPr lang="en-US" sz="2800" b="0" i="0" u="none" strike="noStrike" cap="none">
                <a:solidFill>
                  <a:schemeClr val="dk1"/>
                </a:solidFill>
                <a:latin typeface="Lucida Sans"/>
                <a:ea typeface="Lucida Sans"/>
                <a:cs typeface="Lucida Sans"/>
                <a:sym typeface="Lucida Sans"/>
              </a:rPr>
              <a:t>1.to(10)</a:t>
            </a:r>
            <a:endParaRPr/>
          </a:p>
          <a:p>
            <a:pPr marL="0" marR="0" lvl="0" indent="0" algn="l" rtl="0">
              <a:spcBef>
                <a:spcPts val="0"/>
              </a:spcBef>
              <a:spcAft>
                <a:spcPts val="0"/>
              </a:spcAft>
              <a:buNone/>
            </a:pPr>
            <a:r>
              <a:rPr lang="en-US" sz="2800" b="0" i="0" u="none" strike="noStrike" cap="none">
                <a:solidFill>
                  <a:schemeClr val="dk1"/>
                </a:solidFill>
                <a:latin typeface="Palatino"/>
                <a:ea typeface="Palatino"/>
                <a:cs typeface="Palatino"/>
                <a:sym typeface="Palatino"/>
              </a:rPr>
              <a:t>the </a:t>
            </a:r>
            <a:r>
              <a:rPr lang="en-US" sz="2800" b="1" i="0" u="none" strike="noStrike" cap="none">
                <a:solidFill>
                  <a:schemeClr val="dk1"/>
                </a:solidFill>
                <a:latin typeface="Lucida Sans"/>
                <a:ea typeface="Lucida Sans"/>
                <a:cs typeface="Lucida Sans"/>
                <a:sym typeface="Lucida Sans"/>
              </a:rPr>
              <a:t>Int </a:t>
            </a:r>
            <a:r>
              <a:rPr lang="en-US" sz="2800" b="1" i="0" u="none" strike="noStrike" cap="none">
                <a:solidFill>
                  <a:schemeClr val="dk1"/>
                </a:solidFill>
                <a:latin typeface="Palatino"/>
                <a:ea typeface="Palatino"/>
                <a:cs typeface="Palatino"/>
                <a:sym typeface="Palatino"/>
              </a:rPr>
              <a:t>value </a:t>
            </a:r>
            <a:r>
              <a:rPr lang="en-US" sz="2800" b="1" i="0" u="none" strike="noStrike" cap="none">
                <a:solidFill>
                  <a:schemeClr val="dk1"/>
                </a:solidFill>
                <a:latin typeface="Lucida Sans"/>
                <a:ea typeface="Lucida Sans"/>
                <a:cs typeface="Lucida Sans"/>
                <a:sym typeface="Lucida Sans"/>
              </a:rPr>
              <a:t>1 </a:t>
            </a:r>
            <a:r>
              <a:rPr lang="en-US" sz="2800" b="1" i="0" u="none" strike="noStrike" cap="none">
                <a:solidFill>
                  <a:schemeClr val="dk1"/>
                </a:solidFill>
                <a:latin typeface="Palatino"/>
                <a:ea typeface="Palatino"/>
                <a:cs typeface="Palatino"/>
                <a:sym typeface="Palatino"/>
              </a:rPr>
              <a:t>is first converted to a </a:t>
            </a:r>
            <a:r>
              <a:rPr lang="en-US" sz="2800" b="1" i="0" u="none" strike="noStrike" cap="none">
                <a:solidFill>
                  <a:schemeClr val="dk1"/>
                </a:solidFill>
                <a:latin typeface="Lucida Sans"/>
                <a:ea typeface="Lucida Sans"/>
                <a:cs typeface="Lucida Sans"/>
                <a:sym typeface="Lucida Sans"/>
              </a:rPr>
              <a:t>RichInt</a:t>
            </a:r>
            <a:r>
              <a:rPr lang="en-US" sz="2800" b="1" i="0" u="none" strike="noStrike" cap="none">
                <a:solidFill>
                  <a:schemeClr val="dk1"/>
                </a:solidFill>
                <a:latin typeface="Palatino"/>
                <a:ea typeface="Palatino"/>
                <a:cs typeface="Palatino"/>
                <a:sym typeface="Palatino"/>
              </a:rPr>
              <a:t>, and the </a:t>
            </a:r>
            <a:r>
              <a:rPr lang="en-US" sz="2800" b="1" i="0" u="none" strike="noStrike" cap="none">
                <a:solidFill>
                  <a:schemeClr val="dk1"/>
                </a:solidFill>
                <a:latin typeface="Lucida Sans"/>
                <a:ea typeface="Lucida Sans"/>
                <a:cs typeface="Lucida Sans"/>
                <a:sym typeface="Lucida Sans"/>
              </a:rPr>
              <a:t>to </a:t>
            </a:r>
            <a:r>
              <a:rPr lang="en-US" sz="2800" b="1" i="0" u="none" strike="noStrike" cap="none">
                <a:solidFill>
                  <a:schemeClr val="dk1"/>
                </a:solidFill>
                <a:latin typeface="Palatino"/>
                <a:ea typeface="Palatino"/>
                <a:cs typeface="Palatino"/>
                <a:sym typeface="Palatino"/>
              </a:rPr>
              <a:t>method is applied to that value.</a:t>
            </a:r>
            <a:endParaRPr/>
          </a:p>
          <a:p>
            <a:pPr marL="0" marR="0" lvl="0" indent="0" algn="l" rtl="0">
              <a:spcBef>
                <a:spcPts val="0"/>
              </a:spcBef>
              <a:spcAft>
                <a:spcPts val="0"/>
              </a:spcAft>
              <a:buNone/>
            </a:pPr>
            <a:endParaRPr sz="2800" b="0" i="0" u="none" strike="noStrike" cap="none">
              <a:solidFill>
                <a:schemeClr val="dk1"/>
              </a:solidFill>
              <a:latin typeface="Palatino"/>
              <a:ea typeface="Palatino"/>
              <a:cs typeface="Palatino"/>
              <a:sym typeface="Palatino"/>
            </a:endParaRPr>
          </a:p>
          <a:p>
            <a:pPr marL="0" marR="0" lvl="0" indent="0" algn="l" rtl="0">
              <a:spcBef>
                <a:spcPts val="0"/>
              </a:spcBef>
              <a:spcAft>
                <a:spcPts val="0"/>
              </a:spcAft>
              <a:buNone/>
            </a:pPr>
            <a:r>
              <a:rPr lang="en-US" sz="2800" b="0" i="0" u="none" strike="noStrike" cap="none">
                <a:solidFill>
                  <a:schemeClr val="dk1"/>
                </a:solidFill>
                <a:latin typeface="Palatino"/>
                <a:ea typeface="Palatino"/>
                <a:cs typeface="Palatino"/>
                <a:sym typeface="Palatino"/>
              </a:rPr>
              <a:t>Finally, </a:t>
            </a:r>
            <a:r>
              <a:rPr lang="en-US" sz="2800" b="1" i="0" u="none" strike="noStrike" cap="none">
                <a:solidFill>
                  <a:schemeClr val="dk1"/>
                </a:solidFill>
                <a:latin typeface="Palatino"/>
                <a:ea typeface="Palatino"/>
                <a:cs typeface="Palatino"/>
                <a:sym typeface="Palatino"/>
              </a:rPr>
              <a:t>there are classes </a:t>
            </a:r>
            <a:r>
              <a:rPr lang="en-US" sz="2800" b="1" i="0" u="none" strike="noStrike" cap="none">
                <a:solidFill>
                  <a:schemeClr val="dk1"/>
                </a:solidFill>
                <a:latin typeface="Lucida Sans"/>
                <a:ea typeface="Lucida Sans"/>
                <a:cs typeface="Lucida Sans"/>
                <a:sym typeface="Lucida Sans"/>
              </a:rPr>
              <a:t>BigInt </a:t>
            </a:r>
            <a:r>
              <a:rPr lang="en-US" sz="2800" b="1" i="0" u="none" strike="noStrike" cap="none">
                <a:solidFill>
                  <a:schemeClr val="dk1"/>
                </a:solidFill>
                <a:latin typeface="Palatino"/>
                <a:ea typeface="Palatino"/>
                <a:cs typeface="Palatino"/>
                <a:sym typeface="Palatino"/>
              </a:rPr>
              <a:t>and </a:t>
            </a:r>
            <a:r>
              <a:rPr lang="en-US" sz="2800" b="1" i="0" u="none" strike="noStrike" cap="none">
                <a:solidFill>
                  <a:schemeClr val="dk1"/>
                </a:solidFill>
                <a:latin typeface="Lucida Sans"/>
                <a:ea typeface="Lucida Sans"/>
                <a:cs typeface="Lucida Sans"/>
                <a:sym typeface="Lucida Sans"/>
              </a:rPr>
              <a:t>BigDecimal </a:t>
            </a:r>
            <a:r>
              <a:rPr lang="en-US" sz="2800" b="1" i="0" u="none" strike="noStrike" cap="none">
                <a:solidFill>
                  <a:schemeClr val="dk1"/>
                </a:solidFill>
                <a:latin typeface="Palatino"/>
                <a:ea typeface="Palatino"/>
                <a:cs typeface="Palatino"/>
                <a:sym typeface="Palatino"/>
              </a:rPr>
              <a:t>for computations with an arbitrary (but finite) number of digits.</a:t>
            </a:r>
            <a:endParaRPr sz="2800" b="1" i="0" u="none" strike="noStrike" cap="none">
              <a:solidFill>
                <a:schemeClr val="dk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21"/>
          <p:cNvSpPr txBox="1"/>
          <p:nvPr/>
        </p:nvSpPr>
        <p:spPr>
          <a:xfrm>
            <a:off x="30480" y="0"/>
            <a:ext cx="12131040" cy="65556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i="0" u="none" strike="noStrike" cap="none" dirty="0">
                <a:solidFill>
                  <a:schemeClr val="dk1"/>
                </a:solidFill>
                <a:latin typeface="Arial"/>
                <a:ea typeface="Arial"/>
                <a:cs typeface="Arial"/>
                <a:sym typeface="Arial"/>
              </a:rPr>
              <a:t>Arithmetic and Operator Overloading</a:t>
            </a:r>
            <a:endParaRPr b="1" dirty="0"/>
          </a:p>
          <a:p>
            <a:pPr marL="0" marR="0" lvl="0" indent="0" algn="l" rtl="0">
              <a:spcBef>
                <a:spcPts val="0"/>
              </a:spcBef>
              <a:spcAft>
                <a:spcPts val="0"/>
              </a:spcAft>
              <a:buNone/>
            </a:pPr>
            <a:endParaRPr sz="2800" b="0" i="0" u="none" strike="noStrike" cap="none" dirty="0">
              <a:solidFill>
                <a:schemeClr val="dk1"/>
              </a:solidFill>
              <a:latin typeface="Arial"/>
              <a:ea typeface="Arial"/>
              <a:cs typeface="Arial"/>
              <a:sym typeface="Arial"/>
            </a:endParaRPr>
          </a:p>
          <a:p>
            <a:pPr marL="0" marR="0" lvl="0" indent="0" algn="l" rtl="0">
              <a:spcBef>
                <a:spcPts val="0"/>
              </a:spcBef>
              <a:spcAft>
                <a:spcPts val="0"/>
              </a:spcAft>
              <a:buNone/>
            </a:pPr>
            <a:r>
              <a:rPr lang="en-US" sz="2800" b="0" i="0" u="none" strike="noStrike" cap="none" dirty="0">
                <a:solidFill>
                  <a:schemeClr val="dk1"/>
                </a:solidFill>
                <a:latin typeface="Palatino"/>
                <a:ea typeface="Palatino"/>
                <a:cs typeface="Palatino"/>
                <a:sym typeface="Palatino"/>
              </a:rPr>
              <a:t>Arithmetic operators in Scala work just as you would expect in Java or C++:</a:t>
            </a:r>
            <a:endParaRPr dirty="0"/>
          </a:p>
          <a:p>
            <a:pPr marL="0" marR="0" lvl="0" indent="0" algn="l" rtl="0">
              <a:spcBef>
                <a:spcPts val="0"/>
              </a:spcBef>
              <a:spcAft>
                <a:spcPts val="0"/>
              </a:spcAft>
              <a:buNone/>
            </a:pPr>
            <a:endParaRPr sz="2800" b="0" i="0" u="none" strike="noStrike" cap="none" dirty="0">
              <a:solidFill>
                <a:schemeClr val="dk1"/>
              </a:solidFill>
              <a:latin typeface="Palatino"/>
              <a:ea typeface="Palatino"/>
              <a:cs typeface="Palatino"/>
              <a:sym typeface="Palatino"/>
            </a:endParaRPr>
          </a:p>
          <a:p>
            <a:pPr marL="0" marR="0" lvl="0" indent="0" algn="l" rtl="0">
              <a:spcBef>
                <a:spcPts val="0"/>
              </a:spcBef>
              <a:spcAft>
                <a:spcPts val="0"/>
              </a:spcAft>
              <a:buNone/>
            </a:pPr>
            <a:r>
              <a:rPr lang="en-US" sz="2800" b="0" i="0" u="none" strike="noStrike" cap="none" dirty="0" err="1">
                <a:solidFill>
                  <a:schemeClr val="dk1"/>
                </a:solidFill>
                <a:latin typeface="Lucida Sans"/>
                <a:ea typeface="Lucida Sans"/>
                <a:cs typeface="Lucida Sans"/>
                <a:sym typeface="Lucida Sans"/>
              </a:rPr>
              <a:t>val</a:t>
            </a:r>
            <a:r>
              <a:rPr lang="en-US" sz="2800" b="0" i="0" u="none" strike="noStrike" cap="none" dirty="0">
                <a:solidFill>
                  <a:schemeClr val="dk1"/>
                </a:solidFill>
                <a:latin typeface="Lucida Sans"/>
                <a:ea typeface="Lucida Sans"/>
                <a:cs typeface="Lucida Sans"/>
                <a:sym typeface="Lucida Sans"/>
              </a:rPr>
              <a:t> answer = 8 * 5 + 2</a:t>
            </a:r>
            <a:endParaRPr dirty="0"/>
          </a:p>
          <a:p>
            <a:pPr marL="0" marR="0" lvl="0" indent="0" algn="l" rtl="0">
              <a:spcBef>
                <a:spcPts val="0"/>
              </a:spcBef>
              <a:spcAft>
                <a:spcPts val="0"/>
              </a:spcAft>
              <a:buNone/>
            </a:pPr>
            <a:endParaRPr sz="2800" b="0" i="0" u="none" strike="noStrike" cap="none" dirty="0">
              <a:solidFill>
                <a:schemeClr val="dk1"/>
              </a:solidFill>
              <a:latin typeface="Lucida Sans"/>
              <a:ea typeface="Lucida Sans"/>
              <a:cs typeface="Lucida Sans"/>
              <a:sym typeface="Lucida Sans"/>
            </a:endParaRPr>
          </a:p>
          <a:p>
            <a:pPr marL="0" marR="0" lvl="0" indent="0" algn="l" rtl="0">
              <a:spcBef>
                <a:spcPts val="0"/>
              </a:spcBef>
              <a:spcAft>
                <a:spcPts val="0"/>
              </a:spcAft>
              <a:buNone/>
            </a:pPr>
            <a:r>
              <a:rPr lang="en-US" sz="2800" b="0" i="0" u="none" strike="noStrike" cap="none" dirty="0">
                <a:solidFill>
                  <a:schemeClr val="dk1"/>
                </a:solidFill>
                <a:latin typeface="Palatino"/>
                <a:ea typeface="Palatino"/>
                <a:cs typeface="Palatino"/>
                <a:sym typeface="Palatino"/>
              </a:rPr>
              <a:t>The </a:t>
            </a:r>
            <a:r>
              <a:rPr lang="en-US" sz="2800" b="0" i="0" u="none" strike="noStrike" cap="none" dirty="0">
                <a:solidFill>
                  <a:schemeClr val="dk1"/>
                </a:solidFill>
                <a:latin typeface="Lucida Sans"/>
                <a:ea typeface="Lucida Sans"/>
                <a:cs typeface="Lucida Sans"/>
                <a:sym typeface="Lucida Sans"/>
              </a:rPr>
              <a:t>+ - * / % </a:t>
            </a:r>
            <a:r>
              <a:rPr lang="en-US" sz="2800" b="0" i="0" u="none" strike="noStrike" cap="none" dirty="0">
                <a:solidFill>
                  <a:schemeClr val="dk1"/>
                </a:solidFill>
                <a:latin typeface="Palatino"/>
                <a:ea typeface="Palatino"/>
                <a:cs typeface="Palatino"/>
                <a:sym typeface="Palatino"/>
              </a:rPr>
              <a:t>operators do their usual job, as do the bit operators </a:t>
            </a:r>
            <a:r>
              <a:rPr lang="en-US" sz="2800" b="0" i="0" u="none" strike="noStrike" cap="none" dirty="0">
                <a:solidFill>
                  <a:schemeClr val="dk1"/>
                </a:solidFill>
                <a:latin typeface="Lucida Sans"/>
                <a:ea typeface="Lucida Sans"/>
                <a:cs typeface="Lucida Sans"/>
                <a:sym typeface="Lucida Sans"/>
              </a:rPr>
              <a:t>&amp; | ^ &gt;&gt; &lt;&lt;</a:t>
            </a:r>
            <a:r>
              <a:rPr lang="en-US" sz="2800" b="0" i="0" u="none" strike="noStrike" cap="none" dirty="0">
                <a:solidFill>
                  <a:schemeClr val="dk1"/>
                </a:solidFill>
                <a:latin typeface="Palatino"/>
                <a:ea typeface="Palatino"/>
                <a:cs typeface="Palatino"/>
                <a:sym typeface="Palatino"/>
              </a:rPr>
              <a:t>. </a:t>
            </a:r>
            <a:endParaRPr dirty="0"/>
          </a:p>
          <a:p>
            <a:pPr marL="0" marR="0" lvl="0" indent="0" algn="l" rtl="0">
              <a:spcBef>
                <a:spcPts val="0"/>
              </a:spcBef>
              <a:spcAft>
                <a:spcPts val="0"/>
              </a:spcAft>
              <a:buNone/>
            </a:pPr>
            <a:endParaRPr sz="2800" b="0" i="0" u="none" strike="noStrike" cap="none" dirty="0">
              <a:solidFill>
                <a:schemeClr val="dk1"/>
              </a:solidFill>
              <a:latin typeface="Palatino"/>
              <a:ea typeface="Palatino"/>
              <a:cs typeface="Palatino"/>
              <a:sym typeface="Palatino"/>
            </a:endParaRPr>
          </a:p>
          <a:p>
            <a:pPr marL="0" marR="0" lvl="0" indent="0" algn="l" rtl="0">
              <a:spcBef>
                <a:spcPts val="0"/>
              </a:spcBef>
              <a:spcAft>
                <a:spcPts val="0"/>
              </a:spcAft>
              <a:buNone/>
            </a:pPr>
            <a:r>
              <a:rPr lang="en-US" sz="2800" b="0" i="0" u="none" strike="noStrike" cap="none" dirty="0">
                <a:solidFill>
                  <a:schemeClr val="dk1"/>
                </a:solidFill>
                <a:latin typeface="Palatino"/>
                <a:ea typeface="Palatino"/>
                <a:cs typeface="Palatino"/>
                <a:sym typeface="Palatino"/>
              </a:rPr>
              <a:t>There is just one surprising aspect: These operators are actually methods</a:t>
            </a:r>
            <a:endParaRPr dirty="0"/>
          </a:p>
          <a:p>
            <a:pPr marL="0" marR="0" lvl="0" indent="0" algn="l" rtl="0">
              <a:spcBef>
                <a:spcPts val="0"/>
              </a:spcBef>
              <a:spcAft>
                <a:spcPts val="0"/>
              </a:spcAft>
              <a:buNone/>
            </a:pPr>
            <a:r>
              <a:rPr lang="en-US" sz="2800" b="0" i="0" u="none" strike="noStrike" cap="none" dirty="0">
                <a:solidFill>
                  <a:schemeClr val="dk1"/>
                </a:solidFill>
                <a:latin typeface="Lucida Sans"/>
                <a:ea typeface="Lucida Sans"/>
                <a:cs typeface="Lucida Sans"/>
                <a:sym typeface="Lucida Sans"/>
              </a:rPr>
              <a:t>a + b</a:t>
            </a:r>
            <a:endParaRPr dirty="0"/>
          </a:p>
          <a:p>
            <a:pPr marL="0" marR="0" lvl="0" indent="0" algn="l" rtl="0">
              <a:spcBef>
                <a:spcPts val="0"/>
              </a:spcBef>
              <a:spcAft>
                <a:spcPts val="0"/>
              </a:spcAft>
              <a:buNone/>
            </a:pPr>
            <a:r>
              <a:rPr lang="en-US" sz="2800" b="0" i="0" u="none" strike="noStrike" cap="none" dirty="0">
                <a:solidFill>
                  <a:schemeClr val="dk1"/>
                </a:solidFill>
                <a:latin typeface="Palatino"/>
                <a:ea typeface="Palatino"/>
                <a:cs typeface="Palatino"/>
                <a:sym typeface="Palatino"/>
              </a:rPr>
              <a:t>is a shorthand for</a:t>
            </a:r>
            <a:endParaRPr dirty="0"/>
          </a:p>
          <a:p>
            <a:pPr marL="0" marR="0" lvl="0" indent="0" algn="l" rtl="0">
              <a:spcBef>
                <a:spcPts val="0"/>
              </a:spcBef>
              <a:spcAft>
                <a:spcPts val="0"/>
              </a:spcAft>
              <a:buNone/>
            </a:pPr>
            <a:r>
              <a:rPr lang="en-US" sz="2800" b="0" i="0" u="none" strike="noStrike" cap="none" dirty="0">
                <a:solidFill>
                  <a:schemeClr val="dk1"/>
                </a:solidFill>
                <a:latin typeface="Lucida Sans"/>
                <a:ea typeface="Lucida Sans"/>
                <a:cs typeface="Lucida Sans"/>
                <a:sym typeface="Lucida Sans"/>
              </a:rPr>
              <a:t>a.+(b)</a:t>
            </a:r>
            <a:endParaRPr dirty="0"/>
          </a:p>
          <a:p>
            <a:pPr marL="0" marR="0" lvl="0" indent="0" algn="l" rtl="0">
              <a:spcBef>
                <a:spcPts val="0"/>
              </a:spcBef>
              <a:spcAft>
                <a:spcPts val="0"/>
              </a:spcAft>
              <a:buNone/>
            </a:pPr>
            <a:endParaRPr sz="2800" b="0" i="0" u="none" strike="noStrike" cap="none" dirty="0">
              <a:solidFill>
                <a:schemeClr val="dk1"/>
              </a:solidFill>
              <a:latin typeface="Lucida Sans"/>
              <a:ea typeface="Lucida Sans"/>
              <a:cs typeface="Lucida Sans"/>
              <a:sym typeface="Lucida Sans"/>
            </a:endParaRPr>
          </a:p>
          <a:p>
            <a:pPr marL="0" marR="0" lvl="0" indent="0" algn="l" rtl="0">
              <a:spcBef>
                <a:spcPts val="0"/>
              </a:spcBef>
              <a:spcAft>
                <a:spcPts val="0"/>
              </a:spcAft>
              <a:buNone/>
            </a:pPr>
            <a:endParaRPr sz="2800" b="1" i="0" u="none" strike="noStrike" cap="none" dirty="0">
              <a:solidFill>
                <a:schemeClr val="dk1"/>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2"/>
          <p:cNvSpPr txBox="1"/>
          <p:nvPr/>
        </p:nvSpPr>
        <p:spPr>
          <a:xfrm>
            <a:off x="60960" y="241348"/>
            <a:ext cx="11756572" cy="61247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0" i="0" u="none" strike="noStrike" cap="none">
                <a:solidFill>
                  <a:schemeClr val="dk1"/>
                </a:solidFill>
                <a:latin typeface="Palatino"/>
                <a:ea typeface="Palatino"/>
                <a:cs typeface="Palatino"/>
                <a:sym typeface="Palatino"/>
              </a:rPr>
              <a:t>In general, you can write</a:t>
            </a:r>
            <a:endParaRPr/>
          </a:p>
          <a:p>
            <a:pPr marL="0" marR="0" lvl="0" indent="0" algn="l" rtl="0">
              <a:spcBef>
                <a:spcPts val="0"/>
              </a:spcBef>
              <a:spcAft>
                <a:spcPts val="0"/>
              </a:spcAft>
              <a:buNone/>
            </a:pPr>
            <a:endParaRPr sz="2800" b="0" i="0" u="none" strike="noStrike" cap="none">
              <a:solidFill>
                <a:schemeClr val="dk1"/>
              </a:solidFill>
              <a:latin typeface="Palatino"/>
              <a:ea typeface="Palatino"/>
              <a:cs typeface="Palatino"/>
              <a:sym typeface="Palatino"/>
            </a:endParaRPr>
          </a:p>
          <a:p>
            <a:pPr marL="0" marR="0" lvl="0" indent="0" algn="l" rtl="0">
              <a:spcBef>
                <a:spcPts val="0"/>
              </a:spcBef>
              <a:spcAft>
                <a:spcPts val="0"/>
              </a:spcAft>
              <a:buNone/>
            </a:pPr>
            <a:r>
              <a:rPr lang="en-US" sz="2800" b="1" i="0" u="none" strike="noStrike" cap="none">
                <a:solidFill>
                  <a:schemeClr val="dk1"/>
                </a:solidFill>
                <a:latin typeface="Lucida Sans"/>
                <a:ea typeface="Lucida Sans"/>
                <a:cs typeface="Lucida Sans"/>
                <a:sym typeface="Lucida Sans"/>
              </a:rPr>
              <a:t>a </a:t>
            </a:r>
            <a:r>
              <a:rPr lang="en-US" sz="2800" b="1" i="1" u="none" strike="noStrike" cap="none">
                <a:solidFill>
                  <a:schemeClr val="dk1"/>
                </a:solidFill>
                <a:latin typeface="Palatino"/>
                <a:ea typeface="Palatino"/>
                <a:cs typeface="Palatino"/>
                <a:sym typeface="Palatino"/>
              </a:rPr>
              <a:t>method </a:t>
            </a:r>
            <a:r>
              <a:rPr lang="en-US" sz="2800" b="1" i="0" u="none" strike="noStrike" cap="none">
                <a:solidFill>
                  <a:schemeClr val="dk1"/>
                </a:solidFill>
                <a:latin typeface="Lucida Sans"/>
                <a:ea typeface="Lucida Sans"/>
                <a:cs typeface="Lucida Sans"/>
                <a:sym typeface="Lucida Sans"/>
              </a:rPr>
              <a:t>b </a:t>
            </a:r>
            <a:r>
              <a:rPr lang="en-US" sz="2800" b="1" i="0" u="none" strike="noStrike" cap="none">
                <a:solidFill>
                  <a:schemeClr val="dk1"/>
                </a:solidFill>
                <a:latin typeface="Palatino"/>
                <a:ea typeface="Palatino"/>
                <a:cs typeface="Palatino"/>
                <a:sym typeface="Palatino"/>
              </a:rPr>
              <a:t>as a shorthand for </a:t>
            </a:r>
            <a:r>
              <a:rPr lang="en-US" sz="2800" b="1" i="0" u="none" strike="noStrike" cap="none">
                <a:solidFill>
                  <a:schemeClr val="dk1"/>
                </a:solidFill>
                <a:latin typeface="Lucida Sans"/>
                <a:ea typeface="Lucida Sans"/>
                <a:cs typeface="Lucida Sans"/>
                <a:sym typeface="Lucida Sans"/>
              </a:rPr>
              <a:t>a.</a:t>
            </a:r>
            <a:r>
              <a:rPr lang="en-US" sz="2800" b="1" i="1" u="none" strike="noStrike" cap="none">
                <a:solidFill>
                  <a:schemeClr val="dk1"/>
                </a:solidFill>
                <a:latin typeface="Palatino"/>
                <a:ea typeface="Palatino"/>
                <a:cs typeface="Palatino"/>
                <a:sym typeface="Palatino"/>
              </a:rPr>
              <a:t>method</a:t>
            </a:r>
            <a:r>
              <a:rPr lang="en-US" sz="2800" b="1" i="0" u="none" strike="noStrike" cap="none">
                <a:solidFill>
                  <a:schemeClr val="dk1"/>
                </a:solidFill>
                <a:latin typeface="Lucida Sans"/>
                <a:ea typeface="Lucida Sans"/>
                <a:cs typeface="Lucida Sans"/>
                <a:sym typeface="Lucida Sans"/>
              </a:rPr>
              <a:t>(b)</a:t>
            </a:r>
            <a:endParaRPr/>
          </a:p>
          <a:p>
            <a:pPr marL="0" marR="0" lvl="0" indent="0" algn="l" rtl="0">
              <a:spcBef>
                <a:spcPts val="0"/>
              </a:spcBef>
              <a:spcAft>
                <a:spcPts val="0"/>
              </a:spcAft>
              <a:buNone/>
            </a:pPr>
            <a:r>
              <a:rPr lang="en-US" sz="2800" b="0" i="0" u="none" strike="noStrike" cap="none">
                <a:solidFill>
                  <a:schemeClr val="dk1"/>
                </a:solidFill>
                <a:latin typeface="Palatino"/>
                <a:ea typeface="Palatino"/>
                <a:cs typeface="Palatino"/>
                <a:sym typeface="Palatino"/>
              </a:rPr>
              <a:t>where </a:t>
            </a:r>
            <a:r>
              <a:rPr lang="en-US" sz="2800" b="0" i="1" u="none" strike="noStrike" cap="none">
                <a:solidFill>
                  <a:schemeClr val="dk1"/>
                </a:solidFill>
                <a:latin typeface="Palatino"/>
                <a:ea typeface="Palatino"/>
                <a:cs typeface="Palatino"/>
                <a:sym typeface="Palatino"/>
              </a:rPr>
              <a:t>method </a:t>
            </a:r>
            <a:r>
              <a:rPr lang="en-US" sz="2800" b="0" i="0" u="none" strike="noStrike" cap="none">
                <a:solidFill>
                  <a:schemeClr val="dk1"/>
                </a:solidFill>
                <a:latin typeface="Palatino"/>
                <a:ea typeface="Palatino"/>
                <a:cs typeface="Palatino"/>
                <a:sym typeface="Palatino"/>
              </a:rPr>
              <a:t>is a method with two parameters</a:t>
            </a:r>
            <a:endParaRPr sz="2800" b="0" i="0" u="none" strike="noStrike" cap="none">
              <a:solidFill>
                <a:schemeClr val="dk1"/>
              </a:solidFill>
              <a:latin typeface="Palatino"/>
              <a:ea typeface="Palatino"/>
              <a:cs typeface="Palatino"/>
              <a:sym typeface="Palatino"/>
            </a:endParaRPr>
          </a:p>
          <a:p>
            <a:pPr marL="0" marR="0" lvl="0" indent="0" algn="l" rtl="0">
              <a:spcBef>
                <a:spcPts val="0"/>
              </a:spcBef>
              <a:spcAft>
                <a:spcPts val="0"/>
              </a:spcAft>
              <a:buNone/>
            </a:pPr>
            <a:endParaRPr sz="2800" b="0" i="0" u="none" strike="noStrike" cap="none">
              <a:solidFill>
                <a:schemeClr val="dk1"/>
              </a:solidFill>
              <a:latin typeface="Palatino"/>
              <a:ea typeface="Palatino"/>
              <a:cs typeface="Palatino"/>
              <a:sym typeface="Palatino"/>
            </a:endParaRPr>
          </a:p>
          <a:p>
            <a:pPr marL="0" marR="0" lvl="0" indent="0" algn="l" rtl="0">
              <a:spcBef>
                <a:spcPts val="0"/>
              </a:spcBef>
              <a:spcAft>
                <a:spcPts val="0"/>
              </a:spcAft>
              <a:buNone/>
            </a:pPr>
            <a:r>
              <a:rPr lang="en-US" sz="2800" b="0" i="0" u="none" strike="noStrike" cap="none">
                <a:solidFill>
                  <a:schemeClr val="dk1"/>
                </a:solidFill>
                <a:latin typeface="Palatino"/>
                <a:ea typeface="Palatino"/>
                <a:cs typeface="Palatino"/>
                <a:sym typeface="Palatino"/>
              </a:rPr>
              <a:t>For example, instead of</a:t>
            </a:r>
            <a:endParaRPr/>
          </a:p>
          <a:p>
            <a:pPr marL="0" marR="0" lvl="0" indent="0" algn="l" rtl="0">
              <a:spcBef>
                <a:spcPts val="0"/>
              </a:spcBef>
              <a:spcAft>
                <a:spcPts val="0"/>
              </a:spcAft>
              <a:buNone/>
            </a:pPr>
            <a:r>
              <a:rPr lang="en-US" sz="2800" b="0" i="0" u="none" strike="noStrike" cap="none">
                <a:solidFill>
                  <a:schemeClr val="dk1"/>
                </a:solidFill>
                <a:latin typeface="Lucida Sans"/>
                <a:ea typeface="Lucida Sans"/>
                <a:cs typeface="Lucida Sans"/>
                <a:sym typeface="Lucida Sans"/>
              </a:rPr>
              <a:t>1.to(10)</a:t>
            </a:r>
            <a:endParaRPr/>
          </a:p>
          <a:p>
            <a:pPr marL="0" marR="0" lvl="0" indent="0" algn="l" rtl="0">
              <a:spcBef>
                <a:spcPts val="0"/>
              </a:spcBef>
              <a:spcAft>
                <a:spcPts val="0"/>
              </a:spcAft>
              <a:buNone/>
            </a:pPr>
            <a:r>
              <a:rPr lang="en-US" sz="2800" b="0" i="0" u="none" strike="noStrike" cap="none">
                <a:solidFill>
                  <a:schemeClr val="dk1"/>
                </a:solidFill>
                <a:latin typeface="Palatino"/>
                <a:ea typeface="Palatino"/>
                <a:cs typeface="Palatino"/>
                <a:sym typeface="Palatino"/>
              </a:rPr>
              <a:t>you can write</a:t>
            </a:r>
            <a:endParaRPr/>
          </a:p>
          <a:p>
            <a:pPr marL="0" marR="0" lvl="0" indent="0" algn="l" rtl="0">
              <a:spcBef>
                <a:spcPts val="0"/>
              </a:spcBef>
              <a:spcAft>
                <a:spcPts val="0"/>
              </a:spcAft>
              <a:buNone/>
            </a:pPr>
            <a:r>
              <a:rPr lang="en-US" sz="2800" b="0" i="0" u="none" strike="noStrike" cap="none">
                <a:solidFill>
                  <a:schemeClr val="dk1"/>
                </a:solidFill>
                <a:latin typeface="Lucida Sans"/>
                <a:ea typeface="Lucida Sans"/>
                <a:cs typeface="Lucida Sans"/>
                <a:sym typeface="Lucida Sans"/>
              </a:rPr>
              <a:t>1 to 10</a:t>
            </a:r>
            <a:endParaRPr/>
          </a:p>
          <a:p>
            <a:pPr marL="0" marR="0" lvl="0" indent="0" algn="l" rtl="0">
              <a:spcBef>
                <a:spcPts val="0"/>
              </a:spcBef>
              <a:spcAft>
                <a:spcPts val="0"/>
              </a:spcAft>
              <a:buNone/>
            </a:pPr>
            <a:endParaRPr sz="2800" b="0" i="0" u="none" strike="noStrike" cap="none">
              <a:solidFill>
                <a:schemeClr val="dk1"/>
              </a:solidFill>
              <a:latin typeface="Lucida Sans"/>
              <a:ea typeface="Lucida Sans"/>
              <a:cs typeface="Lucida Sans"/>
              <a:sym typeface="Lucida Sans"/>
            </a:endParaRPr>
          </a:p>
          <a:p>
            <a:pPr marL="0" marR="0" lvl="0" indent="0" algn="l" rtl="0">
              <a:spcBef>
                <a:spcPts val="0"/>
              </a:spcBef>
              <a:spcAft>
                <a:spcPts val="0"/>
              </a:spcAft>
              <a:buNone/>
            </a:pPr>
            <a:r>
              <a:rPr lang="en-US" sz="2800" b="0" i="0" u="none" strike="noStrike" cap="none">
                <a:solidFill>
                  <a:schemeClr val="dk1"/>
                </a:solidFill>
                <a:latin typeface="Palatino"/>
                <a:ea typeface="Palatino"/>
                <a:cs typeface="Palatino"/>
                <a:sym typeface="Palatino"/>
              </a:rPr>
              <a:t>There is one </a:t>
            </a:r>
            <a:r>
              <a:rPr lang="en-US" sz="2800" b="1" i="0" u="none" strike="noStrike" cap="none">
                <a:solidFill>
                  <a:schemeClr val="dk1"/>
                </a:solidFill>
                <a:latin typeface="Palatino"/>
                <a:ea typeface="Palatino"/>
                <a:cs typeface="Palatino"/>
                <a:sym typeface="Palatino"/>
              </a:rPr>
              <a:t>notable difference between Scala and Java </a:t>
            </a:r>
            <a:r>
              <a:rPr lang="en-US" sz="2800" b="0" i="0" u="none" strike="noStrike" cap="none">
                <a:solidFill>
                  <a:schemeClr val="dk1"/>
                </a:solidFill>
                <a:latin typeface="Palatino"/>
                <a:ea typeface="Palatino"/>
                <a:cs typeface="Palatino"/>
                <a:sym typeface="Palatino"/>
              </a:rPr>
              <a:t>or C++. </a:t>
            </a:r>
            <a:endParaRPr/>
          </a:p>
          <a:p>
            <a:pPr marL="0" marR="0" lvl="0" indent="0" algn="l" rtl="0">
              <a:spcBef>
                <a:spcPts val="0"/>
              </a:spcBef>
              <a:spcAft>
                <a:spcPts val="0"/>
              </a:spcAft>
              <a:buNone/>
            </a:pPr>
            <a:endParaRPr sz="2800" b="0" i="0" u="none" strike="noStrike" cap="none">
              <a:solidFill>
                <a:schemeClr val="dk1"/>
              </a:solidFill>
              <a:latin typeface="Palatino"/>
              <a:ea typeface="Palatino"/>
              <a:cs typeface="Palatino"/>
              <a:sym typeface="Palatino"/>
            </a:endParaRPr>
          </a:p>
          <a:p>
            <a:pPr marL="0" marR="0" lvl="0" indent="0" algn="l" rtl="0">
              <a:spcBef>
                <a:spcPts val="0"/>
              </a:spcBef>
              <a:spcAft>
                <a:spcPts val="0"/>
              </a:spcAft>
              <a:buNone/>
            </a:pPr>
            <a:r>
              <a:rPr lang="en-US" sz="2800" b="0" i="0" u="none" strike="noStrike" cap="none">
                <a:solidFill>
                  <a:schemeClr val="dk1"/>
                </a:solidFill>
                <a:latin typeface="Palatino"/>
                <a:ea typeface="Palatino"/>
                <a:cs typeface="Palatino"/>
                <a:sym typeface="Palatino"/>
              </a:rPr>
              <a:t>Scala </a:t>
            </a:r>
            <a:r>
              <a:rPr lang="en-US" sz="2800" b="1" i="0" u="none" strike="noStrike" cap="none">
                <a:solidFill>
                  <a:schemeClr val="dk1"/>
                </a:solidFill>
                <a:latin typeface="Palatino"/>
                <a:ea typeface="Palatino"/>
                <a:cs typeface="Palatino"/>
                <a:sym typeface="Palatino"/>
              </a:rPr>
              <a:t>does not have </a:t>
            </a:r>
            <a:r>
              <a:rPr lang="en-US" sz="2800" b="1" i="0" u="none" strike="noStrike" cap="none">
                <a:solidFill>
                  <a:schemeClr val="dk1"/>
                </a:solidFill>
                <a:latin typeface="Lucida Sans"/>
                <a:ea typeface="Lucida Sans"/>
                <a:cs typeface="Lucida Sans"/>
                <a:sym typeface="Lucida Sans"/>
              </a:rPr>
              <a:t>++ </a:t>
            </a:r>
            <a:r>
              <a:rPr lang="en-US" sz="2800" b="1" i="0" u="none" strike="noStrike" cap="none">
                <a:solidFill>
                  <a:schemeClr val="dk1"/>
                </a:solidFill>
                <a:latin typeface="Palatino"/>
                <a:ea typeface="Palatino"/>
                <a:cs typeface="Palatino"/>
                <a:sym typeface="Palatino"/>
              </a:rPr>
              <a:t>or </a:t>
            </a:r>
            <a:r>
              <a:rPr lang="en-US" sz="2800" b="1" i="0" u="none" strike="noStrike" cap="none">
                <a:solidFill>
                  <a:schemeClr val="dk1"/>
                </a:solidFill>
                <a:latin typeface="Lucida Sans"/>
                <a:ea typeface="Lucida Sans"/>
                <a:cs typeface="Lucida Sans"/>
                <a:sym typeface="Lucida Sans"/>
              </a:rPr>
              <a:t>-- </a:t>
            </a:r>
            <a:r>
              <a:rPr lang="en-US" sz="2800" b="1" i="0" u="none" strike="noStrike" cap="none">
                <a:solidFill>
                  <a:schemeClr val="dk1"/>
                </a:solidFill>
                <a:latin typeface="Palatino"/>
                <a:ea typeface="Palatino"/>
                <a:cs typeface="Palatino"/>
                <a:sym typeface="Palatino"/>
              </a:rPr>
              <a:t>operators. Instead, simply use </a:t>
            </a:r>
            <a:r>
              <a:rPr lang="en-US" sz="2800" b="1" i="0" u="none" strike="noStrike" cap="none">
                <a:solidFill>
                  <a:schemeClr val="dk1"/>
                </a:solidFill>
                <a:latin typeface="Lucida Sans"/>
                <a:ea typeface="Lucida Sans"/>
                <a:cs typeface="Lucida Sans"/>
                <a:sym typeface="Lucida Sans"/>
              </a:rPr>
              <a:t>+=1 </a:t>
            </a:r>
            <a:r>
              <a:rPr lang="en-US" sz="2800" b="1" i="0" u="none" strike="noStrike" cap="none">
                <a:solidFill>
                  <a:schemeClr val="dk1"/>
                </a:solidFill>
                <a:latin typeface="Palatino"/>
                <a:ea typeface="Palatino"/>
                <a:cs typeface="Palatino"/>
                <a:sym typeface="Palatino"/>
              </a:rPr>
              <a:t>or </a:t>
            </a:r>
            <a:r>
              <a:rPr lang="en-US" sz="2800" b="1" i="0" u="none" strike="noStrike" cap="none">
                <a:solidFill>
                  <a:schemeClr val="dk1"/>
                </a:solidFill>
                <a:latin typeface="Lucida Sans"/>
                <a:ea typeface="Lucida Sans"/>
                <a:cs typeface="Lucida Sans"/>
                <a:sym typeface="Lucida Sans"/>
              </a:rPr>
              <a:t>-=1</a:t>
            </a:r>
            <a:r>
              <a:rPr lang="en-US" sz="2800" b="1" i="0" u="none" strike="noStrike" cap="none">
                <a:solidFill>
                  <a:schemeClr val="dk1"/>
                </a:solidFill>
                <a:latin typeface="Palatino"/>
                <a:ea typeface="Palatino"/>
                <a:cs typeface="Palatino"/>
                <a:sym typeface="Palatino"/>
              </a:rPr>
              <a:t>:</a:t>
            </a:r>
            <a:endParaRPr/>
          </a:p>
          <a:p>
            <a:pPr marL="0" marR="0" lvl="0" indent="0" algn="l" rtl="0">
              <a:spcBef>
                <a:spcPts val="0"/>
              </a:spcBef>
              <a:spcAft>
                <a:spcPts val="0"/>
              </a:spcAft>
              <a:buNone/>
            </a:pPr>
            <a:r>
              <a:rPr lang="en-US" sz="2800" b="0" i="0" u="none" strike="noStrike" cap="none">
                <a:solidFill>
                  <a:schemeClr val="dk1"/>
                </a:solidFill>
                <a:latin typeface="Lucida Sans"/>
                <a:ea typeface="Lucida Sans"/>
                <a:cs typeface="Lucida Sans"/>
                <a:sym typeface="Lucida Sans"/>
              </a:rPr>
              <a:t>counter+=1 // </a:t>
            </a:r>
            <a:r>
              <a:rPr lang="en-US" sz="2800" b="0" i="0" u="none" strike="noStrike" cap="none">
                <a:solidFill>
                  <a:schemeClr val="dk1"/>
                </a:solidFill>
                <a:latin typeface="Palatino"/>
                <a:ea typeface="Palatino"/>
                <a:cs typeface="Palatino"/>
                <a:sym typeface="Palatino"/>
              </a:rPr>
              <a:t>Increments </a:t>
            </a:r>
            <a:r>
              <a:rPr lang="en-US" sz="2800" b="0" i="0" u="none" strike="noStrike" cap="none">
                <a:solidFill>
                  <a:schemeClr val="dk1"/>
                </a:solidFill>
                <a:latin typeface="Lucida Sans"/>
                <a:ea typeface="Lucida Sans"/>
                <a:cs typeface="Lucida Sans"/>
                <a:sym typeface="Lucida Sans"/>
              </a:rPr>
              <a:t>counter</a:t>
            </a:r>
            <a:r>
              <a:rPr lang="en-US" sz="2800" b="0" i="0" u="none" strike="noStrike" cap="none">
                <a:solidFill>
                  <a:schemeClr val="dk1"/>
                </a:solidFill>
                <a:latin typeface="Palatino"/>
                <a:ea typeface="Palatino"/>
                <a:cs typeface="Palatino"/>
                <a:sym typeface="Palatino"/>
              </a:rPr>
              <a:t>—Scala has no </a:t>
            </a:r>
            <a:r>
              <a:rPr lang="en-US" sz="2800" b="0" i="0" u="none" strike="noStrike" cap="none">
                <a:solidFill>
                  <a:schemeClr val="dk1"/>
                </a:solidFill>
                <a:latin typeface="Lucida Sans"/>
                <a:ea typeface="Lucida Sans"/>
                <a:cs typeface="Lucida Sans"/>
                <a:sym typeface="Lucida Sans"/>
              </a:rPr>
              <a:t>++</a:t>
            </a:r>
            <a:endParaRPr sz="2800" b="0" i="0" u="none" strike="noStrike" cap="none">
              <a:solidFill>
                <a:schemeClr val="dk1"/>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3"/>
          <p:cNvSpPr txBox="1"/>
          <p:nvPr/>
        </p:nvSpPr>
        <p:spPr>
          <a:xfrm>
            <a:off x="287383" y="81507"/>
            <a:ext cx="11129554" cy="526297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0" i="0" u="sng" strike="noStrike" cap="none">
                <a:solidFill>
                  <a:schemeClr val="dk1"/>
                </a:solidFill>
                <a:latin typeface="Arial"/>
                <a:ea typeface="Arial"/>
                <a:cs typeface="Arial"/>
                <a:sym typeface="Arial"/>
              </a:rPr>
              <a:t>More about Calling Methods</a:t>
            </a:r>
            <a:endParaRPr/>
          </a:p>
          <a:p>
            <a:pPr marL="0" marR="0" lvl="0" indent="0" algn="l" rtl="0">
              <a:spcBef>
                <a:spcPts val="0"/>
              </a:spcBef>
              <a:spcAft>
                <a:spcPts val="0"/>
              </a:spcAft>
              <a:buNone/>
            </a:pPr>
            <a:endParaRPr sz="2800" b="0" i="0" u="none" strike="noStrike" cap="none">
              <a:solidFill>
                <a:schemeClr val="dk1"/>
              </a:solidFill>
              <a:latin typeface="Arial"/>
              <a:ea typeface="Arial"/>
              <a:cs typeface="Arial"/>
              <a:sym typeface="Arial"/>
            </a:endParaRPr>
          </a:p>
          <a:p>
            <a:pPr marL="0" marR="0" lvl="0" indent="0" algn="l" rtl="0">
              <a:spcBef>
                <a:spcPts val="0"/>
              </a:spcBef>
              <a:spcAft>
                <a:spcPts val="0"/>
              </a:spcAft>
              <a:buNone/>
            </a:pPr>
            <a:r>
              <a:rPr lang="en-US" sz="2800" b="0" i="0" u="none" strike="noStrike" cap="none">
                <a:solidFill>
                  <a:schemeClr val="dk1"/>
                </a:solidFill>
                <a:latin typeface="Palatino"/>
                <a:ea typeface="Palatino"/>
                <a:cs typeface="Palatino"/>
                <a:sym typeface="Palatino"/>
              </a:rPr>
              <a:t>You have already seen how to call methods on objects, such as</a:t>
            </a:r>
            <a:endParaRPr/>
          </a:p>
          <a:p>
            <a:pPr marL="0" marR="0" lvl="0" indent="0" algn="l" rtl="0">
              <a:spcBef>
                <a:spcPts val="0"/>
              </a:spcBef>
              <a:spcAft>
                <a:spcPts val="0"/>
              </a:spcAft>
              <a:buNone/>
            </a:pPr>
            <a:r>
              <a:rPr lang="en-US" sz="2800" b="0" i="0" u="none" strike="noStrike" cap="none">
                <a:solidFill>
                  <a:schemeClr val="dk1"/>
                </a:solidFill>
                <a:latin typeface="Lucida Sans"/>
                <a:ea typeface="Lucida Sans"/>
                <a:cs typeface="Lucida Sans"/>
                <a:sym typeface="Lucida Sans"/>
              </a:rPr>
              <a:t>"Hello".intersect("World")</a:t>
            </a:r>
            <a:endParaRPr/>
          </a:p>
          <a:p>
            <a:pPr marL="0" marR="0" lvl="0" indent="0" algn="l" rtl="0">
              <a:spcBef>
                <a:spcPts val="0"/>
              </a:spcBef>
              <a:spcAft>
                <a:spcPts val="0"/>
              </a:spcAft>
              <a:buNone/>
            </a:pPr>
            <a:endParaRPr sz="2800" b="0" i="0" u="none" strike="noStrike" cap="none">
              <a:solidFill>
                <a:schemeClr val="dk1"/>
              </a:solidFill>
              <a:latin typeface="Lucida Sans"/>
              <a:ea typeface="Lucida Sans"/>
              <a:cs typeface="Lucida Sans"/>
              <a:sym typeface="Lucida Sans"/>
            </a:endParaRPr>
          </a:p>
          <a:p>
            <a:pPr marL="0" marR="0" lvl="0" indent="0" algn="l" rtl="0">
              <a:spcBef>
                <a:spcPts val="0"/>
              </a:spcBef>
              <a:spcAft>
                <a:spcPts val="0"/>
              </a:spcAft>
              <a:buNone/>
            </a:pPr>
            <a:r>
              <a:rPr lang="en-US" sz="2800" b="0" i="0" u="none" strike="noStrike" cap="none">
                <a:solidFill>
                  <a:schemeClr val="dk1"/>
                </a:solidFill>
                <a:latin typeface="Palatino"/>
                <a:ea typeface="Palatino"/>
                <a:cs typeface="Palatino"/>
                <a:sym typeface="Palatino"/>
              </a:rPr>
              <a:t>If the </a:t>
            </a:r>
            <a:r>
              <a:rPr lang="en-US" sz="2800" b="1" i="0" u="none" strike="noStrike" cap="none">
                <a:solidFill>
                  <a:schemeClr val="dk1"/>
                </a:solidFill>
                <a:latin typeface="Palatino"/>
                <a:ea typeface="Palatino"/>
                <a:cs typeface="Palatino"/>
                <a:sym typeface="Palatino"/>
              </a:rPr>
              <a:t>method has no parameters, you don’t have to use parentheses</a:t>
            </a:r>
            <a:r>
              <a:rPr lang="en-US" sz="2800" b="0" i="0" u="none" strike="noStrike" cap="none">
                <a:solidFill>
                  <a:schemeClr val="dk1"/>
                </a:solidFill>
                <a:latin typeface="Palatino"/>
                <a:ea typeface="Palatino"/>
                <a:cs typeface="Palatino"/>
                <a:sym typeface="Palatino"/>
              </a:rPr>
              <a:t>. </a:t>
            </a:r>
            <a:endParaRPr/>
          </a:p>
          <a:p>
            <a:pPr marL="0" marR="0" lvl="0" indent="0" algn="l" rtl="0">
              <a:spcBef>
                <a:spcPts val="0"/>
              </a:spcBef>
              <a:spcAft>
                <a:spcPts val="0"/>
              </a:spcAft>
              <a:buNone/>
            </a:pPr>
            <a:endParaRPr sz="2800" b="0" i="0" u="none" strike="noStrike" cap="none">
              <a:solidFill>
                <a:schemeClr val="dk1"/>
              </a:solidFill>
              <a:latin typeface="Palatino"/>
              <a:ea typeface="Palatino"/>
              <a:cs typeface="Palatino"/>
              <a:sym typeface="Palatino"/>
            </a:endParaRPr>
          </a:p>
          <a:p>
            <a:pPr marL="0" marR="0" lvl="0" indent="0" algn="l" rtl="0">
              <a:spcBef>
                <a:spcPts val="0"/>
              </a:spcBef>
              <a:spcAft>
                <a:spcPts val="0"/>
              </a:spcAft>
              <a:buNone/>
            </a:pPr>
            <a:r>
              <a:rPr lang="en-US" sz="2800" b="0" i="0" u="none" strike="noStrike" cap="none">
                <a:solidFill>
                  <a:schemeClr val="dk1"/>
                </a:solidFill>
                <a:latin typeface="Palatino"/>
                <a:ea typeface="Palatino"/>
                <a:cs typeface="Palatino"/>
                <a:sym typeface="Palatino"/>
              </a:rPr>
              <a:t>For example, the </a:t>
            </a:r>
            <a:r>
              <a:rPr lang="en-US" sz="2800" b="1" i="0" u="none" strike="noStrike" cap="none">
                <a:solidFill>
                  <a:schemeClr val="dk1"/>
                </a:solidFill>
                <a:latin typeface="Palatino"/>
                <a:ea typeface="Palatino"/>
                <a:cs typeface="Palatino"/>
                <a:sym typeface="Palatino"/>
              </a:rPr>
              <a:t>API of the </a:t>
            </a:r>
            <a:r>
              <a:rPr lang="en-US" sz="2800" b="1" i="0" u="none" strike="noStrike" cap="none">
                <a:solidFill>
                  <a:schemeClr val="dk1"/>
                </a:solidFill>
                <a:latin typeface="Lucida Sans"/>
                <a:ea typeface="Lucida Sans"/>
                <a:cs typeface="Lucida Sans"/>
                <a:sym typeface="Lucida Sans"/>
              </a:rPr>
              <a:t>StringOps </a:t>
            </a:r>
            <a:r>
              <a:rPr lang="en-US" sz="2800" b="1" i="0" u="none" strike="noStrike" cap="none">
                <a:solidFill>
                  <a:schemeClr val="dk1"/>
                </a:solidFill>
                <a:latin typeface="Palatino"/>
                <a:ea typeface="Palatino"/>
                <a:cs typeface="Palatino"/>
                <a:sym typeface="Palatino"/>
              </a:rPr>
              <a:t>class shows a method </a:t>
            </a:r>
            <a:r>
              <a:rPr lang="en-US" sz="2800" b="1" i="0" u="none" strike="noStrike" cap="none">
                <a:solidFill>
                  <a:schemeClr val="dk1"/>
                </a:solidFill>
                <a:latin typeface="Lucida Sans"/>
                <a:ea typeface="Lucida Sans"/>
                <a:cs typeface="Lucida Sans"/>
                <a:sym typeface="Lucida Sans"/>
              </a:rPr>
              <a:t>sorted</a:t>
            </a:r>
            <a:r>
              <a:rPr lang="en-US" sz="2800" b="1" i="0" u="none" strike="noStrike" cap="none">
                <a:solidFill>
                  <a:schemeClr val="dk1"/>
                </a:solidFill>
                <a:latin typeface="Palatino"/>
                <a:ea typeface="Palatino"/>
                <a:cs typeface="Palatino"/>
                <a:sym typeface="Palatino"/>
              </a:rPr>
              <a:t>, without </a:t>
            </a:r>
            <a:r>
              <a:rPr lang="en-US" sz="2800" b="1" i="0" u="none" strike="noStrike" cap="none">
                <a:solidFill>
                  <a:schemeClr val="dk1"/>
                </a:solidFill>
                <a:latin typeface="Lucida Sans"/>
                <a:ea typeface="Lucida Sans"/>
                <a:cs typeface="Lucida Sans"/>
                <a:sym typeface="Lucida Sans"/>
              </a:rPr>
              <a:t>()</a:t>
            </a:r>
            <a:r>
              <a:rPr lang="en-US" sz="2800" b="1" i="0" u="none" strike="noStrike" cap="none">
                <a:solidFill>
                  <a:schemeClr val="dk1"/>
                </a:solidFill>
                <a:latin typeface="Palatino"/>
                <a:ea typeface="Palatino"/>
                <a:cs typeface="Palatino"/>
                <a:sym typeface="Palatino"/>
              </a:rPr>
              <a:t>, which yields a new string with the letters in sorted order</a:t>
            </a:r>
            <a:r>
              <a:rPr lang="en-US" sz="2800" b="0" i="0" u="none" strike="noStrike" cap="none">
                <a:solidFill>
                  <a:schemeClr val="dk1"/>
                </a:solidFill>
                <a:latin typeface="Palatino"/>
                <a:ea typeface="Palatino"/>
                <a:cs typeface="Palatino"/>
                <a:sym typeface="Palatino"/>
              </a:rPr>
              <a:t>. </a:t>
            </a:r>
            <a:endParaRPr/>
          </a:p>
          <a:p>
            <a:pPr marL="0" marR="0" lvl="0" indent="0" algn="l" rtl="0">
              <a:spcBef>
                <a:spcPts val="0"/>
              </a:spcBef>
              <a:spcAft>
                <a:spcPts val="0"/>
              </a:spcAft>
              <a:buNone/>
            </a:pPr>
            <a:endParaRPr sz="2800" b="0" i="0" u="none" strike="noStrike" cap="none">
              <a:solidFill>
                <a:schemeClr val="dk1"/>
              </a:solidFill>
              <a:latin typeface="Palatino"/>
              <a:ea typeface="Palatino"/>
              <a:cs typeface="Palatino"/>
              <a:sym typeface="Palatino"/>
            </a:endParaRPr>
          </a:p>
          <a:p>
            <a:pPr marL="0" marR="0" lvl="0" indent="0" algn="l" rtl="0">
              <a:spcBef>
                <a:spcPts val="0"/>
              </a:spcBef>
              <a:spcAft>
                <a:spcPts val="0"/>
              </a:spcAft>
              <a:buNone/>
            </a:pPr>
            <a:r>
              <a:rPr lang="en-US" sz="2800" b="0" i="0" u="none" strike="noStrike" cap="none">
                <a:solidFill>
                  <a:schemeClr val="dk1"/>
                </a:solidFill>
                <a:latin typeface="Palatino"/>
                <a:ea typeface="Palatino"/>
                <a:cs typeface="Palatino"/>
                <a:sym typeface="Palatino"/>
              </a:rPr>
              <a:t>Call it as </a:t>
            </a:r>
            <a:r>
              <a:rPr lang="en-US" sz="2800" b="0" i="0" u="none" strike="noStrike" cap="none">
                <a:solidFill>
                  <a:schemeClr val="dk1"/>
                </a:solidFill>
                <a:latin typeface="Lucida Sans"/>
                <a:ea typeface="Lucida Sans"/>
                <a:cs typeface="Lucida Sans"/>
                <a:sym typeface="Lucida Sans"/>
              </a:rPr>
              <a:t>"Bonjour".sorted // </a:t>
            </a:r>
            <a:r>
              <a:rPr lang="en-US" sz="2800" b="0" i="0" u="none" strike="noStrike" cap="none">
                <a:solidFill>
                  <a:schemeClr val="dk1"/>
                </a:solidFill>
                <a:latin typeface="Palatino"/>
                <a:ea typeface="Palatino"/>
                <a:cs typeface="Palatino"/>
                <a:sym typeface="Palatino"/>
              </a:rPr>
              <a:t>Yields the string </a:t>
            </a:r>
            <a:r>
              <a:rPr lang="en-US" sz="2800" b="0" i="0" u="none" strike="noStrike" cap="none">
                <a:solidFill>
                  <a:schemeClr val="dk1"/>
                </a:solidFill>
                <a:latin typeface="Lucida Sans"/>
                <a:ea typeface="Lucida Sans"/>
                <a:cs typeface="Lucida Sans"/>
                <a:sym typeface="Lucida Sans"/>
              </a:rPr>
              <a:t>"Bjnooru"</a:t>
            </a:r>
            <a:endParaRPr sz="2800" b="0" i="0" u="none" strike="noStrike" cap="none">
              <a:solidFill>
                <a:schemeClr val="dk1"/>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4"/>
          <p:cNvSpPr txBox="1"/>
          <p:nvPr/>
        </p:nvSpPr>
        <p:spPr>
          <a:xfrm>
            <a:off x="330925" y="417437"/>
            <a:ext cx="11922035" cy="353943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0" i="0" u="none" strike="noStrike" cap="none">
                <a:solidFill>
                  <a:schemeClr val="dk1"/>
                </a:solidFill>
                <a:latin typeface="Lucida Sans"/>
                <a:ea typeface="Lucida Sans"/>
                <a:cs typeface="Lucida Sans"/>
                <a:sym typeface="Lucida Sans"/>
              </a:rPr>
              <a:t>import scala.math._ // </a:t>
            </a:r>
            <a:r>
              <a:rPr lang="en-US" sz="2800" b="0" i="0" u="none" strike="noStrike" cap="none">
                <a:solidFill>
                  <a:schemeClr val="dk1"/>
                </a:solidFill>
                <a:latin typeface="Palatino"/>
                <a:ea typeface="Palatino"/>
                <a:cs typeface="Palatino"/>
                <a:sym typeface="Palatino"/>
              </a:rPr>
              <a:t>In Scala, the </a:t>
            </a:r>
            <a:r>
              <a:rPr lang="en-US" sz="2800" b="0" i="0" u="none" strike="noStrike" cap="none">
                <a:solidFill>
                  <a:schemeClr val="dk1"/>
                </a:solidFill>
                <a:latin typeface="Lucida Sans"/>
                <a:ea typeface="Lucida Sans"/>
                <a:cs typeface="Lucida Sans"/>
                <a:sym typeface="Lucida Sans"/>
              </a:rPr>
              <a:t>_ </a:t>
            </a:r>
            <a:r>
              <a:rPr lang="en-US" sz="2800" b="0" i="0" u="none" strike="noStrike" cap="none">
                <a:solidFill>
                  <a:schemeClr val="dk1"/>
                </a:solidFill>
                <a:latin typeface="Palatino"/>
                <a:ea typeface="Palatino"/>
                <a:cs typeface="Palatino"/>
                <a:sym typeface="Palatino"/>
              </a:rPr>
              <a:t>character is a “wildcard,” like </a:t>
            </a:r>
            <a:r>
              <a:rPr lang="en-US" sz="2800" b="0" i="0" u="none" strike="noStrike" cap="none">
                <a:solidFill>
                  <a:schemeClr val="dk1"/>
                </a:solidFill>
                <a:latin typeface="Lucida Sans"/>
                <a:ea typeface="Lucida Sans"/>
                <a:cs typeface="Lucida Sans"/>
                <a:sym typeface="Lucida Sans"/>
              </a:rPr>
              <a:t>* </a:t>
            </a:r>
            <a:r>
              <a:rPr lang="en-US" sz="2800" b="0" i="0" u="none" strike="noStrike" cap="none">
                <a:solidFill>
                  <a:schemeClr val="dk1"/>
                </a:solidFill>
                <a:latin typeface="Palatino"/>
                <a:ea typeface="Palatino"/>
                <a:cs typeface="Palatino"/>
                <a:sym typeface="Palatino"/>
              </a:rPr>
              <a:t>in Java</a:t>
            </a:r>
            <a:endParaRPr/>
          </a:p>
          <a:p>
            <a:pPr marL="0" marR="0" lvl="0" indent="0" algn="l" rtl="0">
              <a:spcBef>
                <a:spcPts val="0"/>
              </a:spcBef>
              <a:spcAft>
                <a:spcPts val="0"/>
              </a:spcAft>
              <a:buNone/>
            </a:pPr>
            <a:endParaRPr sz="2800" b="0" i="0" u="none" strike="noStrike" cap="none">
              <a:solidFill>
                <a:schemeClr val="dk1"/>
              </a:solidFill>
              <a:latin typeface="Palatino"/>
              <a:ea typeface="Palatino"/>
              <a:cs typeface="Palatino"/>
              <a:sym typeface="Palatino"/>
            </a:endParaRPr>
          </a:p>
          <a:p>
            <a:pPr marL="0" marR="0" lvl="0" indent="0" algn="l" rtl="0">
              <a:spcBef>
                <a:spcPts val="0"/>
              </a:spcBef>
              <a:spcAft>
                <a:spcPts val="0"/>
              </a:spcAft>
              <a:buNone/>
            </a:pPr>
            <a:r>
              <a:rPr lang="en-US" sz="2800" b="0" i="0" u="none" strike="noStrike" cap="none">
                <a:solidFill>
                  <a:schemeClr val="dk1"/>
                </a:solidFill>
                <a:latin typeface="Lucida Sans"/>
                <a:ea typeface="Lucida Sans"/>
                <a:cs typeface="Lucida Sans"/>
                <a:sym typeface="Lucida Sans"/>
              </a:rPr>
              <a:t>sqrt(2) // </a:t>
            </a:r>
            <a:r>
              <a:rPr lang="en-US" sz="2800" b="0" i="0" u="none" strike="noStrike" cap="none">
                <a:solidFill>
                  <a:schemeClr val="dk1"/>
                </a:solidFill>
                <a:latin typeface="Palatino"/>
                <a:ea typeface="Palatino"/>
                <a:cs typeface="Palatino"/>
                <a:sym typeface="Palatino"/>
              </a:rPr>
              <a:t>Yields </a:t>
            </a:r>
            <a:r>
              <a:rPr lang="en-US" sz="2800" b="0" i="0" u="none" strike="noStrike" cap="none">
                <a:solidFill>
                  <a:schemeClr val="dk1"/>
                </a:solidFill>
                <a:latin typeface="Lucida Sans"/>
                <a:ea typeface="Lucida Sans"/>
                <a:cs typeface="Lucida Sans"/>
                <a:sym typeface="Lucida Sans"/>
              </a:rPr>
              <a:t>1.4142135623730951</a:t>
            </a:r>
            <a:endParaRPr/>
          </a:p>
          <a:p>
            <a:pPr marL="0" marR="0" lvl="0" indent="0" algn="l" rtl="0">
              <a:spcBef>
                <a:spcPts val="0"/>
              </a:spcBef>
              <a:spcAft>
                <a:spcPts val="0"/>
              </a:spcAft>
              <a:buNone/>
            </a:pPr>
            <a:r>
              <a:rPr lang="en-US" sz="2800" b="0" i="0" u="none" strike="noStrike" cap="none">
                <a:solidFill>
                  <a:schemeClr val="dk1"/>
                </a:solidFill>
                <a:latin typeface="Lucida Sans"/>
                <a:ea typeface="Lucida Sans"/>
                <a:cs typeface="Lucida Sans"/>
                <a:sym typeface="Lucida Sans"/>
              </a:rPr>
              <a:t>pow(2, 4) // </a:t>
            </a:r>
            <a:r>
              <a:rPr lang="en-US" sz="2800" b="0" i="0" u="none" strike="noStrike" cap="none">
                <a:solidFill>
                  <a:schemeClr val="dk1"/>
                </a:solidFill>
                <a:latin typeface="Palatino"/>
                <a:ea typeface="Palatino"/>
                <a:cs typeface="Palatino"/>
                <a:sym typeface="Palatino"/>
              </a:rPr>
              <a:t>Yields </a:t>
            </a:r>
            <a:r>
              <a:rPr lang="en-US" sz="2800" b="0" i="0" u="none" strike="noStrike" cap="none">
                <a:solidFill>
                  <a:schemeClr val="dk1"/>
                </a:solidFill>
                <a:latin typeface="Lucida Sans"/>
                <a:ea typeface="Lucida Sans"/>
                <a:cs typeface="Lucida Sans"/>
                <a:sym typeface="Lucida Sans"/>
              </a:rPr>
              <a:t>16.0</a:t>
            </a:r>
            <a:endParaRPr/>
          </a:p>
          <a:p>
            <a:pPr marL="0" marR="0" lvl="0" indent="0" algn="l" rtl="0">
              <a:spcBef>
                <a:spcPts val="0"/>
              </a:spcBef>
              <a:spcAft>
                <a:spcPts val="0"/>
              </a:spcAft>
              <a:buNone/>
            </a:pPr>
            <a:r>
              <a:rPr lang="en-US" sz="2800" b="0" i="0" u="none" strike="noStrike" cap="none">
                <a:solidFill>
                  <a:schemeClr val="dk1"/>
                </a:solidFill>
                <a:latin typeface="Lucida Sans"/>
                <a:ea typeface="Lucida Sans"/>
                <a:cs typeface="Lucida Sans"/>
                <a:sym typeface="Lucida Sans"/>
              </a:rPr>
              <a:t>min(3, Pi) // </a:t>
            </a:r>
            <a:r>
              <a:rPr lang="en-US" sz="2800" b="0" i="0" u="none" strike="noStrike" cap="none">
                <a:solidFill>
                  <a:schemeClr val="dk1"/>
                </a:solidFill>
                <a:latin typeface="Palatino"/>
                <a:ea typeface="Palatino"/>
                <a:cs typeface="Palatino"/>
                <a:sym typeface="Palatino"/>
              </a:rPr>
              <a:t>Yields </a:t>
            </a:r>
            <a:r>
              <a:rPr lang="en-US" sz="2800" b="0" i="0" u="none" strike="noStrike" cap="none">
                <a:solidFill>
                  <a:schemeClr val="dk1"/>
                </a:solidFill>
                <a:latin typeface="Lucida Sans"/>
                <a:ea typeface="Lucida Sans"/>
                <a:cs typeface="Lucida Sans"/>
                <a:sym typeface="Lucida Sans"/>
              </a:rPr>
              <a:t>3.0</a:t>
            </a:r>
            <a:endParaRPr/>
          </a:p>
          <a:p>
            <a:pPr marL="0" marR="0" lvl="0" indent="0" algn="l" rtl="0">
              <a:spcBef>
                <a:spcPts val="0"/>
              </a:spcBef>
              <a:spcAft>
                <a:spcPts val="0"/>
              </a:spcAft>
              <a:buNone/>
            </a:pPr>
            <a:endParaRPr sz="2800" b="0" i="0" u="none" strike="noStrike" cap="none">
              <a:solidFill>
                <a:schemeClr val="dk1"/>
              </a:solidFill>
              <a:latin typeface="Lucida Sans"/>
              <a:ea typeface="Lucida Sans"/>
              <a:cs typeface="Lucida Sans"/>
              <a:sym typeface="Lucida Sans"/>
            </a:endParaRPr>
          </a:p>
          <a:p>
            <a:pPr marL="0" marR="0" lvl="0" indent="0" algn="l" rtl="0">
              <a:spcBef>
                <a:spcPts val="0"/>
              </a:spcBef>
              <a:spcAft>
                <a:spcPts val="0"/>
              </a:spcAft>
              <a:buNone/>
            </a:pPr>
            <a:r>
              <a:rPr lang="en-US" sz="2800" b="0" i="0" u="none" strike="noStrike" cap="none">
                <a:solidFill>
                  <a:schemeClr val="dk1"/>
                </a:solidFill>
                <a:latin typeface="Palatino"/>
                <a:ea typeface="Palatino"/>
                <a:cs typeface="Palatino"/>
                <a:sym typeface="Palatino"/>
              </a:rPr>
              <a:t>If you don’t import the </a:t>
            </a:r>
            <a:r>
              <a:rPr lang="en-US" sz="2800" b="0" i="0" u="none" strike="noStrike" cap="none">
                <a:solidFill>
                  <a:schemeClr val="dk1"/>
                </a:solidFill>
                <a:latin typeface="Lucida Sans"/>
                <a:ea typeface="Lucida Sans"/>
                <a:cs typeface="Lucida Sans"/>
                <a:sym typeface="Lucida Sans"/>
              </a:rPr>
              <a:t>scala.math </a:t>
            </a:r>
            <a:r>
              <a:rPr lang="en-US" sz="2800" b="0" i="0" u="none" strike="noStrike" cap="none">
                <a:solidFill>
                  <a:schemeClr val="dk1"/>
                </a:solidFill>
                <a:latin typeface="Palatino"/>
                <a:ea typeface="Palatino"/>
                <a:cs typeface="Palatino"/>
                <a:sym typeface="Palatino"/>
              </a:rPr>
              <a:t>package, add the package name:</a:t>
            </a:r>
            <a:endParaRPr/>
          </a:p>
          <a:p>
            <a:pPr marL="0" marR="0" lvl="0" indent="0" algn="l" rtl="0">
              <a:spcBef>
                <a:spcPts val="0"/>
              </a:spcBef>
              <a:spcAft>
                <a:spcPts val="0"/>
              </a:spcAft>
              <a:buNone/>
            </a:pPr>
            <a:r>
              <a:rPr lang="en-US" sz="2800" b="0" i="0" u="none" strike="noStrike" cap="none">
                <a:solidFill>
                  <a:schemeClr val="dk1"/>
                </a:solidFill>
                <a:latin typeface="Lucida Sans"/>
                <a:ea typeface="Lucida Sans"/>
                <a:cs typeface="Lucida Sans"/>
                <a:sym typeface="Lucida Sans"/>
              </a:rPr>
              <a:t>scala.math.sqrt(2</a:t>
            </a:r>
            <a:r>
              <a:rPr lang="en-US" sz="1800" b="0" i="0" u="none" strike="noStrike" cap="none">
                <a:solidFill>
                  <a:schemeClr val="dk1"/>
                </a:solidFill>
                <a:latin typeface="Lucida Sans"/>
                <a:ea typeface="Lucida Sans"/>
                <a:cs typeface="Lucida Sans"/>
                <a:sym typeface="Lucida Sans"/>
              </a:rPr>
              <a:t>)</a:t>
            </a: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5"/>
          <p:cNvSpPr txBox="1"/>
          <p:nvPr/>
        </p:nvSpPr>
        <p:spPr>
          <a:xfrm>
            <a:off x="130630" y="1"/>
            <a:ext cx="11599816" cy="655564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0" i="0" u="none" strike="noStrike" cap="none">
                <a:solidFill>
                  <a:schemeClr val="dk1"/>
                </a:solidFill>
                <a:latin typeface="Arial"/>
                <a:ea typeface="Arial"/>
                <a:cs typeface="Arial"/>
                <a:sym typeface="Arial"/>
              </a:rPr>
              <a:t>The </a:t>
            </a:r>
            <a:r>
              <a:rPr lang="en-US" sz="2400" b="1" i="0" u="none" strike="noStrike" cap="none">
                <a:solidFill>
                  <a:schemeClr val="dk1"/>
                </a:solidFill>
                <a:latin typeface="Lucida Sans"/>
                <a:ea typeface="Lucida Sans"/>
                <a:cs typeface="Lucida Sans"/>
                <a:sym typeface="Lucida Sans"/>
              </a:rPr>
              <a:t>apply </a:t>
            </a:r>
            <a:r>
              <a:rPr lang="en-US" sz="2800" b="0" i="0" u="none" strike="noStrike" cap="none">
                <a:solidFill>
                  <a:schemeClr val="dk1"/>
                </a:solidFill>
                <a:latin typeface="Arial"/>
                <a:ea typeface="Arial"/>
                <a:cs typeface="Arial"/>
                <a:sym typeface="Arial"/>
              </a:rPr>
              <a:t>Method</a:t>
            </a:r>
            <a:endParaRPr/>
          </a:p>
          <a:p>
            <a:pPr marL="0" marR="0" lvl="0" indent="0" algn="just" rtl="0">
              <a:spcBef>
                <a:spcPts val="0"/>
              </a:spcBef>
              <a:spcAft>
                <a:spcPts val="0"/>
              </a:spcAft>
              <a:buNone/>
            </a:pPr>
            <a:r>
              <a:rPr lang="en-US" sz="2800" b="0" i="0" u="none" strike="noStrike" cap="none">
                <a:solidFill>
                  <a:schemeClr val="dk1"/>
                </a:solidFill>
                <a:latin typeface="Palatino"/>
                <a:ea typeface="Palatino"/>
                <a:cs typeface="Palatino"/>
                <a:sym typeface="Palatino"/>
              </a:rPr>
              <a:t>In Scala, it is </a:t>
            </a:r>
            <a:r>
              <a:rPr lang="en-US" sz="2800" b="1" i="0" u="none" strike="noStrike" cap="none">
                <a:solidFill>
                  <a:schemeClr val="dk1"/>
                </a:solidFill>
                <a:latin typeface="Palatino"/>
                <a:ea typeface="Palatino"/>
                <a:cs typeface="Palatino"/>
                <a:sym typeface="Palatino"/>
              </a:rPr>
              <a:t>common to use a syntax that looks like a function call</a:t>
            </a:r>
            <a:r>
              <a:rPr lang="en-US" sz="2800" b="0" i="0" u="none" strike="noStrike" cap="none">
                <a:solidFill>
                  <a:schemeClr val="dk1"/>
                </a:solidFill>
                <a:latin typeface="Palatino"/>
                <a:ea typeface="Palatino"/>
                <a:cs typeface="Palatino"/>
                <a:sym typeface="Palatino"/>
              </a:rPr>
              <a:t>. </a:t>
            </a:r>
            <a:endParaRPr/>
          </a:p>
          <a:p>
            <a:pPr marL="0" marR="0" lvl="0" indent="0" algn="just" rtl="0">
              <a:spcBef>
                <a:spcPts val="0"/>
              </a:spcBef>
              <a:spcAft>
                <a:spcPts val="0"/>
              </a:spcAft>
              <a:buNone/>
            </a:pPr>
            <a:endParaRPr sz="2800" b="0" i="0" u="none" strike="noStrike" cap="none">
              <a:solidFill>
                <a:schemeClr val="dk1"/>
              </a:solidFill>
              <a:latin typeface="Palatino"/>
              <a:ea typeface="Palatino"/>
              <a:cs typeface="Palatino"/>
              <a:sym typeface="Palatino"/>
            </a:endParaRPr>
          </a:p>
          <a:p>
            <a:pPr marL="0" marR="0" lvl="0" indent="0" algn="just" rtl="0">
              <a:spcBef>
                <a:spcPts val="0"/>
              </a:spcBef>
              <a:spcAft>
                <a:spcPts val="0"/>
              </a:spcAft>
              <a:buNone/>
            </a:pPr>
            <a:r>
              <a:rPr lang="en-US" sz="2800" b="0" i="0" u="none" strike="noStrike" cap="none">
                <a:solidFill>
                  <a:schemeClr val="dk1"/>
                </a:solidFill>
                <a:latin typeface="Palatino"/>
                <a:ea typeface="Palatino"/>
                <a:cs typeface="Palatino"/>
                <a:sym typeface="Palatino"/>
              </a:rPr>
              <a:t>For example, </a:t>
            </a:r>
            <a:r>
              <a:rPr lang="en-US" sz="2800" b="1" i="0" u="none" strike="noStrike" cap="none">
                <a:solidFill>
                  <a:schemeClr val="dk1"/>
                </a:solidFill>
                <a:latin typeface="Palatino"/>
                <a:ea typeface="Palatino"/>
                <a:cs typeface="Palatino"/>
                <a:sym typeface="Palatino"/>
              </a:rPr>
              <a:t>if </a:t>
            </a:r>
            <a:r>
              <a:rPr lang="en-US" sz="2800" b="1" i="0" u="none" strike="noStrike" cap="none">
                <a:solidFill>
                  <a:schemeClr val="dk1"/>
                </a:solidFill>
                <a:latin typeface="Lucida Sans"/>
                <a:ea typeface="Lucida Sans"/>
                <a:cs typeface="Lucida Sans"/>
                <a:sym typeface="Lucida Sans"/>
              </a:rPr>
              <a:t>s </a:t>
            </a:r>
            <a:r>
              <a:rPr lang="en-US" sz="2800" b="1" i="0" u="none" strike="noStrike" cap="none">
                <a:solidFill>
                  <a:schemeClr val="dk1"/>
                </a:solidFill>
                <a:latin typeface="Palatino"/>
                <a:ea typeface="Palatino"/>
                <a:cs typeface="Palatino"/>
                <a:sym typeface="Palatino"/>
              </a:rPr>
              <a:t>is a string, then </a:t>
            </a:r>
            <a:r>
              <a:rPr lang="en-US" sz="2800" b="1" i="0" u="none" strike="noStrike" cap="none">
                <a:solidFill>
                  <a:schemeClr val="dk1"/>
                </a:solidFill>
                <a:latin typeface="Lucida Sans"/>
                <a:ea typeface="Lucida Sans"/>
                <a:cs typeface="Lucida Sans"/>
                <a:sym typeface="Lucida Sans"/>
              </a:rPr>
              <a:t>s(i) </a:t>
            </a:r>
            <a:r>
              <a:rPr lang="en-US" sz="2800" b="1" i="0" u="none" strike="noStrike" cap="none">
                <a:solidFill>
                  <a:schemeClr val="dk1"/>
                </a:solidFill>
                <a:latin typeface="Palatino"/>
                <a:ea typeface="Palatino"/>
                <a:cs typeface="Palatino"/>
                <a:sym typeface="Palatino"/>
              </a:rPr>
              <a:t>is the </a:t>
            </a:r>
            <a:r>
              <a:rPr lang="en-US" sz="2800" b="1" i="0" u="none" strike="noStrike" cap="none">
                <a:solidFill>
                  <a:schemeClr val="dk1"/>
                </a:solidFill>
                <a:latin typeface="Lucida Sans"/>
                <a:ea typeface="Lucida Sans"/>
                <a:cs typeface="Lucida Sans"/>
                <a:sym typeface="Lucida Sans"/>
              </a:rPr>
              <a:t>i</a:t>
            </a:r>
            <a:r>
              <a:rPr lang="en-US" sz="2800" b="1" i="0" u="none" strike="noStrike" cap="none">
                <a:solidFill>
                  <a:schemeClr val="dk1"/>
                </a:solidFill>
                <a:latin typeface="Palatino"/>
                <a:ea typeface="Palatino"/>
                <a:cs typeface="Palatino"/>
                <a:sym typeface="Palatino"/>
              </a:rPr>
              <a:t>th character of the string</a:t>
            </a:r>
            <a:r>
              <a:rPr lang="en-US" sz="2800" b="0" i="0" u="none" strike="noStrike" cap="none">
                <a:solidFill>
                  <a:schemeClr val="dk1"/>
                </a:solidFill>
                <a:latin typeface="Palatino"/>
                <a:ea typeface="Palatino"/>
                <a:cs typeface="Palatino"/>
                <a:sym typeface="Palatino"/>
              </a:rPr>
              <a:t>. (In C++, you would write </a:t>
            </a:r>
            <a:r>
              <a:rPr lang="en-US" sz="2800" b="0" i="0" u="none" strike="noStrike" cap="none">
                <a:solidFill>
                  <a:schemeClr val="dk1"/>
                </a:solidFill>
                <a:latin typeface="Lucida Sans"/>
                <a:ea typeface="Lucida Sans"/>
                <a:cs typeface="Lucida Sans"/>
                <a:sym typeface="Lucida Sans"/>
              </a:rPr>
              <a:t>s[i]</a:t>
            </a:r>
            <a:r>
              <a:rPr lang="en-US" sz="2800" b="0" i="0" u="none" strike="noStrike" cap="none">
                <a:solidFill>
                  <a:schemeClr val="dk1"/>
                </a:solidFill>
                <a:latin typeface="Palatino"/>
                <a:ea typeface="Palatino"/>
                <a:cs typeface="Palatino"/>
                <a:sym typeface="Palatino"/>
              </a:rPr>
              <a:t>; in Java, </a:t>
            </a:r>
            <a:r>
              <a:rPr lang="en-US" sz="2800" b="0" i="0" u="none" strike="noStrike" cap="none">
                <a:solidFill>
                  <a:schemeClr val="dk1"/>
                </a:solidFill>
                <a:latin typeface="Lucida Sans"/>
                <a:ea typeface="Lucida Sans"/>
                <a:cs typeface="Lucida Sans"/>
                <a:sym typeface="Lucida Sans"/>
              </a:rPr>
              <a:t>s.charAt(i)</a:t>
            </a:r>
            <a:r>
              <a:rPr lang="en-US" sz="2800" b="0" i="0" u="none" strike="noStrike" cap="none">
                <a:solidFill>
                  <a:schemeClr val="dk1"/>
                </a:solidFill>
                <a:latin typeface="Palatino"/>
                <a:ea typeface="Palatino"/>
                <a:cs typeface="Palatino"/>
                <a:sym typeface="Palatino"/>
              </a:rPr>
              <a:t>.) </a:t>
            </a:r>
            <a:endParaRPr/>
          </a:p>
          <a:p>
            <a:pPr marL="0" marR="0" lvl="0" indent="0" algn="just" rtl="0">
              <a:spcBef>
                <a:spcPts val="0"/>
              </a:spcBef>
              <a:spcAft>
                <a:spcPts val="0"/>
              </a:spcAft>
              <a:buNone/>
            </a:pPr>
            <a:r>
              <a:rPr lang="en-US" sz="2800" b="0" i="0" u="none" strike="noStrike" cap="none">
                <a:solidFill>
                  <a:schemeClr val="dk1"/>
                </a:solidFill>
                <a:latin typeface="Palatino"/>
                <a:ea typeface="Palatino"/>
                <a:cs typeface="Palatino"/>
                <a:sym typeface="Palatino"/>
              </a:rPr>
              <a:t>Try it out in the REPL:</a:t>
            </a:r>
            <a:endParaRPr/>
          </a:p>
          <a:p>
            <a:pPr marL="0" marR="0" lvl="0" indent="0" algn="just" rtl="0">
              <a:spcBef>
                <a:spcPts val="0"/>
              </a:spcBef>
              <a:spcAft>
                <a:spcPts val="0"/>
              </a:spcAft>
              <a:buNone/>
            </a:pPr>
            <a:r>
              <a:rPr lang="en-US" sz="2800" b="0" i="0" u="none" strike="noStrike" cap="none">
                <a:solidFill>
                  <a:schemeClr val="dk1"/>
                </a:solidFill>
                <a:latin typeface="Lucida Sans"/>
                <a:ea typeface="Lucida Sans"/>
                <a:cs typeface="Lucida Sans"/>
                <a:sym typeface="Lucida Sans"/>
              </a:rPr>
              <a:t>val s = "Hello"</a:t>
            </a:r>
            <a:endParaRPr/>
          </a:p>
          <a:p>
            <a:pPr marL="0" marR="0" lvl="0" indent="0" algn="just" rtl="0">
              <a:spcBef>
                <a:spcPts val="0"/>
              </a:spcBef>
              <a:spcAft>
                <a:spcPts val="0"/>
              </a:spcAft>
              <a:buNone/>
            </a:pPr>
            <a:r>
              <a:rPr lang="en-US" sz="2800" b="0" i="0" u="none" strike="noStrike" cap="none">
                <a:solidFill>
                  <a:schemeClr val="dk1"/>
                </a:solidFill>
                <a:latin typeface="Lucida Sans"/>
                <a:ea typeface="Lucida Sans"/>
                <a:cs typeface="Lucida Sans"/>
                <a:sym typeface="Lucida Sans"/>
              </a:rPr>
              <a:t>s(4) // </a:t>
            </a:r>
            <a:r>
              <a:rPr lang="en-US" sz="2800" b="0" i="0" u="none" strike="noStrike" cap="none">
                <a:solidFill>
                  <a:schemeClr val="dk1"/>
                </a:solidFill>
                <a:latin typeface="Palatino"/>
                <a:ea typeface="Palatino"/>
                <a:cs typeface="Palatino"/>
                <a:sym typeface="Palatino"/>
              </a:rPr>
              <a:t>Yields </a:t>
            </a:r>
            <a:r>
              <a:rPr lang="en-US" sz="2800" b="0" i="0" u="none" strike="noStrike" cap="none">
                <a:solidFill>
                  <a:schemeClr val="dk1"/>
                </a:solidFill>
                <a:latin typeface="Lucida Sans"/>
                <a:ea typeface="Lucida Sans"/>
                <a:cs typeface="Lucida Sans"/>
                <a:sym typeface="Lucida Sans"/>
              </a:rPr>
              <a:t>'o’</a:t>
            </a:r>
            <a:endParaRPr/>
          </a:p>
          <a:p>
            <a:pPr marL="0" marR="0" lvl="0" indent="0" algn="just" rtl="0">
              <a:spcBef>
                <a:spcPts val="0"/>
              </a:spcBef>
              <a:spcAft>
                <a:spcPts val="0"/>
              </a:spcAft>
              <a:buNone/>
            </a:pPr>
            <a:r>
              <a:rPr lang="en-US" sz="2800" b="0" i="0" u="none" strike="noStrike" cap="none">
                <a:solidFill>
                  <a:schemeClr val="dk1"/>
                </a:solidFill>
                <a:latin typeface="Palatino"/>
                <a:ea typeface="Palatino"/>
                <a:cs typeface="Palatino"/>
                <a:sym typeface="Palatino"/>
              </a:rPr>
              <a:t>You can think of </a:t>
            </a:r>
            <a:r>
              <a:rPr lang="en-US" sz="2800" b="1" i="0" u="none" strike="noStrike" cap="none">
                <a:solidFill>
                  <a:schemeClr val="dk1"/>
                </a:solidFill>
                <a:latin typeface="Palatino"/>
                <a:ea typeface="Palatino"/>
                <a:cs typeface="Palatino"/>
                <a:sym typeface="Palatino"/>
              </a:rPr>
              <a:t>this as an overloaded form of the </a:t>
            </a:r>
            <a:r>
              <a:rPr lang="en-US" sz="2800" b="1" i="0" u="none" strike="noStrike" cap="none">
                <a:solidFill>
                  <a:schemeClr val="dk1"/>
                </a:solidFill>
                <a:latin typeface="Lucida Sans"/>
                <a:ea typeface="Lucida Sans"/>
                <a:cs typeface="Lucida Sans"/>
                <a:sym typeface="Lucida Sans"/>
              </a:rPr>
              <a:t>() </a:t>
            </a:r>
            <a:r>
              <a:rPr lang="en-US" sz="2800" b="1" i="0" u="none" strike="noStrike" cap="none">
                <a:solidFill>
                  <a:schemeClr val="dk1"/>
                </a:solidFill>
                <a:latin typeface="Palatino"/>
                <a:ea typeface="Palatino"/>
                <a:cs typeface="Palatino"/>
                <a:sym typeface="Palatino"/>
              </a:rPr>
              <a:t>operator.</a:t>
            </a:r>
            <a:endParaRPr/>
          </a:p>
          <a:p>
            <a:pPr marL="0" marR="0" lvl="0" indent="0" algn="just" rtl="0">
              <a:spcBef>
                <a:spcPts val="0"/>
              </a:spcBef>
              <a:spcAft>
                <a:spcPts val="0"/>
              </a:spcAft>
              <a:buNone/>
            </a:pPr>
            <a:endParaRPr sz="2800" b="0" i="0" u="none" strike="noStrike" cap="none">
              <a:solidFill>
                <a:schemeClr val="dk1"/>
              </a:solidFill>
              <a:latin typeface="Palatino"/>
              <a:ea typeface="Palatino"/>
              <a:cs typeface="Palatino"/>
              <a:sym typeface="Palatino"/>
            </a:endParaRPr>
          </a:p>
          <a:p>
            <a:pPr marL="0" marR="0" lvl="0" indent="0" algn="just" rtl="0">
              <a:spcBef>
                <a:spcPts val="0"/>
              </a:spcBef>
              <a:spcAft>
                <a:spcPts val="0"/>
              </a:spcAft>
              <a:buNone/>
            </a:pPr>
            <a:r>
              <a:rPr lang="en-US" sz="2800" b="0" i="0" u="none" strike="noStrike" cap="none">
                <a:solidFill>
                  <a:schemeClr val="dk1"/>
                </a:solidFill>
                <a:latin typeface="Palatino"/>
                <a:ea typeface="Palatino"/>
                <a:cs typeface="Palatino"/>
                <a:sym typeface="Palatino"/>
              </a:rPr>
              <a:t> It is </a:t>
            </a:r>
            <a:r>
              <a:rPr lang="en-US" sz="2800" b="1" i="0" u="none" strike="noStrike" cap="none">
                <a:solidFill>
                  <a:schemeClr val="dk1"/>
                </a:solidFill>
                <a:latin typeface="Palatino"/>
                <a:ea typeface="Palatino"/>
                <a:cs typeface="Palatino"/>
                <a:sym typeface="Palatino"/>
              </a:rPr>
              <a:t>implemented as a method with the name </a:t>
            </a:r>
            <a:r>
              <a:rPr lang="en-US" sz="2800" b="1" i="0" u="none" strike="noStrike" cap="none">
                <a:solidFill>
                  <a:schemeClr val="dk1"/>
                </a:solidFill>
                <a:latin typeface="Lucida Sans"/>
                <a:ea typeface="Lucida Sans"/>
                <a:cs typeface="Lucida Sans"/>
                <a:sym typeface="Lucida Sans"/>
              </a:rPr>
              <a:t>apply</a:t>
            </a:r>
            <a:r>
              <a:rPr lang="en-US" sz="2800" b="0" i="0" u="none" strike="noStrike" cap="none">
                <a:solidFill>
                  <a:schemeClr val="dk1"/>
                </a:solidFill>
                <a:latin typeface="Palatino"/>
                <a:ea typeface="Palatino"/>
                <a:cs typeface="Palatino"/>
                <a:sym typeface="Palatino"/>
              </a:rPr>
              <a:t>. For example, in the </a:t>
            </a:r>
            <a:r>
              <a:rPr lang="en-US" sz="2800" b="1" i="0" u="none" strike="noStrike" cap="none">
                <a:solidFill>
                  <a:schemeClr val="dk1"/>
                </a:solidFill>
                <a:latin typeface="Palatino"/>
                <a:ea typeface="Palatino"/>
                <a:cs typeface="Palatino"/>
                <a:sym typeface="Palatino"/>
              </a:rPr>
              <a:t>documentation of the </a:t>
            </a:r>
            <a:r>
              <a:rPr lang="en-US" sz="2800" b="1" i="0" u="none" strike="noStrike" cap="none">
                <a:solidFill>
                  <a:schemeClr val="dk1"/>
                </a:solidFill>
                <a:latin typeface="Lucida Sans"/>
                <a:ea typeface="Lucida Sans"/>
                <a:cs typeface="Lucida Sans"/>
                <a:sym typeface="Lucida Sans"/>
              </a:rPr>
              <a:t>StringOps </a:t>
            </a:r>
            <a:r>
              <a:rPr lang="en-US" sz="2800" b="1" i="0" u="none" strike="noStrike" cap="none">
                <a:solidFill>
                  <a:schemeClr val="dk1"/>
                </a:solidFill>
                <a:latin typeface="Palatino"/>
                <a:ea typeface="Palatino"/>
                <a:cs typeface="Palatino"/>
                <a:sym typeface="Palatino"/>
              </a:rPr>
              <a:t>class, you will find a method</a:t>
            </a:r>
            <a:endParaRPr/>
          </a:p>
          <a:p>
            <a:pPr marL="0" marR="0" lvl="0" indent="0" algn="just" rtl="0">
              <a:spcBef>
                <a:spcPts val="0"/>
              </a:spcBef>
              <a:spcAft>
                <a:spcPts val="0"/>
              </a:spcAft>
              <a:buNone/>
            </a:pPr>
            <a:r>
              <a:rPr lang="en-US" sz="2800" b="0" i="0" u="none" strike="noStrike" cap="none">
                <a:solidFill>
                  <a:schemeClr val="dk1"/>
                </a:solidFill>
                <a:latin typeface="Lucida Sans"/>
                <a:ea typeface="Lucida Sans"/>
                <a:cs typeface="Lucida Sans"/>
                <a:sym typeface="Lucida Sans"/>
              </a:rPr>
              <a:t>def apply(n: Int): Char</a:t>
            </a:r>
            <a:endParaRPr/>
          </a:p>
          <a:p>
            <a:pPr marL="0" marR="0" lvl="0" indent="0" algn="just" rtl="0">
              <a:spcBef>
                <a:spcPts val="0"/>
              </a:spcBef>
              <a:spcAft>
                <a:spcPts val="0"/>
              </a:spcAft>
              <a:buNone/>
            </a:pPr>
            <a:endParaRPr sz="2800" b="0" i="0" u="none" strike="noStrike" cap="none">
              <a:solidFill>
                <a:schemeClr val="dk1"/>
              </a:solidFill>
              <a:latin typeface="Lucida Sans"/>
              <a:ea typeface="Lucida Sans"/>
              <a:cs typeface="Lucida Sans"/>
              <a:sym typeface="Lucida Sans"/>
            </a:endParaRPr>
          </a:p>
          <a:p>
            <a:pPr marL="0" marR="0" lvl="0" indent="0" algn="just" rtl="0">
              <a:spcBef>
                <a:spcPts val="0"/>
              </a:spcBef>
              <a:spcAft>
                <a:spcPts val="0"/>
              </a:spcAft>
              <a:buNone/>
            </a:pPr>
            <a:r>
              <a:rPr lang="en-US" sz="2800" b="1" i="0" u="none" strike="noStrike" cap="none">
                <a:solidFill>
                  <a:schemeClr val="dk1"/>
                </a:solidFill>
                <a:latin typeface="Palatino"/>
                <a:ea typeface="Palatino"/>
                <a:cs typeface="Palatino"/>
                <a:sym typeface="Palatino"/>
              </a:rPr>
              <a:t>That is, </a:t>
            </a:r>
            <a:r>
              <a:rPr lang="en-US" sz="2800" b="1" i="0" u="none" strike="noStrike" cap="none">
                <a:solidFill>
                  <a:schemeClr val="dk1"/>
                </a:solidFill>
                <a:latin typeface="Lucida Sans"/>
                <a:ea typeface="Lucida Sans"/>
                <a:cs typeface="Lucida Sans"/>
                <a:sym typeface="Lucida Sans"/>
              </a:rPr>
              <a:t>s(4) </a:t>
            </a:r>
            <a:r>
              <a:rPr lang="en-US" sz="2800" b="1" i="0" u="none" strike="noStrike" cap="none">
                <a:solidFill>
                  <a:schemeClr val="dk1"/>
                </a:solidFill>
                <a:latin typeface="Palatino"/>
                <a:ea typeface="Palatino"/>
                <a:cs typeface="Palatino"/>
                <a:sym typeface="Palatino"/>
              </a:rPr>
              <a:t>is a shortcut for </a:t>
            </a:r>
            <a:r>
              <a:rPr lang="en-US" sz="2800" b="1" i="0" u="none" strike="noStrike" cap="none">
                <a:solidFill>
                  <a:schemeClr val="dk1"/>
                </a:solidFill>
                <a:latin typeface="Lucida Sans"/>
                <a:ea typeface="Lucida Sans"/>
                <a:cs typeface="Lucida Sans"/>
                <a:sym typeface="Lucida Sans"/>
              </a:rPr>
              <a:t>s.apply(4)</a:t>
            </a:r>
            <a:endParaRPr sz="2800" b="1" i="0" u="none" strike="noStrike" cap="none">
              <a:solidFill>
                <a:schemeClr val="dk1"/>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6"/>
          <p:cNvSpPr txBox="1"/>
          <p:nvPr/>
        </p:nvSpPr>
        <p:spPr>
          <a:xfrm>
            <a:off x="3048000" y="3246511"/>
            <a:ext cx="6096000"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0" i="0" u="none" strike="noStrike" cap="none">
                <a:solidFill>
                  <a:schemeClr val="dk1"/>
                </a:solidFill>
                <a:latin typeface="Arial"/>
                <a:ea typeface="Arial"/>
                <a:cs typeface="Arial"/>
                <a:sym typeface="Arial"/>
              </a:rPr>
              <a:t>Control Structures and Functions</a:t>
            </a:r>
            <a:endParaRPr sz="2800">
              <a:solidFill>
                <a:schemeClr val="dk1"/>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7"/>
          <p:cNvSpPr txBox="1"/>
          <p:nvPr/>
        </p:nvSpPr>
        <p:spPr>
          <a:xfrm>
            <a:off x="148045" y="0"/>
            <a:ext cx="11155680" cy="698652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0" i="0" u="none" strike="noStrike">
                <a:solidFill>
                  <a:schemeClr val="dk1"/>
                </a:solidFill>
                <a:latin typeface="Arial"/>
                <a:ea typeface="Arial"/>
                <a:cs typeface="Arial"/>
                <a:sym typeface="Arial"/>
              </a:rPr>
              <a:t>Conditional Expressions</a:t>
            </a:r>
            <a:endParaRPr/>
          </a:p>
          <a:p>
            <a:pPr marL="0" marR="0" lvl="0" indent="0" algn="l" rtl="0">
              <a:spcBef>
                <a:spcPts val="0"/>
              </a:spcBef>
              <a:spcAft>
                <a:spcPts val="0"/>
              </a:spcAft>
              <a:buNone/>
            </a:pPr>
            <a:endParaRPr sz="2800" b="0" i="0" u="none" strike="noStrike">
              <a:solidFill>
                <a:schemeClr val="dk1"/>
              </a:solidFill>
              <a:latin typeface="Arial"/>
              <a:ea typeface="Arial"/>
              <a:cs typeface="Arial"/>
              <a:sym typeface="Arial"/>
            </a:endParaRPr>
          </a:p>
          <a:p>
            <a:pPr marL="0" marR="0" lvl="0" indent="0" algn="l" rtl="0">
              <a:spcBef>
                <a:spcPts val="0"/>
              </a:spcBef>
              <a:spcAft>
                <a:spcPts val="0"/>
              </a:spcAft>
              <a:buNone/>
            </a:pPr>
            <a:r>
              <a:rPr lang="en-US" sz="2800" b="0" i="0" u="none" strike="noStrike">
                <a:solidFill>
                  <a:schemeClr val="dk1"/>
                </a:solidFill>
                <a:latin typeface="Palatino"/>
                <a:ea typeface="Palatino"/>
                <a:cs typeface="Palatino"/>
                <a:sym typeface="Palatino"/>
              </a:rPr>
              <a:t>Scala has an </a:t>
            </a:r>
            <a:r>
              <a:rPr lang="en-US" sz="2800" b="1" i="0" u="none" strike="noStrike">
                <a:solidFill>
                  <a:schemeClr val="dk1"/>
                </a:solidFill>
                <a:latin typeface="Lucida Sans"/>
                <a:ea typeface="Lucida Sans"/>
                <a:cs typeface="Lucida Sans"/>
                <a:sym typeface="Lucida Sans"/>
              </a:rPr>
              <a:t>if</a:t>
            </a:r>
            <a:r>
              <a:rPr lang="en-US" sz="2800" b="1" i="0" u="none" strike="noStrike">
                <a:solidFill>
                  <a:schemeClr val="dk1"/>
                </a:solidFill>
                <a:latin typeface="Palatino"/>
                <a:ea typeface="Palatino"/>
                <a:cs typeface="Palatino"/>
                <a:sym typeface="Palatino"/>
              </a:rPr>
              <a:t>/</a:t>
            </a:r>
            <a:r>
              <a:rPr lang="en-US" sz="2800" b="1" i="0" u="none" strike="noStrike">
                <a:solidFill>
                  <a:schemeClr val="dk1"/>
                </a:solidFill>
                <a:latin typeface="Lucida Sans"/>
                <a:ea typeface="Lucida Sans"/>
                <a:cs typeface="Lucida Sans"/>
                <a:sym typeface="Lucida Sans"/>
              </a:rPr>
              <a:t>else </a:t>
            </a:r>
            <a:r>
              <a:rPr lang="en-US" sz="2800" b="1" i="0" u="none" strike="noStrike">
                <a:solidFill>
                  <a:schemeClr val="dk1"/>
                </a:solidFill>
                <a:latin typeface="Palatino"/>
                <a:ea typeface="Palatino"/>
                <a:cs typeface="Palatino"/>
                <a:sym typeface="Palatino"/>
              </a:rPr>
              <a:t>construct with the same syntax as in Java </a:t>
            </a:r>
            <a:r>
              <a:rPr lang="en-US" sz="2800" b="0" i="0" u="none" strike="noStrike">
                <a:solidFill>
                  <a:schemeClr val="dk1"/>
                </a:solidFill>
                <a:latin typeface="Palatino"/>
                <a:ea typeface="Palatino"/>
                <a:cs typeface="Palatino"/>
                <a:sym typeface="Palatino"/>
              </a:rPr>
              <a:t>or C++.</a:t>
            </a:r>
            <a:endParaRPr/>
          </a:p>
          <a:p>
            <a:pPr marL="0" marR="0" lvl="0" indent="0" algn="l" rtl="0">
              <a:spcBef>
                <a:spcPts val="0"/>
              </a:spcBef>
              <a:spcAft>
                <a:spcPts val="0"/>
              </a:spcAft>
              <a:buNone/>
            </a:pPr>
            <a:endParaRPr sz="2800">
              <a:solidFill>
                <a:schemeClr val="dk1"/>
              </a:solidFill>
              <a:latin typeface="Palatino"/>
              <a:ea typeface="Palatino"/>
              <a:cs typeface="Palatino"/>
              <a:sym typeface="Palatino"/>
            </a:endParaRPr>
          </a:p>
          <a:p>
            <a:pPr marL="0" marR="0" lvl="0" indent="0" algn="l" rtl="0">
              <a:spcBef>
                <a:spcPts val="0"/>
              </a:spcBef>
              <a:spcAft>
                <a:spcPts val="0"/>
              </a:spcAft>
              <a:buNone/>
            </a:pPr>
            <a:r>
              <a:rPr lang="en-US" sz="2800" b="0" i="0" u="none" strike="noStrike">
                <a:solidFill>
                  <a:schemeClr val="dk1"/>
                </a:solidFill>
                <a:latin typeface="Palatino"/>
                <a:ea typeface="Palatino"/>
                <a:cs typeface="Palatino"/>
                <a:sym typeface="Palatino"/>
              </a:rPr>
              <a:t> However, </a:t>
            </a:r>
            <a:r>
              <a:rPr lang="en-US" sz="2800" b="1" i="0" u="none" strike="noStrike">
                <a:solidFill>
                  <a:schemeClr val="dk1"/>
                </a:solidFill>
                <a:latin typeface="Palatino"/>
                <a:ea typeface="Palatino"/>
                <a:cs typeface="Palatino"/>
                <a:sym typeface="Palatino"/>
              </a:rPr>
              <a:t>in Scala, an </a:t>
            </a:r>
            <a:r>
              <a:rPr lang="en-US" sz="2800" b="1" i="0" u="none" strike="noStrike">
                <a:solidFill>
                  <a:schemeClr val="dk1"/>
                </a:solidFill>
                <a:latin typeface="Lucida Sans"/>
                <a:ea typeface="Lucida Sans"/>
                <a:cs typeface="Lucida Sans"/>
                <a:sym typeface="Lucida Sans"/>
              </a:rPr>
              <a:t>if</a:t>
            </a:r>
            <a:r>
              <a:rPr lang="en-US" sz="2800" b="1" i="0" u="none" strike="noStrike">
                <a:solidFill>
                  <a:schemeClr val="dk1"/>
                </a:solidFill>
                <a:latin typeface="Palatino"/>
                <a:ea typeface="Palatino"/>
                <a:cs typeface="Palatino"/>
                <a:sym typeface="Palatino"/>
              </a:rPr>
              <a:t>/</a:t>
            </a:r>
            <a:r>
              <a:rPr lang="en-US" sz="2800" b="1" i="0" u="none" strike="noStrike">
                <a:solidFill>
                  <a:schemeClr val="dk1"/>
                </a:solidFill>
                <a:latin typeface="Lucida Sans"/>
                <a:ea typeface="Lucida Sans"/>
                <a:cs typeface="Lucida Sans"/>
                <a:sym typeface="Lucida Sans"/>
              </a:rPr>
              <a:t>else </a:t>
            </a:r>
            <a:r>
              <a:rPr lang="en-US" sz="2800" b="1" i="0" u="none" strike="noStrike">
                <a:solidFill>
                  <a:schemeClr val="dk1"/>
                </a:solidFill>
                <a:latin typeface="Palatino"/>
                <a:ea typeface="Palatino"/>
                <a:cs typeface="Palatino"/>
                <a:sym typeface="Palatino"/>
              </a:rPr>
              <a:t>has a value, namely the value of the expression that follows the </a:t>
            </a:r>
            <a:r>
              <a:rPr lang="en-US" sz="2800" b="1" i="0" u="none" strike="noStrike">
                <a:solidFill>
                  <a:schemeClr val="dk1"/>
                </a:solidFill>
                <a:latin typeface="Lucida Sans"/>
                <a:ea typeface="Lucida Sans"/>
                <a:cs typeface="Lucida Sans"/>
                <a:sym typeface="Lucida Sans"/>
              </a:rPr>
              <a:t>if </a:t>
            </a:r>
            <a:r>
              <a:rPr lang="en-US" sz="2800" b="1" i="0" u="none" strike="noStrike">
                <a:solidFill>
                  <a:schemeClr val="dk1"/>
                </a:solidFill>
                <a:latin typeface="Palatino"/>
                <a:ea typeface="Palatino"/>
                <a:cs typeface="Palatino"/>
                <a:sym typeface="Palatino"/>
              </a:rPr>
              <a:t>or </a:t>
            </a:r>
            <a:r>
              <a:rPr lang="en-US" sz="2800" b="1" i="0" u="none" strike="noStrike">
                <a:solidFill>
                  <a:schemeClr val="dk1"/>
                </a:solidFill>
                <a:latin typeface="Lucida Sans"/>
                <a:ea typeface="Lucida Sans"/>
                <a:cs typeface="Lucida Sans"/>
                <a:sym typeface="Lucida Sans"/>
              </a:rPr>
              <a:t>else</a:t>
            </a:r>
            <a:r>
              <a:rPr lang="en-US" sz="2800" b="1" i="0" u="none" strike="noStrike">
                <a:solidFill>
                  <a:schemeClr val="dk1"/>
                </a:solidFill>
                <a:latin typeface="Palatino"/>
                <a:ea typeface="Palatino"/>
                <a:cs typeface="Palatino"/>
                <a:sym typeface="Palatino"/>
              </a:rPr>
              <a:t>.</a:t>
            </a:r>
            <a:r>
              <a:rPr lang="en-US" sz="2800" b="0" i="0" u="none" strike="noStrike">
                <a:solidFill>
                  <a:schemeClr val="dk1"/>
                </a:solidFill>
                <a:latin typeface="Palatino"/>
                <a:ea typeface="Palatino"/>
                <a:cs typeface="Palatino"/>
                <a:sym typeface="Palatino"/>
              </a:rPr>
              <a:t> For example,</a:t>
            </a:r>
            <a:endParaRPr/>
          </a:p>
          <a:p>
            <a:pPr marL="0" marR="0" lvl="0" indent="0" algn="l" rtl="0">
              <a:spcBef>
                <a:spcPts val="0"/>
              </a:spcBef>
              <a:spcAft>
                <a:spcPts val="0"/>
              </a:spcAft>
              <a:buNone/>
            </a:pPr>
            <a:r>
              <a:rPr lang="en-US" sz="2800" b="0" i="0" u="none" strike="noStrike">
                <a:solidFill>
                  <a:schemeClr val="dk1"/>
                </a:solidFill>
                <a:latin typeface="Lucida Sans"/>
                <a:ea typeface="Lucida Sans"/>
                <a:cs typeface="Lucida Sans"/>
                <a:sym typeface="Lucida Sans"/>
              </a:rPr>
              <a:t>if (x &gt; 0) 1 else -1</a:t>
            </a:r>
            <a:endParaRPr/>
          </a:p>
          <a:p>
            <a:pPr marL="0" marR="0" lvl="0" indent="0" algn="l" rtl="0">
              <a:spcBef>
                <a:spcPts val="0"/>
              </a:spcBef>
              <a:spcAft>
                <a:spcPts val="0"/>
              </a:spcAft>
              <a:buNone/>
            </a:pPr>
            <a:r>
              <a:rPr lang="en-US" sz="2800" b="0" i="0" u="none" strike="noStrike">
                <a:solidFill>
                  <a:schemeClr val="dk1"/>
                </a:solidFill>
                <a:latin typeface="Palatino"/>
                <a:ea typeface="Palatino"/>
                <a:cs typeface="Palatino"/>
                <a:sym typeface="Palatino"/>
              </a:rPr>
              <a:t>has a value of </a:t>
            </a:r>
            <a:r>
              <a:rPr lang="en-US" sz="2800" b="0" i="0" u="none" strike="noStrike">
                <a:solidFill>
                  <a:schemeClr val="dk1"/>
                </a:solidFill>
                <a:latin typeface="Lucida Sans"/>
                <a:ea typeface="Lucida Sans"/>
                <a:cs typeface="Lucida Sans"/>
                <a:sym typeface="Lucida Sans"/>
              </a:rPr>
              <a:t>1 </a:t>
            </a:r>
            <a:r>
              <a:rPr lang="en-US" sz="2800" b="0" i="0" u="none" strike="noStrike">
                <a:solidFill>
                  <a:schemeClr val="dk1"/>
                </a:solidFill>
                <a:latin typeface="Palatino"/>
                <a:ea typeface="Palatino"/>
                <a:cs typeface="Palatino"/>
                <a:sym typeface="Palatino"/>
              </a:rPr>
              <a:t>or </a:t>
            </a:r>
            <a:r>
              <a:rPr lang="en-US" sz="2800" b="0" i="0" u="none" strike="noStrike">
                <a:solidFill>
                  <a:schemeClr val="dk1"/>
                </a:solidFill>
                <a:latin typeface="Lucida Sans"/>
                <a:ea typeface="Lucida Sans"/>
                <a:cs typeface="Lucida Sans"/>
                <a:sym typeface="Lucida Sans"/>
              </a:rPr>
              <a:t>-1</a:t>
            </a:r>
            <a:r>
              <a:rPr lang="en-US" sz="2800" b="0" i="0" u="none" strike="noStrike">
                <a:solidFill>
                  <a:schemeClr val="dk1"/>
                </a:solidFill>
                <a:latin typeface="Palatino"/>
                <a:ea typeface="Palatino"/>
                <a:cs typeface="Palatino"/>
                <a:sym typeface="Palatino"/>
              </a:rPr>
              <a:t>, depending on the value of </a:t>
            </a:r>
            <a:r>
              <a:rPr lang="en-US" sz="2800" b="0" i="0" u="none" strike="noStrike">
                <a:solidFill>
                  <a:schemeClr val="dk1"/>
                </a:solidFill>
                <a:latin typeface="Lucida Sans"/>
                <a:ea typeface="Lucida Sans"/>
                <a:cs typeface="Lucida Sans"/>
                <a:sym typeface="Lucida Sans"/>
              </a:rPr>
              <a:t>x</a:t>
            </a:r>
            <a:r>
              <a:rPr lang="en-US" sz="2800" b="0" i="0" u="none" strike="noStrike">
                <a:solidFill>
                  <a:schemeClr val="dk1"/>
                </a:solidFill>
                <a:latin typeface="Palatino"/>
                <a:ea typeface="Palatino"/>
                <a:cs typeface="Palatino"/>
                <a:sym typeface="Palatino"/>
              </a:rPr>
              <a:t>. </a:t>
            </a:r>
            <a:endParaRPr/>
          </a:p>
          <a:p>
            <a:pPr marL="0" marR="0" lvl="0" indent="0" algn="l" rtl="0">
              <a:spcBef>
                <a:spcPts val="0"/>
              </a:spcBef>
              <a:spcAft>
                <a:spcPts val="0"/>
              </a:spcAft>
              <a:buNone/>
            </a:pPr>
            <a:endParaRPr sz="2800">
              <a:solidFill>
                <a:schemeClr val="dk1"/>
              </a:solidFill>
              <a:latin typeface="Palatino"/>
              <a:ea typeface="Palatino"/>
              <a:cs typeface="Palatino"/>
              <a:sym typeface="Palatino"/>
            </a:endParaRPr>
          </a:p>
          <a:p>
            <a:pPr marL="0" marR="0" lvl="0" indent="0" algn="l" rtl="0">
              <a:spcBef>
                <a:spcPts val="0"/>
              </a:spcBef>
              <a:spcAft>
                <a:spcPts val="0"/>
              </a:spcAft>
              <a:buNone/>
            </a:pPr>
            <a:r>
              <a:rPr lang="en-US" sz="2800" b="0" i="0" u="none" strike="noStrike">
                <a:solidFill>
                  <a:schemeClr val="dk1"/>
                </a:solidFill>
                <a:latin typeface="Palatino"/>
                <a:ea typeface="Palatino"/>
                <a:cs typeface="Palatino"/>
                <a:sym typeface="Palatino"/>
              </a:rPr>
              <a:t>You can put that value in a variable:</a:t>
            </a:r>
            <a:endParaRPr/>
          </a:p>
          <a:p>
            <a:pPr marL="0" marR="0" lvl="0" indent="0" algn="l" rtl="0">
              <a:spcBef>
                <a:spcPts val="0"/>
              </a:spcBef>
              <a:spcAft>
                <a:spcPts val="0"/>
              </a:spcAft>
              <a:buNone/>
            </a:pPr>
            <a:r>
              <a:rPr lang="en-US" sz="2800" b="0" i="0" u="none" strike="noStrike">
                <a:solidFill>
                  <a:schemeClr val="dk1"/>
                </a:solidFill>
                <a:latin typeface="Lucida Sans"/>
                <a:ea typeface="Lucida Sans"/>
                <a:cs typeface="Lucida Sans"/>
                <a:sym typeface="Lucida Sans"/>
              </a:rPr>
              <a:t>val s = if (x &gt; 0) 1 else -1</a:t>
            </a:r>
            <a:endParaRPr/>
          </a:p>
          <a:p>
            <a:pPr marL="0" marR="0" lvl="0" indent="0" algn="l" rtl="0">
              <a:spcBef>
                <a:spcPts val="0"/>
              </a:spcBef>
              <a:spcAft>
                <a:spcPts val="0"/>
              </a:spcAft>
              <a:buNone/>
            </a:pPr>
            <a:endParaRPr sz="2800" b="0" i="0" u="none" strike="noStrike">
              <a:solidFill>
                <a:schemeClr val="dk1"/>
              </a:solidFill>
              <a:latin typeface="Lucida Sans"/>
              <a:ea typeface="Lucida Sans"/>
              <a:cs typeface="Lucida Sans"/>
              <a:sym typeface="Lucida Sans"/>
            </a:endParaRPr>
          </a:p>
          <a:p>
            <a:pPr marL="0" marR="0" lvl="0" indent="0" algn="l" rtl="0">
              <a:spcBef>
                <a:spcPts val="0"/>
              </a:spcBef>
              <a:spcAft>
                <a:spcPts val="0"/>
              </a:spcAft>
              <a:buNone/>
            </a:pPr>
            <a:r>
              <a:rPr lang="en-US" sz="2800" b="0" i="0" u="none" strike="noStrike">
                <a:solidFill>
                  <a:schemeClr val="dk1"/>
                </a:solidFill>
                <a:latin typeface="Palatino"/>
                <a:ea typeface="Palatino"/>
                <a:cs typeface="Palatino"/>
                <a:sym typeface="Palatino"/>
              </a:rPr>
              <a:t>This has the same effect as</a:t>
            </a:r>
            <a:endParaRPr/>
          </a:p>
          <a:p>
            <a:pPr marL="0" marR="0" lvl="0" indent="0" algn="l" rtl="0">
              <a:spcBef>
                <a:spcPts val="0"/>
              </a:spcBef>
              <a:spcAft>
                <a:spcPts val="0"/>
              </a:spcAft>
              <a:buNone/>
            </a:pPr>
            <a:r>
              <a:rPr lang="en-US" sz="2800" b="0" i="0" u="none" strike="noStrike">
                <a:solidFill>
                  <a:schemeClr val="dk1"/>
                </a:solidFill>
                <a:latin typeface="Lucida Sans"/>
                <a:ea typeface="Lucida Sans"/>
                <a:cs typeface="Lucida Sans"/>
                <a:sym typeface="Lucida Sans"/>
              </a:rPr>
              <a:t>if (x &gt; 0) s = 1 else s = -1</a:t>
            </a:r>
            <a:endParaRPr/>
          </a:p>
          <a:p>
            <a:pPr marL="0" marR="0" lvl="0" indent="0" algn="l" rtl="0">
              <a:spcBef>
                <a:spcPts val="0"/>
              </a:spcBef>
              <a:spcAft>
                <a:spcPts val="0"/>
              </a:spcAft>
              <a:buNone/>
            </a:pPr>
            <a:r>
              <a:rPr lang="en-US" sz="2800" b="0" i="0" u="none" strike="noStrike">
                <a:solidFill>
                  <a:schemeClr val="dk1"/>
                </a:solidFill>
                <a:latin typeface="Palatino"/>
                <a:ea typeface="Palatino"/>
                <a:cs typeface="Palatino"/>
                <a:sym typeface="Palatino"/>
              </a:rPr>
              <a:t>However, </a:t>
            </a:r>
            <a:r>
              <a:rPr lang="en-US" sz="2800" b="1" i="0" u="none" strike="noStrike">
                <a:solidFill>
                  <a:schemeClr val="dk1"/>
                </a:solidFill>
                <a:latin typeface="Palatino"/>
                <a:ea typeface="Palatino"/>
                <a:cs typeface="Palatino"/>
                <a:sym typeface="Palatino"/>
              </a:rPr>
              <a:t>the first form is better because it can be used to initialize a </a:t>
            </a:r>
            <a:r>
              <a:rPr lang="en-US" sz="2800" b="1" i="0" u="none" strike="noStrike">
                <a:solidFill>
                  <a:schemeClr val="dk1"/>
                </a:solidFill>
                <a:latin typeface="Lucida Sans"/>
                <a:ea typeface="Lucida Sans"/>
                <a:cs typeface="Lucida Sans"/>
                <a:sym typeface="Lucida Sans"/>
              </a:rPr>
              <a:t>val</a:t>
            </a:r>
            <a:r>
              <a:rPr lang="en-US" sz="2800" b="1" i="0" u="none" strike="noStrike">
                <a:solidFill>
                  <a:schemeClr val="dk1"/>
                </a:solidFill>
                <a:latin typeface="Palatino"/>
                <a:ea typeface="Palatino"/>
                <a:cs typeface="Palatino"/>
                <a:sym typeface="Palatino"/>
              </a:rPr>
              <a:t>. In the second form, </a:t>
            </a:r>
            <a:r>
              <a:rPr lang="en-US" sz="2800" b="1" i="0" u="none" strike="noStrike">
                <a:solidFill>
                  <a:schemeClr val="dk1"/>
                </a:solidFill>
                <a:latin typeface="Lucida Sans"/>
                <a:ea typeface="Lucida Sans"/>
                <a:cs typeface="Lucida Sans"/>
                <a:sym typeface="Lucida Sans"/>
              </a:rPr>
              <a:t>s </a:t>
            </a:r>
            <a:r>
              <a:rPr lang="en-US" sz="2800" b="1" i="0" u="none" strike="noStrike">
                <a:solidFill>
                  <a:schemeClr val="dk1"/>
                </a:solidFill>
                <a:latin typeface="Palatino"/>
                <a:ea typeface="Palatino"/>
                <a:cs typeface="Palatino"/>
                <a:sym typeface="Palatino"/>
              </a:rPr>
              <a:t>needs to be a </a:t>
            </a:r>
            <a:r>
              <a:rPr lang="en-US" sz="2800" b="1" i="0" u="none" strike="noStrike">
                <a:solidFill>
                  <a:schemeClr val="dk1"/>
                </a:solidFill>
                <a:latin typeface="Lucida Sans"/>
                <a:ea typeface="Lucida Sans"/>
                <a:cs typeface="Lucida Sans"/>
                <a:sym typeface="Lucida Sans"/>
              </a:rPr>
              <a:t>var</a:t>
            </a:r>
            <a:r>
              <a:rPr lang="en-US" sz="2800" b="0" i="0" u="none" strike="noStrike">
                <a:solidFill>
                  <a:schemeClr val="dk1"/>
                </a:solidFill>
                <a:latin typeface="Palatino"/>
                <a:ea typeface="Palatino"/>
                <a:cs typeface="Palatino"/>
                <a:sym typeface="Palatino"/>
              </a:rPr>
              <a:t>.</a:t>
            </a:r>
            <a:endParaRPr sz="2800">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xmlns="" id="{92074315-7302-46CA-8E66-E4766AB8251D}"/>
              </a:ext>
            </a:extLst>
          </p:cNvPr>
          <p:cNvPicPr>
            <a:picLocks noChangeAspect="1"/>
          </p:cNvPicPr>
          <p:nvPr/>
        </p:nvPicPr>
        <p:blipFill>
          <a:blip r:embed="rId2"/>
          <a:stretch>
            <a:fillRect/>
          </a:stretch>
        </p:blipFill>
        <p:spPr>
          <a:xfrm>
            <a:off x="710084" y="1504335"/>
            <a:ext cx="10277004" cy="3672503"/>
          </a:xfrm>
          <a:prstGeom prst="rect">
            <a:avLst/>
          </a:prstGeom>
        </p:spPr>
      </p:pic>
    </p:spTree>
    <p:extLst>
      <p:ext uri="{BB962C8B-B14F-4D97-AF65-F5344CB8AC3E}">
        <p14:creationId xmlns:p14="http://schemas.microsoft.com/office/powerpoint/2010/main" xmlns="" val="3865117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28"/>
          <p:cNvSpPr txBox="1"/>
          <p:nvPr/>
        </p:nvSpPr>
        <p:spPr>
          <a:xfrm>
            <a:off x="148045" y="376518"/>
            <a:ext cx="11930744" cy="353943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i="0" u="none" strike="noStrike">
                <a:solidFill>
                  <a:schemeClr val="dk1"/>
                </a:solidFill>
                <a:latin typeface="Palatino"/>
                <a:ea typeface="Palatino"/>
                <a:cs typeface="Palatino"/>
                <a:sym typeface="Palatino"/>
              </a:rPr>
              <a:t>Java and C++ have a </a:t>
            </a:r>
            <a:r>
              <a:rPr lang="en-US" sz="2800" b="1" i="0" u="none" strike="noStrike">
                <a:solidFill>
                  <a:schemeClr val="dk1"/>
                </a:solidFill>
                <a:latin typeface="Lucida Sans"/>
                <a:ea typeface="Lucida Sans"/>
                <a:cs typeface="Lucida Sans"/>
                <a:sym typeface="Lucida Sans"/>
              </a:rPr>
              <a:t>?: </a:t>
            </a:r>
            <a:r>
              <a:rPr lang="en-US" sz="2800" b="1" i="0" u="none" strike="noStrike">
                <a:solidFill>
                  <a:schemeClr val="dk1"/>
                </a:solidFill>
                <a:latin typeface="Palatino"/>
                <a:ea typeface="Palatino"/>
                <a:cs typeface="Palatino"/>
                <a:sym typeface="Palatino"/>
              </a:rPr>
              <a:t>operator </a:t>
            </a:r>
            <a:r>
              <a:rPr lang="en-US" sz="2800" b="0" i="0" u="none" strike="noStrike">
                <a:solidFill>
                  <a:schemeClr val="dk1"/>
                </a:solidFill>
                <a:latin typeface="Palatino"/>
                <a:ea typeface="Palatino"/>
                <a:cs typeface="Palatino"/>
                <a:sym typeface="Palatino"/>
              </a:rPr>
              <a:t>for this purpose. </a:t>
            </a:r>
            <a:endParaRPr/>
          </a:p>
          <a:p>
            <a:pPr marL="0" marR="0" lvl="0" indent="0" algn="l" rtl="0">
              <a:spcBef>
                <a:spcPts val="0"/>
              </a:spcBef>
              <a:spcAft>
                <a:spcPts val="0"/>
              </a:spcAft>
              <a:buNone/>
            </a:pPr>
            <a:endParaRPr sz="2800">
              <a:solidFill>
                <a:schemeClr val="dk1"/>
              </a:solidFill>
              <a:latin typeface="Palatino"/>
              <a:ea typeface="Palatino"/>
              <a:cs typeface="Palatino"/>
              <a:sym typeface="Palatino"/>
            </a:endParaRPr>
          </a:p>
          <a:p>
            <a:pPr marL="0" marR="0" lvl="0" indent="0" algn="l" rtl="0">
              <a:spcBef>
                <a:spcPts val="0"/>
              </a:spcBef>
              <a:spcAft>
                <a:spcPts val="0"/>
              </a:spcAft>
              <a:buNone/>
            </a:pPr>
            <a:r>
              <a:rPr lang="en-US" sz="2800" b="0" i="0" u="none" strike="noStrike">
                <a:solidFill>
                  <a:schemeClr val="dk1"/>
                </a:solidFill>
                <a:latin typeface="Palatino"/>
                <a:ea typeface="Palatino"/>
                <a:cs typeface="Palatino"/>
                <a:sym typeface="Palatino"/>
              </a:rPr>
              <a:t>The expression</a:t>
            </a:r>
            <a:endParaRPr/>
          </a:p>
          <a:p>
            <a:pPr marL="0" marR="0" lvl="0" indent="0" algn="l" rtl="0">
              <a:spcBef>
                <a:spcPts val="0"/>
              </a:spcBef>
              <a:spcAft>
                <a:spcPts val="0"/>
              </a:spcAft>
              <a:buNone/>
            </a:pPr>
            <a:r>
              <a:rPr lang="en-US" sz="2800" b="1" i="0" u="none" strike="noStrike">
                <a:solidFill>
                  <a:schemeClr val="dk1"/>
                </a:solidFill>
                <a:latin typeface="Lucida Sans"/>
                <a:ea typeface="Lucida Sans"/>
                <a:cs typeface="Lucida Sans"/>
                <a:sym typeface="Lucida Sans"/>
              </a:rPr>
              <a:t>x &gt; 0 ? 1 : -1 </a:t>
            </a:r>
            <a:r>
              <a:rPr lang="en-US" sz="2800" b="0" i="0" u="none" strike="noStrike">
                <a:solidFill>
                  <a:schemeClr val="dk1"/>
                </a:solidFill>
                <a:latin typeface="Lucida Sans"/>
                <a:ea typeface="Lucida Sans"/>
                <a:cs typeface="Lucida Sans"/>
                <a:sym typeface="Lucida Sans"/>
              </a:rPr>
              <a:t>// </a:t>
            </a:r>
            <a:r>
              <a:rPr lang="en-US" sz="2800" b="0" i="0" u="none" strike="noStrike">
                <a:solidFill>
                  <a:schemeClr val="dk1"/>
                </a:solidFill>
                <a:latin typeface="Palatino"/>
                <a:ea typeface="Palatino"/>
                <a:cs typeface="Palatino"/>
                <a:sym typeface="Palatino"/>
              </a:rPr>
              <a:t>Java or C++</a:t>
            </a:r>
            <a:endParaRPr/>
          </a:p>
          <a:p>
            <a:pPr marL="0" marR="0" lvl="0" indent="0" algn="l" rtl="0">
              <a:spcBef>
                <a:spcPts val="0"/>
              </a:spcBef>
              <a:spcAft>
                <a:spcPts val="0"/>
              </a:spcAft>
              <a:buNone/>
            </a:pPr>
            <a:r>
              <a:rPr lang="en-US" sz="2800" b="0" i="0" u="none" strike="noStrike">
                <a:solidFill>
                  <a:schemeClr val="dk1"/>
                </a:solidFill>
                <a:latin typeface="Palatino"/>
                <a:ea typeface="Palatino"/>
                <a:cs typeface="Palatino"/>
                <a:sym typeface="Palatino"/>
              </a:rPr>
              <a:t>is </a:t>
            </a:r>
            <a:r>
              <a:rPr lang="en-US" sz="2800" b="1" i="0" u="none" strike="noStrike">
                <a:solidFill>
                  <a:schemeClr val="dk1"/>
                </a:solidFill>
                <a:latin typeface="Palatino"/>
                <a:ea typeface="Palatino"/>
                <a:cs typeface="Palatino"/>
                <a:sym typeface="Palatino"/>
              </a:rPr>
              <a:t>equivalent to the Scala expression </a:t>
            </a:r>
            <a:r>
              <a:rPr lang="en-US" sz="2800" b="1" i="0" u="none" strike="noStrike">
                <a:solidFill>
                  <a:schemeClr val="dk1"/>
                </a:solidFill>
                <a:latin typeface="Lucida Sans"/>
                <a:ea typeface="Lucida Sans"/>
                <a:cs typeface="Lucida Sans"/>
                <a:sym typeface="Lucida Sans"/>
              </a:rPr>
              <a:t>if (x &gt; 0) 1 else -1</a:t>
            </a:r>
            <a:r>
              <a:rPr lang="en-US" sz="2800" b="1" i="0" u="none" strike="noStrike">
                <a:solidFill>
                  <a:schemeClr val="dk1"/>
                </a:solidFill>
                <a:latin typeface="Palatino"/>
                <a:ea typeface="Palatino"/>
                <a:cs typeface="Palatino"/>
                <a:sym typeface="Palatino"/>
              </a:rPr>
              <a:t>.</a:t>
            </a:r>
            <a:endParaRPr/>
          </a:p>
          <a:p>
            <a:pPr marL="0" marR="0" lvl="0" indent="0" algn="l" rtl="0">
              <a:spcBef>
                <a:spcPts val="0"/>
              </a:spcBef>
              <a:spcAft>
                <a:spcPts val="0"/>
              </a:spcAft>
              <a:buNone/>
            </a:pPr>
            <a:endParaRPr sz="2800">
              <a:solidFill>
                <a:schemeClr val="dk1"/>
              </a:solidFill>
              <a:latin typeface="Palatino"/>
              <a:ea typeface="Palatino"/>
              <a:cs typeface="Palatino"/>
              <a:sym typeface="Palatino"/>
            </a:endParaRPr>
          </a:p>
          <a:p>
            <a:pPr marL="0" marR="0" lvl="0" indent="0" algn="l" rtl="0">
              <a:spcBef>
                <a:spcPts val="0"/>
              </a:spcBef>
              <a:spcAft>
                <a:spcPts val="0"/>
              </a:spcAft>
              <a:buNone/>
            </a:pPr>
            <a:r>
              <a:rPr lang="en-US" sz="2800" b="0" i="0" u="none" strike="noStrike">
                <a:solidFill>
                  <a:schemeClr val="dk1"/>
                </a:solidFill>
                <a:latin typeface="Palatino"/>
                <a:ea typeface="Palatino"/>
                <a:cs typeface="Palatino"/>
                <a:sym typeface="Palatino"/>
              </a:rPr>
              <a:t>The </a:t>
            </a:r>
            <a:r>
              <a:rPr lang="en-US" sz="2800" b="1" i="0" u="none" strike="noStrike">
                <a:solidFill>
                  <a:schemeClr val="dk1"/>
                </a:solidFill>
                <a:latin typeface="Palatino"/>
                <a:ea typeface="Palatino"/>
                <a:cs typeface="Palatino"/>
                <a:sym typeface="Palatino"/>
              </a:rPr>
              <a:t>Scala </a:t>
            </a:r>
            <a:r>
              <a:rPr lang="en-US" sz="2800" b="1" i="0" u="none" strike="noStrike">
                <a:solidFill>
                  <a:schemeClr val="dk1"/>
                </a:solidFill>
                <a:latin typeface="Lucida Sans"/>
                <a:ea typeface="Lucida Sans"/>
                <a:cs typeface="Lucida Sans"/>
                <a:sym typeface="Lucida Sans"/>
              </a:rPr>
              <a:t>if</a:t>
            </a:r>
            <a:r>
              <a:rPr lang="en-US" sz="2800" b="1" i="0" u="none" strike="noStrike">
                <a:solidFill>
                  <a:schemeClr val="dk1"/>
                </a:solidFill>
                <a:latin typeface="Palatino"/>
                <a:ea typeface="Palatino"/>
                <a:cs typeface="Palatino"/>
                <a:sym typeface="Palatino"/>
              </a:rPr>
              <a:t>/</a:t>
            </a:r>
            <a:r>
              <a:rPr lang="en-US" sz="2800" b="1" i="0" u="none" strike="noStrike">
                <a:solidFill>
                  <a:schemeClr val="dk1"/>
                </a:solidFill>
                <a:latin typeface="Lucida Sans"/>
                <a:ea typeface="Lucida Sans"/>
                <a:cs typeface="Lucida Sans"/>
                <a:sym typeface="Lucida Sans"/>
              </a:rPr>
              <a:t>else </a:t>
            </a:r>
            <a:r>
              <a:rPr lang="en-US" sz="2800" b="1" i="0" u="none" strike="noStrike">
                <a:solidFill>
                  <a:schemeClr val="dk1"/>
                </a:solidFill>
                <a:latin typeface="Palatino"/>
                <a:ea typeface="Palatino"/>
                <a:cs typeface="Palatino"/>
                <a:sym typeface="Palatino"/>
              </a:rPr>
              <a:t>combines the </a:t>
            </a:r>
            <a:r>
              <a:rPr lang="en-US" sz="2800" b="1" i="0" u="none" strike="noStrike">
                <a:solidFill>
                  <a:schemeClr val="dk1"/>
                </a:solidFill>
                <a:latin typeface="Lucida Sans"/>
                <a:ea typeface="Lucida Sans"/>
                <a:cs typeface="Lucida Sans"/>
                <a:sym typeface="Lucida Sans"/>
              </a:rPr>
              <a:t>if</a:t>
            </a:r>
            <a:r>
              <a:rPr lang="en-US" sz="2800" b="1" i="0" u="none" strike="noStrike">
                <a:solidFill>
                  <a:schemeClr val="dk1"/>
                </a:solidFill>
                <a:latin typeface="Palatino"/>
                <a:ea typeface="Palatino"/>
                <a:cs typeface="Palatino"/>
                <a:sym typeface="Palatino"/>
              </a:rPr>
              <a:t>/</a:t>
            </a:r>
            <a:r>
              <a:rPr lang="en-US" sz="2800" b="1" i="0" u="none" strike="noStrike">
                <a:solidFill>
                  <a:schemeClr val="dk1"/>
                </a:solidFill>
                <a:latin typeface="Lucida Sans"/>
                <a:ea typeface="Lucida Sans"/>
                <a:cs typeface="Lucida Sans"/>
                <a:sym typeface="Lucida Sans"/>
              </a:rPr>
              <a:t>else </a:t>
            </a:r>
            <a:r>
              <a:rPr lang="en-US" sz="2800" b="1" i="0" u="none" strike="noStrike">
                <a:solidFill>
                  <a:schemeClr val="dk1"/>
                </a:solidFill>
                <a:latin typeface="Palatino"/>
                <a:ea typeface="Palatino"/>
                <a:cs typeface="Palatino"/>
                <a:sym typeface="Palatino"/>
              </a:rPr>
              <a:t>and </a:t>
            </a:r>
            <a:r>
              <a:rPr lang="en-US" sz="2800" b="1" i="0" u="none" strike="noStrike">
                <a:solidFill>
                  <a:schemeClr val="dk1"/>
                </a:solidFill>
                <a:latin typeface="Lucida Sans"/>
                <a:ea typeface="Lucida Sans"/>
                <a:cs typeface="Lucida Sans"/>
                <a:sym typeface="Lucida Sans"/>
              </a:rPr>
              <a:t>?:</a:t>
            </a:r>
            <a:r>
              <a:rPr lang="en-US" sz="2800" b="1" i="0" u="none" strike="noStrike">
                <a:solidFill>
                  <a:schemeClr val="dk1"/>
                </a:solidFill>
                <a:latin typeface="Palatino"/>
                <a:ea typeface="Palatino"/>
                <a:cs typeface="Palatino"/>
                <a:sym typeface="Palatino"/>
              </a:rPr>
              <a:t>constructs that are separate in Java and C++.</a:t>
            </a:r>
            <a:endParaRPr sz="2800" b="1">
              <a:solidFill>
                <a:schemeClr val="dk1"/>
              </a:solidFill>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29"/>
          <p:cNvSpPr txBox="1"/>
          <p:nvPr/>
        </p:nvSpPr>
        <p:spPr>
          <a:xfrm>
            <a:off x="0" y="447862"/>
            <a:ext cx="11469189" cy="526297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0" i="0" u="sng" strike="noStrike">
                <a:solidFill>
                  <a:schemeClr val="dk1"/>
                </a:solidFill>
                <a:latin typeface="Palatino"/>
                <a:ea typeface="Palatino"/>
                <a:cs typeface="Palatino"/>
                <a:sym typeface="Palatino"/>
              </a:rPr>
              <a:t>Any</a:t>
            </a:r>
            <a:endParaRPr/>
          </a:p>
          <a:p>
            <a:pPr marL="0" marR="0" lvl="0" indent="0" algn="l" rtl="0">
              <a:spcBef>
                <a:spcPts val="0"/>
              </a:spcBef>
              <a:spcAft>
                <a:spcPts val="0"/>
              </a:spcAft>
              <a:buNone/>
            </a:pPr>
            <a:r>
              <a:rPr lang="en-US" sz="2800" b="0" i="0" u="none" strike="noStrike">
                <a:solidFill>
                  <a:schemeClr val="dk1"/>
                </a:solidFill>
                <a:latin typeface="Palatino"/>
                <a:ea typeface="Palatino"/>
                <a:cs typeface="Palatino"/>
                <a:sym typeface="Palatino"/>
              </a:rPr>
              <a:t>In Scala, </a:t>
            </a:r>
            <a:r>
              <a:rPr lang="en-US" sz="2800" b="1" i="0" u="none" strike="noStrike">
                <a:solidFill>
                  <a:schemeClr val="dk1"/>
                </a:solidFill>
                <a:latin typeface="Palatino"/>
                <a:ea typeface="Palatino"/>
                <a:cs typeface="Palatino"/>
                <a:sym typeface="Palatino"/>
              </a:rPr>
              <a:t>every expression has a type. </a:t>
            </a:r>
            <a:endParaRPr/>
          </a:p>
          <a:p>
            <a:pPr marL="0" marR="0" lvl="0" indent="0" algn="l" rtl="0">
              <a:spcBef>
                <a:spcPts val="0"/>
              </a:spcBef>
              <a:spcAft>
                <a:spcPts val="0"/>
              </a:spcAft>
              <a:buNone/>
            </a:pPr>
            <a:endParaRPr sz="2800" b="1" i="0" u="none" strike="noStrike">
              <a:solidFill>
                <a:schemeClr val="dk1"/>
              </a:solidFill>
              <a:latin typeface="Palatino"/>
              <a:ea typeface="Palatino"/>
              <a:cs typeface="Palatino"/>
              <a:sym typeface="Palatino"/>
            </a:endParaRPr>
          </a:p>
          <a:p>
            <a:pPr marL="0" marR="0" lvl="0" indent="0" algn="l" rtl="0">
              <a:spcBef>
                <a:spcPts val="0"/>
              </a:spcBef>
              <a:spcAft>
                <a:spcPts val="0"/>
              </a:spcAft>
              <a:buNone/>
            </a:pPr>
            <a:r>
              <a:rPr lang="en-US" sz="2800" b="0" i="0" u="none" strike="noStrike">
                <a:solidFill>
                  <a:schemeClr val="dk1"/>
                </a:solidFill>
                <a:latin typeface="Palatino"/>
                <a:ea typeface="Palatino"/>
                <a:cs typeface="Palatino"/>
                <a:sym typeface="Palatino"/>
              </a:rPr>
              <a:t>For example, the expression </a:t>
            </a:r>
            <a:r>
              <a:rPr lang="en-US" sz="2800" b="1" i="0" u="none" strike="noStrike">
                <a:solidFill>
                  <a:schemeClr val="dk1"/>
                </a:solidFill>
                <a:latin typeface="Lucida Sans"/>
                <a:ea typeface="Lucida Sans"/>
                <a:cs typeface="Lucida Sans"/>
                <a:sym typeface="Lucida Sans"/>
              </a:rPr>
              <a:t>if (x &gt; 0) 1 else -1 </a:t>
            </a:r>
            <a:r>
              <a:rPr lang="en-US" sz="2800" b="1" i="0" u="none" strike="noStrike">
                <a:solidFill>
                  <a:schemeClr val="dk1"/>
                </a:solidFill>
                <a:latin typeface="Palatino"/>
                <a:ea typeface="Palatino"/>
                <a:cs typeface="Palatino"/>
                <a:sym typeface="Palatino"/>
              </a:rPr>
              <a:t>has the type </a:t>
            </a:r>
            <a:r>
              <a:rPr lang="en-US" sz="2800" b="1" i="0" u="none" strike="noStrike">
                <a:solidFill>
                  <a:schemeClr val="dk1"/>
                </a:solidFill>
                <a:latin typeface="Lucida Sans"/>
                <a:ea typeface="Lucida Sans"/>
                <a:cs typeface="Lucida Sans"/>
                <a:sym typeface="Lucida Sans"/>
              </a:rPr>
              <a:t>Int </a:t>
            </a:r>
            <a:r>
              <a:rPr lang="en-US" sz="2800" b="1" i="0" u="none" strike="noStrike">
                <a:solidFill>
                  <a:schemeClr val="dk1"/>
                </a:solidFill>
                <a:latin typeface="Palatino"/>
                <a:ea typeface="Palatino"/>
                <a:cs typeface="Palatino"/>
                <a:sym typeface="Palatino"/>
              </a:rPr>
              <a:t>because both branches have the type </a:t>
            </a:r>
            <a:r>
              <a:rPr lang="en-US" sz="2800" b="1" i="0" u="none" strike="noStrike">
                <a:solidFill>
                  <a:schemeClr val="dk1"/>
                </a:solidFill>
                <a:latin typeface="Lucida Sans"/>
                <a:ea typeface="Lucida Sans"/>
                <a:cs typeface="Lucida Sans"/>
                <a:sym typeface="Lucida Sans"/>
              </a:rPr>
              <a:t>Int</a:t>
            </a:r>
            <a:r>
              <a:rPr lang="en-US" sz="2800" b="1" i="0" u="none" strike="noStrike">
                <a:solidFill>
                  <a:schemeClr val="dk1"/>
                </a:solidFill>
                <a:latin typeface="Palatino"/>
                <a:ea typeface="Palatino"/>
                <a:cs typeface="Palatino"/>
                <a:sym typeface="Palatino"/>
              </a:rPr>
              <a:t>. </a:t>
            </a:r>
            <a:endParaRPr/>
          </a:p>
          <a:p>
            <a:pPr marL="0" marR="0" lvl="0" indent="0" algn="l" rtl="0">
              <a:spcBef>
                <a:spcPts val="0"/>
              </a:spcBef>
              <a:spcAft>
                <a:spcPts val="0"/>
              </a:spcAft>
              <a:buNone/>
            </a:pPr>
            <a:endParaRPr sz="2800">
              <a:solidFill>
                <a:schemeClr val="dk1"/>
              </a:solidFill>
              <a:latin typeface="Palatino"/>
              <a:ea typeface="Palatino"/>
              <a:cs typeface="Palatino"/>
              <a:sym typeface="Palatino"/>
            </a:endParaRPr>
          </a:p>
          <a:p>
            <a:pPr marL="0" marR="0" lvl="0" indent="0" algn="l" rtl="0">
              <a:spcBef>
                <a:spcPts val="0"/>
              </a:spcBef>
              <a:spcAft>
                <a:spcPts val="0"/>
              </a:spcAft>
              <a:buNone/>
            </a:pPr>
            <a:r>
              <a:rPr lang="en-US" sz="2800" b="0" i="0" u="none" strike="noStrike">
                <a:solidFill>
                  <a:schemeClr val="dk1"/>
                </a:solidFill>
                <a:latin typeface="Palatino"/>
                <a:ea typeface="Palatino"/>
                <a:cs typeface="Palatino"/>
                <a:sym typeface="Palatino"/>
              </a:rPr>
              <a:t>The type of a </a:t>
            </a:r>
            <a:r>
              <a:rPr lang="en-US" sz="2800" b="1" i="0" u="none" strike="noStrike">
                <a:solidFill>
                  <a:schemeClr val="dk1"/>
                </a:solidFill>
                <a:latin typeface="Palatino"/>
                <a:ea typeface="Palatino"/>
                <a:cs typeface="Palatino"/>
                <a:sym typeface="Palatino"/>
              </a:rPr>
              <a:t>mixed-type expression</a:t>
            </a:r>
            <a:r>
              <a:rPr lang="en-US" sz="2800" b="0" i="0" u="none" strike="noStrike">
                <a:solidFill>
                  <a:schemeClr val="dk1"/>
                </a:solidFill>
                <a:latin typeface="Palatino"/>
                <a:ea typeface="Palatino"/>
                <a:cs typeface="Palatino"/>
                <a:sym typeface="Palatino"/>
              </a:rPr>
              <a:t>, such as</a:t>
            </a:r>
            <a:endParaRPr/>
          </a:p>
          <a:p>
            <a:pPr marL="0" marR="0" lvl="0" indent="0" algn="l" rtl="0">
              <a:spcBef>
                <a:spcPts val="0"/>
              </a:spcBef>
              <a:spcAft>
                <a:spcPts val="0"/>
              </a:spcAft>
              <a:buNone/>
            </a:pPr>
            <a:r>
              <a:rPr lang="en-US" sz="2800" b="0" i="0" u="none" strike="noStrike">
                <a:solidFill>
                  <a:schemeClr val="dk1"/>
                </a:solidFill>
                <a:latin typeface="Lucida Sans"/>
                <a:ea typeface="Lucida Sans"/>
                <a:cs typeface="Lucida Sans"/>
                <a:sym typeface="Lucida Sans"/>
              </a:rPr>
              <a:t>if (x &gt; 0) "positive" else -1</a:t>
            </a:r>
            <a:endParaRPr/>
          </a:p>
          <a:p>
            <a:pPr marL="0" marR="0" lvl="0" indent="0" algn="l" rtl="0">
              <a:spcBef>
                <a:spcPts val="0"/>
              </a:spcBef>
              <a:spcAft>
                <a:spcPts val="0"/>
              </a:spcAft>
              <a:buNone/>
            </a:pPr>
            <a:r>
              <a:rPr lang="en-US" sz="2800" b="0" i="0" u="none" strike="noStrike">
                <a:solidFill>
                  <a:schemeClr val="dk1"/>
                </a:solidFill>
                <a:latin typeface="Palatino"/>
                <a:ea typeface="Palatino"/>
                <a:cs typeface="Palatino"/>
                <a:sym typeface="Palatino"/>
              </a:rPr>
              <a:t>is the </a:t>
            </a:r>
            <a:r>
              <a:rPr lang="en-US" sz="2800" b="1" i="0" u="none" strike="noStrike">
                <a:solidFill>
                  <a:schemeClr val="dk1"/>
                </a:solidFill>
                <a:latin typeface="Palatino"/>
                <a:ea typeface="Palatino"/>
                <a:cs typeface="Palatino"/>
                <a:sym typeface="Palatino"/>
              </a:rPr>
              <a:t>common supertype of both branches</a:t>
            </a:r>
            <a:r>
              <a:rPr lang="en-US" sz="2800" b="0" i="0" u="none" strike="noStrike">
                <a:solidFill>
                  <a:schemeClr val="dk1"/>
                </a:solidFill>
                <a:latin typeface="Palatino"/>
                <a:ea typeface="Palatino"/>
                <a:cs typeface="Palatino"/>
                <a:sym typeface="Palatino"/>
              </a:rPr>
              <a:t>. </a:t>
            </a:r>
            <a:endParaRPr/>
          </a:p>
          <a:p>
            <a:pPr marL="0" marR="0" lvl="0" indent="0" algn="l" rtl="0">
              <a:spcBef>
                <a:spcPts val="0"/>
              </a:spcBef>
              <a:spcAft>
                <a:spcPts val="0"/>
              </a:spcAft>
              <a:buNone/>
            </a:pPr>
            <a:endParaRPr sz="2800">
              <a:solidFill>
                <a:schemeClr val="dk1"/>
              </a:solidFill>
              <a:latin typeface="Palatino"/>
              <a:ea typeface="Palatino"/>
              <a:cs typeface="Palatino"/>
              <a:sym typeface="Palatino"/>
            </a:endParaRPr>
          </a:p>
          <a:p>
            <a:pPr marL="0" marR="0" lvl="0" indent="0" algn="l" rtl="0">
              <a:spcBef>
                <a:spcPts val="0"/>
              </a:spcBef>
              <a:spcAft>
                <a:spcPts val="0"/>
              </a:spcAft>
              <a:buNone/>
            </a:pPr>
            <a:r>
              <a:rPr lang="en-US" sz="2800" b="0" i="0" u="none" strike="noStrike">
                <a:solidFill>
                  <a:schemeClr val="dk1"/>
                </a:solidFill>
                <a:latin typeface="Palatino"/>
                <a:ea typeface="Palatino"/>
                <a:cs typeface="Palatino"/>
                <a:sym typeface="Palatino"/>
              </a:rPr>
              <a:t>In this example, one branch is a</a:t>
            </a:r>
            <a:r>
              <a:rPr lang="en-US" sz="2800" b="0" i="0" u="none" strike="noStrike">
                <a:solidFill>
                  <a:schemeClr val="dk1"/>
                </a:solidFill>
                <a:latin typeface="Lucida Sans"/>
                <a:ea typeface="Lucida Sans"/>
                <a:cs typeface="Lucida Sans"/>
                <a:sym typeface="Lucida Sans"/>
              </a:rPr>
              <a:t>java.lang.String</a:t>
            </a:r>
            <a:r>
              <a:rPr lang="en-US" sz="2800" b="0" i="0" u="none" strike="noStrike">
                <a:solidFill>
                  <a:schemeClr val="dk1"/>
                </a:solidFill>
                <a:latin typeface="Palatino"/>
                <a:ea typeface="Palatino"/>
                <a:cs typeface="Palatino"/>
                <a:sym typeface="Palatino"/>
              </a:rPr>
              <a:t>, and the other an </a:t>
            </a:r>
            <a:r>
              <a:rPr lang="en-US" sz="2800" b="0" i="0" u="none" strike="noStrike">
                <a:solidFill>
                  <a:schemeClr val="dk1"/>
                </a:solidFill>
                <a:latin typeface="Lucida Sans"/>
                <a:ea typeface="Lucida Sans"/>
                <a:cs typeface="Lucida Sans"/>
                <a:sym typeface="Lucida Sans"/>
              </a:rPr>
              <a:t>Int</a:t>
            </a:r>
            <a:r>
              <a:rPr lang="en-US" sz="2800" b="0" i="0" u="none" strike="noStrike">
                <a:solidFill>
                  <a:schemeClr val="dk1"/>
                </a:solidFill>
                <a:latin typeface="Palatino"/>
                <a:ea typeface="Palatino"/>
                <a:cs typeface="Palatino"/>
                <a:sym typeface="Palatino"/>
              </a:rPr>
              <a:t>. Their </a:t>
            </a:r>
            <a:r>
              <a:rPr lang="en-US" sz="2800" b="1" i="0" u="none" strike="noStrike">
                <a:solidFill>
                  <a:schemeClr val="dk1"/>
                </a:solidFill>
                <a:latin typeface="Palatino"/>
                <a:ea typeface="Palatino"/>
                <a:cs typeface="Palatino"/>
                <a:sym typeface="Palatino"/>
              </a:rPr>
              <a:t>common supertype is called </a:t>
            </a:r>
            <a:r>
              <a:rPr lang="en-US" sz="2800" b="1" i="0" u="none" strike="noStrike">
                <a:solidFill>
                  <a:schemeClr val="dk1"/>
                </a:solidFill>
                <a:latin typeface="Lucida Sans"/>
                <a:ea typeface="Lucida Sans"/>
                <a:cs typeface="Lucida Sans"/>
                <a:sym typeface="Lucida Sans"/>
              </a:rPr>
              <a:t>Any</a:t>
            </a:r>
            <a:r>
              <a:rPr lang="en-US" sz="2800" b="0" i="0" u="none" strike="noStrike">
                <a:solidFill>
                  <a:schemeClr val="dk1"/>
                </a:solidFill>
                <a:latin typeface="Palatino"/>
                <a:ea typeface="Palatino"/>
                <a:cs typeface="Palatino"/>
                <a:sym typeface="Palatino"/>
              </a:rPr>
              <a:t>.</a:t>
            </a:r>
            <a:endParaRPr sz="2800">
              <a:solidFill>
                <a:schemeClr val="dk1"/>
              </a:solidFill>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30"/>
          <p:cNvSpPr txBox="1"/>
          <p:nvPr/>
        </p:nvSpPr>
        <p:spPr>
          <a:xfrm>
            <a:off x="191589" y="117422"/>
            <a:ext cx="11373394" cy="61247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0" i="0" u="none" strike="noStrike">
                <a:solidFill>
                  <a:schemeClr val="dk1"/>
                </a:solidFill>
                <a:latin typeface="Palatino"/>
                <a:ea typeface="Palatino"/>
                <a:cs typeface="Palatino"/>
                <a:sym typeface="Palatino"/>
              </a:rPr>
              <a:t>If the </a:t>
            </a:r>
            <a:r>
              <a:rPr lang="en-US" sz="2800" b="1" i="0" u="none" strike="noStrike">
                <a:solidFill>
                  <a:schemeClr val="dk1"/>
                </a:solidFill>
                <a:latin typeface="Lucida Sans"/>
                <a:ea typeface="Lucida Sans"/>
                <a:cs typeface="Lucida Sans"/>
                <a:sym typeface="Lucida Sans"/>
              </a:rPr>
              <a:t>else </a:t>
            </a:r>
            <a:r>
              <a:rPr lang="en-US" sz="2800" b="1" i="0" u="none" strike="noStrike">
                <a:solidFill>
                  <a:schemeClr val="dk1"/>
                </a:solidFill>
                <a:latin typeface="Palatino"/>
                <a:ea typeface="Palatino"/>
                <a:cs typeface="Palatino"/>
                <a:sym typeface="Palatino"/>
              </a:rPr>
              <a:t>part is omitted, for example in</a:t>
            </a:r>
            <a:endParaRPr/>
          </a:p>
          <a:p>
            <a:pPr marL="0" marR="0" lvl="0" indent="0" algn="l" rtl="0">
              <a:spcBef>
                <a:spcPts val="0"/>
              </a:spcBef>
              <a:spcAft>
                <a:spcPts val="0"/>
              </a:spcAft>
              <a:buNone/>
            </a:pPr>
            <a:r>
              <a:rPr lang="en-US" sz="2800" b="1" i="0" u="none" strike="noStrike">
                <a:solidFill>
                  <a:schemeClr val="dk1"/>
                </a:solidFill>
                <a:latin typeface="Lucida Sans"/>
                <a:ea typeface="Lucida Sans"/>
                <a:cs typeface="Lucida Sans"/>
                <a:sym typeface="Lucida Sans"/>
              </a:rPr>
              <a:t>if (x &gt; 0) 1</a:t>
            </a:r>
            <a:endParaRPr/>
          </a:p>
          <a:p>
            <a:pPr marL="0" marR="0" lvl="0" indent="0" algn="l" rtl="0">
              <a:spcBef>
                <a:spcPts val="0"/>
              </a:spcBef>
              <a:spcAft>
                <a:spcPts val="0"/>
              </a:spcAft>
              <a:buNone/>
            </a:pPr>
            <a:r>
              <a:rPr lang="en-US" sz="2800" b="1" i="0" u="none" strike="noStrike">
                <a:solidFill>
                  <a:schemeClr val="dk1"/>
                </a:solidFill>
                <a:latin typeface="Palatino"/>
                <a:ea typeface="Palatino"/>
                <a:cs typeface="Palatino"/>
                <a:sym typeface="Palatino"/>
              </a:rPr>
              <a:t>then it is possible that the </a:t>
            </a:r>
            <a:r>
              <a:rPr lang="en-US" sz="2800" b="1" i="0" u="none" strike="noStrike">
                <a:solidFill>
                  <a:schemeClr val="dk1"/>
                </a:solidFill>
                <a:latin typeface="Lucida Sans"/>
                <a:ea typeface="Lucida Sans"/>
                <a:cs typeface="Lucida Sans"/>
                <a:sym typeface="Lucida Sans"/>
              </a:rPr>
              <a:t>if </a:t>
            </a:r>
            <a:r>
              <a:rPr lang="en-US" sz="2800" b="1" i="0" u="none" strike="noStrike">
                <a:solidFill>
                  <a:schemeClr val="dk1"/>
                </a:solidFill>
                <a:latin typeface="Palatino"/>
                <a:ea typeface="Palatino"/>
                <a:cs typeface="Palatino"/>
                <a:sym typeface="Palatino"/>
              </a:rPr>
              <a:t>statement yields no valu</a:t>
            </a:r>
            <a:r>
              <a:rPr lang="en-US" sz="2800" b="0" i="0" u="none" strike="noStrike">
                <a:solidFill>
                  <a:schemeClr val="dk1"/>
                </a:solidFill>
                <a:latin typeface="Palatino"/>
                <a:ea typeface="Palatino"/>
                <a:cs typeface="Palatino"/>
                <a:sym typeface="Palatino"/>
              </a:rPr>
              <a:t>e. </a:t>
            </a:r>
            <a:endParaRPr/>
          </a:p>
          <a:p>
            <a:pPr marL="0" marR="0" lvl="0" indent="0" algn="l" rtl="0">
              <a:spcBef>
                <a:spcPts val="0"/>
              </a:spcBef>
              <a:spcAft>
                <a:spcPts val="0"/>
              </a:spcAft>
              <a:buNone/>
            </a:pPr>
            <a:endParaRPr sz="2800">
              <a:solidFill>
                <a:schemeClr val="dk1"/>
              </a:solidFill>
              <a:latin typeface="Palatino"/>
              <a:ea typeface="Palatino"/>
              <a:cs typeface="Palatino"/>
              <a:sym typeface="Palatino"/>
            </a:endParaRPr>
          </a:p>
          <a:p>
            <a:pPr marL="0" marR="0" lvl="0" indent="0" algn="l" rtl="0">
              <a:spcBef>
                <a:spcPts val="0"/>
              </a:spcBef>
              <a:spcAft>
                <a:spcPts val="0"/>
              </a:spcAft>
              <a:buNone/>
            </a:pPr>
            <a:r>
              <a:rPr lang="en-US" sz="2800" b="0" i="0" u="none" strike="noStrike">
                <a:solidFill>
                  <a:schemeClr val="dk1"/>
                </a:solidFill>
                <a:latin typeface="Palatino"/>
                <a:ea typeface="Palatino"/>
                <a:cs typeface="Palatino"/>
                <a:sym typeface="Palatino"/>
              </a:rPr>
              <a:t>However, in Scala, </a:t>
            </a:r>
            <a:r>
              <a:rPr lang="en-US" sz="2800" b="1" i="0" u="none" strike="noStrike">
                <a:solidFill>
                  <a:schemeClr val="dk1"/>
                </a:solidFill>
                <a:latin typeface="Palatino"/>
                <a:ea typeface="Palatino"/>
                <a:cs typeface="Palatino"/>
                <a:sym typeface="Palatino"/>
              </a:rPr>
              <a:t>every expression is supposed to have </a:t>
            </a:r>
            <a:r>
              <a:rPr lang="en-US" sz="2800" b="1" i="1" u="none" strike="noStrike">
                <a:solidFill>
                  <a:schemeClr val="dk1"/>
                </a:solidFill>
                <a:latin typeface="Palatino"/>
                <a:ea typeface="Palatino"/>
                <a:cs typeface="Palatino"/>
                <a:sym typeface="Palatino"/>
              </a:rPr>
              <a:t>some </a:t>
            </a:r>
            <a:r>
              <a:rPr lang="en-US" sz="2800" b="1" i="0" u="none" strike="noStrike">
                <a:solidFill>
                  <a:schemeClr val="dk1"/>
                </a:solidFill>
                <a:latin typeface="Palatino"/>
                <a:ea typeface="Palatino"/>
                <a:cs typeface="Palatino"/>
                <a:sym typeface="Palatino"/>
              </a:rPr>
              <a:t>value. </a:t>
            </a:r>
            <a:endParaRPr/>
          </a:p>
          <a:p>
            <a:pPr marL="0" marR="0" lvl="0" indent="0" algn="l" rtl="0">
              <a:spcBef>
                <a:spcPts val="0"/>
              </a:spcBef>
              <a:spcAft>
                <a:spcPts val="0"/>
              </a:spcAft>
              <a:buNone/>
            </a:pPr>
            <a:endParaRPr sz="2800">
              <a:solidFill>
                <a:schemeClr val="dk1"/>
              </a:solidFill>
              <a:latin typeface="Palatino"/>
              <a:ea typeface="Palatino"/>
              <a:cs typeface="Palatino"/>
              <a:sym typeface="Palatino"/>
            </a:endParaRPr>
          </a:p>
          <a:p>
            <a:pPr marL="0" marR="0" lvl="0" indent="0" algn="l" rtl="0">
              <a:spcBef>
                <a:spcPts val="0"/>
              </a:spcBef>
              <a:spcAft>
                <a:spcPts val="0"/>
              </a:spcAft>
              <a:buNone/>
            </a:pPr>
            <a:r>
              <a:rPr lang="en-US" sz="2800" b="0" i="0" u="none" strike="noStrike">
                <a:solidFill>
                  <a:schemeClr val="dk1"/>
                </a:solidFill>
                <a:latin typeface="Palatino"/>
                <a:ea typeface="Palatino"/>
                <a:cs typeface="Palatino"/>
                <a:sym typeface="Palatino"/>
              </a:rPr>
              <a:t>This is finessed by </a:t>
            </a:r>
            <a:r>
              <a:rPr lang="en-US" sz="2800" b="1" i="0" u="none" strike="noStrike">
                <a:solidFill>
                  <a:schemeClr val="dk1"/>
                </a:solidFill>
                <a:latin typeface="Palatino"/>
                <a:ea typeface="Palatino"/>
                <a:cs typeface="Palatino"/>
                <a:sym typeface="Palatino"/>
              </a:rPr>
              <a:t>introducing a class </a:t>
            </a:r>
            <a:r>
              <a:rPr lang="en-US" sz="2800" b="1" i="0" u="none" strike="noStrike">
                <a:solidFill>
                  <a:schemeClr val="dk1"/>
                </a:solidFill>
                <a:latin typeface="Lucida Sans"/>
                <a:ea typeface="Lucida Sans"/>
                <a:cs typeface="Lucida Sans"/>
                <a:sym typeface="Lucida Sans"/>
              </a:rPr>
              <a:t>Unit </a:t>
            </a:r>
            <a:r>
              <a:rPr lang="en-US" sz="2800" b="1" i="0" u="none" strike="noStrike">
                <a:solidFill>
                  <a:schemeClr val="dk1"/>
                </a:solidFill>
                <a:latin typeface="Palatino"/>
                <a:ea typeface="Palatino"/>
                <a:cs typeface="Palatino"/>
                <a:sym typeface="Palatino"/>
              </a:rPr>
              <a:t>that has one value, written as </a:t>
            </a:r>
            <a:r>
              <a:rPr lang="en-US" sz="2800" b="1" i="0" u="none" strike="noStrike">
                <a:solidFill>
                  <a:schemeClr val="dk1"/>
                </a:solidFill>
                <a:latin typeface="Lucida Sans"/>
                <a:ea typeface="Lucida Sans"/>
                <a:cs typeface="Lucida Sans"/>
                <a:sym typeface="Lucida Sans"/>
              </a:rPr>
              <a:t>()</a:t>
            </a:r>
            <a:r>
              <a:rPr lang="en-US" sz="2800" b="1" i="0" u="none" strike="noStrike">
                <a:solidFill>
                  <a:schemeClr val="dk1"/>
                </a:solidFill>
                <a:latin typeface="Palatino"/>
                <a:ea typeface="Palatino"/>
                <a:cs typeface="Palatino"/>
                <a:sym typeface="Palatino"/>
              </a:rPr>
              <a:t>. </a:t>
            </a:r>
            <a:endParaRPr/>
          </a:p>
          <a:p>
            <a:pPr marL="0" marR="0" lvl="0" indent="0" algn="l" rtl="0">
              <a:spcBef>
                <a:spcPts val="0"/>
              </a:spcBef>
              <a:spcAft>
                <a:spcPts val="0"/>
              </a:spcAft>
              <a:buNone/>
            </a:pPr>
            <a:endParaRPr sz="2800">
              <a:solidFill>
                <a:schemeClr val="dk1"/>
              </a:solidFill>
              <a:latin typeface="Palatino"/>
              <a:ea typeface="Palatino"/>
              <a:cs typeface="Palatino"/>
              <a:sym typeface="Palatino"/>
            </a:endParaRPr>
          </a:p>
          <a:p>
            <a:pPr marL="0" marR="0" lvl="0" indent="0" algn="l" rtl="0">
              <a:spcBef>
                <a:spcPts val="0"/>
              </a:spcBef>
              <a:spcAft>
                <a:spcPts val="0"/>
              </a:spcAft>
              <a:buNone/>
            </a:pPr>
            <a:r>
              <a:rPr lang="en-US" sz="2800" b="0" i="0" u="none" strike="noStrike">
                <a:solidFill>
                  <a:schemeClr val="dk1"/>
                </a:solidFill>
                <a:latin typeface="Palatino"/>
                <a:ea typeface="Palatino"/>
                <a:cs typeface="Palatino"/>
                <a:sym typeface="Palatino"/>
              </a:rPr>
              <a:t>The </a:t>
            </a:r>
            <a:r>
              <a:rPr lang="en-US" sz="2800" b="1" i="0" u="none" strike="noStrike">
                <a:solidFill>
                  <a:schemeClr val="dk1"/>
                </a:solidFill>
                <a:latin typeface="Lucida Sans"/>
                <a:ea typeface="Lucida Sans"/>
                <a:cs typeface="Lucida Sans"/>
                <a:sym typeface="Lucida Sans"/>
              </a:rPr>
              <a:t>if </a:t>
            </a:r>
            <a:r>
              <a:rPr lang="en-US" sz="2800" b="1" i="0" u="none" strike="noStrike">
                <a:solidFill>
                  <a:schemeClr val="dk1"/>
                </a:solidFill>
                <a:latin typeface="Palatino"/>
                <a:ea typeface="Palatino"/>
                <a:cs typeface="Palatino"/>
                <a:sym typeface="Palatino"/>
              </a:rPr>
              <a:t>statement without an </a:t>
            </a:r>
            <a:r>
              <a:rPr lang="en-US" sz="2800" b="1" i="0" u="none" strike="noStrike">
                <a:solidFill>
                  <a:schemeClr val="dk1"/>
                </a:solidFill>
                <a:latin typeface="Lucida Sans"/>
                <a:ea typeface="Lucida Sans"/>
                <a:cs typeface="Lucida Sans"/>
                <a:sym typeface="Lucida Sans"/>
              </a:rPr>
              <a:t>else </a:t>
            </a:r>
            <a:r>
              <a:rPr lang="en-US" sz="2800" b="1" i="0" u="none" strike="noStrike">
                <a:solidFill>
                  <a:schemeClr val="dk1"/>
                </a:solidFill>
                <a:latin typeface="Palatino"/>
                <a:ea typeface="Palatino"/>
                <a:cs typeface="Palatino"/>
                <a:sym typeface="Palatino"/>
              </a:rPr>
              <a:t>is equivalent to</a:t>
            </a:r>
            <a:endParaRPr/>
          </a:p>
          <a:p>
            <a:pPr marL="0" marR="0" lvl="0" indent="0" algn="l" rtl="0">
              <a:spcBef>
                <a:spcPts val="0"/>
              </a:spcBef>
              <a:spcAft>
                <a:spcPts val="0"/>
              </a:spcAft>
              <a:buNone/>
            </a:pPr>
            <a:r>
              <a:rPr lang="en-US" sz="2800" b="1" i="0" u="none" strike="noStrike">
                <a:solidFill>
                  <a:schemeClr val="dk1"/>
                </a:solidFill>
                <a:latin typeface="Lucida Sans"/>
                <a:ea typeface="Lucida Sans"/>
                <a:cs typeface="Lucida Sans"/>
                <a:sym typeface="Lucida Sans"/>
              </a:rPr>
              <a:t>if (x &gt; 0) 1 else ()</a:t>
            </a:r>
            <a:endParaRPr/>
          </a:p>
          <a:p>
            <a:pPr marL="0" marR="0" lvl="0" indent="0" algn="l" rtl="0">
              <a:spcBef>
                <a:spcPts val="0"/>
              </a:spcBef>
              <a:spcAft>
                <a:spcPts val="0"/>
              </a:spcAft>
              <a:buNone/>
            </a:pPr>
            <a:endParaRPr sz="2800" b="0" i="0" u="none" strike="noStrike">
              <a:solidFill>
                <a:schemeClr val="dk1"/>
              </a:solidFill>
              <a:latin typeface="Lucida Sans"/>
              <a:ea typeface="Lucida Sans"/>
              <a:cs typeface="Lucida Sans"/>
              <a:sym typeface="Lucida Sans"/>
            </a:endParaRPr>
          </a:p>
          <a:p>
            <a:pPr marL="0" marR="0" lvl="0" indent="0" algn="l" rtl="0">
              <a:spcBef>
                <a:spcPts val="0"/>
              </a:spcBef>
              <a:spcAft>
                <a:spcPts val="0"/>
              </a:spcAft>
              <a:buNone/>
            </a:pPr>
            <a:r>
              <a:rPr lang="en-US" sz="2800" b="0" i="0" u="none" strike="noStrike">
                <a:solidFill>
                  <a:schemeClr val="dk1"/>
                </a:solidFill>
                <a:latin typeface="Palatino"/>
                <a:ea typeface="Palatino"/>
                <a:cs typeface="Palatino"/>
                <a:sym typeface="Palatino"/>
              </a:rPr>
              <a:t>Think of </a:t>
            </a:r>
            <a:r>
              <a:rPr lang="en-US" sz="2800" b="1" i="0" u="none" strike="noStrike">
                <a:solidFill>
                  <a:schemeClr val="dk1"/>
                </a:solidFill>
                <a:latin typeface="Lucida Sans"/>
                <a:ea typeface="Lucida Sans"/>
                <a:cs typeface="Lucida Sans"/>
                <a:sym typeface="Lucida Sans"/>
              </a:rPr>
              <a:t>() </a:t>
            </a:r>
            <a:r>
              <a:rPr lang="en-US" sz="2800" b="1" i="0" u="none" strike="noStrike">
                <a:solidFill>
                  <a:schemeClr val="dk1"/>
                </a:solidFill>
                <a:latin typeface="Palatino"/>
                <a:ea typeface="Palatino"/>
                <a:cs typeface="Palatino"/>
                <a:sym typeface="Palatino"/>
              </a:rPr>
              <a:t>as a placeholder for “no useful value,” and of </a:t>
            </a:r>
            <a:r>
              <a:rPr lang="en-US" sz="2800" b="1" i="0" u="none" strike="noStrike">
                <a:solidFill>
                  <a:schemeClr val="dk1"/>
                </a:solidFill>
                <a:latin typeface="Lucida Sans"/>
                <a:ea typeface="Lucida Sans"/>
                <a:cs typeface="Lucida Sans"/>
                <a:sym typeface="Lucida Sans"/>
              </a:rPr>
              <a:t>Unit </a:t>
            </a:r>
            <a:r>
              <a:rPr lang="en-US" sz="2800" b="1" i="0" u="none" strike="noStrike">
                <a:solidFill>
                  <a:schemeClr val="dk1"/>
                </a:solidFill>
                <a:latin typeface="Palatino"/>
                <a:ea typeface="Palatino"/>
                <a:cs typeface="Palatino"/>
                <a:sym typeface="Palatino"/>
              </a:rPr>
              <a:t>as an analog of </a:t>
            </a:r>
            <a:r>
              <a:rPr lang="en-US" sz="2800" b="1" i="0" u="none" strike="noStrike">
                <a:solidFill>
                  <a:schemeClr val="dk1"/>
                </a:solidFill>
                <a:latin typeface="Lucida Sans"/>
                <a:ea typeface="Lucida Sans"/>
                <a:cs typeface="Lucida Sans"/>
                <a:sym typeface="Lucida Sans"/>
              </a:rPr>
              <a:t>void </a:t>
            </a:r>
            <a:r>
              <a:rPr lang="en-US" sz="2800" b="1" i="0" u="none" strike="noStrike">
                <a:solidFill>
                  <a:schemeClr val="dk1"/>
                </a:solidFill>
                <a:latin typeface="Palatino"/>
                <a:ea typeface="Palatino"/>
                <a:cs typeface="Palatino"/>
                <a:sym typeface="Palatino"/>
              </a:rPr>
              <a:t>in Java</a:t>
            </a:r>
            <a:endParaRPr sz="2800" b="1">
              <a:solidFill>
                <a:schemeClr val="dk1"/>
              </a:solidFill>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31"/>
          <p:cNvSpPr txBox="1"/>
          <p:nvPr/>
        </p:nvSpPr>
        <p:spPr>
          <a:xfrm>
            <a:off x="139338" y="289679"/>
            <a:ext cx="11747862" cy="61247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i="0" u="none" strike="noStrike">
                <a:solidFill>
                  <a:schemeClr val="dk1"/>
                </a:solidFill>
                <a:latin typeface="Helvetica Neue"/>
                <a:ea typeface="Helvetica Neue"/>
                <a:cs typeface="Helvetica Neue"/>
                <a:sym typeface="Helvetica Neue"/>
              </a:rPr>
              <a:t>CAUTION</a:t>
            </a:r>
            <a:r>
              <a:rPr lang="en-US" sz="2800" b="1" i="0" u="none" strike="noStrike">
                <a:solidFill>
                  <a:schemeClr val="dk1"/>
                </a:solidFill>
                <a:latin typeface="Helvetica Neue"/>
                <a:ea typeface="Helvetica Neue"/>
                <a:cs typeface="Helvetica Neue"/>
                <a:sym typeface="Helvetica Neue"/>
              </a:rPr>
              <a:t>: </a:t>
            </a:r>
            <a:endParaRPr/>
          </a:p>
          <a:p>
            <a:pPr marL="0" marR="0" lvl="0" indent="0" algn="l" rtl="0">
              <a:spcBef>
                <a:spcPts val="0"/>
              </a:spcBef>
              <a:spcAft>
                <a:spcPts val="0"/>
              </a:spcAft>
              <a:buNone/>
            </a:pPr>
            <a:endParaRPr sz="2800" b="1">
              <a:solidFill>
                <a:schemeClr val="dk1"/>
              </a:solidFill>
              <a:latin typeface="Helvetica Neue"/>
              <a:ea typeface="Helvetica Neue"/>
              <a:cs typeface="Helvetica Neue"/>
              <a:sym typeface="Helvetica Neue"/>
            </a:endParaRPr>
          </a:p>
          <a:p>
            <a:pPr marL="0" marR="0" lvl="0" indent="0" algn="l" rtl="0">
              <a:spcBef>
                <a:spcPts val="0"/>
              </a:spcBef>
              <a:spcAft>
                <a:spcPts val="0"/>
              </a:spcAft>
              <a:buNone/>
            </a:pPr>
            <a:r>
              <a:rPr lang="en-US" sz="2800" b="0" i="0" u="none" strike="noStrike">
                <a:solidFill>
                  <a:schemeClr val="dk1"/>
                </a:solidFill>
                <a:latin typeface="Helvetica Neue"/>
                <a:ea typeface="Helvetica Neue"/>
                <a:cs typeface="Helvetica Neue"/>
                <a:sym typeface="Helvetica Neue"/>
              </a:rPr>
              <a:t>The </a:t>
            </a:r>
            <a:r>
              <a:rPr lang="en-US" sz="2800" b="1" i="0" u="none" strike="noStrike">
                <a:solidFill>
                  <a:schemeClr val="dk1"/>
                </a:solidFill>
                <a:latin typeface="Helvetica Neue"/>
                <a:ea typeface="Helvetica Neue"/>
                <a:cs typeface="Helvetica Neue"/>
                <a:sym typeface="Helvetica Neue"/>
              </a:rPr>
              <a:t>REPL is more nearsighted than the compiler</a:t>
            </a:r>
            <a:r>
              <a:rPr lang="en-US" sz="2800" b="0" i="0" u="none" strike="noStrike">
                <a:solidFill>
                  <a:schemeClr val="dk1"/>
                </a:solidFill>
                <a:latin typeface="Helvetica Neue"/>
                <a:ea typeface="Helvetica Neue"/>
                <a:cs typeface="Helvetica Neue"/>
                <a:sym typeface="Helvetica Neue"/>
              </a:rPr>
              <a:t>—it only sees one line of code at a time. </a:t>
            </a:r>
            <a:endParaRPr/>
          </a:p>
          <a:p>
            <a:pPr marL="0" marR="0" lvl="0" indent="0" algn="l" rtl="0">
              <a:spcBef>
                <a:spcPts val="0"/>
              </a:spcBef>
              <a:spcAft>
                <a:spcPts val="0"/>
              </a:spcAft>
              <a:buNone/>
            </a:pPr>
            <a:r>
              <a:rPr lang="en-US" sz="2800" b="0" i="0" u="none" strike="noStrike">
                <a:solidFill>
                  <a:schemeClr val="dk1"/>
                </a:solidFill>
                <a:latin typeface="Helvetica Neue"/>
                <a:ea typeface="Helvetica Neue"/>
                <a:cs typeface="Helvetica Neue"/>
                <a:sym typeface="Helvetica Neue"/>
              </a:rPr>
              <a:t>For example, when you type</a:t>
            </a:r>
            <a:endParaRPr/>
          </a:p>
          <a:p>
            <a:pPr marL="0" marR="0" lvl="0" indent="0" algn="l" rtl="0">
              <a:spcBef>
                <a:spcPts val="0"/>
              </a:spcBef>
              <a:spcAft>
                <a:spcPts val="0"/>
              </a:spcAft>
              <a:buNone/>
            </a:pPr>
            <a:r>
              <a:rPr lang="en-US" sz="2800" b="1" i="0" u="none" strike="noStrike">
                <a:solidFill>
                  <a:schemeClr val="dk1"/>
                </a:solidFill>
                <a:latin typeface="Lucida Sans"/>
                <a:ea typeface="Lucida Sans"/>
                <a:cs typeface="Lucida Sans"/>
                <a:sym typeface="Lucida Sans"/>
              </a:rPr>
              <a:t>if (x &gt; 0) 1</a:t>
            </a:r>
            <a:endParaRPr/>
          </a:p>
          <a:p>
            <a:pPr marL="0" marR="0" lvl="0" indent="0" algn="l" rtl="0">
              <a:spcBef>
                <a:spcPts val="0"/>
              </a:spcBef>
              <a:spcAft>
                <a:spcPts val="0"/>
              </a:spcAft>
              <a:buNone/>
            </a:pPr>
            <a:r>
              <a:rPr lang="en-US" sz="2800" b="1" i="0" u="none" strike="noStrike">
                <a:solidFill>
                  <a:schemeClr val="dk1"/>
                </a:solidFill>
                <a:latin typeface="Lucida Sans"/>
                <a:ea typeface="Lucida Sans"/>
                <a:cs typeface="Lucida Sans"/>
                <a:sym typeface="Lucida Sans"/>
              </a:rPr>
              <a:t>else if (x == 0) 0 else -1</a:t>
            </a:r>
            <a:endParaRPr/>
          </a:p>
          <a:p>
            <a:pPr marL="0" marR="0" lvl="0" indent="0" algn="l" rtl="0">
              <a:spcBef>
                <a:spcPts val="0"/>
              </a:spcBef>
              <a:spcAft>
                <a:spcPts val="0"/>
              </a:spcAft>
              <a:buNone/>
            </a:pPr>
            <a:r>
              <a:rPr lang="en-US" sz="2800" b="1" i="0" u="none" strike="noStrike">
                <a:solidFill>
                  <a:schemeClr val="dk1"/>
                </a:solidFill>
                <a:latin typeface="Helvetica Neue"/>
                <a:ea typeface="Helvetica Neue"/>
                <a:cs typeface="Helvetica Neue"/>
                <a:sym typeface="Helvetica Neue"/>
              </a:rPr>
              <a:t>the REPL executes </a:t>
            </a:r>
            <a:r>
              <a:rPr lang="en-US" sz="2800" b="1" i="0" u="none" strike="noStrike">
                <a:solidFill>
                  <a:schemeClr val="dk1"/>
                </a:solidFill>
                <a:latin typeface="Lucida Sans"/>
                <a:ea typeface="Lucida Sans"/>
                <a:cs typeface="Lucida Sans"/>
                <a:sym typeface="Lucida Sans"/>
              </a:rPr>
              <a:t>if (x &gt; 0) 1 </a:t>
            </a:r>
            <a:r>
              <a:rPr lang="en-US" sz="2800" b="1" i="0" u="none" strike="noStrike">
                <a:solidFill>
                  <a:schemeClr val="dk1"/>
                </a:solidFill>
                <a:latin typeface="Helvetica Neue"/>
                <a:ea typeface="Helvetica Neue"/>
                <a:cs typeface="Helvetica Neue"/>
                <a:sym typeface="Helvetica Neue"/>
              </a:rPr>
              <a:t>and shows the answer</a:t>
            </a:r>
            <a:r>
              <a:rPr lang="en-US" sz="2800" b="0" i="0" u="none" strike="noStrike">
                <a:solidFill>
                  <a:schemeClr val="dk1"/>
                </a:solidFill>
                <a:latin typeface="Helvetica Neue"/>
                <a:ea typeface="Helvetica Neue"/>
                <a:cs typeface="Helvetica Neue"/>
                <a:sym typeface="Helvetica Neue"/>
              </a:rPr>
              <a:t>. </a:t>
            </a:r>
            <a:endParaRPr/>
          </a:p>
          <a:p>
            <a:pPr marL="0" marR="0" lvl="0" indent="0" algn="l" rtl="0">
              <a:spcBef>
                <a:spcPts val="0"/>
              </a:spcBef>
              <a:spcAft>
                <a:spcPts val="0"/>
              </a:spcAft>
              <a:buNone/>
            </a:pPr>
            <a:endParaRPr sz="2800">
              <a:solidFill>
                <a:schemeClr val="dk1"/>
              </a:solidFill>
              <a:latin typeface="Helvetica Neue"/>
              <a:ea typeface="Helvetica Neue"/>
              <a:cs typeface="Helvetica Neue"/>
              <a:sym typeface="Helvetica Neue"/>
            </a:endParaRPr>
          </a:p>
          <a:p>
            <a:pPr marL="0" marR="0" lvl="0" indent="0" algn="l" rtl="0">
              <a:spcBef>
                <a:spcPts val="0"/>
              </a:spcBef>
              <a:spcAft>
                <a:spcPts val="0"/>
              </a:spcAft>
              <a:buNone/>
            </a:pPr>
            <a:r>
              <a:rPr lang="en-US" sz="2800" b="1" i="0" u="none" strike="noStrike">
                <a:solidFill>
                  <a:schemeClr val="dk1"/>
                </a:solidFill>
                <a:latin typeface="Helvetica Neue"/>
                <a:ea typeface="Helvetica Neue"/>
                <a:cs typeface="Helvetica Neue"/>
                <a:sym typeface="Helvetica Neue"/>
              </a:rPr>
              <a:t>Then it gets confused about the </a:t>
            </a:r>
            <a:r>
              <a:rPr lang="en-US" sz="2800" b="1" i="0" u="none" strike="noStrike">
                <a:solidFill>
                  <a:schemeClr val="dk1"/>
                </a:solidFill>
                <a:latin typeface="Lucida Sans"/>
                <a:ea typeface="Lucida Sans"/>
                <a:cs typeface="Lucida Sans"/>
                <a:sym typeface="Lucida Sans"/>
              </a:rPr>
              <a:t>else </a:t>
            </a:r>
            <a:r>
              <a:rPr lang="en-US" sz="2800" b="1" i="0" u="none" strike="noStrike">
                <a:solidFill>
                  <a:schemeClr val="dk1"/>
                </a:solidFill>
                <a:latin typeface="Helvetica Neue"/>
                <a:ea typeface="Helvetica Neue"/>
                <a:cs typeface="Helvetica Neue"/>
                <a:sym typeface="Helvetica Neue"/>
              </a:rPr>
              <a:t>keyword.</a:t>
            </a:r>
            <a:endParaRPr/>
          </a:p>
          <a:p>
            <a:pPr marL="0" marR="0" lvl="0" indent="0" algn="l" rtl="0">
              <a:spcBef>
                <a:spcPts val="0"/>
              </a:spcBef>
              <a:spcAft>
                <a:spcPts val="0"/>
              </a:spcAft>
              <a:buNone/>
            </a:pPr>
            <a:endParaRPr sz="2800" b="1" i="0" u="none" strike="noStrike">
              <a:solidFill>
                <a:schemeClr val="dk1"/>
              </a:solidFill>
              <a:latin typeface="Helvetica Neue"/>
              <a:ea typeface="Helvetica Neue"/>
              <a:cs typeface="Helvetica Neue"/>
              <a:sym typeface="Helvetica Neue"/>
            </a:endParaRPr>
          </a:p>
          <a:p>
            <a:pPr marL="0" marR="0" lvl="0" indent="0" algn="l" rtl="0">
              <a:spcBef>
                <a:spcPts val="0"/>
              </a:spcBef>
              <a:spcAft>
                <a:spcPts val="0"/>
              </a:spcAft>
              <a:buNone/>
            </a:pPr>
            <a:r>
              <a:rPr lang="en-US" sz="2800" b="1" i="0" u="none" strike="noStrike">
                <a:solidFill>
                  <a:schemeClr val="dk1"/>
                </a:solidFill>
                <a:latin typeface="Helvetica Neue"/>
                <a:ea typeface="Helvetica Neue"/>
                <a:cs typeface="Helvetica Neue"/>
                <a:sym typeface="Helvetica Neue"/>
              </a:rPr>
              <a:t>If you want to break the line before the </a:t>
            </a:r>
            <a:r>
              <a:rPr lang="en-US" sz="2800" b="1" i="0" u="none" strike="noStrike">
                <a:solidFill>
                  <a:schemeClr val="dk1"/>
                </a:solidFill>
                <a:latin typeface="Lucida Sans"/>
                <a:ea typeface="Lucida Sans"/>
                <a:cs typeface="Lucida Sans"/>
                <a:sym typeface="Lucida Sans"/>
              </a:rPr>
              <a:t>else</a:t>
            </a:r>
            <a:r>
              <a:rPr lang="en-US" sz="2800" b="1" i="0" u="none" strike="noStrike">
                <a:solidFill>
                  <a:schemeClr val="dk1"/>
                </a:solidFill>
                <a:latin typeface="Helvetica Neue"/>
                <a:ea typeface="Helvetica Neue"/>
                <a:cs typeface="Helvetica Neue"/>
                <a:sym typeface="Helvetica Neue"/>
              </a:rPr>
              <a:t>, use braces:</a:t>
            </a:r>
            <a:endParaRPr/>
          </a:p>
          <a:p>
            <a:pPr marL="0" marR="0" lvl="0" indent="0" algn="l" rtl="0">
              <a:spcBef>
                <a:spcPts val="0"/>
              </a:spcBef>
              <a:spcAft>
                <a:spcPts val="0"/>
              </a:spcAft>
              <a:buNone/>
            </a:pPr>
            <a:r>
              <a:rPr lang="en-US" sz="2800" b="1" i="0" u="none" strike="noStrike">
                <a:solidFill>
                  <a:schemeClr val="dk1"/>
                </a:solidFill>
                <a:latin typeface="Lucida Sans"/>
                <a:ea typeface="Lucida Sans"/>
                <a:cs typeface="Lucida Sans"/>
                <a:sym typeface="Lucida Sans"/>
              </a:rPr>
              <a:t>if (x &gt; 0) { 1</a:t>
            </a:r>
            <a:endParaRPr/>
          </a:p>
          <a:p>
            <a:pPr marL="0" marR="0" lvl="0" indent="0" algn="l" rtl="0">
              <a:spcBef>
                <a:spcPts val="0"/>
              </a:spcBef>
              <a:spcAft>
                <a:spcPts val="0"/>
              </a:spcAft>
              <a:buNone/>
            </a:pPr>
            <a:r>
              <a:rPr lang="en-US" sz="2800" b="1" i="0" u="none" strike="noStrike">
                <a:solidFill>
                  <a:schemeClr val="dk1"/>
                </a:solidFill>
                <a:latin typeface="Lucida Sans"/>
                <a:ea typeface="Lucida Sans"/>
                <a:cs typeface="Lucida Sans"/>
                <a:sym typeface="Lucida Sans"/>
              </a:rPr>
              <a:t>} else if (x == 0) 0 else -1</a:t>
            </a:r>
            <a:endParaRPr sz="2800" b="1">
              <a:solidFill>
                <a:schemeClr val="dk1"/>
              </a:solidFill>
              <a:latin typeface="Calibri"/>
              <a:ea typeface="Calibri"/>
              <a:cs typeface="Calibri"/>
              <a:sym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32"/>
          <p:cNvSpPr txBox="1"/>
          <p:nvPr/>
        </p:nvSpPr>
        <p:spPr>
          <a:xfrm>
            <a:off x="130628" y="0"/>
            <a:ext cx="11434354" cy="677104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i="0" u="none" strike="noStrike" dirty="0">
                <a:solidFill>
                  <a:schemeClr val="dk1"/>
                </a:solidFill>
                <a:latin typeface="Arial"/>
                <a:ea typeface="Arial"/>
                <a:cs typeface="Arial"/>
                <a:sym typeface="Arial"/>
              </a:rPr>
              <a:t>Statement Termination</a:t>
            </a:r>
          </a:p>
          <a:p>
            <a:pPr marL="0" marR="0" lvl="0" indent="0" algn="l" rtl="0">
              <a:spcBef>
                <a:spcPts val="0"/>
              </a:spcBef>
              <a:spcAft>
                <a:spcPts val="0"/>
              </a:spcAft>
              <a:buNone/>
            </a:pPr>
            <a:endParaRPr b="1" dirty="0"/>
          </a:p>
          <a:p>
            <a:pPr marL="514350" marR="0" lvl="0" indent="-514350" algn="l" rtl="0">
              <a:spcBef>
                <a:spcPts val="0"/>
              </a:spcBef>
              <a:spcAft>
                <a:spcPts val="0"/>
              </a:spcAft>
              <a:buClr>
                <a:schemeClr val="dk1"/>
              </a:buClr>
              <a:buSzPts val="2800"/>
              <a:buFont typeface="Palatino"/>
              <a:buAutoNum type="arabicPeriod"/>
            </a:pPr>
            <a:r>
              <a:rPr lang="en-US" sz="2800" b="0" i="0" u="none" strike="noStrike" dirty="0">
                <a:solidFill>
                  <a:schemeClr val="dk1"/>
                </a:solidFill>
                <a:latin typeface="Palatino"/>
                <a:ea typeface="Palatino"/>
                <a:cs typeface="Palatino"/>
                <a:sym typeface="Palatino"/>
              </a:rPr>
              <a:t>In </a:t>
            </a:r>
            <a:r>
              <a:rPr lang="en-US" sz="2800" b="1" i="0" u="none" strike="noStrike" dirty="0">
                <a:solidFill>
                  <a:schemeClr val="dk1"/>
                </a:solidFill>
                <a:latin typeface="Palatino"/>
                <a:ea typeface="Palatino"/>
                <a:cs typeface="Palatino"/>
                <a:sym typeface="Palatino"/>
              </a:rPr>
              <a:t>Java</a:t>
            </a:r>
            <a:r>
              <a:rPr lang="en-US" sz="2800" b="0" i="0" u="none" strike="noStrike" dirty="0">
                <a:solidFill>
                  <a:schemeClr val="dk1"/>
                </a:solidFill>
                <a:latin typeface="Palatino"/>
                <a:ea typeface="Palatino"/>
                <a:cs typeface="Palatino"/>
                <a:sym typeface="Palatino"/>
              </a:rPr>
              <a:t> and C++, every statement </a:t>
            </a:r>
            <a:r>
              <a:rPr lang="en-US" sz="2800" b="1" i="0" u="none" strike="noStrike" dirty="0">
                <a:solidFill>
                  <a:schemeClr val="dk1"/>
                </a:solidFill>
                <a:latin typeface="Palatino"/>
                <a:ea typeface="Palatino"/>
                <a:cs typeface="Palatino"/>
                <a:sym typeface="Palatino"/>
              </a:rPr>
              <a:t>ends with a semicolon</a:t>
            </a:r>
            <a:r>
              <a:rPr lang="en-US" sz="2800" b="0" i="0" u="none" strike="noStrike" dirty="0">
                <a:solidFill>
                  <a:schemeClr val="dk1"/>
                </a:solidFill>
                <a:latin typeface="Palatino"/>
                <a:ea typeface="Palatino"/>
                <a:cs typeface="Palatino"/>
                <a:sym typeface="Palatino"/>
              </a:rPr>
              <a:t>. </a:t>
            </a:r>
            <a:endParaRPr dirty="0"/>
          </a:p>
          <a:p>
            <a:pPr marL="0" marR="0" lvl="0" indent="0" algn="l" rtl="0">
              <a:spcBef>
                <a:spcPts val="0"/>
              </a:spcBef>
              <a:spcAft>
                <a:spcPts val="0"/>
              </a:spcAft>
              <a:buNone/>
            </a:pPr>
            <a:endParaRPr sz="2800" dirty="0">
              <a:solidFill>
                <a:schemeClr val="dk1"/>
              </a:solidFill>
              <a:latin typeface="Palatino"/>
              <a:ea typeface="Palatino"/>
              <a:cs typeface="Palatino"/>
              <a:sym typeface="Palatino"/>
            </a:endParaRPr>
          </a:p>
          <a:p>
            <a:pPr marL="0" marR="0" lvl="0" indent="0" algn="l" rtl="0">
              <a:spcBef>
                <a:spcPts val="0"/>
              </a:spcBef>
              <a:spcAft>
                <a:spcPts val="0"/>
              </a:spcAft>
              <a:buNone/>
            </a:pPr>
            <a:r>
              <a:rPr lang="en-US" sz="2800" b="0" i="0" u="none" strike="noStrike" dirty="0">
                <a:solidFill>
                  <a:schemeClr val="dk1"/>
                </a:solidFill>
                <a:latin typeface="Palatino"/>
                <a:ea typeface="Palatino"/>
                <a:cs typeface="Palatino"/>
                <a:sym typeface="Palatino"/>
              </a:rPr>
              <a:t>In </a:t>
            </a:r>
            <a:r>
              <a:rPr lang="en-US" sz="2800" b="1" i="0" u="none" strike="noStrike" dirty="0">
                <a:solidFill>
                  <a:schemeClr val="dk1"/>
                </a:solidFill>
                <a:latin typeface="Palatino"/>
                <a:ea typeface="Palatino"/>
                <a:cs typeface="Palatino"/>
                <a:sym typeface="Palatino"/>
              </a:rPr>
              <a:t>Scala</a:t>
            </a:r>
            <a:r>
              <a:rPr lang="en-US" sz="2800" b="0" i="0" u="none" strike="noStrike" dirty="0">
                <a:solidFill>
                  <a:schemeClr val="dk1"/>
                </a:solidFill>
                <a:latin typeface="Palatino"/>
                <a:ea typeface="Palatino"/>
                <a:cs typeface="Palatino"/>
                <a:sym typeface="Palatino"/>
              </a:rPr>
              <a:t>—a </a:t>
            </a:r>
            <a:r>
              <a:rPr lang="en-US" sz="2800" b="1" i="0" u="none" strike="noStrike" dirty="0">
                <a:solidFill>
                  <a:schemeClr val="dk1"/>
                </a:solidFill>
                <a:latin typeface="Palatino"/>
                <a:ea typeface="Palatino"/>
                <a:cs typeface="Palatino"/>
                <a:sym typeface="Palatino"/>
              </a:rPr>
              <a:t>semicolon is never required if it falls just before the end of the line. </a:t>
            </a:r>
            <a:endParaRPr dirty="0"/>
          </a:p>
          <a:p>
            <a:pPr marL="0" marR="0" lvl="0" indent="0" algn="l" rtl="0">
              <a:spcBef>
                <a:spcPts val="0"/>
              </a:spcBef>
              <a:spcAft>
                <a:spcPts val="0"/>
              </a:spcAft>
              <a:buNone/>
            </a:pPr>
            <a:endParaRPr sz="2800" dirty="0">
              <a:solidFill>
                <a:schemeClr val="dk1"/>
              </a:solidFill>
              <a:latin typeface="Palatino"/>
              <a:ea typeface="Palatino"/>
              <a:cs typeface="Palatino"/>
              <a:sym typeface="Palatino"/>
            </a:endParaRPr>
          </a:p>
          <a:p>
            <a:pPr marL="0" marR="0" lvl="0" indent="0" algn="l" rtl="0">
              <a:spcBef>
                <a:spcPts val="0"/>
              </a:spcBef>
              <a:spcAft>
                <a:spcPts val="0"/>
              </a:spcAft>
              <a:buNone/>
            </a:pPr>
            <a:r>
              <a:rPr lang="en-US" sz="2800" b="0" i="0" u="none" strike="noStrike" dirty="0">
                <a:solidFill>
                  <a:schemeClr val="dk1"/>
                </a:solidFill>
                <a:latin typeface="Palatino"/>
                <a:ea typeface="Palatino"/>
                <a:cs typeface="Palatino"/>
                <a:sym typeface="Palatino"/>
              </a:rPr>
              <a:t>A semicolon is also </a:t>
            </a:r>
            <a:r>
              <a:rPr lang="en-US" sz="2800" b="1" i="0" u="none" strike="noStrike" dirty="0">
                <a:solidFill>
                  <a:schemeClr val="dk1"/>
                </a:solidFill>
                <a:latin typeface="Palatino"/>
                <a:ea typeface="Palatino"/>
                <a:cs typeface="Palatino"/>
                <a:sym typeface="Palatino"/>
              </a:rPr>
              <a:t>optional before </a:t>
            </a:r>
            <a:endParaRPr dirty="0"/>
          </a:p>
          <a:p>
            <a:pPr marL="0" marR="0" lvl="0" indent="0" algn="l" rtl="0">
              <a:spcBef>
                <a:spcPts val="0"/>
              </a:spcBef>
              <a:spcAft>
                <a:spcPts val="0"/>
              </a:spcAft>
              <a:buNone/>
            </a:pPr>
            <a:r>
              <a:rPr lang="en-US" sz="2800" b="1" i="0" u="none" strike="noStrike" dirty="0">
                <a:solidFill>
                  <a:schemeClr val="dk1"/>
                </a:solidFill>
                <a:latin typeface="Palatino"/>
                <a:ea typeface="Palatino"/>
                <a:cs typeface="Palatino"/>
                <a:sym typeface="Palatino"/>
              </a:rPr>
              <a:t>An  </a:t>
            </a:r>
            <a:r>
              <a:rPr lang="en-US" sz="2800" b="1" i="0" u="none" strike="noStrike" dirty="0">
                <a:solidFill>
                  <a:schemeClr val="dk1"/>
                </a:solidFill>
                <a:latin typeface="Lucida Sans"/>
                <a:ea typeface="Lucida Sans"/>
                <a:cs typeface="Lucida Sans"/>
                <a:sym typeface="Lucida Sans"/>
              </a:rPr>
              <a:t>}</a:t>
            </a:r>
            <a:r>
              <a:rPr lang="en-US" sz="2800" b="1" i="0" u="none" strike="noStrike" dirty="0">
                <a:solidFill>
                  <a:schemeClr val="dk1"/>
                </a:solidFill>
                <a:latin typeface="Palatino"/>
                <a:ea typeface="Palatino"/>
                <a:cs typeface="Palatino"/>
                <a:sym typeface="Palatino"/>
              </a:rPr>
              <a:t>,</a:t>
            </a:r>
            <a:endParaRPr dirty="0"/>
          </a:p>
          <a:p>
            <a:pPr marL="0" marR="0" lvl="0" indent="0" algn="l" rtl="0">
              <a:spcBef>
                <a:spcPts val="0"/>
              </a:spcBef>
              <a:spcAft>
                <a:spcPts val="0"/>
              </a:spcAft>
              <a:buNone/>
            </a:pPr>
            <a:r>
              <a:rPr lang="en-US" sz="2800" b="1" i="0" u="none" strike="noStrike" dirty="0">
                <a:solidFill>
                  <a:schemeClr val="dk1"/>
                </a:solidFill>
                <a:latin typeface="Palatino"/>
                <a:ea typeface="Palatino"/>
                <a:cs typeface="Palatino"/>
                <a:sym typeface="Palatino"/>
              </a:rPr>
              <a:t> an </a:t>
            </a:r>
            <a:r>
              <a:rPr lang="en-US" sz="2800" b="1" i="0" u="none" strike="noStrike" dirty="0">
                <a:solidFill>
                  <a:schemeClr val="dk1"/>
                </a:solidFill>
                <a:latin typeface="Lucida Sans"/>
                <a:ea typeface="Lucida Sans"/>
                <a:cs typeface="Lucida Sans"/>
                <a:sym typeface="Lucida Sans"/>
              </a:rPr>
              <a:t>else</a:t>
            </a:r>
            <a:r>
              <a:rPr lang="en-US" sz="2800" b="1" i="0" u="none" strike="noStrike" dirty="0">
                <a:solidFill>
                  <a:schemeClr val="dk1"/>
                </a:solidFill>
                <a:latin typeface="Palatino"/>
                <a:ea typeface="Palatino"/>
                <a:cs typeface="Palatino"/>
                <a:sym typeface="Palatino"/>
              </a:rPr>
              <a:t>, and </a:t>
            </a:r>
            <a:endParaRPr dirty="0"/>
          </a:p>
          <a:p>
            <a:pPr marL="0" marR="0" lvl="0" indent="0" algn="l" rtl="0">
              <a:spcBef>
                <a:spcPts val="0"/>
              </a:spcBef>
              <a:spcAft>
                <a:spcPts val="0"/>
              </a:spcAft>
              <a:buNone/>
            </a:pPr>
            <a:r>
              <a:rPr lang="en-US" sz="2800" b="1" i="0" u="none" strike="noStrike" dirty="0">
                <a:solidFill>
                  <a:schemeClr val="dk1"/>
                </a:solidFill>
                <a:latin typeface="Palatino"/>
                <a:ea typeface="Palatino"/>
                <a:cs typeface="Palatino"/>
                <a:sym typeface="Palatino"/>
              </a:rPr>
              <a:t>similar locations where it is clear from context that the end of a statement has been reached.</a:t>
            </a:r>
            <a:endParaRPr dirty="0"/>
          </a:p>
          <a:p>
            <a:pPr marL="0" marR="0" lvl="0" indent="0" algn="l" rtl="0">
              <a:spcBef>
                <a:spcPts val="0"/>
              </a:spcBef>
              <a:spcAft>
                <a:spcPts val="0"/>
              </a:spcAft>
              <a:buNone/>
            </a:pPr>
            <a:endParaRPr sz="2800" b="0" i="0" u="none" strike="noStrike" dirty="0">
              <a:solidFill>
                <a:schemeClr val="dk1"/>
              </a:solidFill>
              <a:latin typeface="Palatino"/>
              <a:ea typeface="Palatino"/>
              <a:cs typeface="Palatino"/>
              <a:sym typeface="Palatino"/>
            </a:endParaRPr>
          </a:p>
          <a:p>
            <a:pPr marL="0" marR="0" lvl="0" indent="0" algn="l" rtl="0">
              <a:spcBef>
                <a:spcPts val="0"/>
              </a:spcBef>
              <a:spcAft>
                <a:spcPts val="0"/>
              </a:spcAft>
              <a:buNone/>
            </a:pPr>
            <a:r>
              <a:rPr lang="en-US" sz="2800" b="0" i="0" u="none" strike="noStrike" dirty="0">
                <a:solidFill>
                  <a:schemeClr val="dk1"/>
                </a:solidFill>
                <a:latin typeface="Palatino"/>
                <a:ea typeface="Palatino"/>
                <a:cs typeface="Palatino"/>
                <a:sym typeface="Palatino"/>
              </a:rPr>
              <a:t>However, </a:t>
            </a:r>
            <a:r>
              <a:rPr lang="en-US" sz="2800" b="1" i="0" u="none" strike="noStrike" dirty="0">
                <a:solidFill>
                  <a:schemeClr val="dk1"/>
                </a:solidFill>
                <a:latin typeface="Palatino"/>
                <a:ea typeface="Palatino"/>
                <a:cs typeface="Palatino"/>
                <a:sym typeface="Palatino"/>
              </a:rPr>
              <a:t>if you want to have more than one statement on a single line, you need to separate them with semicolons. For example,</a:t>
            </a:r>
            <a:endParaRPr dirty="0"/>
          </a:p>
          <a:p>
            <a:pPr marL="0" marR="0" lvl="0" indent="0" algn="l" rtl="0">
              <a:spcBef>
                <a:spcPts val="0"/>
              </a:spcBef>
              <a:spcAft>
                <a:spcPts val="0"/>
              </a:spcAft>
              <a:buNone/>
            </a:pPr>
            <a:r>
              <a:rPr lang="en-US" sz="2800" b="1" i="0" u="none" strike="noStrike" dirty="0">
                <a:solidFill>
                  <a:schemeClr val="dk1"/>
                </a:solidFill>
                <a:latin typeface="Lucida Sans"/>
                <a:ea typeface="Lucida Sans"/>
                <a:cs typeface="Lucida Sans"/>
                <a:sym typeface="Lucida Sans"/>
              </a:rPr>
              <a:t>if (n &gt; 0) { r = r * n; n -= 1 }</a:t>
            </a:r>
            <a:endParaRPr sz="2800" b="1" dirty="0">
              <a:solidFill>
                <a:schemeClr val="dk1"/>
              </a:solidFill>
              <a:latin typeface="Calibri"/>
              <a:ea typeface="Calibri"/>
              <a:cs typeface="Calibri"/>
              <a:sym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33"/>
          <p:cNvSpPr txBox="1"/>
          <p:nvPr/>
        </p:nvSpPr>
        <p:spPr>
          <a:xfrm>
            <a:off x="365759" y="286567"/>
            <a:ext cx="10859589" cy="569386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0" i="0" u="none" strike="noStrike">
                <a:solidFill>
                  <a:schemeClr val="dk1"/>
                </a:solidFill>
                <a:latin typeface="Palatino"/>
                <a:ea typeface="Palatino"/>
                <a:cs typeface="Palatino"/>
                <a:sym typeface="Palatino"/>
              </a:rPr>
              <a:t>If you </a:t>
            </a:r>
            <a:r>
              <a:rPr lang="en-US" sz="2800" b="1" i="0" u="none" strike="noStrike">
                <a:solidFill>
                  <a:schemeClr val="dk1"/>
                </a:solidFill>
                <a:latin typeface="Palatino"/>
                <a:ea typeface="Palatino"/>
                <a:cs typeface="Palatino"/>
                <a:sym typeface="Palatino"/>
              </a:rPr>
              <a:t>want to continue a long statement over two lines</a:t>
            </a:r>
            <a:r>
              <a:rPr lang="en-US" sz="2800" b="0" i="0" u="none" strike="noStrike">
                <a:solidFill>
                  <a:schemeClr val="dk1"/>
                </a:solidFill>
                <a:latin typeface="Palatino"/>
                <a:ea typeface="Palatino"/>
                <a:cs typeface="Palatino"/>
                <a:sym typeface="Palatino"/>
              </a:rPr>
              <a:t>, make sure that </a:t>
            </a:r>
            <a:r>
              <a:rPr lang="en-US" sz="2800" b="1" i="0" u="none" strike="noStrike">
                <a:solidFill>
                  <a:schemeClr val="dk1"/>
                </a:solidFill>
                <a:latin typeface="Palatino"/>
                <a:ea typeface="Palatino"/>
                <a:cs typeface="Palatino"/>
                <a:sym typeface="Palatino"/>
              </a:rPr>
              <a:t>the first line ends in a symbol that </a:t>
            </a:r>
            <a:r>
              <a:rPr lang="en-US" sz="2800" b="1" i="1" u="none" strike="noStrike">
                <a:solidFill>
                  <a:schemeClr val="dk1"/>
                </a:solidFill>
                <a:latin typeface="Palatino"/>
                <a:ea typeface="Palatino"/>
                <a:cs typeface="Palatino"/>
                <a:sym typeface="Palatino"/>
              </a:rPr>
              <a:t>cannot be </a:t>
            </a:r>
            <a:r>
              <a:rPr lang="en-US" sz="2800" b="1" i="0" u="none" strike="noStrike">
                <a:solidFill>
                  <a:schemeClr val="dk1"/>
                </a:solidFill>
                <a:latin typeface="Palatino"/>
                <a:ea typeface="Palatino"/>
                <a:cs typeface="Palatino"/>
                <a:sym typeface="Palatino"/>
              </a:rPr>
              <a:t>the end of a statement.</a:t>
            </a:r>
            <a:r>
              <a:rPr lang="en-US" sz="2800" b="0" i="0" u="none" strike="noStrike">
                <a:solidFill>
                  <a:schemeClr val="dk1"/>
                </a:solidFill>
                <a:latin typeface="Palatino"/>
                <a:ea typeface="Palatino"/>
                <a:cs typeface="Palatino"/>
                <a:sym typeface="Palatino"/>
              </a:rPr>
              <a:t> </a:t>
            </a:r>
            <a:endParaRPr/>
          </a:p>
          <a:p>
            <a:pPr marL="0" marR="0" lvl="0" indent="0" algn="l" rtl="0">
              <a:spcBef>
                <a:spcPts val="0"/>
              </a:spcBef>
              <a:spcAft>
                <a:spcPts val="0"/>
              </a:spcAft>
              <a:buNone/>
            </a:pPr>
            <a:endParaRPr sz="2800">
              <a:solidFill>
                <a:schemeClr val="dk1"/>
              </a:solidFill>
              <a:latin typeface="Palatino"/>
              <a:ea typeface="Palatino"/>
              <a:cs typeface="Palatino"/>
              <a:sym typeface="Palatino"/>
            </a:endParaRPr>
          </a:p>
          <a:p>
            <a:pPr marL="0" marR="0" lvl="0" indent="0" algn="l" rtl="0">
              <a:spcBef>
                <a:spcPts val="0"/>
              </a:spcBef>
              <a:spcAft>
                <a:spcPts val="0"/>
              </a:spcAft>
              <a:buNone/>
            </a:pPr>
            <a:r>
              <a:rPr lang="en-US" sz="2800" b="0" i="0" u="none" strike="noStrike">
                <a:solidFill>
                  <a:schemeClr val="dk1"/>
                </a:solidFill>
                <a:latin typeface="Palatino"/>
                <a:ea typeface="Palatino"/>
                <a:cs typeface="Palatino"/>
                <a:sym typeface="Palatino"/>
              </a:rPr>
              <a:t>An operator is often a good choice:</a:t>
            </a:r>
            <a:endParaRPr/>
          </a:p>
          <a:p>
            <a:pPr marL="0" marR="0" lvl="0" indent="0" algn="l" rtl="0">
              <a:spcBef>
                <a:spcPts val="0"/>
              </a:spcBef>
              <a:spcAft>
                <a:spcPts val="0"/>
              </a:spcAft>
              <a:buNone/>
            </a:pPr>
            <a:r>
              <a:rPr lang="en-US" sz="2800" b="0" i="0" u="none" strike="noStrike">
                <a:solidFill>
                  <a:schemeClr val="dk1"/>
                </a:solidFill>
                <a:latin typeface="Lucida Sans"/>
                <a:ea typeface="Lucida Sans"/>
                <a:cs typeface="Lucida Sans"/>
                <a:sym typeface="Lucida Sans"/>
              </a:rPr>
              <a:t>s = s0 + (v - v0) * t + // </a:t>
            </a:r>
            <a:r>
              <a:rPr lang="en-US" sz="2800" b="0" i="0" u="none" strike="noStrike">
                <a:solidFill>
                  <a:schemeClr val="dk1"/>
                </a:solidFill>
                <a:latin typeface="Palatino"/>
                <a:ea typeface="Palatino"/>
                <a:cs typeface="Palatino"/>
                <a:sym typeface="Palatino"/>
              </a:rPr>
              <a:t>The </a:t>
            </a:r>
            <a:r>
              <a:rPr lang="en-US" sz="2800" b="0" i="0" u="none" strike="noStrike">
                <a:solidFill>
                  <a:schemeClr val="dk1"/>
                </a:solidFill>
                <a:latin typeface="Lucida Sans"/>
                <a:ea typeface="Lucida Sans"/>
                <a:cs typeface="Lucida Sans"/>
                <a:sym typeface="Lucida Sans"/>
              </a:rPr>
              <a:t>+ </a:t>
            </a:r>
            <a:r>
              <a:rPr lang="en-US" sz="2800" b="0" i="0" u="none" strike="noStrike">
                <a:solidFill>
                  <a:schemeClr val="dk1"/>
                </a:solidFill>
                <a:latin typeface="Palatino"/>
                <a:ea typeface="Palatino"/>
                <a:cs typeface="Palatino"/>
                <a:sym typeface="Palatino"/>
              </a:rPr>
              <a:t>tells the parser that this is </a:t>
            </a:r>
            <a:r>
              <a:rPr lang="en-US" sz="2800" b="0" i="1" u="none" strike="noStrike">
                <a:solidFill>
                  <a:schemeClr val="dk1"/>
                </a:solidFill>
                <a:latin typeface="Palatino"/>
                <a:ea typeface="Palatino"/>
                <a:cs typeface="Palatino"/>
                <a:sym typeface="Palatino"/>
              </a:rPr>
              <a:t>not </a:t>
            </a:r>
            <a:r>
              <a:rPr lang="en-US" sz="2800" b="0" i="0" u="none" strike="noStrike">
                <a:solidFill>
                  <a:schemeClr val="dk1"/>
                </a:solidFill>
                <a:latin typeface="Palatino"/>
                <a:ea typeface="Palatino"/>
                <a:cs typeface="Palatino"/>
                <a:sym typeface="Palatino"/>
              </a:rPr>
              <a:t>the end</a:t>
            </a:r>
            <a:endParaRPr/>
          </a:p>
          <a:p>
            <a:pPr marL="0" marR="0" lvl="0" indent="0" algn="l" rtl="0">
              <a:spcBef>
                <a:spcPts val="0"/>
              </a:spcBef>
              <a:spcAft>
                <a:spcPts val="0"/>
              </a:spcAft>
              <a:buNone/>
            </a:pPr>
            <a:r>
              <a:rPr lang="en-US" sz="2800" b="0" i="0" u="none" strike="noStrike">
                <a:solidFill>
                  <a:schemeClr val="dk1"/>
                </a:solidFill>
                <a:latin typeface="Lucida Sans"/>
                <a:ea typeface="Lucida Sans"/>
                <a:cs typeface="Lucida Sans"/>
                <a:sym typeface="Lucida Sans"/>
              </a:rPr>
              <a:t>0.5 * (a - a0) * t * t</a:t>
            </a:r>
            <a:endParaRPr/>
          </a:p>
          <a:p>
            <a:pPr marL="0" marR="0" lvl="0" indent="0" algn="l" rtl="0">
              <a:spcBef>
                <a:spcPts val="0"/>
              </a:spcBef>
              <a:spcAft>
                <a:spcPts val="0"/>
              </a:spcAft>
              <a:buNone/>
            </a:pPr>
            <a:endParaRPr sz="2800">
              <a:solidFill>
                <a:schemeClr val="dk1"/>
              </a:solidFill>
              <a:latin typeface="Lucida Sans"/>
              <a:ea typeface="Lucida Sans"/>
              <a:cs typeface="Lucida Sans"/>
              <a:sym typeface="Lucida Sans"/>
            </a:endParaRPr>
          </a:p>
          <a:p>
            <a:pPr marL="0" marR="0" lvl="0" indent="0" algn="l" rtl="0">
              <a:spcBef>
                <a:spcPts val="0"/>
              </a:spcBef>
              <a:spcAft>
                <a:spcPts val="0"/>
              </a:spcAft>
              <a:buNone/>
            </a:pPr>
            <a:r>
              <a:rPr lang="en-US" sz="2800">
                <a:solidFill>
                  <a:schemeClr val="dk1"/>
                </a:solidFill>
                <a:latin typeface="Lucida Sans"/>
                <a:ea typeface="Lucida Sans"/>
                <a:cs typeface="Lucida Sans"/>
                <a:sym typeface="Lucida Sans"/>
              </a:rPr>
              <a:t>Another example: </a:t>
            </a:r>
            <a:r>
              <a:rPr lang="en-US" sz="2800" b="1" i="0" u="none" strike="noStrike">
                <a:solidFill>
                  <a:schemeClr val="dk1"/>
                </a:solidFill>
                <a:latin typeface="Lucida Sans"/>
                <a:ea typeface="Lucida Sans"/>
                <a:cs typeface="Lucida Sans"/>
                <a:sym typeface="Lucida Sans"/>
              </a:rPr>
              <a:t>) { r = r * n; n -= 1 } could be written as</a:t>
            </a:r>
            <a:endParaRPr sz="2800">
              <a:solidFill>
                <a:schemeClr val="dk1"/>
              </a:solidFill>
              <a:latin typeface="Lucida Sans"/>
              <a:ea typeface="Lucida Sans"/>
              <a:cs typeface="Lucida Sans"/>
              <a:sym typeface="Lucida Sans"/>
            </a:endParaRPr>
          </a:p>
          <a:p>
            <a:pPr marL="0" marR="0" lvl="0" indent="0" algn="l" rtl="0">
              <a:spcBef>
                <a:spcPts val="0"/>
              </a:spcBef>
              <a:spcAft>
                <a:spcPts val="0"/>
              </a:spcAft>
              <a:buNone/>
            </a:pPr>
            <a:r>
              <a:rPr lang="en-US" sz="2800" b="0" i="0" u="none" strike="noStrike">
                <a:solidFill>
                  <a:schemeClr val="dk1"/>
                </a:solidFill>
                <a:latin typeface="Lucida Sans"/>
                <a:ea typeface="Lucida Sans"/>
                <a:cs typeface="Lucida Sans"/>
                <a:sym typeface="Lucida Sans"/>
              </a:rPr>
              <a:t>if (n &gt; 0) {</a:t>
            </a:r>
            <a:endParaRPr/>
          </a:p>
          <a:p>
            <a:pPr marL="0" marR="0" lvl="0" indent="0" algn="l" rtl="0">
              <a:spcBef>
                <a:spcPts val="0"/>
              </a:spcBef>
              <a:spcAft>
                <a:spcPts val="0"/>
              </a:spcAft>
              <a:buNone/>
            </a:pPr>
            <a:r>
              <a:rPr lang="en-US" sz="2800" b="0" i="0" u="none" strike="noStrike">
                <a:solidFill>
                  <a:schemeClr val="dk1"/>
                </a:solidFill>
                <a:latin typeface="Lucida Sans"/>
                <a:ea typeface="Lucida Sans"/>
                <a:cs typeface="Lucida Sans"/>
                <a:sym typeface="Lucida Sans"/>
              </a:rPr>
              <a:t>r = r * n</a:t>
            </a:r>
            <a:endParaRPr/>
          </a:p>
          <a:p>
            <a:pPr marL="0" marR="0" lvl="0" indent="0" algn="l" rtl="0">
              <a:spcBef>
                <a:spcPts val="0"/>
              </a:spcBef>
              <a:spcAft>
                <a:spcPts val="0"/>
              </a:spcAft>
              <a:buNone/>
            </a:pPr>
            <a:r>
              <a:rPr lang="en-US" sz="2800" b="0" i="0" u="none" strike="noStrike">
                <a:solidFill>
                  <a:schemeClr val="dk1"/>
                </a:solidFill>
                <a:latin typeface="Lucida Sans"/>
                <a:ea typeface="Lucida Sans"/>
                <a:cs typeface="Lucida Sans"/>
                <a:sym typeface="Lucida Sans"/>
              </a:rPr>
              <a:t>n -= 1</a:t>
            </a:r>
            <a:endParaRPr/>
          </a:p>
          <a:p>
            <a:pPr marL="0" marR="0" lvl="0" indent="0" algn="l" rtl="0">
              <a:spcBef>
                <a:spcPts val="0"/>
              </a:spcBef>
              <a:spcAft>
                <a:spcPts val="0"/>
              </a:spcAft>
              <a:buNone/>
            </a:pPr>
            <a:r>
              <a:rPr lang="en-US" sz="2800" b="0" i="0" u="none" strike="noStrike">
                <a:solidFill>
                  <a:schemeClr val="dk1"/>
                </a:solidFill>
                <a:latin typeface="Lucida Sans"/>
                <a:ea typeface="Lucida Sans"/>
                <a:cs typeface="Lucida Sans"/>
                <a:sym typeface="Lucida Sans"/>
              </a:rPr>
              <a:t>}</a:t>
            </a:r>
            <a:endParaRPr sz="2800">
              <a:solidFill>
                <a:schemeClr val="dk1"/>
              </a:solidFill>
              <a:latin typeface="Calibri"/>
              <a:ea typeface="Calibri"/>
              <a:cs typeface="Calibri"/>
              <a:sym typeface="Calibri"/>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34"/>
          <p:cNvSpPr txBox="1"/>
          <p:nvPr/>
        </p:nvSpPr>
        <p:spPr>
          <a:xfrm>
            <a:off x="182880" y="367083"/>
            <a:ext cx="11251474" cy="61247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0" i="0" u="none" strike="noStrike">
                <a:solidFill>
                  <a:schemeClr val="dk1"/>
                </a:solidFill>
                <a:latin typeface="Arial"/>
                <a:ea typeface="Arial"/>
                <a:cs typeface="Arial"/>
                <a:sym typeface="Arial"/>
              </a:rPr>
              <a:t>Block Expressions and Assignments</a:t>
            </a:r>
            <a:endParaRPr/>
          </a:p>
          <a:p>
            <a:pPr marL="0" marR="0" lvl="0" indent="0" algn="l" rtl="0">
              <a:spcBef>
                <a:spcPts val="0"/>
              </a:spcBef>
              <a:spcAft>
                <a:spcPts val="0"/>
              </a:spcAft>
              <a:buNone/>
            </a:pPr>
            <a:endParaRPr sz="2800" b="0" i="0" u="none" strike="noStrike">
              <a:solidFill>
                <a:schemeClr val="dk1"/>
              </a:solidFill>
              <a:latin typeface="Arial"/>
              <a:ea typeface="Arial"/>
              <a:cs typeface="Arial"/>
              <a:sym typeface="Arial"/>
            </a:endParaRPr>
          </a:p>
          <a:p>
            <a:pPr marL="0" marR="0" lvl="0" indent="0" algn="l" rtl="0">
              <a:spcBef>
                <a:spcPts val="0"/>
              </a:spcBef>
              <a:spcAft>
                <a:spcPts val="0"/>
              </a:spcAft>
              <a:buNone/>
            </a:pPr>
            <a:r>
              <a:rPr lang="en-US" sz="2800" b="0" i="0" u="none" strike="noStrike">
                <a:solidFill>
                  <a:schemeClr val="dk1"/>
                </a:solidFill>
                <a:latin typeface="Palatino"/>
                <a:ea typeface="Palatino"/>
                <a:cs typeface="Palatino"/>
                <a:sym typeface="Palatino"/>
              </a:rPr>
              <a:t>In </a:t>
            </a:r>
            <a:r>
              <a:rPr lang="en-US" sz="2800" b="1" i="0" u="none" strike="noStrike">
                <a:solidFill>
                  <a:schemeClr val="dk1"/>
                </a:solidFill>
                <a:latin typeface="Palatino"/>
                <a:ea typeface="Palatino"/>
                <a:cs typeface="Palatino"/>
                <a:sym typeface="Palatino"/>
              </a:rPr>
              <a:t>Java</a:t>
            </a:r>
            <a:r>
              <a:rPr lang="en-US" sz="2800" b="0" i="0" u="none" strike="noStrike">
                <a:solidFill>
                  <a:schemeClr val="dk1"/>
                </a:solidFill>
                <a:latin typeface="Palatino"/>
                <a:ea typeface="Palatino"/>
                <a:cs typeface="Palatino"/>
                <a:sym typeface="Palatino"/>
              </a:rPr>
              <a:t> or C++, </a:t>
            </a:r>
            <a:r>
              <a:rPr lang="en-US" sz="2800" b="1" i="0" u="none" strike="noStrike">
                <a:solidFill>
                  <a:schemeClr val="dk1"/>
                </a:solidFill>
                <a:latin typeface="Palatino"/>
                <a:ea typeface="Palatino"/>
                <a:cs typeface="Palatino"/>
                <a:sym typeface="Palatino"/>
              </a:rPr>
              <a:t>a block statement is a sequence of statements enclosed in </a:t>
            </a:r>
            <a:r>
              <a:rPr lang="en-US" sz="2800" b="1" i="0" u="none" strike="noStrike">
                <a:solidFill>
                  <a:schemeClr val="dk1"/>
                </a:solidFill>
                <a:latin typeface="Lucida Sans"/>
                <a:ea typeface="Lucida Sans"/>
                <a:cs typeface="Lucida Sans"/>
                <a:sym typeface="Lucida Sans"/>
              </a:rPr>
              <a:t>{ }</a:t>
            </a:r>
            <a:r>
              <a:rPr lang="en-US" sz="2800" b="1" i="0" u="none" strike="noStrike">
                <a:solidFill>
                  <a:schemeClr val="dk1"/>
                </a:solidFill>
                <a:latin typeface="Palatino"/>
                <a:ea typeface="Palatino"/>
                <a:cs typeface="Palatino"/>
                <a:sym typeface="Palatino"/>
              </a:rPr>
              <a:t>.</a:t>
            </a:r>
            <a:endParaRPr/>
          </a:p>
          <a:p>
            <a:pPr marL="0" marR="0" lvl="0" indent="0" algn="l" rtl="0">
              <a:spcBef>
                <a:spcPts val="0"/>
              </a:spcBef>
              <a:spcAft>
                <a:spcPts val="0"/>
              </a:spcAft>
              <a:buNone/>
            </a:pPr>
            <a:endParaRPr sz="2800" b="0" i="0" u="none" strike="noStrike">
              <a:solidFill>
                <a:schemeClr val="dk1"/>
              </a:solidFill>
              <a:latin typeface="Palatino"/>
              <a:ea typeface="Palatino"/>
              <a:cs typeface="Palatino"/>
              <a:sym typeface="Palatino"/>
            </a:endParaRPr>
          </a:p>
          <a:p>
            <a:pPr marL="0" marR="0" lvl="0" indent="0" algn="just" rtl="0">
              <a:spcBef>
                <a:spcPts val="0"/>
              </a:spcBef>
              <a:spcAft>
                <a:spcPts val="0"/>
              </a:spcAft>
              <a:buNone/>
            </a:pPr>
            <a:r>
              <a:rPr lang="en-US" sz="2800" b="0" i="0" u="none" strike="noStrike">
                <a:solidFill>
                  <a:schemeClr val="dk1"/>
                </a:solidFill>
                <a:latin typeface="Palatino"/>
                <a:ea typeface="Palatino"/>
                <a:cs typeface="Palatino"/>
                <a:sym typeface="Palatino"/>
              </a:rPr>
              <a:t>In </a:t>
            </a:r>
            <a:r>
              <a:rPr lang="en-US" sz="2800" b="1" i="0" u="none" strike="noStrike">
                <a:solidFill>
                  <a:schemeClr val="dk1"/>
                </a:solidFill>
                <a:latin typeface="Palatino"/>
                <a:ea typeface="Palatino"/>
                <a:cs typeface="Palatino"/>
                <a:sym typeface="Palatino"/>
              </a:rPr>
              <a:t>Scala, a </a:t>
            </a:r>
            <a:r>
              <a:rPr lang="en-US" sz="2800" b="1" i="0" u="none" strike="noStrike">
                <a:solidFill>
                  <a:schemeClr val="dk1"/>
                </a:solidFill>
                <a:latin typeface="Lucida Sans"/>
                <a:ea typeface="Lucida Sans"/>
                <a:cs typeface="Lucida Sans"/>
                <a:sym typeface="Lucida Sans"/>
              </a:rPr>
              <a:t>{ } </a:t>
            </a:r>
            <a:r>
              <a:rPr lang="en-US" sz="2800" b="1" i="0" u="none" strike="noStrike">
                <a:solidFill>
                  <a:schemeClr val="dk1"/>
                </a:solidFill>
                <a:latin typeface="Palatino"/>
                <a:ea typeface="Palatino"/>
                <a:cs typeface="Palatino"/>
                <a:sym typeface="Palatino"/>
              </a:rPr>
              <a:t>block contains a sequence of </a:t>
            </a:r>
            <a:r>
              <a:rPr lang="en-US" sz="2800" b="1" i="1" u="none" strike="noStrike">
                <a:solidFill>
                  <a:schemeClr val="dk1"/>
                </a:solidFill>
                <a:latin typeface="Palatino"/>
                <a:ea typeface="Palatino"/>
                <a:cs typeface="Palatino"/>
                <a:sym typeface="Palatino"/>
              </a:rPr>
              <a:t>expressions</a:t>
            </a:r>
            <a:r>
              <a:rPr lang="en-US" sz="2800" b="1" i="0" u="none" strike="noStrike">
                <a:solidFill>
                  <a:schemeClr val="dk1"/>
                </a:solidFill>
                <a:latin typeface="Palatino"/>
                <a:ea typeface="Palatino"/>
                <a:cs typeface="Palatino"/>
                <a:sym typeface="Palatino"/>
              </a:rPr>
              <a:t>, and the result is also an expression. </a:t>
            </a:r>
            <a:endParaRPr/>
          </a:p>
          <a:p>
            <a:pPr marL="0" marR="0" lvl="0" indent="0" algn="l" rtl="0">
              <a:spcBef>
                <a:spcPts val="0"/>
              </a:spcBef>
              <a:spcAft>
                <a:spcPts val="0"/>
              </a:spcAft>
              <a:buNone/>
            </a:pPr>
            <a:endParaRPr sz="2800">
              <a:solidFill>
                <a:schemeClr val="dk1"/>
              </a:solidFill>
              <a:latin typeface="Palatino"/>
              <a:ea typeface="Palatino"/>
              <a:cs typeface="Palatino"/>
              <a:sym typeface="Palatino"/>
            </a:endParaRPr>
          </a:p>
          <a:p>
            <a:pPr marL="0" marR="0" lvl="0" indent="0" algn="l" rtl="0">
              <a:spcBef>
                <a:spcPts val="0"/>
              </a:spcBef>
              <a:spcAft>
                <a:spcPts val="0"/>
              </a:spcAft>
              <a:buNone/>
            </a:pPr>
            <a:r>
              <a:rPr lang="en-US" sz="2800" b="0" i="0" u="none" strike="noStrike">
                <a:solidFill>
                  <a:schemeClr val="dk1"/>
                </a:solidFill>
                <a:latin typeface="Palatino"/>
                <a:ea typeface="Palatino"/>
                <a:cs typeface="Palatino"/>
                <a:sym typeface="Palatino"/>
              </a:rPr>
              <a:t>The </a:t>
            </a:r>
            <a:r>
              <a:rPr lang="en-US" sz="2800" b="1" i="0" u="none" strike="noStrike">
                <a:solidFill>
                  <a:schemeClr val="dk1"/>
                </a:solidFill>
                <a:latin typeface="Palatino"/>
                <a:ea typeface="Palatino"/>
                <a:cs typeface="Palatino"/>
                <a:sym typeface="Palatino"/>
              </a:rPr>
              <a:t>value of the block is the value of the last expression</a:t>
            </a:r>
            <a:r>
              <a:rPr lang="en-US" sz="2800" b="0" i="0" u="none" strike="noStrike">
                <a:solidFill>
                  <a:schemeClr val="dk1"/>
                </a:solidFill>
                <a:latin typeface="Palatino"/>
                <a:ea typeface="Palatino"/>
                <a:cs typeface="Palatino"/>
                <a:sym typeface="Palatino"/>
              </a:rPr>
              <a:t>.</a:t>
            </a:r>
            <a:endParaRPr/>
          </a:p>
          <a:p>
            <a:pPr marL="0" marR="0" lvl="0" indent="0" algn="l" rtl="0">
              <a:spcBef>
                <a:spcPts val="0"/>
              </a:spcBef>
              <a:spcAft>
                <a:spcPts val="0"/>
              </a:spcAft>
              <a:buNone/>
            </a:pPr>
            <a:endParaRPr sz="2800" b="0" i="0" u="none" strike="noStrike">
              <a:solidFill>
                <a:schemeClr val="dk1"/>
              </a:solidFill>
              <a:latin typeface="Palatino"/>
              <a:ea typeface="Palatino"/>
              <a:cs typeface="Palatino"/>
              <a:sym typeface="Palatino"/>
            </a:endParaRPr>
          </a:p>
          <a:p>
            <a:pPr marL="0" marR="0" lvl="0" indent="0" algn="l" rtl="0">
              <a:spcBef>
                <a:spcPts val="0"/>
              </a:spcBef>
              <a:spcAft>
                <a:spcPts val="0"/>
              </a:spcAft>
              <a:buNone/>
            </a:pPr>
            <a:r>
              <a:rPr lang="en-US" sz="2800" b="0" i="0" u="none" strike="noStrike">
                <a:solidFill>
                  <a:schemeClr val="dk1"/>
                </a:solidFill>
                <a:latin typeface="Palatino"/>
                <a:ea typeface="Palatino"/>
                <a:cs typeface="Palatino"/>
                <a:sym typeface="Palatino"/>
              </a:rPr>
              <a:t>This feature can be useful if the initialization of a </a:t>
            </a:r>
            <a:r>
              <a:rPr lang="en-US" sz="2800" b="0" i="0" u="none" strike="noStrike">
                <a:solidFill>
                  <a:schemeClr val="dk1"/>
                </a:solidFill>
                <a:latin typeface="Lucida Sans"/>
                <a:ea typeface="Lucida Sans"/>
                <a:cs typeface="Lucida Sans"/>
                <a:sym typeface="Lucida Sans"/>
              </a:rPr>
              <a:t>val </a:t>
            </a:r>
            <a:r>
              <a:rPr lang="en-US" sz="2800" b="0" i="0" u="none" strike="noStrike">
                <a:solidFill>
                  <a:schemeClr val="dk1"/>
                </a:solidFill>
                <a:latin typeface="Palatino"/>
                <a:ea typeface="Palatino"/>
                <a:cs typeface="Palatino"/>
                <a:sym typeface="Palatino"/>
              </a:rPr>
              <a:t>takes more than one step.</a:t>
            </a:r>
            <a:endParaRPr/>
          </a:p>
          <a:p>
            <a:pPr marL="0" marR="0" lvl="0" indent="0" algn="l" rtl="0">
              <a:spcBef>
                <a:spcPts val="0"/>
              </a:spcBef>
              <a:spcAft>
                <a:spcPts val="0"/>
              </a:spcAft>
              <a:buNone/>
            </a:pPr>
            <a:r>
              <a:rPr lang="en-US" sz="2800" b="0" i="0" u="none" strike="noStrike">
                <a:solidFill>
                  <a:schemeClr val="dk1"/>
                </a:solidFill>
                <a:latin typeface="Palatino"/>
                <a:ea typeface="Palatino"/>
                <a:cs typeface="Palatino"/>
                <a:sym typeface="Palatino"/>
              </a:rPr>
              <a:t>For example,</a:t>
            </a:r>
            <a:endParaRPr/>
          </a:p>
          <a:p>
            <a:pPr marL="0" marR="0" lvl="0" indent="0" algn="l" rtl="0">
              <a:spcBef>
                <a:spcPts val="0"/>
              </a:spcBef>
              <a:spcAft>
                <a:spcPts val="0"/>
              </a:spcAft>
              <a:buNone/>
            </a:pPr>
            <a:r>
              <a:rPr lang="en-US" sz="2800" b="0" i="0" u="none" strike="noStrike">
                <a:solidFill>
                  <a:schemeClr val="dk1"/>
                </a:solidFill>
                <a:latin typeface="Lucida Sans"/>
                <a:ea typeface="Lucida Sans"/>
                <a:cs typeface="Lucida Sans"/>
                <a:sym typeface="Lucida Sans"/>
              </a:rPr>
              <a:t>val distance = { val dx = x - x0; val dy = y - y0; </a:t>
            </a:r>
            <a:r>
              <a:rPr lang="en-US" sz="2800" b="1" i="0" u="none" strike="noStrike">
                <a:solidFill>
                  <a:schemeClr val="dk1"/>
                </a:solidFill>
                <a:latin typeface="Lucida Sans"/>
                <a:ea typeface="Lucida Sans"/>
                <a:cs typeface="Lucida Sans"/>
                <a:sym typeface="Lucida Sans"/>
              </a:rPr>
              <a:t>sqrt(dx * dx + dy * dy) </a:t>
            </a:r>
            <a:r>
              <a:rPr lang="en-US" sz="2800" b="0" i="0" u="none" strike="noStrike">
                <a:solidFill>
                  <a:schemeClr val="dk1"/>
                </a:solidFill>
                <a:latin typeface="Lucida Sans"/>
                <a:ea typeface="Lucida Sans"/>
                <a:cs typeface="Lucida Sans"/>
                <a:sym typeface="Lucida Sans"/>
              </a:rPr>
              <a:t>}</a:t>
            </a:r>
            <a:endParaRPr sz="2800">
              <a:solidFill>
                <a:schemeClr val="dk1"/>
              </a:solidFill>
              <a:latin typeface="Calibri"/>
              <a:ea typeface="Calibri"/>
              <a:cs typeface="Calibri"/>
              <a:sym typeface="Calibri"/>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35"/>
          <p:cNvSpPr txBox="1"/>
          <p:nvPr/>
        </p:nvSpPr>
        <p:spPr>
          <a:xfrm>
            <a:off x="269966" y="182770"/>
            <a:ext cx="11312434" cy="526297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0" i="0" u="none" strike="noStrike">
                <a:solidFill>
                  <a:schemeClr val="dk1"/>
                </a:solidFill>
                <a:latin typeface="Palatino"/>
                <a:ea typeface="Palatino"/>
                <a:cs typeface="Palatino"/>
                <a:sym typeface="Palatino"/>
              </a:rPr>
              <a:t>In Scala, </a:t>
            </a:r>
            <a:r>
              <a:rPr lang="en-US" sz="2800" b="1" i="0" u="none" strike="noStrike">
                <a:solidFill>
                  <a:schemeClr val="dk1"/>
                </a:solidFill>
                <a:latin typeface="Palatino"/>
                <a:ea typeface="Palatino"/>
                <a:cs typeface="Palatino"/>
                <a:sym typeface="Palatino"/>
              </a:rPr>
              <a:t>assignments have no value—or, strictly speaking, they have a value of type </a:t>
            </a:r>
            <a:r>
              <a:rPr lang="en-US" sz="2800" b="1" i="0" u="none" strike="noStrike">
                <a:solidFill>
                  <a:schemeClr val="dk1"/>
                </a:solidFill>
                <a:latin typeface="Lucida Sans"/>
                <a:ea typeface="Lucida Sans"/>
                <a:cs typeface="Lucida Sans"/>
                <a:sym typeface="Lucida Sans"/>
              </a:rPr>
              <a:t>Unit</a:t>
            </a:r>
            <a:r>
              <a:rPr lang="en-US" sz="2800" b="1" i="0" u="none" strike="noStrike">
                <a:solidFill>
                  <a:schemeClr val="dk1"/>
                </a:solidFill>
                <a:latin typeface="Palatino"/>
                <a:ea typeface="Palatino"/>
                <a:cs typeface="Palatino"/>
                <a:sym typeface="Palatino"/>
              </a:rPr>
              <a:t>.</a:t>
            </a:r>
            <a:endParaRPr/>
          </a:p>
          <a:p>
            <a:pPr marL="0" marR="0" lvl="0" indent="0" algn="l" rtl="0">
              <a:spcBef>
                <a:spcPts val="0"/>
              </a:spcBef>
              <a:spcAft>
                <a:spcPts val="0"/>
              </a:spcAft>
              <a:buNone/>
            </a:pPr>
            <a:endParaRPr sz="2800" b="0" i="0" u="none" strike="noStrike">
              <a:solidFill>
                <a:schemeClr val="dk1"/>
              </a:solidFill>
              <a:latin typeface="Palatino"/>
              <a:ea typeface="Palatino"/>
              <a:cs typeface="Palatino"/>
              <a:sym typeface="Palatino"/>
            </a:endParaRPr>
          </a:p>
          <a:p>
            <a:pPr marL="0" marR="0" lvl="0" indent="0" algn="l" rtl="0">
              <a:spcBef>
                <a:spcPts val="0"/>
              </a:spcBef>
              <a:spcAft>
                <a:spcPts val="0"/>
              </a:spcAft>
              <a:buNone/>
            </a:pPr>
            <a:r>
              <a:rPr lang="en-US" sz="2800" b="1" i="0" u="none" strike="noStrike">
                <a:solidFill>
                  <a:schemeClr val="dk1"/>
                </a:solidFill>
                <a:latin typeface="Palatino"/>
                <a:ea typeface="Palatino"/>
                <a:cs typeface="Palatino"/>
                <a:sym typeface="Palatino"/>
              </a:rPr>
              <a:t>A block that ends with an assignment, such as</a:t>
            </a:r>
            <a:endParaRPr/>
          </a:p>
          <a:p>
            <a:pPr marL="0" marR="0" lvl="0" indent="0" algn="l" rtl="0">
              <a:spcBef>
                <a:spcPts val="0"/>
              </a:spcBef>
              <a:spcAft>
                <a:spcPts val="0"/>
              </a:spcAft>
              <a:buNone/>
            </a:pPr>
            <a:r>
              <a:rPr lang="en-US" sz="2800" b="1" i="0" u="none" strike="noStrike">
                <a:solidFill>
                  <a:schemeClr val="dk1"/>
                </a:solidFill>
                <a:latin typeface="Lucida Sans"/>
                <a:ea typeface="Lucida Sans"/>
                <a:cs typeface="Lucida Sans"/>
                <a:sym typeface="Lucida Sans"/>
              </a:rPr>
              <a:t>{ r = r * n; n -= 1 }</a:t>
            </a:r>
            <a:endParaRPr/>
          </a:p>
          <a:p>
            <a:pPr marL="0" marR="0" lvl="0" indent="0" algn="l" rtl="0">
              <a:spcBef>
                <a:spcPts val="0"/>
              </a:spcBef>
              <a:spcAft>
                <a:spcPts val="0"/>
              </a:spcAft>
              <a:buNone/>
            </a:pPr>
            <a:r>
              <a:rPr lang="en-US" sz="2800" b="1" i="0" u="none" strike="noStrike">
                <a:solidFill>
                  <a:schemeClr val="dk1"/>
                </a:solidFill>
                <a:latin typeface="Palatino"/>
                <a:ea typeface="Palatino"/>
                <a:cs typeface="Palatino"/>
                <a:sym typeface="Palatino"/>
              </a:rPr>
              <a:t>has a </a:t>
            </a:r>
            <a:r>
              <a:rPr lang="en-US" sz="2800" b="1" i="0" u="none" strike="noStrike">
                <a:solidFill>
                  <a:schemeClr val="dk1"/>
                </a:solidFill>
                <a:latin typeface="Lucida Sans"/>
                <a:ea typeface="Lucida Sans"/>
                <a:cs typeface="Lucida Sans"/>
                <a:sym typeface="Lucida Sans"/>
              </a:rPr>
              <a:t>Unit </a:t>
            </a:r>
            <a:r>
              <a:rPr lang="en-US" sz="2800" b="1" i="0" u="none" strike="noStrike">
                <a:solidFill>
                  <a:schemeClr val="dk1"/>
                </a:solidFill>
                <a:latin typeface="Palatino"/>
                <a:ea typeface="Palatino"/>
                <a:cs typeface="Palatino"/>
                <a:sym typeface="Palatino"/>
              </a:rPr>
              <a:t>value.</a:t>
            </a:r>
            <a:endParaRPr/>
          </a:p>
          <a:p>
            <a:pPr marL="0" marR="0" lvl="0" indent="0" algn="l" rtl="0">
              <a:spcBef>
                <a:spcPts val="0"/>
              </a:spcBef>
              <a:spcAft>
                <a:spcPts val="0"/>
              </a:spcAft>
              <a:buNone/>
            </a:pPr>
            <a:endParaRPr sz="2800">
              <a:solidFill>
                <a:schemeClr val="dk1"/>
              </a:solidFill>
              <a:latin typeface="Palatino"/>
              <a:ea typeface="Palatino"/>
              <a:cs typeface="Palatino"/>
              <a:sym typeface="Palatino"/>
            </a:endParaRPr>
          </a:p>
          <a:p>
            <a:pPr marL="0" marR="0" lvl="0" indent="0" algn="l" rtl="0">
              <a:spcBef>
                <a:spcPts val="0"/>
              </a:spcBef>
              <a:spcAft>
                <a:spcPts val="0"/>
              </a:spcAft>
              <a:buNone/>
            </a:pPr>
            <a:r>
              <a:rPr lang="en-US" sz="2800" b="0" i="0" u="none" strike="noStrike">
                <a:solidFill>
                  <a:schemeClr val="dk1"/>
                </a:solidFill>
                <a:latin typeface="Palatino"/>
                <a:ea typeface="Palatino"/>
                <a:cs typeface="Palatino"/>
                <a:sym typeface="Palatino"/>
              </a:rPr>
              <a:t>Since </a:t>
            </a:r>
            <a:r>
              <a:rPr lang="en-US" sz="2800" b="1" i="0" u="none" strike="noStrike">
                <a:solidFill>
                  <a:schemeClr val="dk1"/>
                </a:solidFill>
                <a:latin typeface="Palatino"/>
                <a:ea typeface="Palatino"/>
                <a:cs typeface="Palatino"/>
                <a:sym typeface="Palatino"/>
              </a:rPr>
              <a:t>assignments have </a:t>
            </a:r>
            <a:r>
              <a:rPr lang="en-US" sz="2800" b="1" i="0" u="none" strike="noStrike">
                <a:solidFill>
                  <a:schemeClr val="dk1"/>
                </a:solidFill>
                <a:latin typeface="Lucida Sans"/>
                <a:ea typeface="Lucida Sans"/>
                <a:cs typeface="Lucida Sans"/>
                <a:sym typeface="Lucida Sans"/>
              </a:rPr>
              <a:t>Unit </a:t>
            </a:r>
            <a:r>
              <a:rPr lang="en-US" sz="2800" b="1" i="0" u="none" strike="noStrike">
                <a:solidFill>
                  <a:schemeClr val="dk1"/>
                </a:solidFill>
                <a:latin typeface="Palatino"/>
                <a:ea typeface="Palatino"/>
                <a:cs typeface="Palatino"/>
                <a:sym typeface="Palatino"/>
              </a:rPr>
              <a:t>value, don’t chain them together.</a:t>
            </a:r>
            <a:endParaRPr/>
          </a:p>
          <a:p>
            <a:pPr marL="0" marR="0" lvl="0" indent="0" algn="l" rtl="0">
              <a:spcBef>
                <a:spcPts val="0"/>
              </a:spcBef>
              <a:spcAft>
                <a:spcPts val="0"/>
              </a:spcAft>
              <a:buNone/>
            </a:pPr>
            <a:r>
              <a:rPr lang="en-US" sz="2800" b="1" i="0" u="none" strike="noStrike">
                <a:solidFill>
                  <a:schemeClr val="dk1"/>
                </a:solidFill>
                <a:latin typeface="Lucida Sans"/>
                <a:ea typeface="Lucida Sans"/>
                <a:cs typeface="Lucida Sans"/>
                <a:sym typeface="Lucida Sans"/>
              </a:rPr>
              <a:t>x = y = 1 // </a:t>
            </a:r>
            <a:r>
              <a:rPr lang="en-US" sz="2800" b="1" i="0" u="none" strike="noStrike">
                <a:solidFill>
                  <a:schemeClr val="dk1"/>
                </a:solidFill>
                <a:latin typeface="Palatino"/>
                <a:ea typeface="Palatino"/>
                <a:cs typeface="Palatino"/>
                <a:sym typeface="Palatino"/>
              </a:rPr>
              <a:t>No</a:t>
            </a:r>
            <a:endParaRPr/>
          </a:p>
          <a:p>
            <a:pPr marL="0" marR="0" lvl="0" indent="0" algn="l" rtl="0">
              <a:spcBef>
                <a:spcPts val="0"/>
              </a:spcBef>
              <a:spcAft>
                <a:spcPts val="0"/>
              </a:spcAft>
              <a:buNone/>
            </a:pPr>
            <a:endParaRPr sz="2800" b="0" i="0" u="none" strike="noStrike">
              <a:solidFill>
                <a:schemeClr val="dk1"/>
              </a:solidFill>
              <a:latin typeface="Palatino"/>
              <a:ea typeface="Palatino"/>
              <a:cs typeface="Palatino"/>
              <a:sym typeface="Palatino"/>
            </a:endParaRPr>
          </a:p>
          <a:p>
            <a:pPr marL="0" marR="0" lvl="0" indent="0" algn="l" rtl="0">
              <a:spcBef>
                <a:spcPts val="0"/>
              </a:spcBef>
              <a:spcAft>
                <a:spcPts val="0"/>
              </a:spcAft>
              <a:buNone/>
            </a:pPr>
            <a:r>
              <a:rPr lang="en-US" sz="2800" b="0" i="0" u="none" strike="noStrike">
                <a:solidFill>
                  <a:schemeClr val="dk1"/>
                </a:solidFill>
                <a:latin typeface="Palatino"/>
                <a:ea typeface="Palatino"/>
                <a:cs typeface="Palatino"/>
                <a:sym typeface="Palatino"/>
              </a:rPr>
              <a:t>The value of </a:t>
            </a:r>
            <a:r>
              <a:rPr lang="en-US" sz="2800" b="0" i="0" u="none" strike="noStrike">
                <a:solidFill>
                  <a:schemeClr val="dk1"/>
                </a:solidFill>
                <a:latin typeface="Lucida Sans"/>
                <a:ea typeface="Lucida Sans"/>
                <a:cs typeface="Lucida Sans"/>
                <a:sym typeface="Lucida Sans"/>
              </a:rPr>
              <a:t>y = 1 </a:t>
            </a:r>
            <a:r>
              <a:rPr lang="en-US" sz="2800" b="0" i="0" u="none" strike="noStrike">
                <a:solidFill>
                  <a:schemeClr val="dk1"/>
                </a:solidFill>
                <a:latin typeface="Palatino"/>
                <a:ea typeface="Palatino"/>
                <a:cs typeface="Palatino"/>
                <a:sym typeface="Palatino"/>
              </a:rPr>
              <a:t>is </a:t>
            </a:r>
            <a:r>
              <a:rPr lang="en-US" sz="2800" b="0" i="0" u="none" strike="noStrike">
                <a:solidFill>
                  <a:schemeClr val="dk1"/>
                </a:solidFill>
                <a:latin typeface="Lucida Sans"/>
                <a:ea typeface="Lucida Sans"/>
                <a:cs typeface="Lucida Sans"/>
                <a:sym typeface="Lucida Sans"/>
              </a:rPr>
              <a:t>()</a:t>
            </a:r>
            <a:r>
              <a:rPr lang="en-US" sz="2800" b="0" i="0" u="none" strike="noStrike">
                <a:solidFill>
                  <a:schemeClr val="dk1"/>
                </a:solidFill>
                <a:latin typeface="Palatino"/>
                <a:ea typeface="Palatino"/>
                <a:cs typeface="Palatino"/>
                <a:sym typeface="Palatino"/>
              </a:rPr>
              <a:t>, and it’s highly unlikely that you wanted to assign a </a:t>
            </a:r>
            <a:r>
              <a:rPr lang="en-US" sz="2800" b="0" i="0" u="none" strike="noStrike">
                <a:solidFill>
                  <a:schemeClr val="dk1"/>
                </a:solidFill>
                <a:latin typeface="Lucida Sans"/>
                <a:ea typeface="Lucida Sans"/>
                <a:cs typeface="Lucida Sans"/>
                <a:sym typeface="Lucida Sans"/>
              </a:rPr>
              <a:t>Unit </a:t>
            </a:r>
            <a:r>
              <a:rPr lang="en-US" sz="2800" b="0" i="0" u="none" strike="noStrike">
                <a:solidFill>
                  <a:schemeClr val="dk1"/>
                </a:solidFill>
                <a:latin typeface="Palatino"/>
                <a:ea typeface="Palatino"/>
                <a:cs typeface="Palatino"/>
                <a:sym typeface="Palatino"/>
              </a:rPr>
              <a:t>to </a:t>
            </a:r>
            <a:r>
              <a:rPr lang="en-US" sz="2800" b="0" i="0" u="none" strike="noStrike">
                <a:solidFill>
                  <a:schemeClr val="dk1"/>
                </a:solidFill>
                <a:latin typeface="Lucida Sans"/>
                <a:ea typeface="Lucida Sans"/>
                <a:cs typeface="Lucida Sans"/>
                <a:sym typeface="Lucida Sans"/>
              </a:rPr>
              <a:t>x</a:t>
            </a:r>
            <a:r>
              <a:rPr lang="en-US" sz="2800" b="0" i="0" u="none" strike="noStrike">
                <a:solidFill>
                  <a:schemeClr val="dk1"/>
                </a:solidFill>
                <a:latin typeface="Palatino"/>
                <a:ea typeface="Palatino"/>
                <a:cs typeface="Palatino"/>
                <a:sym typeface="Palatino"/>
              </a:rPr>
              <a:t>. </a:t>
            </a:r>
            <a:endParaRPr sz="2800">
              <a:solidFill>
                <a:schemeClr val="dk1"/>
              </a:solidFill>
              <a:latin typeface="Calibri"/>
              <a:ea typeface="Calibri"/>
              <a:cs typeface="Calibri"/>
              <a:sym typeface="Calibri"/>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36"/>
          <p:cNvSpPr txBox="1"/>
          <p:nvPr/>
        </p:nvSpPr>
        <p:spPr>
          <a:xfrm>
            <a:off x="165463" y="353412"/>
            <a:ext cx="11443063" cy="606319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0" i="0" u="none" strike="noStrike" dirty="0">
                <a:solidFill>
                  <a:schemeClr val="dk1"/>
                </a:solidFill>
                <a:latin typeface="Arial"/>
                <a:ea typeface="Arial"/>
                <a:cs typeface="Arial"/>
                <a:sym typeface="Arial"/>
              </a:rPr>
              <a:t>Input and Output</a:t>
            </a:r>
            <a:endParaRPr dirty="0"/>
          </a:p>
          <a:p>
            <a:pPr marL="0" marR="0" lvl="0" indent="0" algn="l" rtl="0">
              <a:spcBef>
                <a:spcPts val="0"/>
              </a:spcBef>
              <a:spcAft>
                <a:spcPts val="0"/>
              </a:spcAft>
              <a:buNone/>
            </a:pPr>
            <a:endParaRPr sz="2800" b="0" i="0" u="none" strike="noStrike" dirty="0">
              <a:solidFill>
                <a:schemeClr val="dk1"/>
              </a:solidFill>
              <a:latin typeface="Arial"/>
              <a:ea typeface="Arial"/>
              <a:cs typeface="Arial"/>
              <a:sym typeface="Arial"/>
            </a:endParaRPr>
          </a:p>
          <a:p>
            <a:pPr marL="0" marR="0" lvl="0" indent="0" algn="just" rtl="0">
              <a:spcBef>
                <a:spcPts val="0"/>
              </a:spcBef>
              <a:spcAft>
                <a:spcPts val="0"/>
              </a:spcAft>
              <a:buNone/>
            </a:pPr>
            <a:r>
              <a:rPr lang="en-US" sz="2800" b="0" i="0" u="none" strike="noStrike" dirty="0">
                <a:solidFill>
                  <a:schemeClr val="dk1"/>
                </a:solidFill>
                <a:latin typeface="Palatino"/>
                <a:ea typeface="Palatino"/>
                <a:cs typeface="Palatino"/>
                <a:sym typeface="Palatino"/>
              </a:rPr>
              <a:t>To print a value, </a:t>
            </a:r>
            <a:r>
              <a:rPr lang="en-US" sz="2800" b="1" i="0" u="none" strike="noStrike" dirty="0">
                <a:solidFill>
                  <a:schemeClr val="dk1"/>
                </a:solidFill>
                <a:latin typeface="Palatino"/>
                <a:ea typeface="Palatino"/>
                <a:cs typeface="Palatino"/>
                <a:sym typeface="Palatino"/>
              </a:rPr>
              <a:t>use the </a:t>
            </a:r>
            <a:r>
              <a:rPr lang="en-US" sz="2800" b="1" i="0" u="none" strike="noStrike" dirty="0">
                <a:solidFill>
                  <a:schemeClr val="dk1"/>
                </a:solidFill>
                <a:latin typeface="Lucida Sans"/>
                <a:ea typeface="Lucida Sans"/>
                <a:cs typeface="Lucida Sans"/>
                <a:sym typeface="Lucida Sans"/>
              </a:rPr>
              <a:t>print </a:t>
            </a:r>
            <a:r>
              <a:rPr lang="en-US" sz="2800" b="1" i="0" u="none" strike="noStrike" dirty="0">
                <a:solidFill>
                  <a:schemeClr val="dk1"/>
                </a:solidFill>
                <a:latin typeface="Palatino"/>
                <a:ea typeface="Palatino"/>
                <a:cs typeface="Palatino"/>
                <a:sym typeface="Palatino"/>
              </a:rPr>
              <a:t>or </a:t>
            </a:r>
            <a:r>
              <a:rPr lang="en-US" sz="2800" b="1" i="0" u="none" strike="noStrike" dirty="0" err="1">
                <a:solidFill>
                  <a:schemeClr val="dk1"/>
                </a:solidFill>
                <a:latin typeface="Lucida Sans"/>
                <a:ea typeface="Lucida Sans"/>
                <a:cs typeface="Lucida Sans"/>
                <a:sym typeface="Lucida Sans"/>
              </a:rPr>
              <a:t>println</a:t>
            </a:r>
            <a:r>
              <a:rPr lang="en-US" sz="2800" b="1" i="0" u="none" strike="noStrike" dirty="0">
                <a:solidFill>
                  <a:schemeClr val="dk1"/>
                </a:solidFill>
                <a:latin typeface="Lucida Sans"/>
                <a:ea typeface="Lucida Sans"/>
                <a:cs typeface="Lucida Sans"/>
                <a:sym typeface="Lucida Sans"/>
              </a:rPr>
              <a:t> </a:t>
            </a:r>
            <a:r>
              <a:rPr lang="en-US" sz="2800" b="1" i="0" u="none" strike="noStrike" dirty="0">
                <a:solidFill>
                  <a:schemeClr val="dk1"/>
                </a:solidFill>
                <a:latin typeface="Palatino"/>
                <a:ea typeface="Palatino"/>
                <a:cs typeface="Palatino"/>
                <a:sym typeface="Palatino"/>
              </a:rPr>
              <a:t>function</a:t>
            </a:r>
            <a:r>
              <a:rPr lang="en-US" sz="2800" b="0" i="0" u="none" strike="noStrike" dirty="0">
                <a:solidFill>
                  <a:schemeClr val="dk1"/>
                </a:solidFill>
                <a:latin typeface="Palatino"/>
                <a:ea typeface="Palatino"/>
                <a:cs typeface="Palatino"/>
                <a:sym typeface="Palatino"/>
              </a:rPr>
              <a:t>. </a:t>
            </a:r>
            <a:endParaRPr dirty="0"/>
          </a:p>
          <a:p>
            <a:pPr marL="0" marR="0" lvl="0" indent="0" algn="just" rtl="0">
              <a:spcBef>
                <a:spcPts val="0"/>
              </a:spcBef>
              <a:spcAft>
                <a:spcPts val="0"/>
              </a:spcAft>
              <a:buNone/>
            </a:pPr>
            <a:r>
              <a:rPr lang="en-US" sz="2800" b="0" i="0" u="none" strike="noStrike" dirty="0">
                <a:solidFill>
                  <a:schemeClr val="dk1"/>
                </a:solidFill>
                <a:latin typeface="Palatino"/>
                <a:ea typeface="Palatino"/>
                <a:cs typeface="Palatino"/>
                <a:sym typeface="Palatino"/>
              </a:rPr>
              <a:t>The latter </a:t>
            </a:r>
            <a:r>
              <a:rPr lang="en-US" sz="2800" b="1" i="0" u="none" strike="noStrike" dirty="0">
                <a:solidFill>
                  <a:schemeClr val="dk1"/>
                </a:solidFill>
                <a:latin typeface="Palatino"/>
                <a:ea typeface="Palatino"/>
                <a:cs typeface="Palatino"/>
                <a:sym typeface="Palatino"/>
              </a:rPr>
              <a:t>adds a newline character after the printout. </a:t>
            </a:r>
            <a:endParaRPr dirty="0"/>
          </a:p>
          <a:p>
            <a:pPr marL="0" marR="0" lvl="0" indent="0" algn="just" rtl="0">
              <a:spcBef>
                <a:spcPts val="0"/>
              </a:spcBef>
              <a:spcAft>
                <a:spcPts val="0"/>
              </a:spcAft>
              <a:buNone/>
            </a:pPr>
            <a:endParaRPr sz="2800" b="1" dirty="0">
              <a:solidFill>
                <a:schemeClr val="dk1"/>
              </a:solidFill>
              <a:latin typeface="Palatino"/>
              <a:ea typeface="Palatino"/>
              <a:cs typeface="Palatino"/>
              <a:sym typeface="Palatino"/>
            </a:endParaRPr>
          </a:p>
          <a:p>
            <a:pPr marL="0" marR="0" lvl="0" indent="0" algn="just" rtl="0">
              <a:spcBef>
                <a:spcPts val="0"/>
              </a:spcBef>
              <a:spcAft>
                <a:spcPts val="0"/>
              </a:spcAft>
              <a:buNone/>
            </a:pPr>
            <a:r>
              <a:rPr lang="en-US" sz="2800" b="0" i="0" u="none" strike="noStrike" dirty="0">
                <a:solidFill>
                  <a:schemeClr val="dk1"/>
                </a:solidFill>
                <a:latin typeface="Palatino"/>
                <a:ea typeface="Palatino"/>
                <a:cs typeface="Palatino"/>
                <a:sym typeface="Palatino"/>
              </a:rPr>
              <a:t>For example,</a:t>
            </a:r>
            <a:endParaRPr dirty="0"/>
          </a:p>
          <a:p>
            <a:pPr marL="0" marR="0" lvl="0" indent="0" algn="just" rtl="0">
              <a:spcBef>
                <a:spcPts val="0"/>
              </a:spcBef>
              <a:spcAft>
                <a:spcPts val="0"/>
              </a:spcAft>
              <a:buNone/>
            </a:pPr>
            <a:r>
              <a:rPr lang="en-US" sz="2800" b="0" i="0" u="none" strike="noStrike" dirty="0">
                <a:solidFill>
                  <a:schemeClr val="dk1"/>
                </a:solidFill>
                <a:latin typeface="Lucida Sans"/>
                <a:ea typeface="Lucida Sans"/>
                <a:cs typeface="Lucida Sans"/>
                <a:sym typeface="Lucida Sans"/>
              </a:rPr>
              <a:t>print("Answer: ")</a:t>
            </a:r>
            <a:endParaRPr dirty="0"/>
          </a:p>
          <a:p>
            <a:pPr marL="0" marR="0" lvl="0" indent="0" algn="just" rtl="0">
              <a:spcBef>
                <a:spcPts val="0"/>
              </a:spcBef>
              <a:spcAft>
                <a:spcPts val="0"/>
              </a:spcAft>
              <a:buNone/>
            </a:pPr>
            <a:r>
              <a:rPr lang="en-US" sz="2800" b="0" i="0" u="none" strike="noStrike" dirty="0" err="1">
                <a:solidFill>
                  <a:schemeClr val="dk1"/>
                </a:solidFill>
                <a:latin typeface="Lucida Sans"/>
                <a:ea typeface="Lucida Sans"/>
                <a:cs typeface="Lucida Sans"/>
                <a:sym typeface="Lucida Sans"/>
              </a:rPr>
              <a:t>println</a:t>
            </a:r>
            <a:r>
              <a:rPr lang="en-US" sz="2800" b="0" i="0" u="none" strike="noStrike" dirty="0">
                <a:solidFill>
                  <a:schemeClr val="dk1"/>
                </a:solidFill>
                <a:latin typeface="Lucida Sans"/>
                <a:ea typeface="Lucida Sans"/>
                <a:cs typeface="Lucida Sans"/>
                <a:sym typeface="Lucida Sans"/>
              </a:rPr>
              <a:t>(42)</a:t>
            </a:r>
            <a:endParaRPr dirty="0"/>
          </a:p>
          <a:p>
            <a:pPr marL="0" marR="0" lvl="0" indent="0" algn="just" rtl="0">
              <a:spcBef>
                <a:spcPts val="0"/>
              </a:spcBef>
              <a:spcAft>
                <a:spcPts val="0"/>
              </a:spcAft>
              <a:buNone/>
            </a:pPr>
            <a:r>
              <a:rPr lang="en-US" sz="2800" b="1" i="0" u="none" strike="noStrike" dirty="0">
                <a:solidFill>
                  <a:schemeClr val="dk1"/>
                </a:solidFill>
                <a:latin typeface="Palatino"/>
                <a:ea typeface="Palatino"/>
                <a:cs typeface="Palatino"/>
                <a:sym typeface="Palatino"/>
              </a:rPr>
              <a:t>yields the same output </a:t>
            </a:r>
            <a:r>
              <a:rPr lang="en-US" sz="2800" b="0" i="0" u="none" strike="noStrike" dirty="0">
                <a:solidFill>
                  <a:schemeClr val="dk1"/>
                </a:solidFill>
                <a:latin typeface="Palatino"/>
                <a:ea typeface="Palatino"/>
                <a:cs typeface="Palatino"/>
                <a:sym typeface="Palatino"/>
              </a:rPr>
              <a:t>as</a:t>
            </a:r>
            <a:endParaRPr dirty="0"/>
          </a:p>
          <a:p>
            <a:pPr marL="0" marR="0" lvl="0" indent="0" algn="just" rtl="0">
              <a:spcBef>
                <a:spcPts val="0"/>
              </a:spcBef>
              <a:spcAft>
                <a:spcPts val="0"/>
              </a:spcAft>
              <a:buNone/>
            </a:pPr>
            <a:r>
              <a:rPr lang="en-US" sz="2800" b="0" i="0" u="none" strike="noStrike" dirty="0" err="1">
                <a:solidFill>
                  <a:schemeClr val="dk1"/>
                </a:solidFill>
                <a:latin typeface="Lucida Sans"/>
                <a:ea typeface="Lucida Sans"/>
                <a:cs typeface="Lucida Sans"/>
                <a:sym typeface="Lucida Sans"/>
              </a:rPr>
              <a:t>println</a:t>
            </a:r>
            <a:r>
              <a:rPr lang="en-US" sz="2800" b="0" i="0" u="none" strike="noStrike" dirty="0">
                <a:solidFill>
                  <a:schemeClr val="dk1"/>
                </a:solidFill>
                <a:latin typeface="Lucida Sans"/>
                <a:ea typeface="Lucida Sans"/>
                <a:cs typeface="Lucida Sans"/>
                <a:sym typeface="Lucida Sans"/>
              </a:rPr>
              <a:t>("Answer: " + 42)</a:t>
            </a:r>
            <a:endParaRPr dirty="0"/>
          </a:p>
          <a:p>
            <a:pPr marL="0" marR="0" lvl="0" indent="0" algn="just" rtl="0">
              <a:spcBef>
                <a:spcPts val="0"/>
              </a:spcBef>
              <a:spcAft>
                <a:spcPts val="0"/>
              </a:spcAft>
              <a:buNone/>
            </a:pPr>
            <a:endParaRPr sz="2800" b="0" i="0" u="none" strike="noStrike" dirty="0">
              <a:solidFill>
                <a:schemeClr val="dk1"/>
              </a:solidFill>
              <a:latin typeface="Lucida Sans"/>
              <a:ea typeface="Lucida Sans"/>
              <a:cs typeface="Lucida Sans"/>
              <a:sym typeface="Lucida Sans"/>
            </a:endParaRPr>
          </a:p>
          <a:p>
            <a:pPr marL="0" marR="0" lvl="0" indent="0" algn="just" rtl="0">
              <a:spcBef>
                <a:spcPts val="0"/>
              </a:spcBef>
              <a:spcAft>
                <a:spcPts val="0"/>
              </a:spcAft>
              <a:buNone/>
            </a:pPr>
            <a:r>
              <a:rPr lang="en-US" sz="2800" b="1" i="0" u="none" strike="noStrike" dirty="0">
                <a:solidFill>
                  <a:schemeClr val="dk1"/>
                </a:solidFill>
                <a:latin typeface="Palatino"/>
                <a:ea typeface="Palatino"/>
                <a:cs typeface="Palatino"/>
                <a:sym typeface="Palatino"/>
              </a:rPr>
              <a:t>There is also a </a:t>
            </a:r>
            <a:r>
              <a:rPr lang="en-US" sz="2800" b="1" i="0" u="none" strike="noStrike" dirty="0" err="1">
                <a:solidFill>
                  <a:schemeClr val="dk1"/>
                </a:solidFill>
                <a:latin typeface="Lucida Sans"/>
                <a:ea typeface="Lucida Sans"/>
                <a:cs typeface="Lucida Sans"/>
                <a:sym typeface="Lucida Sans"/>
              </a:rPr>
              <a:t>printf</a:t>
            </a:r>
            <a:r>
              <a:rPr lang="en-US" sz="2800" b="1" i="0" u="none" strike="noStrike" dirty="0">
                <a:solidFill>
                  <a:schemeClr val="dk1"/>
                </a:solidFill>
                <a:latin typeface="Lucida Sans"/>
                <a:ea typeface="Lucida Sans"/>
                <a:cs typeface="Lucida Sans"/>
                <a:sym typeface="Lucida Sans"/>
              </a:rPr>
              <a:t> </a:t>
            </a:r>
            <a:r>
              <a:rPr lang="en-US" sz="2800" b="1" i="0" u="none" strike="noStrike" dirty="0">
                <a:solidFill>
                  <a:schemeClr val="dk1"/>
                </a:solidFill>
                <a:latin typeface="Palatino"/>
                <a:ea typeface="Palatino"/>
                <a:cs typeface="Palatino"/>
                <a:sym typeface="Palatino"/>
              </a:rPr>
              <a:t>function</a:t>
            </a:r>
            <a:r>
              <a:rPr lang="en-US" sz="2800" b="0" i="0" u="none" strike="noStrike" dirty="0">
                <a:solidFill>
                  <a:schemeClr val="dk1"/>
                </a:solidFill>
                <a:latin typeface="Palatino"/>
                <a:ea typeface="Palatino"/>
                <a:cs typeface="Palatino"/>
                <a:sym typeface="Palatino"/>
              </a:rPr>
              <a:t> with a C-style format string:</a:t>
            </a:r>
            <a:endParaRPr dirty="0"/>
          </a:p>
          <a:p>
            <a:pPr marL="0" marR="0" lvl="0" indent="0" algn="just" rtl="0">
              <a:spcBef>
                <a:spcPts val="0"/>
              </a:spcBef>
              <a:spcAft>
                <a:spcPts val="0"/>
              </a:spcAft>
              <a:buNone/>
            </a:pPr>
            <a:r>
              <a:rPr lang="en-US" sz="2800" b="1" i="0" u="none" strike="noStrike" dirty="0" err="1">
                <a:solidFill>
                  <a:schemeClr val="dk1"/>
                </a:solidFill>
                <a:latin typeface="Lucida Sans"/>
                <a:ea typeface="Lucida Sans"/>
                <a:cs typeface="Lucida Sans"/>
                <a:sym typeface="Lucida Sans"/>
              </a:rPr>
              <a:t>printf</a:t>
            </a:r>
            <a:r>
              <a:rPr lang="en-US" sz="2800" b="1" i="0" u="none" strike="noStrike" dirty="0">
                <a:solidFill>
                  <a:schemeClr val="dk1"/>
                </a:solidFill>
                <a:latin typeface="Lucida Sans"/>
                <a:ea typeface="Lucida Sans"/>
                <a:cs typeface="Lucida Sans"/>
                <a:sym typeface="Lucida Sans"/>
              </a:rPr>
              <a:t>("Hello, %s! You are %d years old.\n", name, age)</a:t>
            </a:r>
            <a:endParaRPr dirty="0"/>
          </a:p>
          <a:p>
            <a:pPr marL="0" marR="0" lvl="0" indent="0" algn="l" rtl="0">
              <a:spcBef>
                <a:spcPts val="0"/>
              </a:spcBef>
              <a:spcAft>
                <a:spcPts val="0"/>
              </a:spcAft>
              <a:buNone/>
            </a:pPr>
            <a:endParaRPr sz="2400" b="0" i="0" u="none" strike="noStrike" dirty="0">
              <a:solidFill>
                <a:schemeClr val="dk1"/>
              </a:solidFill>
              <a:latin typeface="Lucida Sans"/>
              <a:ea typeface="Lucida Sans"/>
              <a:cs typeface="Lucida Sans"/>
              <a:sym typeface="Lucida Sans"/>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37"/>
          <p:cNvSpPr txBox="1"/>
          <p:nvPr/>
        </p:nvSpPr>
        <p:spPr>
          <a:xfrm>
            <a:off x="165463" y="650188"/>
            <a:ext cx="11399520" cy="483209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0" i="0" u="none" strike="noStrike">
                <a:solidFill>
                  <a:schemeClr val="dk1"/>
                </a:solidFill>
                <a:latin typeface="Palatino"/>
                <a:ea typeface="Palatino"/>
                <a:cs typeface="Palatino"/>
                <a:sym typeface="Palatino"/>
              </a:rPr>
              <a:t>Or better, use </a:t>
            </a:r>
            <a:r>
              <a:rPr lang="en-US" sz="2800" b="1" i="1" u="none" strike="noStrike">
                <a:solidFill>
                  <a:schemeClr val="dk1"/>
                </a:solidFill>
                <a:latin typeface="Palatino"/>
                <a:ea typeface="Palatino"/>
                <a:cs typeface="Palatino"/>
                <a:sym typeface="Palatino"/>
              </a:rPr>
              <a:t>string interpolation</a:t>
            </a:r>
            <a:endParaRPr/>
          </a:p>
          <a:p>
            <a:pPr marL="0" marR="0" lvl="0" indent="0" algn="l" rtl="0">
              <a:spcBef>
                <a:spcPts val="0"/>
              </a:spcBef>
              <a:spcAft>
                <a:spcPts val="0"/>
              </a:spcAft>
              <a:buNone/>
            </a:pPr>
            <a:endParaRPr sz="2800" b="0" i="1" u="none" strike="noStrike">
              <a:solidFill>
                <a:schemeClr val="dk1"/>
              </a:solidFill>
              <a:latin typeface="Palatino"/>
              <a:ea typeface="Palatino"/>
              <a:cs typeface="Palatino"/>
              <a:sym typeface="Palatino"/>
            </a:endParaRPr>
          </a:p>
          <a:p>
            <a:pPr marL="0" marR="0" lvl="0" indent="0" algn="just" rtl="0">
              <a:spcBef>
                <a:spcPts val="0"/>
              </a:spcBef>
              <a:spcAft>
                <a:spcPts val="0"/>
              </a:spcAft>
              <a:buNone/>
            </a:pPr>
            <a:r>
              <a:rPr lang="en-US" sz="2800" b="0" i="0" u="none" strike="noStrike">
                <a:solidFill>
                  <a:schemeClr val="dk1"/>
                </a:solidFill>
                <a:latin typeface="Lucida Sans"/>
                <a:ea typeface="Lucida Sans"/>
                <a:cs typeface="Lucida Sans"/>
                <a:sym typeface="Lucida Sans"/>
              </a:rPr>
              <a:t>print(</a:t>
            </a:r>
            <a:r>
              <a:rPr lang="en-US" sz="2800" b="1" i="0" u="none" strike="noStrike">
                <a:solidFill>
                  <a:schemeClr val="dk1"/>
                </a:solidFill>
                <a:latin typeface="Lucida Sans"/>
                <a:ea typeface="Lucida Sans"/>
                <a:cs typeface="Lucida Sans"/>
                <a:sym typeface="Lucida Sans"/>
              </a:rPr>
              <a:t>f</a:t>
            </a:r>
            <a:r>
              <a:rPr lang="en-US" sz="2800" b="0" i="0" u="none" strike="noStrike">
                <a:solidFill>
                  <a:schemeClr val="dk1"/>
                </a:solidFill>
                <a:latin typeface="Lucida Sans"/>
                <a:ea typeface="Lucida Sans"/>
                <a:cs typeface="Lucida Sans"/>
                <a:sym typeface="Lucida Sans"/>
              </a:rPr>
              <a:t>"Hello, </a:t>
            </a:r>
            <a:r>
              <a:rPr lang="en-US" sz="2800" b="1" i="0" u="none" strike="noStrike">
                <a:solidFill>
                  <a:schemeClr val="dk1"/>
                </a:solidFill>
                <a:latin typeface="Lucida Sans"/>
                <a:ea typeface="Lucida Sans"/>
                <a:cs typeface="Lucida Sans"/>
                <a:sym typeface="Lucida Sans"/>
              </a:rPr>
              <a:t>$name</a:t>
            </a:r>
            <a:r>
              <a:rPr lang="en-US" sz="2800" b="0" i="0" u="none" strike="noStrike">
                <a:solidFill>
                  <a:schemeClr val="dk1"/>
                </a:solidFill>
                <a:latin typeface="Lucida Sans"/>
                <a:ea typeface="Lucida Sans"/>
                <a:cs typeface="Lucida Sans"/>
                <a:sym typeface="Lucida Sans"/>
              </a:rPr>
              <a:t>! In six months, you'll be </a:t>
            </a:r>
            <a:r>
              <a:rPr lang="en-US" sz="2800" b="1" i="0" u="none" strike="noStrike">
                <a:solidFill>
                  <a:schemeClr val="dk1"/>
                </a:solidFill>
                <a:latin typeface="Lucida Sans"/>
                <a:ea typeface="Lucida Sans"/>
                <a:cs typeface="Lucida Sans"/>
                <a:sym typeface="Lucida Sans"/>
              </a:rPr>
              <a:t>${age + 0.5}%7.2f </a:t>
            </a:r>
            <a:r>
              <a:rPr lang="en-US" sz="2800" b="0" i="0" u="none" strike="noStrike">
                <a:solidFill>
                  <a:schemeClr val="dk1"/>
                </a:solidFill>
                <a:latin typeface="Lucida Sans"/>
                <a:ea typeface="Lucida Sans"/>
                <a:cs typeface="Lucida Sans"/>
                <a:sym typeface="Lucida Sans"/>
              </a:rPr>
              <a:t>years old.%n")</a:t>
            </a:r>
            <a:endParaRPr/>
          </a:p>
          <a:p>
            <a:pPr marL="0" marR="0" lvl="0" indent="0" algn="just" rtl="0">
              <a:spcBef>
                <a:spcPts val="0"/>
              </a:spcBef>
              <a:spcAft>
                <a:spcPts val="0"/>
              </a:spcAft>
              <a:buNone/>
            </a:pPr>
            <a:endParaRPr sz="2800" b="0" i="0" u="none" strike="noStrike">
              <a:solidFill>
                <a:schemeClr val="dk1"/>
              </a:solidFill>
              <a:latin typeface="Lucida Sans"/>
              <a:ea typeface="Lucida Sans"/>
              <a:cs typeface="Lucida Sans"/>
              <a:sym typeface="Lucida Sans"/>
            </a:endParaRPr>
          </a:p>
          <a:p>
            <a:pPr marL="0" marR="0" lvl="0" indent="0" algn="just" rtl="0">
              <a:spcBef>
                <a:spcPts val="0"/>
              </a:spcBef>
              <a:spcAft>
                <a:spcPts val="0"/>
              </a:spcAft>
              <a:buNone/>
            </a:pPr>
            <a:r>
              <a:rPr lang="en-US" sz="2800" b="0" i="0" u="none" strike="noStrike">
                <a:solidFill>
                  <a:schemeClr val="dk1"/>
                </a:solidFill>
                <a:latin typeface="Palatino"/>
                <a:ea typeface="Palatino"/>
                <a:cs typeface="Palatino"/>
                <a:sym typeface="Palatino"/>
              </a:rPr>
              <a:t>A </a:t>
            </a:r>
            <a:r>
              <a:rPr lang="en-US" sz="2800" b="1" i="0" u="none" strike="noStrike">
                <a:solidFill>
                  <a:schemeClr val="dk1"/>
                </a:solidFill>
                <a:latin typeface="Palatino"/>
                <a:ea typeface="Palatino"/>
                <a:cs typeface="Palatino"/>
                <a:sym typeface="Palatino"/>
              </a:rPr>
              <a:t>formatted string is prefixed with the letter </a:t>
            </a:r>
            <a:r>
              <a:rPr lang="en-US" sz="2800" b="1" i="0" u="none" strike="noStrike">
                <a:solidFill>
                  <a:schemeClr val="dk1"/>
                </a:solidFill>
                <a:latin typeface="Lucida Sans"/>
                <a:ea typeface="Lucida Sans"/>
                <a:cs typeface="Lucida Sans"/>
                <a:sym typeface="Lucida Sans"/>
              </a:rPr>
              <a:t>f</a:t>
            </a:r>
            <a:r>
              <a:rPr lang="en-US" sz="2800" b="0" i="0" u="none" strike="noStrike">
                <a:solidFill>
                  <a:schemeClr val="dk1"/>
                </a:solidFill>
                <a:latin typeface="Palatino"/>
                <a:ea typeface="Palatino"/>
                <a:cs typeface="Palatino"/>
                <a:sym typeface="Palatino"/>
              </a:rPr>
              <a:t>. </a:t>
            </a:r>
            <a:endParaRPr/>
          </a:p>
          <a:p>
            <a:pPr marL="0" marR="0" lvl="0" indent="0" algn="just" rtl="0">
              <a:spcBef>
                <a:spcPts val="0"/>
              </a:spcBef>
              <a:spcAft>
                <a:spcPts val="0"/>
              </a:spcAft>
              <a:buNone/>
            </a:pPr>
            <a:endParaRPr sz="2800">
              <a:solidFill>
                <a:schemeClr val="dk1"/>
              </a:solidFill>
              <a:latin typeface="Palatino"/>
              <a:ea typeface="Palatino"/>
              <a:cs typeface="Palatino"/>
              <a:sym typeface="Palatino"/>
            </a:endParaRPr>
          </a:p>
          <a:p>
            <a:pPr marL="0" marR="0" lvl="0" indent="0" algn="just" rtl="0">
              <a:spcBef>
                <a:spcPts val="0"/>
              </a:spcBef>
              <a:spcAft>
                <a:spcPts val="0"/>
              </a:spcAft>
              <a:buNone/>
            </a:pPr>
            <a:r>
              <a:rPr lang="en-US" sz="2800" b="0" i="0" u="none" strike="noStrike">
                <a:solidFill>
                  <a:schemeClr val="dk1"/>
                </a:solidFill>
                <a:latin typeface="Palatino"/>
                <a:ea typeface="Palatino"/>
                <a:cs typeface="Palatino"/>
                <a:sym typeface="Palatino"/>
              </a:rPr>
              <a:t>The </a:t>
            </a:r>
            <a:r>
              <a:rPr lang="en-US" sz="2800" b="1" i="0" u="none" strike="noStrike">
                <a:solidFill>
                  <a:schemeClr val="dk1"/>
                </a:solidFill>
                <a:latin typeface="Palatino"/>
                <a:ea typeface="Palatino"/>
                <a:cs typeface="Palatino"/>
                <a:sym typeface="Palatino"/>
              </a:rPr>
              <a:t>expression </a:t>
            </a:r>
            <a:r>
              <a:rPr lang="en-US" sz="2800" b="1" i="0" u="none" strike="noStrike">
                <a:solidFill>
                  <a:schemeClr val="dk1"/>
                </a:solidFill>
                <a:latin typeface="Lucida Sans"/>
                <a:ea typeface="Lucida Sans"/>
                <a:cs typeface="Lucida Sans"/>
                <a:sym typeface="Lucida Sans"/>
              </a:rPr>
              <a:t>$name </a:t>
            </a:r>
            <a:r>
              <a:rPr lang="en-US" sz="2800" b="1" i="0" u="none" strike="noStrike">
                <a:solidFill>
                  <a:schemeClr val="dk1"/>
                </a:solidFill>
                <a:latin typeface="Palatino"/>
                <a:ea typeface="Palatino"/>
                <a:cs typeface="Palatino"/>
                <a:sym typeface="Palatino"/>
              </a:rPr>
              <a:t>is replaced with the value of the variable </a:t>
            </a:r>
            <a:r>
              <a:rPr lang="en-US" sz="2800" b="1" i="0" u="none" strike="noStrike">
                <a:solidFill>
                  <a:schemeClr val="dk1"/>
                </a:solidFill>
                <a:latin typeface="Lucida Sans"/>
                <a:ea typeface="Lucida Sans"/>
                <a:cs typeface="Lucida Sans"/>
                <a:sym typeface="Lucida Sans"/>
              </a:rPr>
              <a:t>name</a:t>
            </a:r>
            <a:r>
              <a:rPr lang="en-US" sz="2800" b="1" i="0" u="none" strike="noStrike">
                <a:solidFill>
                  <a:schemeClr val="dk1"/>
                </a:solidFill>
                <a:latin typeface="Palatino"/>
                <a:ea typeface="Palatino"/>
                <a:cs typeface="Palatino"/>
                <a:sym typeface="Palatino"/>
              </a:rPr>
              <a:t>. The expression </a:t>
            </a:r>
            <a:r>
              <a:rPr lang="en-US" sz="2800" b="1" i="0" u="none" strike="noStrike">
                <a:solidFill>
                  <a:schemeClr val="dk1"/>
                </a:solidFill>
                <a:latin typeface="Lucida Sans"/>
                <a:ea typeface="Lucida Sans"/>
                <a:cs typeface="Lucida Sans"/>
                <a:sym typeface="Lucida Sans"/>
              </a:rPr>
              <a:t>${age + 0.5}%7.2f</a:t>
            </a:r>
            <a:endParaRPr/>
          </a:p>
          <a:p>
            <a:pPr marL="0" marR="0" lvl="0" indent="0" algn="just" rtl="0">
              <a:spcBef>
                <a:spcPts val="0"/>
              </a:spcBef>
              <a:spcAft>
                <a:spcPts val="0"/>
              </a:spcAft>
              <a:buNone/>
            </a:pPr>
            <a:r>
              <a:rPr lang="en-US" sz="2800" b="1" i="0" u="none" strike="noStrike">
                <a:solidFill>
                  <a:schemeClr val="dk1"/>
                </a:solidFill>
                <a:latin typeface="Palatino"/>
                <a:ea typeface="Palatino"/>
                <a:cs typeface="Palatino"/>
                <a:sym typeface="Palatino"/>
              </a:rPr>
              <a:t>is replaced with the value of </a:t>
            </a:r>
            <a:r>
              <a:rPr lang="en-US" sz="2800" b="1" i="0" u="none" strike="noStrike">
                <a:solidFill>
                  <a:schemeClr val="dk1"/>
                </a:solidFill>
                <a:latin typeface="Lucida Sans"/>
                <a:ea typeface="Lucida Sans"/>
                <a:cs typeface="Lucida Sans"/>
                <a:sym typeface="Lucida Sans"/>
              </a:rPr>
              <a:t>age + 0.5</a:t>
            </a:r>
            <a:r>
              <a:rPr lang="en-US" sz="2800" b="1" i="0" u="none" strike="noStrike">
                <a:solidFill>
                  <a:schemeClr val="dk1"/>
                </a:solidFill>
                <a:latin typeface="Palatino"/>
                <a:ea typeface="Palatino"/>
                <a:cs typeface="Palatino"/>
                <a:sym typeface="Palatino"/>
              </a:rPr>
              <a:t>,</a:t>
            </a:r>
            <a:r>
              <a:rPr lang="en-US" sz="2800" b="0" i="0" u="none" strike="noStrike">
                <a:solidFill>
                  <a:schemeClr val="dk1"/>
                </a:solidFill>
                <a:latin typeface="Palatino"/>
                <a:ea typeface="Palatino"/>
                <a:cs typeface="Palatino"/>
                <a:sym typeface="Palatino"/>
              </a:rPr>
              <a:t> formatted as a floating-point number of width 7 and precision 2.</a:t>
            </a:r>
            <a:endParaRPr sz="2800">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4E2388D1-8B8C-4C3A-9D8B-1CD38D8245DD}"/>
              </a:ext>
            </a:extLst>
          </p:cNvPr>
          <p:cNvPicPr>
            <a:picLocks noChangeAspect="1"/>
          </p:cNvPicPr>
          <p:nvPr/>
        </p:nvPicPr>
        <p:blipFill>
          <a:blip r:embed="rId2"/>
          <a:stretch>
            <a:fillRect/>
          </a:stretch>
        </p:blipFill>
        <p:spPr>
          <a:xfrm>
            <a:off x="967764" y="983226"/>
            <a:ext cx="10081236" cy="4807974"/>
          </a:xfrm>
          <a:prstGeom prst="rect">
            <a:avLst/>
          </a:prstGeom>
        </p:spPr>
      </p:pic>
    </p:spTree>
    <p:extLst>
      <p:ext uri="{BB962C8B-B14F-4D97-AF65-F5344CB8AC3E}">
        <p14:creationId xmlns:p14="http://schemas.microsoft.com/office/powerpoint/2010/main" xmlns="" val="219936041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38"/>
          <p:cNvSpPr txBox="1"/>
          <p:nvPr/>
        </p:nvSpPr>
        <p:spPr>
          <a:xfrm>
            <a:off x="566058" y="870746"/>
            <a:ext cx="10990216" cy="369331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0" i="0" u="none" strike="noStrike" dirty="0">
                <a:solidFill>
                  <a:schemeClr val="dk1"/>
                </a:solidFill>
                <a:latin typeface="Palatino"/>
                <a:ea typeface="Palatino"/>
                <a:cs typeface="Palatino"/>
                <a:sym typeface="Palatino"/>
              </a:rPr>
              <a:t>You can </a:t>
            </a:r>
            <a:r>
              <a:rPr lang="en-US" sz="2800" b="1" i="0" u="none" strike="noStrike" dirty="0">
                <a:solidFill>
                  <a:schemeClr val="dk1"/>
                </a:solidFill>
                <a:latin typeface="Palatino"/>
                <a:ea typeface="Palatino"/>
                <a:cs typeface="Palatino"/>
                <a:sym typeface="Palatino"/>
              </a:rPr>
              <a:t>read a line of input from the console with the </a:t>
            </a:r>
            <a:r>
              <a:rPr lang="en-US" sz="2800" b="1" i="0" u="none" strike="noStrike" dirty="0" err="1">
                <a:solidFill>
                  <a:schemeClr val="dk1"/>
                </a:solidFill>
                <a:latin typeface="Lucida Sans"/>
                <a:ea typeface="Lucida Sans"/>
                <a:cs typeface="Lucida Sans"/>
                <a:sym typeface="Lucida Sans"/>
              </a:rPr>
              <a:t>readLine</a:t>
            </a:r>
            <a:r>
              <a:rPr lang="en-US" sz="2800" b="1" i="0" u="none" strike="noStrike" dirty="0">
                <a:solidFill>
                  <a:schemeClr val="dk1"/>
                </a:solidFill>
                <a:latin typeface="Lucida Sans"/>
                <a:ea typeface="Lucida Sans"/>
                <a:cs typeface="Lucida Sans"/>
                <a:sym typeface="Lucida Sans"/>
              </a:rPr>
              <a:t> </a:t>
            </a:r>
            <a:r>
              <a:rPr lang="en-US" sz="2800" b="1" i="0" u="none" strike="noStrike" dirty="0">
                <a:solidFill>
                  <a:schemeClr val="dk1"/>
                </a:solidFill>
                <a:latin typeface="Palatino"/>
                <a:ea typeface="Palatino"/>
                <a:cs typeface="Palatino"/>
                <a:sym typeface="Palatino"/>
              </a:rPr>
              <a:t>method</a:t>
            </a:r>
            <a:r>
              <a:rPr lang="en-US" sz="2800" b="0" i="0" u="none" strike="noStrike" dirty="0">
                <a:solidFill>
                  <a:schemeClr val="dk1"/>
                </a:solidFill>
                <a:latin typeface="Palatino"/>
                <a:ea typeface="Palatino"/>
                <a:cs typeface="Palatino"/>
                <a:sym typeface="Palatino"/>
              </a:rPr>
              <a:t> of the  </a:t>
            </a:r>
            <a:r>
              <a:rPr lang="en-US" sz="2800" b="0" i="0" u="none" strike="noStrike" dirty="0" err="1">
                <a:solidFill>
                  <a:schemeClr val="dk1"/>
                </a:solidFill>
                <a:latin typeface="Lucida Sans"/>
                <a:ea typeface="Lucida Sans"/>
                <a:cs typeface="Lucida Sans"/>
                <a:sym typeface="Lucida Sans"/>
              </a:rPr>
              <a:t>scala.io.StdIn</a:t>
            </a:r>
            <a:r>
              <a:rPr lang="en-US" sz="2800" b="0" i="0" u="none" strike="noStrike" dirty="0">
                <a:solidFill>
                  <a:schemeClr val="dk1"/>
                </a:solidFill>
                <a:latin typeface="Lucida Sans"/>
                <a:ea typeface="Lucida Sans"/>
                <a:cs typeface="Lucida Sans"/>
                <a:sym typeface="Lucida Sans"/>
              </a:rPr>
              <a:t> </a:t>
            </a:r>
            <a:r>
              <a:rPr lang="en-US" sz="2800" b="0" i="0" u="none" strike="noStrike" dirty="0">
                <a:solidFill>
                  <a:schemeClr val="dk1"/>
                </a:solidFill>
                <a:latin typeface="Palatino"/>
                <a:ea typeface="Palatino"/>
                <a:cs typeface="Palatino"/>
                <a:sym typeface="Palatino"/>
              </a:rPr>
              <a:t>class.</a:t>
            </a:r>
            <a:endParaRPr dirty="0"/>
          </a:p>
          <a:p>
            <a:pPr marL="0" marR="0" lvl="0" indent="0" algn="l" rtl="0">
              <a:spcBef>
                <a:spcPts val="0"/>
              </a:spcBef>
              <a:spcAft>
                <a:spcPts val="0"/>
              </a:spcAft>
              <a:buNone/>
            </a:pPr>
            <a:endParaRPr sz="2800" dirty="0">
              <a:solidFill>
                <a:schemeClr val="dk1"/>
              </a:solidFill>
              <a:latin typeface="Palatino"/>
              <a:ea typeface="Palatino"/>
              <a:cs typeface="Palatino"/>
              <a:sym typeface="Palatino"/>
            </a:endParaRPr>
          </a:p>
          <a:p>
            <a:pPr marL="0" marR="0" lvl="0" indent="0" algn="l" rtl="0">
              <a:spcBef>
                <a:spcPts val="0"/>
              </a:spcBef>
              <a:spcAft>
                <a:spcPts val="0"/>
              </a:spcAft>
              <a:buNone/>
            </a:pPr>
            <a:r>
              <a:rPr lang="en-US" sz="3000" b="0" i="0" u="none" strike="noStrike" dirty="0">
                <a:solidFill>
                  <a:schemeClr val="dk1"/>
                </a:solidFill>
                <a:latin typeface="Lucida Sans"/>
                <a:ea typeface="Lucida Sans"/>
                <a:cs typeface="Lucida Sans"/>
                <a:sym typeface="Lucida Sans"/>
              </a:rPr>
              <a:t>import scala.io</a:t>
            </a:r>
            <a:endParaRPr dirty="0"/>
          </a:p>
          <a:p>
            <a:pPr marL="0" marR="0" lvl="0" indent="0" algn="l" rtl="0">
              <a:spcBef>
                <a:spcPts val="0"/>
              </a:spcBef>
              <a:spcAft>
                <a:spcPts val="0"/>
              </a:spcAft>
              <a:buNone/>
            </a:pPr>
            <a:r>
              <a:rPr lang="en-US" sz="3000" b="0" i="0" u="none" strike="noStrike" dirty="0" err="1">
                <a:solidFill>
                  <a:schemeClr val="dk1"/>
                </a:solidFill>
                <a:latin typeface="Lucida Sans"/>
                <a:ea typeface="Lucida Sans"/>
                <a:cs typeface="Lucida Sans"/>
                <a:sym typeface="Lucida Sans"/>
              </a:rPr>
              <a:t>val</a:t>
            </a:r>
            <a:r>
              <a:rPr lang="en-US" sz="3000" b="0" i="0" u="none" strike="noStrike" dirty="0">
                <a:solidFill>
                  <a:schemeClr val="dk1"/>
                </a:solidFill>
                <a:latin typeface="Lucida Sans"/>
                <a:ea typeface="Lucida Sans"/>
                <a:cs typeface="Lucida Sans"/>
                <a:sym typeface="Lucida Sans"/>
              </a:rPr>
              <a:t> name = </a:t>
            </a:r>
            <a:r>
              <a:rPr lang="en-US" sz="3000" b="0" i="0" u="none" strike="noStrike" dirty="0" err="1">
                <a:solidFill>
                  <a:schemeClr val="dk1"/>
                </a:solidFill>
                <a:latin typeface="Lucida Sans"/>
                <a:ea typeface="Lucida Sans"/>
                <a:cs typeface="Lucida Sans"/>
                <a:sym typeface="Lucida Sans"/>
              </a:rPr>
              <a:t>StdIn.readLine</a:t>
            </a:r>
            <a:r>
              <a:rPr lang="en-US" sz="3000" b="0" i="0" u="none" strike="noStrike" dirty="0">
                <a:solidFill>
                  <a:schemeClr val="dk1"/>
                </a:solidFill>
                <a:latin typeface="Lucida Sans"/>
                <a:ea typeface="Lucida Sans"/>
                <a:cs typeface="Lucida Sans"/>
                <a:sym typeface="Lucida Sans"/>
              </a:rPr>
              <a:t>("Your name: ")</a:t>
            </a:r>
            <a:endParaRPr dirty="0"/>
          </a:p>
          <a:p>
            <a:pPr marL="0" marR="0" lvl="0" indent="0" algn="l" rtl="0">
              <a:spcBef>
                <a:spcPts val="0"/>
              </a:spcBef>
              <a:spcAft>
                <a:spcPts val="0"/>
              </a:spcAft>
              <a:buNone/>
            </a:pPr>
            <a:r>
              <a:rPr lang="en-US" sz="3000" b="0" i="0" u="none" strike="noStrike" dirty="0">
                <a:solidFill>
                  <a:schemeClr val="dk1"/>
                </a:solidFill>
                <a:latin typeface="Lucida Sans"/>
                <a:ea typeface="Lucida Sans"/>
                <a:cs typeface="Lucida Sans"/>
                <a:sym typeface="Lucida Sans"/>
              </a:rPr>
              <a:t>print("Your age: ")</a:t>
            </a:r>
            <a:endParaRPr dirty="0"/>
          </a:p>
          <a:p>
            <a:pPr marL="0" marR="0" lvl="0" indent="0" algn="l" rtl="0">
              <a:spcBef>
                <a:spcPts val="0"/>
              </a:spcBef>
              <a:spcAft>
                <a:spcPts val="0"/>
              </a:spcAft>
              <a:buNone/>
            </a:pPr>
            <a:r>
              <a:rPr lang="en-US" sz="3000" b="0" i="0" u="none" strike="noStrike" dirty="0" err="1">
                <a:solidFill>
                  <a:schemeClr val="dk1"/>
                </a:solidFill>
                <a:latin typeface="Lucida Sans"/>
                <a:ea typeface="Lucida Sans"/>
                <a:cs typeface="Lucida Sans"/>
                <a:sym typeface="Lucida Sans"/>
              </a:rPr>
              <a:t>val</a:t>
            </a:r>
            <a:r>
              <a:rPr lang="en-US" sz="3000" b="0" i="0" u="none" strike="noStrike" dirty="0">
                <a:solidFill>
                  <a:schemeClr val="dk1"/>
                </a:solidFill>
                <a:latin typeface="Lucida Sans"/>
                <a:ea typeface="Lucida Sans"/>
                <a:cs typeface="Lucida Sans"/>
                <a:sym typeface="Lucida Sans"/>
              </a:rPr>
              <a:t> age = </a:t>
            </a:r>
            <a:r>
              <a:rPr lang="en-US" sz="3000" b="0" i="0" u="none" strike="noStrike" dirty="0" err="1">
                <a:solidFill>
                  <a:schemeClr val="dk1"/>
                </a:solidFill>
                <a:latin typeface="Lucida Sans"/>
                <a:ea typeface="Lucida Sans"/>
                <a:cs typeface="Lucida Sans"/>
                <a:sym typeface="Lucida Sans"/>
              </a:rPr>
              <a:t>StdIn.readInt</a:t>
            </a:r>
            <a:r>
              <a:rPr lang="en-US" sz="3000" b="0" i="0" u="none" strike="noStrike" dirty="0">
                <a:solidFill>
                  <a:schemeClr val="dk1"/>
                </a:solidFill>
                <a:latin typeface="Lucida Sans"/>
                <a:ea typeface="Lucida Sans"/>
                <a:cs typeface="Lucida Sans"/>
                <a:sym typeface="Lucida Sans"/>
              </a:rPr>
              <a:t>()</a:t>
            </a:r>
            <a:endParaRPr dirty="0"/>
          </a:p>
          <a:p>
            <a:pPr marL="0" marR="0" lvl="0" indent="0" algn="l" rtl="0">
              <a:spcBef>
                <a:spcPts val="0"/>
              </a:spcBef>
              <a:spcAft>
                <a:spcPts val="0"/>
              </a:spcAft>
              <a:buNone/>
            </a:pPr>
            <a:r>
              <a:rPr lang="en-US" sz="3000" b="0" i="0" u="none" strike="noStrike" dirty="0" err="1">
                <a:solidFill>
                  <a:schemeClr val="dk1"/>
                </a:solidFill>
                <a:latin typeface="Lucida Sans"/>
                <a:ea typeface="Lucida Sans"/>
                <a:cs typeface="Lucida Sans"/>
                <a:sym typeface="Lucida Sans"/>
              </a:rPr>
              <a:t>println</a:t>
            </a:r>
            <a:r>
              <a:rPr lang="en-US" sz="3000" b="0" i="0" u="none" strike="noStrike" dirty="0">
                <a:solidFill>
                  <a:schemeClr val="dk1"/>
                </a:solidFill>
                <a:latin typeface="Lucida Sans"/>
                <a:ea typeface="Lucida Sans"/>
                <a:cs typeface="Lucida Sans"/>
                <a:sym typeface="Lucida Sans"/>
              </a:rPr>
              <a:t>(</a:t>
            </a:r>
            <a:r>
              <a:rPr lang="en-US" sz="3000" b="0" i="0" u="none" strike="noStrike" dirty="0" err="1">
                <a:solidFill>
                  <a:schemeClr val="dk1"/>
                </a:solidFill>
                <a:latin typeface="Lucida Sans"/>
                <a:ea typeface="Lucida Sans"/>
                <a:cs typeface="Lucida Sans"/>
                <a:sym typeface="Lucida Sans"/>
              </a:rPr>
              <a:t>s"Hello</a:t>
            </a:r>
            <a:r>
              <a:rPr lang="en-US" sz="3000" b="0" i="0" u="none" strike="noStrike" dirty="0">
                <a:solidFill>
                  <a:schemeClr val="dk1"/>
                </a:solidFill>
                <a:latin typeface="Lucida Sans"/>
                <a:ea typeface="Lucida Sans"/>
                <a:cs typeface="Lucida Sans"/>
                <a:sym typeface="Lucida Sans"/>
              </a:rPr>
              <a:t>, ${name}! Next year, you will be ${age + 1}.")</a:t>
            </a:r>
            <a:endParaRPr sz="3000" dirty="0">
              <a:solidFill>
                <a:schemeClr val="dk1"/>
              </a:solidFill>
              <a:latin typeface="Calibri"/>
              <a:ea typeface="Calibri"/>
              <a:cs typeface="Calibri"/>
              <a:sym typeface="Calibri"/>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39"/>
          <p:cNvSpPr txBox="1"/>
          <p:nvPr/>
        </p:nvSpPr>
        <p:spPr>
          <a:xfrm>
            <a:off x="87085" y="139864"/>
            <a:ext cx="11974285" cy="655564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0" i="0" u="none" strike="noStrike">
                <a:solidFill>
                  <a:schemeClr val="dk1"/>
                </a:solidFill>
                <a:latin typeface="Arial"/>
                <a:ea typeface="Arial"/>
                <a:cs typeface="Arial"/>
                <a:sym typeface="Arial"/>
              </a:rPr>
              <a:t>Loops</a:t>
            </a:r>
            <a:endParaRPr/>
          </a:p>
          <a:p>
            <a:pPr marL="0" marR="0" lvl="0" indent="0" algn="l" rtl="0">
              <a:spcBef>
                <a:spcPts val="0"/>
              </a:spcBef>
              <a:spcAft>
                <a:spcPts val="0"/>
              </a:spcAft>
              <a:buNone/>
            </a:pPr>
            <a:endParaRPr sz="2800" b="0" i="0" u="none" strike="noStrike">
              <a:solidFill>
                <a:schemeClr val="dk1"/>
              </a:solidFill>
              <a:latin typeface="Arial"/>
              <a:ea typeface="Arial"/>
              <a:cs typeface="Arial"/>
              <a:sym typeface="Arial"/>
            </a:endParaRPr>
          </a:p>
          <a:p>
            <a:pPr marL="0" marR="0" lvl="0" indent="0" algn="l" rtl="0">
              <a:spcBef>
                <a:spcPts val="0"/>
              </a:spcBef>
              <a:spcAft>
                <a:spcPts val="0"/>
              </a:spcAft>
              <a:buNone/>
            </a:pPr>
            <a:r>
              <a:rPr lang="en-US" sz="2800" b="1" i="0" u="none" strike="noStrike">
                <a:solidFill>
                  <a:schemeClr val="dk1"/>
                </a:solidFill>
                <a:latin typeface="Palatino"/>
                <a:ea typeface="Palatino"/>
                <a:cs typeface="Palatino"/>
                <a:sym typeface="Palatino"/>
              </a:rPr>
              <a:t>Scala</a:t>
            </a:r>
            <a:r>
              <a:rPr lang="en-US" sz="2800" b="0" i="0" u="none" strike="noStrike">
                <a:solidFill>
                  <a:schemeClr val="dk1"/>
                </a:solidFill>
                <a:latin typeface="Palatino"/>
                <a:ea typeface="Palatino"/>
                <a:cs typeface="Palatino"/>
                <a:sym typeface="Palatino"/>
              </a:rPr>
              <a:t> has the </a:t>
            </a:r>
            <a:r>
              <a:rPr lang="en-US" sz="2800" b="1" i="0" u="none" strike="noStrike">
                <a:solidFill>
                  <a:schemeClr val="dk1"/>
                </a:solidFill>
                <a:latin typeface="Palatino"/>
                <a:ea typeface="Palatino"/>
                <a:cs typeface="Palatino"/>
                <a:sym typeface="Palatino"/>
              </a:rPr>
              <a:t>same </a:t>
            </a:r>
            <a:r>
              <a:rPr lang="en-US" sz="2800" b="1" i="0" u="none" strike="noStrike">
                <a:solidFill>
                  <a:schemeClr val="dk1"/>
                </a:solidFill>
                <a:latin typeface="Lucida Sans"/>
                <a:ea typeface="Lucida Sans"/>
                <a:cs typeface="Lucida Sans"/>
                <a:sym typeface="Lucida Sans"/>
              </a:rPr>
              <a:t>while </a:t>
            </a:r>
            <a:r>
              <a:rPr lang="en-US" sz="2800" b="1" i="0" u="none" strike="noStrike">
                <a:solidFill>
                  <a:schemeClr val="dk1"/>
                </a:solidFill>
                <a:latin typeface="Palatino"/>
                <a:ea typeface="Palatino"/>
                <a:cs typeface="Palatino"/>
                <a:sym typeface="Palatino"/>
              </a:rPr>
              <a:t>and </a:t>
            </a:r>
            <a:r>
              <a:rPr lang="en-US" sz="2800" b="1" i="0" u="none" strike="noStrike">
                <a:solidFill>
                  <a:schemeClr val="dk1"/>
                </a:solidFill>
                <a:latin typeface="Lucida Sans"/>
                <a:ea typeface="Lucida Sans"/>
                <a:cs typeface="Lucida Sans"/>
                <a:sym typeface="Lucida Sans"/>
              </a:rPr>
              <a:t>do </a:t>
            </a:r>
            <a:r>
              <a:rPr lang="en-US" sz="2800" b="1" i="0" u="none" strike="noStrike">
                <a:solidFill>
                  <a:schemeClr val="dk1"/>
                </a:solidFill>
                <a:latin typeface="Palatino"/>
                <a:ea typeface="Palatino"/>
                <a:cs typeface="Palatino"/>
                <a:sym typeface="Palatino"/>
              </a:rPr>
              <a:t>loops as Java </a:t>
            </a:r>
            <a:r>
              <a:rPr lang="en-US" sz="2800" b="0" i="0" u="none" strike="noStrike">
                <a:solidFill>
                  <a:schemeClr val="dk1"/>
                </a:solidFill>
                <a:latin typeface="Palatino"/>
                <a:ea typeface="Palatino"/>
                <a:cs typeface="Palatino"/>
                <a:sym typeface="Palatino"/>
              </a:rPr>
              <a:t>and C++. </a:t>
            </a:r>
            <a:endParaRPr/>
          </a:p>
          <a:p>
            <a:pPr marL="0" marR="0" lvl="0" indent="0" algn="l" rtl="0">
              <a:spcBef>
                <a:spcPts val="0"/>
              </a:spcBef>
              <a:spcAft>
                <a:spcPts val="0"/>
              </a:spcAft>
              <a:buNone/>
            </a:pPr>
            <a:endParaRPr sz="2800">
              <a:solidFill>
                <a:schemeClr val="dk1"/>
              </a:solidFill>
              <a:latin typeface="Palatino"/>
              <a:ea typeface="Palatino"/>
              <a:cs typeface="Palatino"/>
              <a:sym typeface="Palatino"/>
            </a:endParaRPr>
          </a:p>
          <a:p>
            <a:pPr marL="0" marR="0" lvl="0" indent="0" algn="l" rtl="0">
              <a:spcBef>
                <a:spcPts val="0"/>
              </a:spcBef>
              <a:spcAft>
                <a:spcPts val="0"/>
              </a:spcAft>
              <a:buNone/>
            </a:pPr>
            <a:r>
              <a:rPr lang="en-US" sz="2800" b="0" i="0" u="none" strike="noStrike">
                <a:solidFill>
                  <a:schemeClr val="dk1"/>
                </a:solidFill>
                <a:latin typeface="Palatino"/>
                <a:ea typeface="Palatino"/>
                <a:cs typeface="Palatino"/>
                <a:sym typeface="Palatino"/>
              </a:rPr>
              <a:t>Scala has </a:t>
            </a:r>
            <a:r>
              <a:rPr lang="en-US" sz="2800" b="1" i="0" u="none" strike="noStrike">
                <a:solidFill>
                  <a:schemeClr val="dk1"/>
                </a:solidFill>
                <a:latin typeface="Palatino"/>
                <a:ea typeface="Palatino"/>
                <a:cs typeface="Palatino"/>
                <a:sym typeface="Palatino"/>
              </a:rPr>
              <a:t>no direct analog of the </a:t>
            </a:r>
            <a:r>
              <a:rPr lang="en-US" sz="2800" b="1" i="0" u="none" strike="noStrike">
                <a:solidFill>
                  <a:schemeClr val="dk1"/>
                </a:solidFill>
                <a:latin typeface="Lucida Sans"/>
                <a:ea typeface="Lucida Sans"/>
                <a:cs typeface="Lucida Sans"/>
                <a:sym typeface="Lucida Sans"/>
              </a:rPr>
              <a:t>for (</a:t>
            </a:r>
            <a:r>
              <a:rPr lang="en-US" sz="2800" b="1" i="1" u="none" strike="noStrike">
                <a:solidFill>
                  <a:schemeClr val="dk1"/>
                </a:solidFill>
                <a:latin typeface="Palatino"/>
                <a:ea typeface="Palatino"/>
                <a:cs typeface="Palatino"/>
                <a:sym typeface="Palatino"/>
              </a:rPr>
              <a:t>initialize</a:t>
            </a:r>
            <a:r>
              <a:rPr lang="en-US" sz="2800" b="1" i="0" u="none" strike="noStrike">
                <a:solidFill>
                  <a:schemeClr val="dk1"/>
                </a:solidFill>
                <a:latin typeface="Lucida Sans"/>
                <a:ea typeface="Lucida Sans"/>
                <a:cs typeface="Lucida Sans"/>
                <a:sym typeface="Lucida Sans"/>
              </a:rPr>
              <a:t>; </a:t>
            </a:r>
            <a:r>
              <a:rPr lang="en-US" sz="2800" b="1" i="1" u="none" strike="noStrike">
                <a:solidFill>
                  <a:schemeClr val="dk1"/>
                </a:solidFill>
                <a:latin typeface="Palatino"/>
                <a:ea typeface="Palatino"/>
                <a:cs typeface="Palatino"/>
                <a:sym typeface="Palatino"/>
              </a:rPr>
              <a:t>test</a:t>
            </a:r>
            <a:r>
              <a:rPr lang="en-US" sz="2800" b="1" i="0" u="none" strike="noStrike">
                <a:solidFill>
                  <a:schemeClr val="dk1"/>
                </a:solidFill>
                <a:latin typeface="Lucida Sans"/>
                <a:ea typeface="Lucida Sans"/>
                <a:cs typeface="Lucida Sans"/>
                <a:sym typeface="Lucida Sans"/>
              </a:rPr>
              <a:t>; </a:t>
            </a:r>
            <a:r>
              <a:rPr lang="en-US" sz="2800" b="1" i="1" u="none" strike="noStrike">
                <a:solidFill>
                  <a:schemeClr val="dk1"/>
                </a:solidFill>
                <a:latin typeface="Palatino"/>
                <a:ea typeface="Palatino"/>
                <a:cs typeface="Palatino"/>
                <a:sym typeface="Palatino"/>
              </a:rPr>
              <a:t>update</a:t>
            </a:r>
            <a:r>
              <a:rPr lang="en-US" sz="2800" b="1" i="0" u="none" strike="noStrike">
                <a:solidFill>
                  <a:schemeClr val="dk1"/>
                </a:solidFill>
                <a:latin typeface="Lucida Sans"/>
                <a:ea typeface="Lucida Sans"/>
                <a:cs typeface="Lucida Sans"/>
                <a:sym typeface="Lucida Sans"/>
              </a:rPr>
              <a:t>) </a:t>
            </a:r>
            <a:r>
              <a:rPr lang="en-US" sz="2800" b="1" i="0" u="none" strike="noStrike">
                <a:solidFill>
                  <a:schemeClr val="dk1"/>
                </a:solidFill>
                <a:latin typeface="Palatino"/>
                <a:ea typeface="Palatino"/>
                <a:cs typeface="Palatino"/>
                <a:sym typeface="Palatino"/>
              </a:rPr>
              <a:t>loop. If you need such a loop, you have two choices</a:t>
            </a:r>
            <a:r>
              <a:rPr lang="en-US" sz="2800" b="0" i="0" u="none" strike="noStrike">
                <a:solidFill>
                  <a:schemeClr val="dk1"/>
                </a:solidFill>
                <a:latin typeface="Palatino"/>
                <a:ea typeface="Palatino"/>
                <a:cs typeface="Palatino"/>
                <a:sym typeface="Palatino"/>
              </a:rPr>
              <a:t>. </a:t>
            </a:r>
            <a:endParaRPr/>
          </a:p>
          <a:p>
            <a:pPr marL="514350" marR="0" lvl="0" indent="-514350" algn="l" rtl="0">
              <a:spcBef>
                <a:spcPts val="0"/>
              </a:spcBef>
              <a:spcAft>
                <a:spcPts val="0"/>
              </a:spcAft>
              <a:buClr>
                <a:schemeClr val="dk1"/>
              </a:buClr>
              <a:buSzPts val="2800"/>
              <a:buFont typeface="Palatino"/>
              <a:buAutoNum type="arabicPeriod"/>
            </a:pPr>
            <a:r>
              <a:rPr lang="en-US" sz="2800" b="0" i="0" u="none" strike="noStrike">
                <a:solidFill>
                  <a:schemeClr val="dk1"/>
                </a:solidFill>
                <a:latin typeface="Palatino"/>
                <a:ea typeface="Palatino"/>
                <a:cs typeface="Palatino"/>
                <a:sym typeface="Palatino"/>
              </a:rPr>
              <a:t>You can use a </a:t>
            </a:r>
            <a:r>
              <a:rPr lang="en-US" sz="2800" b="0" i="0" u="none" strike="noStrike">
                <a:solidFill>
                  <a:schemeClr val="dk1"/>
                </a:solidFill>
                <a:latin typeface="Lucida Sans"/>
                <a:ea typeface="Lucida Sans"/>
                <a:cs typeface="Lucida Sans"/>
                <a:sym typeface="Lucida Sans"/>
              </a:rPr>
              <a:t>while </a:t>
            </a:r>
            <a:r>
              <a:rPr lang="en-US" sz="2800" b="0" i="0" u="none" strike="noStrike">
                <a:solidFill>
                  <a:schemeClr val="dk1"/>
                </a:solidFill>
                <a:latin typeface="Palatino"/>
                <a:ea typeface="Palatino"/>
                <a:cs typeface="Palatino"/>
                <a:sym typeface="Palatino"/>
              </a:rPr>
              <a:t>loop. </a:t>
            </a:r>
            <a:endParaRPr/>
          </a:p>
          <a:p>
            <a:pPr marL="514350" marR="0" lvl="0" indent="-514350" algn="l" rtl="0">
              <a:spcBef>
                <a:spcPts val="0"/>
              </a:spcBef>
              <a:spcAft>
                <a:spcPts val="0"/>
              </a:spcAft>
              <a:buClr>
                <a:schemeClr val="dk1"/>
              </a:buClr>
              <a:buSzPts val="2800"/>
              <a:buFont typeface="Palatino"/>
              <a:buAutoNum type="arabicPeriod"/>
            </a:pPr>
            <a:r>
              <a:rPr lang="en-US" sz="2800" b="0" i="0" u="none" strike="noStrike">
                <a:solidFill>
                  <a:schemeClr val="dk1"/>
                </a:solidFill>
                <a:latin typeface="Palatino"/>
                <a:ea typeface="Palatino"/>
                <a:cs typeface="Palatino"/>
                <a:sym typeface="Palatino"/>
              </a:rPr>
              <a:t>Or, you can use a </a:t>
            </a:r>
            <a:r>
              <a:rPr lang="en-US" sz="2800" b="0" i="0" u="none" strike="noStrike">
                <a:solidFill>
                  <a:schemeClr val="dk1"/>
                </a:solidFill>
                <a:latin typeface="Lucida Sans"/>
                <a:ea typeface="Lucida Sans"/>
                <a:cs typeface="Lucida Sans"/>
                <a:sym typeface="Lucida Sans"/>
              </a:rPr>
              <a:t>for </a:t>
            </a:r>
            <a:r>
              <a:rPr lang="en-US" sz="2800" b="0" i="0" u="none" strike="noStrike">
                <a:solidFill>
                  <a:schemeClr val="dk1"/>
                </a:solidFill>
                <a:latin typeface="Palatino"/>
                <a:ea typeface="Palatino"/>
                <a:cs typeface="Palatino"/>
                <a:sym typeface="Palatino"/>
              </a:rPr>
              <a:t>statement like this:</a:t>
            </a:r>
            <a:endParaRPr/>
          </a:p>
          <a:p>
            <a:pPr marL="0" marR="0" lvl="0" indent="0" algn="l" rtl="0">
              <a:spcBef>
                <a:spcPts val="0"/>
              </a:spcBef>
              <a:spcAft>
                <a:spcPts val="0"/>
              </a:spcAft>
              <a:buNone/>
            </a:pPr>
            <a:r>
              <a:rPr lang="en-US" sz="2800" b="0" i="0" u="none" strike="noStrike">
                <a:solidFill>
                  <a:schemeClr val="dk1"/>
                </a:solidFill>
                <a:latin typeface="Lucida Sans"/>
                <a:ea typeface="Lucida Sans"/>
                <a:cs typeface="Lucida Sans"/>
                <a:sym typeface="Lucida Sans"/>
              </a:rPr>
              <a:t>for (i &lt;- 1 to n)</a:t>
            </a:r>
            <a:endParaRPr/>
          </a:p>
          <a:p>
            <a:pPr marL="0" marR="0" lvl="0" indent="0" algn="l" rtl="0">
              <a:spcBef>
                <a:spcPts val="0"/>
              </a:spcBef>
              <a:spcAft>
                <a:spcPts val="0"/>
              </a:spcAft>
              <a:buNone/>
            </a:pPr>
            <a:r>
              <a:rPr lang="en-US" sz="2800" b="0" i="0" u="none" strike="noStrike">
                <a:solidFill>
                  <a:schemeClr val="dk1"/>
                </a:solidFill>
                <a:latin typeface="Lucida Sans"/>
                <a:ea typeface="Lucida Sans"/>
                <a:cs typeface="Lucida Sans"/>
                <a:sym typeface="Lucida Sans"/>
              </a:rPr>
              <a:t>r = r * </a:t>
            </a:r>
            <a:r>
              <a:rPr lang="en-US" sz="2800">
                <a:solidFill>
                  <a:schemeClr val="dk1"/>
                </a:solidFill>
                <a:latin typeface="Lucida Sans"/>
                <a:ea typeface="Lucida Sans"/>
                <a:cs typeface="Lucida Sans"/>
                <a:sym typeface="Lucida Sans"/>
              </a:rPr>
              <a:t>i</a:t>
            </a:r>
            <a:endParaRPr sz="2800" b="0" i="0" u="none" strike="noStrike">
              <a:solidFill>
                <a:schemeClr val="dk1"/>
              </a:solidFill>
              <a:latin typeface="Lucida Sans"/>
              <a:ea typeface="Lucida Sans"/>
              <a:cs typeface="Lucida Sans"/>
              <a:sym typeface="Lucida Sans"/>
            </a:endParaRPr>
          </a:p>
          <a:p>
            <a:pPr marL="0" marR="0" lvl="0" indent="0" algn="l" rtl="0">
              <a:spcBef>
                <a:spcPts val="0"/>
              </a:spcBef>
              <a:spcAft>
                <a:spcPts val="0"/>
              </a:spcAft>
              <a:buNone/>
            </a:pPr>
            <a:r>
              <a:rPr lang="en-US" sz="2800" b="0" i="0" u="none" strike="noStrike">
                <a:solidFill>
                  <a:schemeClr val="dk1"/>
                </a:solidFill>
                <a:latin typeface="Palatino"/>
                <a:ea typeface="Palatino"/>
                <a:cs typeface="Palatino"/>
                <a:sym typeface="Palatino"/>
              </a:rPr>
              <a:t>The </a:t>
            </a:r>
            <a:r>
              <a:rPr lang="en-US" sz="2800" b="1" i="0" u="none" strike="noStrike">
                <a:solidFill>
                  <a:schemeClr val="dk1"/>
                </a:solidFill>
                <a:latin typeface="Palatino"/>
                <a:ea typeface="Palatino"/>
                <a:cs typeface="Palatino"/>
                <a:sym typeface="Palatino"/>
              </a:rPr>
              <a:t>call </a:t>
            </a:r>
            <a:r>
              <a:rPr lang="en-US" sz="2800" b="1" i="0" u="none" strike="noStrike">
                <a:solidFill>
                  <a:schemeClr val="dk1"/>
                </a:solidFill>
                <a:latin typeface="Lucida Sans"/>
                <a:ea typeface="Lucida Sans"/>
                <a:cs typeface="Lucida Sans"/>
                <a:sym typeface="Lucida Sans"/>
              </a:rPr>
              <a:t>1 to n </a:t>
            </a:r>
            <a:r>
              <a:rPr lang="en-US" sz="2800" b="1" i="0" u="none" strike="noStrike">
                <a:solidFill>
                  <a:schemeClr val="dk1"/>
                </a:solidFill>
                <a:latin typeface="Palatino"/>
                <a:ea typeface="Palatino"/>
                <a:cs typeface="Palatino"/>
                <a:sym typeface="Palatino"/>
              </a:rPr>
              <a:t>returns a </a:t>
            </a:r>
            <a:r>
              <a:rPr lang="en-US" sz="2800" b="1" i="0" u="none" strike="noStrike">
                <a:solidFill>
                  <a:schemeClr val="dk1"/>
                </a:solidFill>
                <a:latin typeface="Lucida Sans"/>
                <a:ea typeface="Lucida Sans"/>
                <a:cs typeface="Lucida Sans"/>
                <a:sym typeface="Lucida Sans"/>
              </a:rPr>
              <a:t>Range </a:t>
            </a:r>
            <a:r>
              <a:rPr lang="en-US" sz="2800" b="1" i="0" u="none" strike="noStrike">
                <a:solidFill>
                  <a:schemeClr val="dk1"/>
                </a:solidFill>
                <a:latin typeface="Palatino"/>
                <a:ea typeface="Palatino"/>
                <a:cs typeface="Palatino"/>
                <a:sym typeface="Palatino"/>
              </a:rPr>
              <a:t>of the numbers from 1 to </a:t>
            </a:r>
            <a:r>
              <a:rPr lang="en-US" sz="2800" b="1" i="0" u="none" strike="noStrike">
                <a:solidFill>
                  <a:schemeClr val="dk1"/>
                </a:solidFill>
                <a:latin typeface="Lucida Sans"/>
                <a:ea typeface="Lucida Sans"/>
                <a:cs typeface="Lucida Sans"/>
                <a:sym typeface="Lucida Sans"/>
              </a:rPr>
              <a:t>n </a:t>
            </a:r>
            <a:r>
              <a:rPr lang="en-US" sz="2800" b="0" i="0" u="none" strike="noStrike">
                <a:solidFill>
                  <a:schemeClr val="dk1"/>
                </a:solidFill>
                <a:latin typeface="Palatino"/>
                <a:ea typeface="Palatino"/>
                <a:cs typeface="Palatino"/>
                <a:sym typeface="Palatino"/>
              </a:rPr>
              <a:t>(inclusive).</a:t>
            </a:r>
            <a:endParaRPr/>
          </a:p>
          <a:p>
            <a:pPr marL="0" marR="0" lvl="0" indent="0" algn="l" rtl="0">
              <a:spcBef>
                <a:spcPts val="0"/>
              </a:spcBef>
              <a:spcAft>
                <a:spcPts val="0"/>
              </a:spcAft>
              <a:buNone/>
            </a:pPr>
            <a:endParaRPr sz="2800" b="0" i="0" u="none" strike="noStrike">
              <a:solidFill>
                <a:schemeClr val="dk1"/>
              </a:solidFill>
              <a:latin typeface="Palatino"/>
              <a:ea typeface="Palatino"/>
              <a:cs typeface="Palatino"/>
              <a:sym typeface="Palatino"/>
            </a:endParaRPr>
          </a:p>
          <a:p>
            <a:pPr marL="0" marR="0" lvl="0" indent="0" algn="l" rtl="0">
              <a:spcBef>
                <a:spcPts val="0"/>
              </a:spcBef>
              <a:spcAft>
                <a:spcPts val="0"/>
              </a:spcAft>
              <a:buNone/>
            </a:pPr>
            <a:r>
              <a:rPr lang="en-US" sz="2800" b="0" i="0" u="none" strike="noStrike">
                <a:solidFill>
                  <a:schemeClr val="dk1"/>
                </a:solidFill>
                <a:latin typeface="Palatino"/>
                <a:ea typeface="Palatino"/>
                <a:cs typeface="Palatino"/>
                <a:sym typeface="Palatino"/>
              </a:rPr>
              <a:t>The construct</a:t>
            </a:r>
            <a:endParaRPr/>
          </a:p>
          <a:p>
            <a:pPr marL="0" marR="0" lvl="0" indent="0" algn="l" rtl="0">
              <a:spcBef>
                <a:spcPts val="0"/>
              </a:spcBef>
              <a:spcAft>
                <a:spcPts val="0"/>
              </a:spcAft>
              <a:buNone/>
            </a:pPr>
            <a:r>
              <a:rPr lang="en-US" sz="2800" b="1" i="0" u="none" strike="noStrike">
                <a:solidFill>
                  <a:schemeClr val="dk1"/>
                </a:solidFill>
                <a:latin typeface="Lucida Sans"/>
                <a:ea typeface="Lucida Sans"/>
                <a:cs typeface="Lucida Sans"/>
                <a:sym typeface="Lucida Sans"/>
              </a:rPr>
              <a:t>for (i &lt;- </a:t>
            </a:r>
            <a:r>
              <a:rPr lang="en-US" sz="2800" b="1" i="1" u="none" strike="noStrike">
                <a:solidFill>
                  <a:schemeClr val="dk1"/>
                </a:solidFill>
                <a:latin typeface="Palatino"/>
                <a:ea typeface="Palatino"/>
                <a:cs typeface="Palatino"/>
                <a:sym typeface="Palatino"/>
              </a:rPr>
              <a:t>expr</a:t>
            </a:r>
            <a:r>
              <a:rPr lang="en-US" sz="2800" b="1" i="0" u="none" strike="noStrike">
                <a:solidFill>
                  <a:schemeClr val="dk1"/>
                </a:solidFill>
                <a:latin typeface="Lucida Sans"/>
                <a:ea typeface="Lucida Sans"/>
                <a:cs typeface="Lucida Sans"/>
                <a:sym typeface="Lucida Sans"/>
              </a:rPr>
              <a:t>) </a:t>
            </a:r>
            <a:r>
              <a:rPr lang="en-US" sz="2800" b="1">
                <a:solidFill>
                  <a:schemeClr val="dk1"/>
                </a:solidFill>
                <a:latin typeface="Palatino"/>
                <a:ea typeface="Palatino"/>
                <a:cs typeface="Palatino"/>
                <a:sym typeface="Palatino"/>
              </a:rPr>
              <a:t>makes the variable i traverse all values of the expression to the right of the &lt;-.</a:t>
            </a:r>
            <a:endParaRPr sz="2800" b="1">
              <a:solidFill>
                <a:schemeClr val="dk1"/>
              </a:solidFill>
              <a:latin typeface="Palatino"/>
              <a:ea typeface="Palatino"/>
              <a:cs typeface="Palatino"/>
              <a:sym typeface="Palatino"/>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40"/>
          <p:cNvSpPr txBox="1"/>
          <p:nvPr/>
        </p:nvSpPr>
        <p:spPr>
          <a:xfrm>
            <a:off x="888274" y="1147281"/>
            <a:ext cx="9875519" cy="224676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0" i="0" u="none" strike="noStrike" dirty="0">
                <a:solidFill>
                  <a:schemeClr val="dk1"/>
                </a:solidFill>
                <a:latin typeface="Palatino"/>
                <a:ea typeface="Palatino"/>
                <a:cs typeface="Palatino"/>
                <a:sym typeface="Palatino"/>
              </a:rPr>
              <a:t>When traversing a string, you can loop over the index values:</a:t>
            </a:r>
            <a:endParaRPr dirty="0"/>
          </a:p>
          <a:p>
            <a:pPr marL="0" marR="0" lvl="0" indent="0" algn="l" rtl="0">
              <a:spcBef>
                <a:spcPts val="0"/>
              </a:spcBef>
              <a:spcAft>
                <a:spcPts val="0"/>
              </a:spcAft>
              <a:buNone/>
            </a:pPr>
            <a:r>
              <a:rPr lang="en-US" sz="2800" b="0" i="0" u="none" strike="noStrike" dirty="0" err="1">
                <a:solidFill>
                  <a:schemeClr val="dk1"/>
                </a:solidFill>
                <a:latin typeface="Lucida Sans"/>
                <a:ea typeface="Lucida Sans"/>
                <a:cs typeface="Lucida Sans"/>
                <a:sym typeface="Lucida Sans"/>
              </a:rPr>
              <a:t>val</a:t>
            </a:r>
            <a:r>
              <a:rPr lang="en-US" sz="2800" b="0" i="0" u="none" strike="noStrike" dirty="0">
                <a:solidFill>
                  <a:schemeClr val="dk1"/>
                </a:solidFill>
                <a:latin typeface="Lucida Sans"/>
                <a:ea typeface="Lucida Sans"/>
                <a:cs typeface="Lucida Sans"/>
                <a:sym typeface="Lucida Sans"/>
              </a:rPr>
              <a:t> s = "Hello"</a:t>
            </a:r>
            <a:endParaRPr dirty="0"/>
          </a:p>
          <a:p>
            <a:pPr marL="0" marR="0" lvl="0" indent="0" algn="l" rtl="0">
              <a:spcBef>
                <a:spcPts val="0"/>
              </a:spcBef>
              <a:spcAft>
                <a:spcPts val="0"/>
              </a:spcAft>
              <a:buNone/>
            </a:pPr>
            <a:r>
              <a:rPr lang="en-US" sz="2800" b="0" i="0" u="none" strike="noStrike" dirty="0">
                <a:solidFill>
                  <a:schemeClr val="dk1"/>
                </a:solidFill>
                <a:latin typeface="Lucida Sans"/>
                <a:ea typeface="Lucida Sans"/>
                <a:cs typeface="Lucida Sans"/>
                <a:sym typeface="Lucida Sans"/>
              </a:rPr>
              <a:t>var sum = 0</a:t>
            </a:r>
            <a:endParaRPr dirty="0"/>
          </a:p>
          <a:p>
            <a:pPr marL="0" marR="0" lvl="0" indent="0" algn="l" rtl="0">
              <a:spcBef>
                <a:spcPts val="0"/>
              </a:spcBef>
              <a:spcAft>
                <a:spcPts val="0"/>
              </a:spcAft>
              <a:buNone/>
            </a:pPr>
            <a:r>
              <a:rPr lang="en-US" sz="2800" b="0" i="0" u="none" strike="noStrike" dirty="0">
                <a:solidFill>
                  <a:schemeClr val="dk1"/>
                </a:solidFill>
                <a:latin typeface="Lucida Sans"/>
                <a:ea typeface="Lucida Sans"/>
                <a:cs typeface="Lucida Sans"/>
                <a:sym typeface="Lucida Sans"/>
              </a:rPr>
              <a:t>for (</a:t>
            </a:r>
            <a:r>
              <a:rPr lang="en-US" sz="2800" b="0" i="0" u="none" strike="noStrike" dirty="0" err="1">
                <a:solidFill>
                  <a:schemeClr val="dk1"/>
                </a:solidFill>
                <a:latin typeface="Lucida Sans"/>
                <a:ea typeface="Lucida Sans"/>
                <a:cs typeface="Lucida Sans"/>
                <a:sym typeface="Lucida Sans"/>
              </a:rPr>
              <a:t>i</a:t>
            </a:r>
            <a:r>
              <a:rPr lang="en-US" sz="2800" b="0" i="0" u="none" strike="noStrike" dirty="0">
                <a:solidFill>
                  <a:schemeClr val="dk1"/>
                </a:solidFill>
                <a:latin typeface="Lucida Sans"/>
                <a:ea typeface="Lucida Sans"/>
                <a:cs typeface="Lucida Sans"/>
                <a:sym typeface="Lucida Sans"/>
              </a:rPr>
              <a:t> &lt;- </a:t>
            </a:r>
            <a:r>
              <a:rPr lang="en-US" sz="2800" b="1" i="0" u="none" strike="noStrike" dirty="0">
                <a:solidFill>
                  <a:schemeClr val="dk1"/>
                </a:solidFill>
                <a:latin typeface="Lucida Sans"/>
                <a:ea typeface="Lucida Sans"/>
                <a:cs typeface="Lucida Sans"/>
                <a:sym typeface="Lucida Sans"/>
              </a:rPr>
              <a:t>0 to </a:t>
            </a:r>
            <a:r>
              <a:rPr lang="en-US" sz="2800" b="1" i="0" u="none" strike="noStrike" dirty="0" err="1">
                <a:solidFill>
                  <a:schemeClr val="dk1"/>
                </a:solidFill>
                <a:latin typeface="Lucida Sans"/>
                <a:ea typeface="Lucida Sans"/>
                <a:cs typeface="Lucida Sans"/>
                <a:sym typeface="Lucida Sans"/>
              </a:rPr>
              <a:t>s.length</a:t>
            </a:r>
            <a:r>
              <a:rPr lang="en-US" sz="2800" b="1" i="0" u="none" strike="noStrike" dirty="0">
                <a:solidFill>
                  <a:schemeClr val="dk1"/>
                </a:solidFill>
                <a:latin typeface="Lucida Sans"/>
                <a:ea typeface="Lucida Sans"/>
                <a:cs typeface="Lucida Sans"/>
                <a:sym typeface="Lucida Sans"/>
              </a:rPr>
              <a:t> - 1</a:t>
            </a:r>
            <a:r>
              <a:rPr lang="en-US" sz="2800" b="0" i="0" u="none" strike="noStrike" dirty="0">
                <a:solidFill>
                  <a:schemeClr val="dk1"/>
                </a:solidFill>
                <a:latin typeface="Lucida Sans"/>
                <a:ea typeface="Lucida Sans"/>
                <a:cs typeface="Lucida Sans"/>
                <a:sym typeface="Lucida Sans"/>
              </a:rPr>
              <a:t>) // or for(</a:t>
            </a:r>
            <a:r>
              <a:rPr lang="en-US" sz="2800" b="0" i="0" u="none" strike="noStrike" dirty="0" err="1">
                <a:solidFill>
                  <a:schemeClr val="dk1"/>
                </a:solidFill>
                <a:latin typeface="Lucida Sans"/>
                <a:ea typeface="Lucida Sans"/>
                <a:cs typeface="Lucida Sans"/>
                <a:sym typeface="Lucida Sans"/>
              </a:rPr>
              <a:t>i</a:t>
            </a:r>
            <a:r>
              <a:rPr lang="en-US" sz="2800" b="0" i="0" u="none" strike="noStrike" dirty="0">
                <a:solidFill>
                  <a:schemeClr val="dk1"/>
                </a:solidFill>
                <a:latin typeface="Lucida Sans"/>
                <a:ea typeface="Lucida Sans"/>
                <a:cs typeface="Lucida Sans"/>
                <a:sym typeface="Lucida Sans"/>
              </a:rPr>
              <a:t> &lt;- 0 until </a:t>
            </a:r>
            <a:r>
              <a:rPr lang="en-US" sz="2800" b="0" i="0" u="none" strike="noStrike" dirty="0" err="1">
                <a:solidFill>
                  <a:schemeClr val="dk1"/>
                </a:solidFill>
                <a:latin typeface="Lucida Sans"/>
                <a:ea typeface="Lucida Sans"/>
                <a:cs typeface="Lucida Sans"/>
                <a:sym typeface="Lucida Sans"/>
              </a:rPr>
              <a:t>s.length</a:t>
            </a:r>
            <a:r>
              <a:rPr lang="en-US" sz="2800" b="0" i="0" u="none" strike="noStrike" dirty="0">
                <a:solidFill>
                  <a:schemeClr val="dk1"/>
                </a:solidFill>
                <a:latin typeface="Lucida Sans"/>
                <a:ea typeface="Lucida Sans"/>
                <a:cs typeface="Lucida Sans"/>
                <a:sym typeface="Lucida Sans"/>
              </a:rPr>
              <a:t>)</a:t>
            </a:r>
            <a:endParaRPr dirty="0"/>
          </a:p>
          <a:p>
            <a:pPr marL="0" marR="0" lvl="0" indent="0" algn="l" rtl="0">
              <a:spcBef>
                <a:spcPts val="0"/>
              </a:spcBef>
              <a:spcAft>
                <a:spcPts val="0"/>
              </a:spcAft>
              <a:buNone/>
            </a:pPr>
            <a:r>
              <a:rPr lang="en-US" sz="2800" b="0" i="0" u="none" strike="noStrike" dirty="0">
                <a:solidFill>
                  <a:schemeClr val="dk1"/>
                </a:solidFill>
                <a:latin typeface="Lucida Sans"/>
                <a:ea typeface="Lucida Sans"/>
                <a:cs typeface="Lucida Sans"/>
                <a:sym typeface="Lucida Sans"/>
              </a:rPr>
              <a:t>sum += s(</a:t>
            </a:r>
            <a:r>
              <a:rPr lang="en-US" sz="2800" b="0" i="0" u="none" strike="noStrike" dirty="0" err="1">
                <a:solidFill>
                  <a:schemeClr val="dk1"/>
                </a:solidFill>
                <a:latin typeface="Lucida Sans"/>
                <a:ea typeface="Lucida Sans"/>
                <a:cs typeface="Lucida Sans"/>
                <a:sym typeface="Lucida Sans"/>
              </a:rPr>
              <a:t>i</a:t>
            </a:r>
            <a:r>
              <a:rPr lang="en-US" sz="2800" b="0" i="0" u="none" strike="noStrike" dirty="0">
                <a:solidFill>
                  <a:schemeClr val="dk1"/>
                </a:solidFill>
                <a:latin typeface="Lucida Sans"/>
                <a:ea typeface="Lucida Sans"/>
                <a:cs typeface="Lucida Sans"/>
                <a:sym typeface="Lucida Sans"/>
              </a:rPr>
              <a:t>)</a:t>
            </a:r>
            <a:endParaRPr sz="2800" dirty="0">
              <a:solidFill>
                <a:schemeClr val="dk1"/>
              </a:solidFill>
              <a:latin typeface="Calibri"/>
              <a:ea typeface="Calibri"/>
              <a:cs typeface="Calibri"/>
              <a:sym typeface="Calibri"/>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41"/>
          <p:cNvSpPr txBox="1"/>
          <p:nvPr/>
        </p:nvSpPr>
        <p:spPr>
          <a:xfrm>
            <a:off x="235132" y="451060"/>
            <a:ext cx="6096000" cy="5847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b="0" i="0" u="none" strike="noStrike">
                <a:solidFill>
                  <a:schemeClr val="dk1"/>
                </a:solidFill>
                <a:latin typeface="Arial"/>
                <a:ea typeface="Arial"/>
                <a:cs typeface="Arial"/>
                <a:sym typeface="Arial"/>
              </a:rPr>
              <a:t>Advanced </a:t>
            </a:r>
            <a:r>
              <a:rPr lang="en-US" sz="3200" b="1" i="0" u="none" strike="noStrike">
                <a:solidFill>
                  <a:schemeClr val="dk1"/>
                </a:solidFill>
                <a:latin typeface="Lucida Sans"/>
                <a:ea typeface="Lucida Sans"/>
                <a:cs typeface="Lucida Sans"/>
                <a:sym typeface="Lucida Sans"/>
              </a:rPr>
              <a:t>for </a:t>
            </a:r>
            <a:r>
              <a:rPr lang="en-US" sz="3200" b="0" i="0" u="none" strike="noStrike">
                <a:solidFill>
                  <a:schemeClr val="dk1"/>
                </a:solidFill>
                <a:latin typeface="Arial"/>
                <a:ea typeface="Arial"/>
                <a:cs typeface="Arial"/>
                <a:sym typeface="Arial"/>
              </a:rPr>
              <a:t>Loops</a:t>
            </a:r>
            <a:endParaRPr sz="3200">
              <a:solidFill>
                <a:schemeClr val="dk1"/>
              </a:solidFill>
              <a:latin typeface="Calibri"/>
              <a:ea typeface="Calibri"/>
              <a:cs typeface="Calibri"/>
              <a:sym typeface="Calibri"/>
            </a:endParaRPr>
          </a:p>
        </p:txBody>
      </p:sp>
      <p:sp>
        <p:nvSpPr>
          <p:cNvPr id="225" name="Google Shape;225;p41"/>
          <p:cNvSpPr txBox="1"/>
          <p:nvPr/>
        </p:nvSpPr>
        <p:spPr>
          <a:xfrm>
            <a:off x="296092" y="940943"/>
            <a:ext cx="11895908" cy="61247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0" i="0" u="none" strike="noStrike">
                <a:solidFill>
                  <a:schemeClr val="dk1"/>
                </a:solidFill>
                <a:latin typeface="Palatino"/>
                <a:ea typeface="Palatino"/>
                <a:cs typeface="Palatino"/>
                <a:sym typeface="Palatino"/>
              </a:rPr>
              <a:t>This section covers the advanced features.</a:t>
            </a:r>
            <a:endParaRPr/>
          </a:p>
          <a:p>
            <a:pPr marL="0" marR="0" lvl="0" indent="0" algn="l" rtl="0">
              <a:spcBef>
                <a:spcPts val="0"/>
              </a:spcBef>
              <a:spcAft>
                <a:spcPts val="0"/>
              </a:spcAft>
              <a:buNone/>
            </a:pPr>
            <a:endParaRPr sz="2800" b="0" i="0" u="none" strike="noStrike">
              <a:solidFill>
                <a:schemeClr val="dk1"/>
              </a:solidFill>
              <a:latin typeface="Palatino"/>
              <a:ea typeface="Palatino"/>
              <a:cs typeface="Palatino"/>
              <a:sym typeface="Palatino"/>
            </a:endParaRPr>
          </a:p>
          <a:p>
            <a:pPr marL="0" marR="0" lvl="0" indent="0" algn="l" rtl="0">
              <a:spcBef>
                <a:spcPts val="0"/>
              </a:spcBef>
              <a:spcAft>
                <a:spcPts val="0"/>
              </a:spcAft>
              <a:buNone/>
            </a:pPr>
            <a:r>
              <a:rPr lang="en-US" sz="2800" b="0" i="0" u="none" strike="noStrike">
                <a:solidFill>
                  <a:schemeClr val="dk1"/>
                </a:solidFill>
                <a:latin typeface="Palatino"/>
                <a:ea typeface="Palatino"/>
                <a:cs typeface="Palatino"/>
                <a:sym typeface="Palatino"/>
              </a:rPr>
              <a:t>You can have </a:t>
            </a:r>
            <a:r>
              <a:rPr lang="en-US" sz="2800" b="1" i="0" u="none" strike="noStrike">
                <a:solidFill>
                  <a:schemeClr val="dk1"/>
                </a:solidFill>
                <a:latin typeface="Palatino"/>
                <a:ea typeface="Palatino"/>
                <a:cs typeface="Palatino"/>
                <a:sym typeface="Palatino"/>
              </a:rPr>
              <a:t>multiple</a:t>
            </a:r>
            <a:r>
              <a:rPr lang="en-US" sz="2800" b="0" i="0" u="none" strike="noStrike">
                <a:solidFill>
                  <a:schemeClr val="dk1"/>
                </a:solidFill>
                <a:latin typeface="Palatino"/>
                <a:ea typeface="Palatino"/>
                <a:cs typeface="Palatino"/>
                <a:sym typeface="Palatino"/>
              </a:rPr>
              <a:t> </a:t>
            </a:r>
            <a:r>
              <a:rPr lang="en-US" sz="2800" b="1" i="1" u="none" strike="noStrike">
                <a:solidFill>
                  <a:schemeClr val="dk1"/>
                </a:solidFill>
                <a:latin typeface="Palatino"/>
                <a:ea typeface="Palatino"/>
                <a:cs typeface="Palatino"/>
                <a:sym typeface="Palatino"/>
              </a:rPr>
              <a:t>generators </a:t>
            </a:r>
            <a:r>
              <a:rPr lang="en-US" sz="2800" b="1" i="0" u="none" strike="noStrike">
                <a:solidFill>
                  <a:schemeClr val="dk1"/>
                </a:solidFill>
                <a:latin typeface="Palatino"/>
                <a:ea typeface="Palatino"/>
                <a:cs typeface="Palatino"/>
                <a:sym typeface="Palatino"/>
              </a:rPr>
              <a:t>of the form </a:t>
            </a:r>
            <a:r>
              <a:rPr lang="en-US" sz="2800" b="1" i="1" u="none" strike="noStrike">
                <a:solidFill>
                  <a:schemeClr val="dk1"/>
                </a:solidFill>
                <a:latin typeface="Palatino"/>
                <a:ea typeface="Palatino"/>
                <a:cs typeface="Palatino"/>
                <a:sym typeface="Palatino"/>
              </a:rPr>
              <a:t>variable </a:t>
            </a:r>
            <a:r>
              <a:rPr lang="en-US" sz="2800" b="1" i="0" u="none" strike="noStrike">
                <a:solidFill>
                  <a:schemeClr val="dk1"/>
                </a:solidFill>
                <a:latin typeface="Lucida Sans"/>
                <a:ea typeface="Lucida Sans"/>
                <a:cs typeface="Lucida Sans"/>
                <a:sym typeface="Lucida Sans"/>
              </a:rPr>
              <a:t>&lt;- </a:t>
            </a:r>
            <a:r>
              <a:rPr lang="en-US" sz="2800" b="1" i="1" u="none" strike="noStrike">
                <a:solidFill>
                  <a:schemeClr val="dk1"/>
                </a:solidFill>
                <a:latin typeface="Palatino"/>
                <a:ea typeface="Palatino"/>
                <a:cs typeface="Palatino"/>
                <a:sym typeface="Palatino"/>
              </a:rPr>
              <a:t>expression</a:t>
            </a:r>
            <a:r>
              <a:rPr lang="en-US" sz="2800" b="0" i="0" u="none" strike="noStrike">
                <a:solidFill>
                  <a:schemeClr val="dk1"/>
                </a:solidFill>
                <a:latin typeface="Palatino"/>
                <a:ea typeface="Palatino"/>
                <a:cs typeface="Palatino"/>
                <a:sym typeface="Palatino"/>
              </a:rPr>
              <a:t>. Separate them by </a:t>
            </a:r>
            <a:r>
              <a:rPr lang="en-US" sz="2800" b="1" i="0" u="none" strike="noStrike">
                <a:solidFill>
                  <a:schemeClr val="dk1"/>
                </a:solidFill>
                <a:latin typeface="Palatino"/>
                <a:ea typeface="Palatino"/>
                <a:cs typeface="Palatino"/>
                <a:sym typeface="Palatino"/>
              </a:rPr>
              <a:t>semicolons</a:t>
            </a:r>
            <a:r>
              <a:rPr lang="en-US" sz="2800" b="0" i="0" u="none" strike="noStrike">
                <a:solidFill>
                  <a:schemeClr val="dk1"/>
                </a:solidFill>
                <a:latin typeface="Palatino"/>
                <a:ea typeface="Palatino"/>
                <a:cs typeface="Palatino"/>
                <a:sym typeface="Palatino"/>
              </a:rPr>
              <a:t>.</a:t>
            </a:r>
            <a:endParaRPr/>
          </a:p>
          <a:p>
            <a:pPr marL="0" marR="0" lvl="0" indent="0" algn="l" rtl="0">
              <a:spcBef>
                <a:spcPts val="0"/>
              </a:spcBef>
              <a:spcAft>
                <a:spcPts val="0"/>
              </a:spcAft>
              <a:buNone/>
            </a:pPr>
            <a:endParaRPr sz="2800">
              <a:solidFill>
                <a:schemeClr val="dk1"/>
              </a:solidFill>
              <a:latin typeface="Palatino"/>
              <a:ea typeface="Palatino"/>
              <a:cs typeface="Palatino"/>
              <a:sym typeface="Palatino"/>
            </a:endParaRPr>
          </a:p>
          <a:p>
            <a:pPr marL="0" marR="0" lvl="0" indent="0" algn="l" rtl="0">
              <a:spcBef>
                <a:spcPts val="0"/>
              </a:spcBef>
              <a:spcAft>
                <a:spcPts val="0"/>
              </a:spcAft>
              <a:buNone/>
            </a:pPr>
            <a:r>
              <a:rPr lang="en-US" sz="2800" b="0" i="0" u="none" strike="noStrike">
                <a:solidFill>
                  <a:schemeClr val="dk1"/>
                </a:solidFill>
                <a:latin typeface="Palatino"/>
                <a:ea typeface="Palatino"/>
                <a:cs typeface="Palatino"/>
                <a:sym typeface="Palatino"/>
              </a:rPr>
              <a:t> For example,</a:t>
            </a:r>
            <a:endParaRPr/>
          </a:p>
          <a:p>
            <a:pPr marL="0" marR="0" lvl="0" indent="0" algn="l" rtl="0">
              <a:spcBef>
                <a:spcPts val="0"/>
              </a:spcBef>
              <a:spcAft>
                <a:spcPts val="0"/>
              </a:spcAft>
              <a:buNone/>
            </a:pPr>
            <a:r>
              <a:rPr lang="en-US" sz="2800" b="0" i="0" u="none" strike="noStrike">
                <a:solidFill>
                  <a:schemeClr val="dk1"/>
                </a:solidFill>
                <a:latin typeface="Lucida Sans"/>
                <a:ea typeface="Lucida Sans"/>
                <a:cs typeface="Lucida Sans"/>
                <a:sym typeface="Lucida Sans"/>
              </a:rPr>
              <a:t>for (i &lt;- 1 to 3; j &lt;- 1 to 3) print(f"${10 * i + j}%3d")</a:t>
            </a:r>
            <a:endParaRPr/>
          </a:p>
          <a:p>
            <a:pPr marL="0" marR="0" lvl="0" indent="0" algn="l" rtl="0">
              <a:spcBef>
                <a:spcPts val="0"/>
              </a:spcBef>
              <a:spcAft>
                <a:spcPts val="0"/>
              </a:spcAft>
              <a:buNone/>
            </a:pPr>
            <a:r>
              <a:rPr lang="en-US" sz="2800" b="0" i="0" u="none" strike="noStrike">
                <a:solidFill>
                  <a:schemeClr val="dk1"/>
                </a:solidFill>
                <a:latin typeface="Lucida Sans"/>
                <a:ea typeface="Lucida Sans"/>
                <a:cs typeface="Lucida Sans"/>
                <a:sym typeface="Lucida Sans"/>
              </a:rPr>
              <a:t>// </a:t>
            </a:r>
            <a:r>
              <a:rPr lang="en-US" sz="2800" b="0" i="0" u="none" strike="noStrike">
                <a:solidFill>
                  <a:schemeClr val="dk1"/>
                </a:solidFill>
                <a:latin typeface="Palatino"/>
                <a:ea typeface="Palatino"/>
                <a:cs typeface="Palatino"/>
                <a:sym typeface="Palatino"/>
              </a:rPr>
              <a:t>Prints </a:t>
            </a:r>
            <a:r>
              <a:rPr lang="en-US" sz="2800" b="0" i="0" u="none" strike="noStrike">
                <a:solidFill>
                  <a:schemeClr val="dk1"/>
                </a:solidFill>
                <a:latin typeface="Lucida Sans"/>
                <a:ea typeface="Lucida Sans"/>
                <a:cs typeface="Lucida Sans"/>
                <a:sym typeface="Lucida Sans"/>
              </a:rPr>
              <a:t>11 12 13 21 22 23 31 32 33</a:t>
            </a:r>
            <a:endParaRPr/>
          </a:p>
          <a:p>
            <a:pPr marL="0" marR="0" lvl="0" indent="0" algn="l" rtl="0">
              <a:spcBef>
                <a:spcPts val="0"/>
              </a:spcBef>
              <a:spcAft>
                <a:spcPts val="0"/>
              </a:spcAft>
              <a:buNone/>
            </a:pPr>
            <a:endParaRPr sz="2800" b="0" i="0" u="none" strike="noStrike">
              <a:solidFill>
                <a:schemeClr val="dk1"/>
              </a:solidFill>
              <a:latin typeface="Lucida Sans"/>
              <a:ea typeface="Lucida Sans"/>
              <a:cs typeface="Lucida Sans"/>
              <a:sym typeface="Lucida Sans"/>
            </a:endParaRPr>
          </a:p>
          <a:p>
            <a:pPr marL="0" marR="0" lvl="0" indent="0" algn="l" rtl="0">
              <a:spcBef>
                <a:spcPts val="0"/>
              </a:spcBef>
              <a:spcAft>
                <a:spcPts val="0"/>
              </a:spcAft>
              <a:buNone/>
            </a:pPr>
            <a:r>
              <a:rPr lang="en-US" sz="2800" b="0" i="0" u="none" strike="noStrike">
                <a:solidFill>
                  <a:schemeClr val="dk1"/>
                </a:solidFill>
                <a:latin typeface="Palatino"/>
                <a:ea typeface="Palatino"/>
                <a:cs typeface="Palatino"/>
                <a:sym typeface="Palatino"/>
              </a:rPr>
              <a:t>Each </a:t>
            </a:r>
            <a:r>
              <a:rPr lang="en-US" sz="2800" b="1" i="0" u="none" strike="noStrike">
                <a:solidFill>
                  <a:schemeClr val="dk1"/>
                </a:solidFill>
                <a:latin typeface="Palatino"/>
                <a:ea typeface="Palatino"/>
                <a:cs typeface="Palatino"/>
                <a:sym typeface="Palatino"/>
              </a:rPr>
              <a:t>generator can have a </a:t>
            </a:r>
            <a:r>
              <a:rPr lang="en-US" sz="2800" b="1" i="1" u="none" strike="noStrike">
                <a:solidFill>
                  <a:schemeClr val="dk1"/>
                </a:solidFill>
                <a:latin typeface="Palatino"/>
                <a:ea typeface="Palatino"/>
                <a:cs typeface="Palatino"/>
                <a:sym typeface="Palatino"/>
              </a:rPr>
              <a:t>guard</a:t>
            </a:r>
            <a:r>
              <a:rPr lang="en-US" sz="2800" b="0" i="0" u="none" strike="noStrike">
                <a:solidFill>
                  <a:schemeClr val="dk1"/>
                </a:solidFill>
                <a:latin typeface="Palatino"/>
                <a:ea typeface="Palatino"/>
                <a:cs typeface="Palatino"/>
                <a:sym typeface="Palatino"/>
              </a:rPr>
              <a:t>, a Boolean condition preceded by </a:t>
            </a:r>
            <a:r>
              <a:rPr lang="en-US" sz="2800" b="0" i="0" u="none" strike="noStrike">
                <a:solidFill>
                  <a:schemeClr val="dk1"/>
                </a:solidFill>
                <a:latin typeface="Lucida Sans"/>
                <a:ea typeface="Lucida Sans"/>
                <a:cs typeface="Lucida Sans"/>
                <a:sym typeface="Lucida Sans"/>
              </a:rPr>
              <a:t>if</a:t>
            </a:r>
            <a:r>
              <a:rPr lang="en-US" sz="2800" b="0" i="0" u="none" strike="noStrike">
                <a:solidFill>
                  <a:schemeClr val="dk1"/>
                </a:solidFill>
                <a:latin typeface="Palatino"/>
                <a:ea typeface="Palatino"/>
                <a:cs typeface="Palatino"/>
                <a:sym typeface="Palatino"/>
              </a:rPr>
              <a:t>:</a:t>
            </a:r>
            <a:endParaRPr/>
          </a:p>
          <a:p>
            <a:pPr marL="0" marR="0" lvl="0" indent="0" algn="l" rtl="0">
              <a:spcBef>
                <a:spcPts val="0"/>
              </a:spcBef>
              <a:spcAft>
                <a:spcPts val="0"/>
              </a:spcAft>
              <a:buNone/>
            </a:pPr>
            <a:r>
              <a:rPr lang="en-US" sz="2800" b="0" i="0" u="none" strike="noStrike">
                <a:solidFill>
                  <a:schemeClr val="dk1"/>
                </a:solidFill>
                <a:latin typeface="Lucida Sans"/>
                <a:ea typeface="Lucida Sans"/>
                <a:cs typeface="Lucida Sans"/>
                <a:sym typeface="Lucida Sans"/>
              </a:rPr>
              <a:t>for (i &lt;- 1 to 3; j &lt;- 1 to 3 </a:t>
            </a:r>
            <a:r>
              <a:rPr lang="en-US" sz="2800" b="1" i="0" u="none" strike="noStrike">
                <a:solidFill>
                  <a:schemeClr val="dk1"/>
                </a:solidFill>
                <a:latin typeface="Lucida Sans"/>
                <a:ea typeface="Lucida Sans"/>
                <a:cs typeface="Lucida Sans"/>
                <a:sym typeface="Lucida Sans"/>
              </a:rPr>
              <a:t>if i != j</a:t>
            </a:r>
            <a:r>
              <a:rPr lang="en-US" sz="2800" b="0" i="0" u="none" strike="noStrike">
                <a:solidFill>
                  <a:schemeClr val="dk1"/>
                </a:solidFill>
                <a:latin typeface="Lucida Sans"/>
                <a:ea typeface="Lucida Sans"/>
                <a:cs typeface="Lucida Sans"/>
                <a:sym typeface="Lucida Sans"/>
              </a:rPr>
              <a:t>) print(f"${10 * i + j}%3d")</a:t>
            </a:r>
            <a:endParaRPr/>
          </a:p>
          <a:p>
            <a:pPr marL="0" marR="0" lvl="0" indent="0" algn="l" rtl="0">
              <a:spcBef>
                <a:spcPts val="0"/>
              </a:spcBef>
              <a:spcAft>
                <a:spcPts val="0"/>
              </a:spcAft>
              <a:buNone/>
            </a:pPr>
            <a:r>
              <a:rPr lang="en-US" sz="2800" b="0" i="0" u="none" strike="noStrike">
                <a:solidFill>
                  <a:schemeClr val="dk1"/>
                </a:solidFill>
                <a:latin typeface="Lucida Sans"/>
                <a:ea typeface="Lucida Sans"/>
                <a:cs typeface="Lucida Sans"/>
                <a:sym typeface="Lucida Sans"/>
              </a:rPr>
              <a:t>// </a:t>
            </a:r>
            <a:r>
              <a:rPr lang="en-US" sz="2800" b="0" i="0" u="none" strike="noStrike">
                <a:solidFill>
                  <a:schemeClr val="dk1"/>
                </a:solidFill>
                <a:latin typeface="Palatino"/>
                <a:ea typeface="Palatino"/>
                <a:cs typeface="Palatino"/>
                <a:sym typeface="Palatino"/>
              </a:rPr>
              <a:t>Prints </a:t>
            </a:r>
            <a:r>
              <a:rPr lang="en-US" sz="2800" b="0" i="0" u="none" strike="noStrike">
                <a:solidFill>
                  <a:schemeClr val="dk1"/>
                </a:solidFill>
                <a:latin typeface="Lucida Sans"/>
                <a:ea typeface="Lucida Sans"/>
                <a:cs typeface="Lucida Sans"/>
                <a:sym typeface="Lucida Sans"/>
              </a:rPr>
              <a:t>12 13 21 23 31 32</a:t>
            </a:r>
            <a:endParaRPr/>
          </a:p>
          <a:p>
            <a:pPr marL="0" marR="0" lvl="0" indent="0" algn="l" rtl="0">
              <a:spcBef>
                <a:spcPts val="0"/>
              </a:spcBef>
              <a:spcAft>
                <a:spcPts val="0"/>
              </a:spcAft>
              <a:buNone/>
            </a:pPr>
            <a:r>
              <a:rPr lang="en-US" sz="2800" b="0" i="0" u="none" strike="noStrike">
                <a:solidFill>
                  <a:schemeClr val="dk1"/>
                </a:solidFill>
                <a:latin typeface="Palatino"/>
                <a:ea typeface="Palatino"/>
                <a:cs typeface="Palatino"/>
                <a:sym typeface="Palatino"/>
              </a:rPr>
              <a:t>Note that there is </a:t>
            </a:r>
            <a:r>
              <a:rPr lang="en-US" sz="2800" b="1" i="0" u="none" strike="noStrike">
                <a:solidFill>
                  <a:schemeClr val="dk1"/>
                </a:solidFill>
                <a:latin typeface="Palatino"/>
                <a:ea typeface="Palatino"/>
                <a:cs typeface="Palatino"/>
                <a:sym typeface="Palatino"/>
              </a:rPr>
              <a:t>no semicolon </a:t>
            </a:r>
            <a:r>
              <a:rPr lang="en-US" sz="2800" b="0" i="0" u="none" strike="noStrike">
                <a:solidFill>
                  <a:schemeClr val="dk1"/>
                </a:solidFill>
                <a:latin typeface="Palatino"/>
                <a:ea typeface="Palatino"/>
                <a:cs typeface="Palatino"/>
                <a:sym typeface="Palatino"/>
              </a:rPr>
              <a:t>before the </a:t>
            </a:r>
            <a:r>
              <a:rPr lang="en-US" sz="2800" b="0" i="0" u="none" strike="noStrike">
                <a:solidFill>
                  <a:schemeClr val="dk1"/>
                </a:solidFill>
                <a:latin typeface="Lucida Sans"/>
                <a:ea typeface="Lucida Sans"/>
                <a:cs typeface="Lucida Sans"/>
                <a:sym typeface="Lucida Sans"/>
              </a:rPr>
              <a:t>if</a:t>
            </a:r>
            <a:r>
              <a:rPr lang="en-US" sz="2800" b="0" i="0" u="none" strike="noStrike">
                <a:solidFill>
                  <a:schemeClr val="dk1"/>
                </a:solidFill>
                <a:latin typeface="Palatino"/>
                <a:ea typeface="Palatino"/>
                <a:cs typeface="Palatino"/>
                <a:sym typeface="Palatino"/>
              </a:rPr>
              <a:t>.</a:t>
            </a:r>
            <a:endParaRPr/>
          </a:p>
          <a:p>
            <a:pPr marL="0" marR="0" lvl="0" indent="0" algn="l" rtl="0">
              <a:spcBef>
                <a:spcPts val="0"/>
              </a:spcBef>
              <a:spcAft>
                <a:spcPts val="0"/>
              </a:spcAft>
              <a:buNone/>
            </a:pPr>
            <a:endParaRPr sz="2800" b="0" i="0" u="none" strike="noStrike">
              <a:solidFill>
                <a:schemeClr val="dk1"/>
              </a:solidFill>
              <a:latin typeface="Palatino"/>
              <a:ea typeface="Palatino"/>
              <a:cs typeface="Palatino"/>
              <a:sym typeface="Palatino"/>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42"/>
          <p:cNvSpPr txBox="1"/>
          <p:nvPr/>
        </p:nvSpPr>
        <p:spPr>
          <a:xfrm>
            <a:off x="194078" y="457200"/>
            <a:ext cx="11077302" cy="612471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0" i="0" u="none" strike="noStrike" dirty="0">
                <a:solidFill>
                  <a:schemeClr val="dk1"/>
                </a:solidFill>
                <a:latin typeface="Palatino"/>
                <a:ea typeface="Palatino"/>
                <a:cs typeface="Palatino"/>
                <a:sym typeface="Palatino"/>
              </a:rPr>
              <a:t>You can have any </a:t>
            </a:r>
            <a:r>
              <a:rPr lang="en-US" sz="2400" b="1" i="0" u="none" strike="noStrike" dirty="0">
                <a:solidFill>
                  <a:schemeClr val="dk1"/>
                </a:solidFill>
                <a:latin typeface="Palatino"/>
                <a:ea typeface="Palatino"/>
                <a:cs typeface="Palatino"/>
                <a:sym typeface="Palatino"/>
              </a:rPr>
              <a:t>number of </a:t>
            </a:r>
            <a:r>
              <a:rPr lang="en-US" sz="2400" b="1" i="1" u="none" strike="noStrike" dirty="0">
                <a:solidFill>
                  <a:schemeClr val="dk1"/>
                </a:solidFill>
                <a:latin typeface="Palatino"/>
                <a:ea typeface="Palatino"/>
                <a:cs typeface="Palatino"/>
                <a:sym typeface="Palatino"/>
              </a:rPr>
              <a:t>definitions</a:t>
            </a:r>
            <a:r>
              <a:rPr lang="en-US" sz="2400" b="0" i="0" u="none" strike="noStrike" dirty="0">
                <a:solidFill>
                  <a:schemeClr val="dk1"/>
                </a:solidFill>
                <a:latin typeface="Palatino"/>
                <a:ea typeface="Palatino"/>
                <a:cs typeface="Palatino"/>
                <a:sym typeface="Palatino"/>
              </a:rPr>
              <a:t>, introducing </a:t>
            </a:r>
            <a:r>
              <a:rPr lang="en-US" sz="2400" b="1" i="0" u="none" strike="noStrike" dirty="0">
                <a:solidFill>
                  <a:schemeClr val="dk1"/>
                </a:solidFill>
                <a:latin typeface="Palatino"/>
                <a:ea typeface="Palatino"/>
                <a:cs typeface="Palatino"/>
                <a:sym typeface="Palatino"/>
              </a:rPr>
              <a:t>variables that can be used inside the loop:</a:t>
            </a:r>
            <a:endParaRPr sz="1200" dirty="0"/>
          </a:p>
          <a:p>
            <a:pPr marL="0" marR="0" lvl="0" indent="0" algn="l" rtl="0">
              <a:spcBef>
                <a:spcPts val="0"/>
              </a:spcBef>
              <a:spcAft>
                <a:spcPts val="0"/>
              </a:spcAft>
              <a:buNone/>
            </a:pPr>
            <a:r>
              <a:rPr lang="en-US" sz="2400" b="0" i="0" u="none" strike="noStrike" dirty="0">
                <a:solidFill>
                  <a:schemeClr val="dk1"/>
                </a:solidFill>
                <a:latin typeface="Lucida Sans"/>
                <a:ea typeface="Lucida Sans"/>
                <a:cs typeface="Lucida Sans"/>
                <a:sym typeface="Lucida Sans"/>
              </a:rPr>
              <a:t>for (</a:t>
            </a:r>
            <a:r>
              <a:rPr lang="en-US" sz="2400" b="0" i="0" u="none" strike="noStrike" dirty="0" err="1">
                <a:solidFill>
                  <a:schemeClr val="dk1"/>
                </a:solidFill>
                <a:latin typeface="Lucida Sans"/>
                <a:ea typeface="Lucida Sans"/>
                <a:cs typeface="Lucida Sans"/>
                <a:sym typeface="Lucida Sans"/>
              </a:rPr>
              <a:t>i</a:t>
            </a:r>
            <a:r>
              <a:rPr lang="en-US" sz="2400" b="0" i="0" u="none" strike="noStrike" dirty="0">
                <a:solidFill>
                  <a:schemeClr val="dk1"/>
                </a:solidFill>
                <a:latin typeface="Lucida Sans"/>
                <a:ea typeface="Lucida Sans"/>
                <a:cs typeface="Lucida Sans"/>
                <a:sym typeface="Lucida Sans"/>
              </a:rPr>
              <a:t> &lt;- 1 to 3; </a:t>
            </a:r>
            <a:r>
              <a:rPr lang="en-US" sz="2400" b="1" i="0" u="none" strike="noStrike" dirty="0">
                <a:solidFill>
                  <a:schemeClr val="dk1"/>
                </a:solidFill>
                <a:latin typeface="Lucida Sans"/>
                <a:ea typeface="Lucida Sans"/>
                <a:cs typeface="Lucida Sans"/>
                <a:sym typeface="Lucida Sans"/>
              </a:rPr>
              <a:t>from </a:t>
            </a:r>
            <a:r>
              <a:rPr lang="en-US" sz="2400" b="0" i="0" u="none" strike="noStrike" dirty="0">
                <a:solidFill>
                  <a:schemeClr val="dk1"/>
                </a:solidFill>
                <a:latin typeface="Lucida Sans"/>
                <a:ea typeface="Lucida Sans"/>
                <a:cs typeface="Lucida Sans"/>
                <a:sym typeface="Lucida Sans"/>
              </a:rPr>
              <a:t>= 4 - </a:t>
            </a:r>
            <a:r>
              <a:rPr lang="en-US" sz="2400" b="0" i="0" u="none" strike="noStrike" dirty="0" err="1">
                <a:solidFill>
                  <a:schemeClr val="dk1"/>
                </a:solidFill>
                <a:latin typeface="Lucida Sans"/>
                <a:ea typeface="Lucida Sans"/>
                <a:cs typeface="Lucida Sans"/>
                <a:sym typeface="Lucida Sans"/>
              </a:rPr>
              <a:t>i</a:t>
            </a:r>
            <a:r>
              <a:rPr lang="en-US" sz="2400" b="0" i="0" u="none" strike="noStrike" dirty="0">
                <a:solidFill>
                  <a:schemeClr val="dk1"/>
                </a:solidFill>
                <a:latin typeface="Lucida Sans"/>
                <a:ea typeface="Lucida Sans"/>
                <a:cs typeface="Lucida Sans"/>
                <a:sym typeface="Lucida Sans"/>
              </a:rPr>
              <a:t>; j &lt;- </a:t>
            </a:r>
            <a:r>
              <a:rPr lang="en-US" sz="2400" b="1" i="0" u="none" strike="noStrike" dirty="0">
                <a:solidFill>
                  <a:schemeClr val="dk1"/>
                </a:solidFill>
                <a:latin typeface="Lucida Sans"/>
                <a:ea typeface="Lucida Sans"/>
                <a:cs typeface="Lucida Sans"/>
                <a:sym typeface="Lucida Sans"/>
              </a:rPr>
              <a:t>from </a:t>
            </a:r>
            <a:r>
              <a:rPr lang="en-US" sz="2400" b="0" i="0" u="none" strike="noStrike" dirty="0">
                <a:solidFill>
                  <a:schemeClr val="dk1"/>
                </a:solidFill>
                <a:latin typeface="Lucida Sans"/>
                <a:ea typeface="Lucida Sans"/>
                <a:cs typeface="Lucida Sans"/>
                <a:sym typeface="Lucida Sans"/>
              </a:rPr>
              <a:t>to 3) print(f"${10 * </a:t>
            </a:r>
            <a:r>
              <a:rPr lang="en-US" sz="2400" b="0" i="0" u="none" strike="noStrike" dirty="0" err="1">
                <a:solidFill>
                  <a:schemeClr val="dk1"/>
                </a:solidFill>
                <a:latin typeface="Lucida Sans"/>
                <a:ea typeface="Lucida Sans"/>
                <a:cs typeface="Lucida Sans"/>
                <a:sym typeface="Lucida Sans"/>
              </a:rPr>
              <a:t>i</a:t>
            </a:r>
            <a:r>
              <a:rPr lang="en-US" sz="2400" b="0" i="0" u="none" strike="noStrike" dirty="0">
                <a:solidFill>
                  <a:schemeClr val="dk1"/>
                </a:solidFill>
                <a:latin typeface="Lucida Sans"/>
                <a:ea typeface="Lucida Sans"/>
                <a:cs typeface="Lucida Sans"/>
                <a:sym typeface="Lucida Sans"/>
              </a:rPr>
              <a:t> + j}%3d")</a:t>
            </a:r>
            <a:endParaRPr sz="1200" dirty="0"/>
          </a:p>
          <a:p>
            <a:pPr marL="0" marR="0" lvl="0" indent="0" algn="l" rtl="0">
              <a:spcBef>
                <a:spcPts val="0"/>
              </a:spcBef>
              <a:spcAft>
                <a:spcPts val="0"/>
              </a:spcAft>
              <a:buNone/>
            </a:pPr>
            <a:r>
              <a:rPr lang="en-US" sz="2400" b="0" i="0" u="none" strike="noStrike" dirty="0">
                <a:solidFill>
                  <a:schemeClr val="dk1"/>
                </a:solidFill>
                <a:latin typeface="Lucida Sans"/>
                <a:ea typeface="Lucida Sans"/>
                <a:cs typeface="Lucida Sans"/>
                <a:sym typeface="Lucida Sans"/>
              </a:rPr>
              <a:t>// </a:t>
            </a:r>
            <a:r>
              <a:rPr lang="en-US" sz="2400" b="0" i="0" u="none" strike="noStrike" dirty="0">
                <a:solidFill>
                  <a:schemeClr val="dk1"/>
                </a:solidFill>
                <a:latin typeface="Palatino"/>
                <a:ea typeface="Palatino"/>
                <a:cs typeface="Palatino"/>
                <a:sym typeface="Palatino"/>
              </a:rPr>
              <a:t>Prints </a:t>
            </a:r>
            <a:r>
              <a:rPr lang="en-US" sz="2400" b="0" i="0" u="none" strike="noStrike" dirty="0">
                <a:solidFill>
                  <a:schemeClr val="dk1"/>
                </a:solidFill>
                <a:latin typeface="Lucida Sans"/>
                <a:ea typeface="Lucida Sans"/>
                <a:cs typeface="Lucida Sans"/>
                <a:sym typeface="Lucida Sans"/>
              </a:rPr>
              <a:t>13 22 23 31 32 33</a:t>
            </a:r>
            <a:endParaRPr sz="1200" dirty="0"/>
          </a:p>
          <a:p>
            <a:pPr marL="0" marR="0" lvl="0" indent="0" algn="l" rtl="0">
              <a:spcBef>
                <a:spcPts val="0"/>
              </a:spcBef>
              <a:spcAft>
                <a:spcPts val="0"/>
              </a:spcAft>
              <a:buNone/>
            </a:pPr>
            <a:endParaRPr sz="2400" b="0" i="0" u="none" strike="noStrike" dirty="0">
              <a:solidFill>
                <a:schemeClr val="dk1"/>
              </a:solidFill>
              <a:latin typeface="Lucida Sans"/>
              <a:ea typeface="Lucida Sans"/>
              <a:cs typeface="Lucida Sans"/>
              <a:sym typeface="Lucida Sans"/>
            </a:endParaRPr>
          </a:p>
          <a:p>
            <a:pPr marL="0" marR="0" lvl="0" indent="0" algn="l" rtl="0">
              <a:spcBef>
                <a:spcPts val="0"/>
              </a:spcBef>
              <a:spcAft>
                <a:spcPts val="0"/>
              </a:spcAft>
              <a:buNone/>
            </a:pPr>
            <a:r>
              <a:rPr lang="en-US" sz="2400" b="0" i="0" u="none" strike="noStrike" dirty="0">
                <a:solidFill>
                  <a:schemeClr val="dk1"/>
                </a:solidFill>
                <a:latin typeface="Palatino"/>
                <a:ea typeface="Palatino"/>
                <a:cs typeface="Palatino"/>
                <a:sym typeface="Palatino"/>
              </a:rPr>
              <a:t>When the </a:t>
            </a:r>
            <a:r>
              <a:rPr lang="en-US" sz="2400" b="1" i="0" u="none" strike="noStrike" dirty="0">
                <a:solidFill>
                  <a:schemeClr val="dk1"/>
                </a:solidFill>
                <a:latin typeface="Palatino"/>
                <a:ea typeface="Palatino"/>
                <a:cs typeface="Palatino"/>
                <a:sym typeface="Palatino"/>
              </a:rPr>
              <a:t>body of the </a:t>
            </a:r>
            <a:r>
              <a:rPr lang="en-US" sz="2400" b="1" i="0" u="none" strike="noStrike" dirty="0">
                <a:solidFill>
                  <a:schemeClr val="dk1"/>
                </a:solidFill>
                <a:latin typeface="Lucida Sans"/>
                <a:ea typeface="Lucida Sans"/>
                <a:cs typeface="Lucida Sans"/>
                <a:sym typeface="Lucida Sans"/>
              </a:rPr>
              <a:t>for </a:t>
            </a:r>
            <a:r>
              <a:rPr lang="en-US" sz="2400" b="1" i="0" u="none" strike="noStrike" dirty="0">
                <a:solidFill>
                  <a:schemeClr val="dk1"/>
                </a:solidFill>
                <a:latin typeface="Palatino"/>
                <a:ea typeface="Palatino"/>
                <a:cs typeface="Palatino"/>
                <a:sym typeface="Palatino"/>
              </a:rPr>
              <a:t>loop starts with </a:t>
            </a:r>
            <a:r>
              <a:rPr lang="en-US" sz="2400" b="1" i="0" u="none" strike="noStrike" dirty="0">
                <a:solidFill>
                  <a:schemeClr val="dk1"/>
                </a:solidFill>
                <a:latin typeface="Lucida Sans"/>
                <a:ea typeface="Lucida Sans"/>
                <a:cs typeface="Lucida Sans"/>
                <a:sym typeface="Lucida Sans"/>
              </a:rPr>
              <a:t>yield</a:t>
            </a:r>
            <a:r>
              <a:rPr lang="en-US" sz="2400" b="0" i="0" u="none" strike="noStrike" dirty="0">
                <a:solidFill>
                  <a:schemeClr val="dk1"/>
                </a:solidFill>
                <a:latin typeface="Palatino"/>
                <a:ea typeface="Palatino"/>
                <a:cs typeface="Palatino"/>
                <a:sym typeface="Palatino"/>
              </a:rPr>
              <a:t>, the loop </a:t>
            </a:r>
            <a:r>
              <a:rPr lang="en-US" sz="2400" b="1" i="0" u="none" strike="noStrike" dirty="0">
                <a:solidFill>
                  <a:schemeClr val="dk1"/>
                </a:solidFill>
                <a:latin typeface="Palatino"/>
                <a:ea typeface="Palatino"/>
                <a:cs typeface="Palatino"/>
                <a:sym typeface="Palatino"/>
              </a:rPr>
              <a:t>constructs a collection of values, one for each iteration:</a:t>
            </a:r>
            <a:endParaRPr sz="1200" dirty="0"/>
          </a:p>
          <a:p>
            <a:pPr marL="0" marR="0" lvl="0" indent="0" algn="l" rtl="0">
              <a:spcBef>
                <a:spcPts val="0"/>
              </a:spcBef>
              <a:spcAft>
                <a:spcPts val="0"/>
              </a:spcAft>
              <a:buNone/>
            </a:pPr>
            <a:r>
              <a:rPr lang="en-US" sz="2400" b="0" i="0" u="none" strike="noStrike" dirty="0">
                <a:solidFill>
                  <a:schemeClr val="dk1"/>
                </a:solidFill>
                <a:latin typeface="Lucida Sans"/>
                <a:ea typeface="Lucida Sans"/>
                <a:cs typeface="Lucida Sans"/>
                <a:sym typeface="Lucida Sans"/>
              </a:rPr>
              <a:t>for (</a:t>
            </a:r>
            <a:r>
              <a:rPr lang="en-US" sz="2400" b="0" i="0" u="none" strike="noStrike" dirty="0" err="1">
                <a:solidFill>
                  <a:schemeClr val="dk1"/>
                </a:solidFill>
                <a:latin typeface="Lucida Sans"/>
                <a:ea typeface="Lucida Sans"/>
                <a:cs typeface="Lucida Sans"/>
                <a:sym typeface="Lucida Sans"/>
              </a:rPr>
              <a:t>i</a:t>
            </a:r>
            <a:r>
              <a:rPr lang="en-US" sz="2400" b="0" i="0" u="none" strike="noStrike" dirty="0">
                <a:solidFill>
                  <a:schemeClr val="dk1"/>
                </a:solidFill>
                <a:latin typeface="Lucida Sans"/>
                <a:ea typeface="Lucida Sans"/>
                <a:cs typeface="Lucida Sans"/>
                <a:sym typeface="Lucida Sans"/>
              </a:rPr>
              <a:t> &lt;- 1 to 10) </a:t>
            </a:r>
            <a:r>
              <a:rPr lang="en-US" sz="2400" b="1" i="0" u="none" strike="noStrike" dirty="0">
                <a:solidFill>
                  <a:schemeClr val="dk1"/>
                </a:solidFill>
                <a:latin typeface="Lucida Sans"/>
                <a:ea typeface="Lucida Sans"/>
                <a:cs typeface="Lucida Sans"/>
                <a:sym typeface="Lucida Sans"/>
              </a:rPr>
              <a:t>yield </a:t>
            </a:r>
            <a:r>
              <a:rPr lang="en-US" sz="2400" b="0" i="0" u="none" strike="noStrike" dirty="0" err="1">
                <a:solidFill>
                  <a:schemeClr val="dk1"/>
                </a:solidFill>
                <a:latin typeface="Lucida Sans"/>
                <a:ea typeface="Lucida Sans"/>
                <a:cs typeface="Lucida Sans"/>
                <a:sym typeface="Lucida Sans"/>
              </a:rPr>
              <a:t>i</a:t>
            </a:r>
            <a:r>
              <a:rPr lang="en-US" sz="2400" b="0" i="0" u="none" strike="noStrike" dirty="0">
                <a:solidFill>
                  <a:schemeClr val="dk1"/>
                </a:solidFill>
                <a:latin typeface="Lucida Sans"/>
                <a:ea typeface="Lucida Sans"/>
                <a:cs typeface="Lucida Sans"/>
                <a:sym typeface="Lucida Sans"/>
              </a:rPr>
              <a:t> % 3</a:t>
            </a:r>
            <a:endParaRPr sz="1200" dirty="0"/>
          </a:p>
          <a:p>
            <a:pPr marL="0" marR="0" lvl="0" indent="0" algn="l" rtl="0">
              <a:spcBef>
                <a:spcPts val="0"/>
              </a:spcBef>
              <a:spcAft>
                <a:spcPts val="0"/>
              </a:spcAft>
              <a:buNone/>
            </a:pPr>
            <a:r>
              <a:rPr lang="en-US" sz="2400" b="0" i="0" u="none" strike="noStrike" dirty="0">
                <a:solidFill>
                  <a:schemeClr val="dk1"/>
                </a:solidFill>
                <a:latin typeface="Lucida Sans"/>
                <a:ea typeface="Lucida Sans"/>
                <a:cs typeface="Lucida Sans"/>
                <a:sym typeface="Lucida Sans"/>
              </a:rPr>
              <a:t>// </a:t>
            </a:r>
            <a:r>
              <a:rPr lang="en-US" sz="2400" b="0" i="0" u="none" strike="noStrike" dirty="0">
                <a:solidFill>
                  <a:schemeClr val="dk1"/>
                </a:solidFill>
                <a:latin typeface="Palatino"/>
                <a:ea typeface="Palatino"/>
                <a:cs typeface="Palatino"/>
                <a:sym typeface="Palatino"/>
              </a:rPr>
              <a:t>Yields </a:t>
            </a:r>
            <a:r>
              <a:rPr lang="en-US" sz="2400" b="0" i="0" u="none" strike="noStrike" dirty="0">
                <a:solidFill>
                  <a:schemeClr val="dk1"/>
                </a:solidFill>
                <a:latin typeface="Lucida Sans"/>
                <a:ea typeface="Lucida Sans"/>
                <a:cs typeface="Lucida Sans"/>
                <a:sym typeface="Lucida Sans"/>
              </a:rPr>
              <a:t>Vector(1, 2, 0, 1, 2, 0, 1, 2, 0, 1)</a:t>
            </a:r>
            <a:endParaRPr sz="1200" dirty="0"/>
          </a:p>
          <a:p>
            <a:pPr marL="0" marR="0" lvl="0" indent="0" algn="l" rtl="0">
              <a:spcBef>
                <a:spcPts val="0"/>
              </a:spcBef>
              <a:spcAft>
                <a:spcPts val="0"/>
              </a:spcAft>
              <a:buNone/>
            </a:pPr>
            <a:r>
              <a:rPr lang="en-US" sz="2400" b="0" i="0" u="none" strike="noStrike" dirty="0">
                <a:solidFill>
                  <a:schemeClr val="dk1"/>
                </a:solidFill>
                <a:latin typeface="Palatino"/>
                <a:ea typeface="Palatino"/>
                <a:cs typeface="Palatino"/>
                <a:sym typeface="Palatino"/>
              </a:rPr>
              <a:t>This type of </a:t>
            </a:r>
            <a:r>
              <a:rPr lang="en-US" sz="2400" b="1" i="0" u="none" strike="noStrike" dirty="0">
                <a:solidFill>
                  <a:schemeClr val="dk1"/>
                </a:solidFill>
                <a:latin typeface="Palatino"/>
                <a:ea typeface="Palatino"/>
                <a:cs typeface="Palatino"/>
                <a:sym typeface="Palatino"/>
              </a:rPr>
              <a:t>loop is called a </a:t>
            </a:r>
            <a:r>
              <a:rPr lang="en-US" sz="2400" b="1" i="0" u="none" strike="noStrike" dirty="0">
                <a:solidFill>
                  <a:schemeClr val="dk1"/>
                </a:solidFill>
                <a:latin typeface="Lucida Sans"/>
                <a:ea typeface="Lucida Sans"/>
                <a:cs typeface="Lucida Sans"/>
                <a:sym typeface="Lucida Sans"/>
              </a:rPr>
              <a:t>for </a:t>
            </a:r>
            <a:r>
              <a:rPr lang="en-US" sz="2400" b="1" i="1" u="none" strike="noStrike" dirty="0">
                <a:solidFill>
                  <a:schemeClr val="dk1"/>
                </a:solidFill>
                <a:latin typeface="Palatino"/>
                <a:ea typeface="Palatino"/>
                <a:cs typeface="Palatino"/>
                <a:sym typeface="Palatino"/>
              </a:rPr>
              <a:t>comprehension</a:t>
            </a:r>
            <a:r>
              <a:rPr lang="en-US" sz="2400" b="0" i="0" u="none" strike="noStrike" dirty="0">
                <a:solidFill>
                  <a:schemeClr val="dk1"/>
                </a:solidFill>
                <a:latin typeface="Palatino"/>
                <a:ea typeface="Palatino"/>
                <a:cs typeface="Palatino"/>
                <a:sym typeface="Palatino"/>
              </a:rPr>
              <a:t>.</a:t>
            </a:r>
            <a:endParaRPr sz="1200" dirty="0"/>
          </a:p>
          <a:p>
            <a:pPr marL="0" marR="0" lvl="0" indent="0" algn="l" rtl="0">
              <a:spcBef>
                <a:spcPts val="0"/>
              </a:spcBef>
              <a:spcAft>
                <a:spcPts val="0"/>
              </a:spcAft>
              <a:buNone/>
            </a:pPr>
            <a:endParaRPr sz="2400" b="0" i="0" u="none" strike="noStrike" dirty="0">
              <a:solidFill>
                <a:schemeClr val="dk1"/>
              </a:solidFill>
              <a:latin typeface="Palatino"/>
              <a:ea typeface="Palatino"/>
              <a:cs typeface="Palatino"/>
              <a:sym typeface="Palatino"/>
            </a:endParaRPr>
          </a:p>
          <a:p>
            <a:pPr marL="0" marR="0" lvl="0" indent="0" algn="l" rtl="0">
              <a:spcBef>
                <a:spcPts val="0"/>
              </a:spcBef>
              <a:spcAft>
                <a:spcPts val="0"/>
              </a:spcAft>
              <a:buNone/>
            </a:pPr>
            <a:r>
              <a:rPr lang="en-US" sz="2400" b="1" i="0" u="none" strike="noStrike" dirty="0">
                <a:solidFill>
                  <a:schemeClr val="dk1"/>
                </a:solidFill>
                <a:latin typeface="Palatino"/>
                <a:ea typeface="Palatino"/>
                <a:cs typeface="Palatino"/>
                <a:sym typeface="Palatino"/>
              </a:rPr>
              <a:t>The generated collection is compatible with the first generator.</a:t>
            </a:r>
            <a:endParaRPr sz="1200" dirty="0"/>
          </a:p>
          <a:p>
            <a:pPr marL="0" marR="0" lvl="0" indent="0" algn="l" rtl="0">
              <a:spcBef>
                <a:spcPts val="0"/>
              </a:spcBef>
              <a:spcAft>
                <a:spcPts val="0"/>
              </a:spcAft>
              <a:buNone/>
            </a:pPr>
            <a:r>
              <a:rPr lang="en-US" sz="2400" b="0" i="0" u="none" strike="noStrike" dirty="0">
                <a:solidFill>
                  <a:schemeClr val="dk1"/>
                </a:solidFill>
                <a:latin typeface="Lucida Sans"/>
                <a:ea typeface="Lucida Sans"/>
                <a:cs typeface="Lucida Sans"/>
                <a:sym typeface="Lucida Sans"/>
              </a:rPr>
              <a:t>for (c &lt;- "Hello"; </a:t>
            </a:r>
            <a:r>
              <a:rPr lang="en-US" sz="2400" b="0" i="0" u="none" strike="noStrike" dirty="0" err="1">
                <a:solidFill>
                  <a:schemeClr val="dk1"/>
                </a:solidFill>
                <a:latin typeface="Lucida Sans"/>
                <a:ea typeface="Lucida Sans"/>
                <a:cs typeface="Lucida Sans"/>
                <a:sym typeface="Lucida Sans"/>
              </a:rPr>
              <a:t>i</a:t>
            </a:r>
            <a:r>
              <a:rPr lang="en-US" sz="2400" b="0" i="0" u="none" strike="noStrike" dirty="0">
                <a:solidFill>
                  <a:schemeClr val="dk1"/>
                </a:solidFill>
                <a:latin typeface="Lucida Sans"/>
                <a:ea typeface="Lucida Sans"/>
                <a:cs typeface="Lucida Sans"/>
                <a:sym typeface="Lucida Sans"/>
              </a:rPr>
              <a:t> &lt;- 0 to 1) yield (c + </a:t>
            </a:r>
            <a:r>
              <a:rPr lang="en-US" sz="2400" b="0" i="0" u="none" strike="noStrike" dirty="0" err="1">
                <a:solidFill>
                  <a:schemeClr val="dk1"/>
                </a:solidFill>
                <a:latin typeface="Lucida Sans"/>
                <a:ea typeface="Lucida Sans"/>
                <a:cs typeface="Lucida Sans"/>
                <a:sym typeface="Lucida Sans"/>
              </a:rPr>
              <a:t>i</a:t>
            </a:r>
            <a:r>
              <a:rPr lang="en-US" sz="2400" b="0" i="0" u="none" strike="noStrike" dirty="0">
                <a:solidFill>
                  <a:schemeClr val="dk1"/>
                </a:solidFill>
                <a:latin typeface="Lucida Sans"/>
                <a:ea typeface="Lucida Sans"/>
                <a:cs typeface="Lucida Sans"/>
                <a:sym typeface="Lucida Sans"/>
              </a:rPr>
              <a:t>).</a:t>
            </a:r>
            <a:r>
              <a:rPr lang="en-US" sz="2400" b="0" i="0" u="none" strike="noStrike" dirty="0" err="1">
                <a:solidFill>
                  <a:schemeClr val="dk1"/>
                </a:solidFill>
                <a:latin typeface="Lucida Sans"/>
                <a:ea typeface="Lucida Sans"/>
                <a:cs typeface="Lucida Sans"/>
                <a:sym typeface="Lucida Sans"/>
              </a:rPr>
              <a:t>toChar</a:t>
            </a:r>
            <a:endParaRPr sz="2400" b="0" i="0" u="none" strike="noStrike" dirty="0">
              <a:solidFill>
                <a:schemeClr val="dk1"/>
              </a:solidFill>
              <a:latin typeface="Lucida Sans"/>
              <a:ea typeface="Lucida Sans"/>
              <a:cs typeface="Lucida Sans"/>
              <a:sym typeface="Lucida Sans"/>
            </a:endParaRPr>
          </a:p>
          <a:p>
            <a:pPr marL="0" marR="0" lvl="0" indent="0" algn="l" rtl="0">
              <a:spcBef>
                <a:spcPts val="0"/>
              </a:spcBef>
              <a:spcAft>
                <a:spcPts val="0"/>
              </a:spcAft>
              <a:buNone/>
            </a:pPr>
            <a:r>
              <a:rPr lang="en-US" sz="2400" b="0" i="0" u="none" strike="noStrike" dirty="0">
                <a:solidFill>
                  <a:schemeClr val="dk1"/>
                </a:solidFill>
                <a:latin typeface="Lucida Sans"/>
                <a:ea typeface="Lucida Sans"/>
                <a:cs typeface="Lucida Sans"/>
                <a:sym typeface="Lucida Sans"/>
              </a:rPr>
              <a:t>// </a:t>
            </a:r>
            <a:r>
              <a:rPr lang="en-US" sz="2400" b="0" i="0" u="none" strike="noStrike" dirty="0">
                <a:solidFill>
                  <a:schemeClr val="dk1"/>
                </a:solidFill>
                <a:latin typeface="Palatino"/>
                <a:ea typeface="Palatino"/>
                <a:cs typeface="Palatino"/>
                <a:sym typeface="Palatino"/>
              </a:rPr>
              <a:t>Yields </a:t>
            </a:r>
            <a:r>
              <a:rPr lang="en-US" sz="2400" b="0" i="0" u="none" strike="noStrike" dirty="0">
                <a:solidFill>
                  <a:schemeClr val="dk1"/>
                </a:solidFill>
                <a:latin typeface="Lucida Sans"/>
                <a:ea typeface="Lucida Sans"/>
                <a:cs typeface="Lucida Sans"/>
                <a:sym typeface="Lucida Sans"/>
              </a:rPr>
              <a:t>"</a:t>
            </a:r>
            <a:r>
              <a:rPr lang="en-US" sz="2400" b="0" i="0" u="none" strike="noStrike" dirty="0" err="1">
                <a:solidFill>
                  <a:schemeClr val="dk1"/>
                </a:solidFill>
                <a:latin typeface="Lucida Sans"/>
                <a:ea typeface="Lucida Sans"/>
                <a:cs typeface="Lucida Sans"/>
                <a:sym typeface="Lucida Sans"/>
              </a:rPr>
              <a:t>HIeflmlmop</a:t>
            </a:r>
            <a:r>
              <a:rPr lang="en-US" sz="2400" b="0" i="0" u="none" strike="noStrike" dirty="0">
                <a:solidFill>
                  <a:schemeClr val="dk1"/>
                </a:solidFill>
                <a:latin typeface="Lucida Sans"/>
                <a:ea typeface="Lucida Sans"/>
                <a:cs typeface="Lucida Sans"/>
                <a:sym typeface="Lucida Sans"/>
              </a:rPr>
              <a:t>"</a:t>
            </a:r>
            <a:endParaRPr sz="1200" dirty="0"/>
          </a:p>
          <a:p>
            <a:pPr marL="0" marR="0" lvl="0" indent="0" algn="l" rtl="0">
              <a:spcBef>
                <a:spcPts val="0"/>
              </a:spcBef>
              <a:spcAft>
                <a:spcPts val="0"/>
              </a:spcAft>
              <a:buNone/>
            </a:pPr>
            <a:r>
              <a:rPr lang="en-US" sz="2400" b="0" i="0" u="none" strike="noStrike" dirty="0">
                <a:solidFill>
                  <a:schemeClr val="dk1"/>
                </a:solidFill>
                <a:latin typeface="Lucida Sans"/>
                <a:ea typeface="Lucida Sans"/>
                <a:cs typeface="Lucida Sans"/>
                <a:sym typeface="Lucida Sans"/>
              </a:rPr>
              <a:t>for (</a:t>
            </a:r>
            <a:r>
              <a:rPr lang="en-US" sz="2400" b="0" i="0" u="none" strike="noStrike" dirty="0" err="1">
                <a:solidFill>
                  <a:schemeClr val="dk1"/>
                </a:solidFill>
                <a:latin typeface="Lucida Sans"/>
                <a:ea typeface="Lucida Sans"/>
                <a:cs typeface="Lucida Sans"/>
                <a:sym typeface="Lucida Sans"/>
              </a:rPr>
              <a:t>i</a:t>
            </a:r>
            <a:r>
              <a:rPr lang="en-US" sz="2400" b="0" i="0" u="none" strike="noStrike" dirty="0">
                <a:solidFill>
                  <a:schemeClr val="dk1"/>
                </a:solidFill>
                <a:latin typeface="Lucida Sans"/>
                <a:ea typeface="Lucida Sans"/>
                <a:cs typeface="Lucida Sans"/>
                <a:sym typeface="Lucida Sans"/>
              </a:rPr>
              <a:t> &lt;- 0 to 1; c &lt;- "Hello") yield (c + </a:t>
            </a:r>
            <a:r>
              <a:rPr lang="en-US" sz="2400" b="0" i="0" u="none" strike="noStrike" dirty="0" err="1">
                <a:solidFill>
                  <a:schemeClr val="dk1"/>
                </a:solidFill>
                <a:latin typeface="Lucida Sans"/>
                <a:ea typeface="Lucida Sans"/>
                <a:cs typeface="Lucida Sans"/>
                <a:sym typeface="Lucida Sans"/>
              </a:rPr>
              <a:t>i</a:t>
            </a:r>
            <a:r>
              <a:rPr lang="en-US" sz="2400" b="0" i="0" u="none" strike="noStrike" dirty="0">
                <a:solidFill>
                  <a:schemeClr val="dk1"/>
                </a:solidFill>
                <a:latin typeface="Lucida Sans"/>
                <a:ea typeface="Lucida Sans"/>
                <a:cs typeface="Lucida Sans"/>
                <a:sym typeface="Lucida Sans"/>
              </a:rPr>
              <a:t>).</a:t>
            </a:r>
            <a:r>
              <a:rPr lang="en-US" sz="2400" b="0" i="0" u="none" strike="noStrike" dirty="0" err="1">
                <a:solidFill>
                  <a:schemeClr val="dk1"/>
                </a:solidFill>
                <a:latin typeface="Lucida Sans"/>
                <a:ea typeface="Lucida Sans"/>
                <a:cs typeface="Lucida Sans"/>
                <a:sym typeface="Lucida Sans"/>
              </a:rPr>
              <a:t>toChar</a:t>
            </a:r>
            <a:endParaRPr sz="2400" b="0" i="0" u="none" strike="noStrike" dirty="0">
              <a:solidFill>
                <a:schemeClr val="dk1"/>
              </a:solidFill>
              <a:latin typeface="Lucida Sans"/>
              <a:ea typeface="Lucida Sans"/>
              <a:cs typeface="Lucida Sans"/>
              <a:sym typeface="Lucida Sans"/>
            </a:endParaRPr>
          </a:p>
          <a:p>
            <a:pPr marL="0" marR="0" lvl="0" indent="0" algn="l" rtl="0">
              <a:spcBef>
                <a:spcPts val="0"/>
              </a:spcBef>
              <a:spcAft>
                <a:spcPts val="0"/>
              </a:spcAft>
              <a:buNone/>
            </a:pPr>
            <a:r>
              <a:rPr lang="en-US" sz="2400" b="0" i="0" u="none" strike="noStrike" dirty="0">
                <a:solidFill>
                  <a:schemeClr val="dk1"/>
                </a:solidFill>
                <a:latin typeface="Lucida Sans"/>
                <a:ea typeface="Lucida Sans"/>
                <a:cs typeface="Lucida Sans"/>
                <a:sym typeface="Lucida Sans"/>
              </a:rPr>
              <a:t>// </a:t>
            </a:r>
            <a:r>
              <a:rPr lang="en-US" sz="2400" b="0" i="0" u="none" strike="noStrike" dirty="0">
                <a:solidFill>
                  <a:schemeClr val="dk1"/>
                </a:solidFill>
                <a:latin typeface="Palatino"/>
                <a:ea typeface="Palatino"/>
                <a:cs typeface="Palatino"/>
                <a:sym typeface="Palatino"/>
              </a:rPr>
              <a:t>Yields </a:t>
            </a:r>
            <a:r>
              <a:rPr lang="en-US" sz="2400" b="0" i="0" u="none" strike="noStrike" dirty="0">
                <a:solidFill>
                  <a:schemeClr val="dk1"/>
                </a:solidFill>
                <a:latin typeface="Lucida Sans"/>
                <a:ea typeface="Lucida Sans"/>
                <a:cs typeface="Lucida Sans"/>
                <a:sym typeface="Lucida Sans"/>
              </a:rPr>
              <a:t>Vector('H', 'e', 'l', 'l', 'o', 'I', 'f', 'm', 'm', 'p')</a:t>
            </a:r>
            <a:endParaRPr sz="2400" b="1" dirty="0">
              <a:solidFill>
                <a:schemeClr val="dk1"/>
              </a:solidFill>
              <a:latin typeface="Calibri"/>
              <a:ea typeface="Calibri"/>
              <a:cs typeface="Calibri"/>
              <a:sym typeface="Calibri"/>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43"/>
          <p:cNvSpPr txBox="1"/>
          <p:nvPr/>
        </p:nvSpPr>
        <p:spPr>
          <a:xfrm>
            <a:off x="108856" y="813975"/>
            <a:ext cx="11543212" cy="310854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0" i="0" u="none" strike="noStrike">
                <a:solidFill>
                  <a:schemeClr val="dk1"/>
                </a:solidFill>
                <a:latin typeface="Helvetica Neue"/>
                <a:ea typeface="Helvetica Neue"/>
                <a:cs typeface="Helvetica Neue"/>
                <a:sym typeface="Helvetica Neue"/>
              </a:rPr>
              <a:t>If you prefer, you can </a:t>
            </a:r>
            <a:r>
              <a:rPr lang="en-US" sz="2800" b="1" i="0" u="none" strike="noStrike">
                <a:solidFill>
                  <a:schemeClr val="dk1"/>
                </a:solidFill>
                <a:latin typeface="Helvetica Neue"/>
                <a:ea typeface="Helvetica Neue"/>
                <a:cs typeface="Helvetica Neue"/>
                <a:sym typeface="Helvetica Neue"/>
              </a:rPr>
              <a:t>enclose the generators, guards, and definitions of a </a:t>
            </a:r>
            <a:r>
              <a:rPr lang="en-US" sz="2800" b="1" i="0" u="none" strike="noStrike">
                <a:solidFill>
                  <a:schemeClr val="dk1"/>
                </a:solidFill>
                <a:latin typeface="Lucida Sans"/>
                <a:ea typeface="Lucida Sans"/>
                <a:cs typeface="Lucida Sans"/>
                <a:sym typeface="Lucida Sans"/>
              </a:rPr>
              <a:t>for </a:t>
            </a:r>
            <a:r>
              <a:rPr lang="en-US" sz="2800" b="1" i="0" u="none" strike="noStrike">
                <a:solidFill>
                  <a:schemeClr val="dk1"/>
                </a:solidFill>
                <a:latin typeface="Helvetica Neue"/>
                <a:ea typeface="Helvetica Neue"/>
                <a:cs typeface="Helvetica Neue"/>
                <a:sym typeface="Helvetica Neue"/>
              </a:rPr>
              <a:t>loop in braces, and you can use newlines instead of semicolons to separate them:</a:t>
            </a:r>
            <a:endParaRPr/>
          </a:p>
          <a:p>
            <a:pPr marL="0" marR="0" lvl="0" indent="0" algn="l" rtl="0">
              <a:spcBef>
                <a:spcPts val="0"/>
              </a:spcBef>
              <a:spcAft>
                <a:spcPts val="0"/>
              </a:spcAft>
              <a:buNone/>
            </a:pPr>
            <a:endParaRPr sz="2800" b="0" i="0" u="none" strike="noStrike">
              <a:solidFill>
                <a:schemeClr val="dk1"/>
              </a:solidFill>
              <a:latin typeface="Helvetica Neue"/>
              <a:ea typeface="Helvetica Neue"/>
              <a:cs typeface="Helvetica Neue"/>
              <a:sym typeface="Helvetica Neue"/>
            </a:endParaRPr>
          </a:p>
          <a:p>
            <a:pPr marL="0" marR="0" lvl="0" indent="0" algn="l" rtl="0">
              <a:spcBef>
                <a:spcPts val="0"/>
              </a:spcBef>
              <a:spcAft>
                <a:spcPts val="0"/>
              </a:spcAft>
              <a:buNone/>
            </a:pPr>
            <a:r>
              <a:rPr lang="en-US" sz="2800" b="0" i="0" u="none" strike="noStrike">
                <a:solidFill>
                  <a:schemeClr val="dk1"/>
                </a:solidFill>
                <a:latin typeface="Lucida Sans"/>
                <a:ea typeface="Lucida Sans"/>
                <a:cs typeface="Lucida Sans"/>
                <a:sym typeface="Lucida Sans"/>
              </a:rPr>
              <a:t>for { i &lt;- 1 to 3</a:t>
            </a:r>
            <a:endParaRPr/>
          </a:p>
          <a:p>
            <a:pPr marL="0" marR="0" lvl="0" indent="0" algn="l" rtl="0">
              <a:spcBef>
                <a:spcPts val="0"/>
              </a:spcBef>
              <a:spcAft>
                <a:spcPts val="0"/>
              </a:spcAft>
              <a:buNone/>
            </a:pPr>
            <a:r>
              <a:rPr lang="en-US" sz="2800" b="0" i="0" u="none" strike="noStrike">
                <a:solidFill>
                  <a:schemeClr val="dk1"/>
                </a:solidFill>
                <a:latin typeface="Lucida Sans"/>
                <a:ea typeface="Lucida Sans"/>
                <a:cs typeface="Lucida Sans"/>
                <a:sym typeface="Lucida Sans"/>
              </a:rPr>
              <a:t>from = 4 - i</a:t>
            </a:r>
            <a:endParaRPr sz="2800" b="0" i="0" u="none" strike="noStrike">
              <a:solidFill>
                <a:schemeClr val="dk1"/>
              </a:solidFill>
              <a:latin typeface="Lucida Sans"/>
              <a:ea typeface="Lucida Sans"/>
              <a:cs typeface="Lucida Sans"/>
              <a:sym typeface="Lucida Sans"/>
            </a:endParaRPr>
          </a:p>
          <a:p>
            <a:pPr marL="0" marR="0" lvl="0" indent="0" algn="l" rtl="0">
              <a:spcBef>
                <a:spcPts val="0"/>
              </a:spcBef>
              <a:spcAft>
                <a:spcPts val="0"/>
              </a:spcAft>
              <a:buNone/>
            </a:pPr>
            <a:r>
              <a:rPr lang="en-US" sz="2800" b="0" i="0" u="none" strike="noStrike">
                <a:solidFill>
                  <a:schemeClr val="dk1"/>
                </a:solidFill>
                <a:latin typeface="Lucida Sans"/>
                <a:ea typeface="Lucida Sans"/>
                <a:cs typeface="Lucida Sans"/>
                <a:sym typeface="Lucida Sans"/>
              </a:rPr>
              <a:t>j &lt;- from to 3 }</a:t>
            </a:r>
            <a:endParaRPr sz="2800">
              <a:solidFill>
                <a:schemeClr val="dk1"/>
              </a:solidFill>
              <a:latin typeface="Calibri"/>
              <a:ea typeface="Calibri"/>
              <a:cs typeface="Calibri"/>
              <a:sym typeface="Calibri"/>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44"/>
          <p:cNvSpPr txBox="1"/>
          <p:nvPr/>
        </p:nvSpPr>
        <p:spPr>
          <a:xfrm>
            <a:off x="165463" y="0"/>
            <a:ext cx="11634652" cy="698652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i="0" u="none" strike="noStrike">
                <a:solidFill>
                  <a:schemeClr val="dk1"/>
                </a:solidFill>
                <a:latin typeface="Arial"/>
                <a:ea typeface="Arial"/>
                <a:cs typeface="Arial"/>
                <a:sym typeface="Arial"/>
              </a:rPr>
              <a:t>Functions</a:t>
            </a:r>
            <a:endParaRPr/>
          </a:p>
          <a:p>
            <a:pPr marL="0" marR="0" lvl="0" indent="0" algn="l" rtl="0">
              <a:spcBef>
                <a:spcPts val="0"/>
              </a:spcBef>
              <a:spcAft>
                <a:spcPts val="0"/>
              </a:spcAft>
              <a:buNone/>
            </a:pPr>
            <a:endParaRPr sz="2800" b="1" i="0" u="none" strike="noStrike">
              <a:solidFill>
                <a:schemeClr val="dk1"/>
              </a:solidFill>
              <a:latin typeface="Arial"/>
              <a:ea typeface="Arial"/>
              <a:cs typeface="Arial"/>
              <a:sym typeface="Arial"/>
            </a:endParaRPr>
          </a:p>
          <a:p>
            <a:pPr marL="0" marR="0" lvl="0" indent="0" algn="l" rtl="0">
              <a:spcBef>
                <a:spcPts val="0"/>
              </a:spcBef>
              <a:spcAft>
                <a:spcPts val="0"/>
              </a:spcAft>
              <a:buNone/>
            </a:pPr>
            <a:r>
              <a:rPr lang="en-US" sz="2800" b="1" i="0" u="none" strike="noStrike">
                <a:solidFill>
                  <a:schemeClr val="dk1"/>
                </a:solidFill>
                <a:latin typeface="Palatino"/>
                <a:ea typeface="Palatino"/>
                <a:cs typeface="Palatino"/>
                <a:sym typeface="Palatino"/>
              </a:rPr>
              <a:t>Scala has functions in addition to methods. A method operates on an object, but a function doesn’t.</a:t>
            </a:r>
            <a:endParaRPr/>
          </a:p>
          <a:p>
            <a:pPr marL="0" marR="0" lvl="0" indent="0" algn="l" rtl="0">
              <a:spcBef>
                <a:spcPts val="0"/>
              </a:spcBef>
              <a:spcAft>
                <a:spcPts val="0"/>
              </a:spcAft>
              <a:buNone/>
            </a:pPr>
            <a:endParaRPr sz="2800" b="1" i="0" u="none" strike="noStrike">
              <a:solidFill>
                <a:schemeClr val="dk1"/>
              </a:solidFill>
              <a:latin typeface="Palatino"/>
              <a:ea typeface="Palatino"/>
              <a:cs typeface="Palatino"/>
              <a:sym typeface="Palatino"/>
            </a:endParaRPr>
          </a:p>
          <a:p>
            <a:pPr marL="0" marR="0" lvl="0" indent="0" algn="l" rtl="0">
              <a:spcBef>
                <a:spcPts val="0"/>
              </a:spcBef>
              <a:spcAft>
                <a:spcPts val="0"/>
              </a:spcAft>
              <a:buNone/>
            </a:pPr>
            <a:r>
              <a:rPr lang="en-US" sz="2800" b="0" i="0" u="none" strike="noStrike">
                <a:solidFill>
                  <a:schemeClr val="dk1"/>
                </a:solidFill>
                <a:latin typeface="Palatino"/>
                <a:ea typeface="Palatino"/>
                <a:cs typeface="Palatino"/>
                <a:sym typeface="Palatino"/>
              </a:rPr>
              <a:t>To </a:t>
            </a:r>
            <a:r>
              <a:rPr lang="en-US" sz="2800" b="1" i="0" u="none" strike="noStrike">
                <a:solidFill>
                  <a:schemeClr val="dk1"/>
                </a:solidFill>
                <a:latin typeface="Palatino"/>
                <a:ea typeface="Palatino"/>
                <a:cs typeface="Palatino"/>
                <a:sym typeface="Palatino"/>
              </a:rPr>
              <a:t>define a function, specify the function’s name, parameters, and body like this:</a:t>
            </a:r>
            <a:endParaRPr/>
          </a:p>
          <a:p>
            <a:pPr marL="0" marR="0" lvl="0" indent="0" algn="l" rtl="0">
              <a:spcBef>
                <a:spcPts val="0"/>
              </a:spcBef>
              <a:spcAft>
                <a:spcPts val="0"/>
              </a:spcAft>
              <a:buNone/>
            </a:pPr>
            <a:endParaRPr sz="2800" b="0" i="0" u="none" strike="noStrike">
              <a:solidFill>
                <a:schemeClr val="dk1"/>
              </a:solidFill>
              <a:latin typeface="Palatino"/>
              <a:ea typeface="Palatino"/>
              <a:cs typeface="Palatino"/>
              <a:sym typeface="Palatino"/>
            </a:endParaRPr>
          </a:p>
          <a:p>
            <a:pPr marL="0" marR="0" lvl="0" indent="0" algn="l" rtl="0">
              <a:spcBef>
                <a:spcPts val="0"/>
              </a:spcBef>
              <a:spcAft>
                <a:spcPts val="0"/>
              </a:spcAft>
              <a:buNone/>
            </a:pPr>
            <a:r>
              <a:rPr lang="en-US" sz="2800" b="0" i="0" u="none" strike="noStrike">
                <a:solidFill>
                  <a:schemeClr val="dk1"/>
                </a:solidFill>
                <a:latin typeface="Lucida Sans"/>
                <a:ea typeface="Lucida Sans"/>
                <a:cs typeface="Lucida Sans"/>
                <a:sym typeface="Lucida Sans"/>
              </a:rPr>
              <a:t>def abs(x: Double) = if (x &gt;= 0) x else -x</a:t>
            </a:r>
            <a:endParaRPr/>
          </a:p>
          <a:p>
            <a:pPr marL="0" marR="0" lvl="0" indent="0" algn="l" rtl="0">
              <a:spcBef>
                <a:spcPts val="0"/>
              </a:spcBef>
              <a:spcAft>
                <a:spcPts val="0"/>
              </a:spcAft>
              <a:buNone/>
            </a:pPr>
            <a:r>
              <a:rPr lang="en-US" sz="2800" b="0" i="0" u="none" strike="noStrike">
                <a:solidFill>
                  <a:schemeClr val="dk1"/>
                </a:solidFill>
                <a:latin typeface="Palatino"/>
                <a:ea typeface="Palatino"/>
                <a:cs typeface="Palatino"/>
                <a:sym typeface="Palatino"/>
              </a:rPr>
              <a:t>You </a:t>
            </a:r>
            <a:r>
              <a:rPr lang="en-US" sz="2800" b="1" i="0" u="none" strike="noStrike">
                <a:solidFill>
                  <a:schemeClr val="dk1"/>
                </a:solidFill>
                <a:latin typeface="Palatino"/>
                <a:ea typeface="Palatino"/>
                <a:cs typeface="Palatino"/>
                <a:sym typeface="Palatino"/>
              </a:rPr>
              <a:t>must specify the types of all parameters. </a:t>
            </a:r>
            <a:endParaRPr/>
          </a:p>
          <a:p>
            <a:pPr marL="0" marR="0" lvl="0" indent="0" algn="l" rtl="0">
              <a:spcBef>
                <a:spcPts val="0"/>
              </a:spcBef>
              <a:spcAft>
                <a:spcPts val="0"/>
              </a:spcAft>
              <a:buNone/>
            </a:pPr>
            <a:endParaRPr sz="2800" b="1">
              <a:solidFill>
                <a:schemeClr val="dk1"/>
              </a:solidFill>
              <a:latin typeface="Palatino"/>
              <a:ea typeface="Palatino"/>
              <a:cs typeface="Palatino"/>
              <a:sym typeface="Palatino"/>
            </a:endParaRPr>
          </a:p>
          <a:p>
            <a:pPr marL="0" marR="0" lvl="0" indent="0" algn="l" rtl="0">
              <a:spcBef>
                <a:spcPts val="0"/>
              </a:spcBef>
              <a:spcAft>
                <a:spcPts val="0"/>
              </a:spcAft>
              <a:buNone/>
            </a:pPr>
            <a:r>
              <a:rPr lang="en-US" sz="2800" b="0" i="0" u="none" strike="noStrike">
                <a:solidFill>
                  <a:schemeClr val="dk1"/>
                </a:solidFill>
                <a:latin typeface="Palatino"/>
                <a:ea typeface="Palatino"/>
                <a:cs typeface="Palatino"/>
                <a:sym typeface="Palatino"/>
              </a:rPr>
              <a:t>However, </a:t>
            </a:r>
            <a:r>
              <a:rPr lang="en-US" sz="2800" b="1" i="0" u="none" strike="noStrike">
                <a:solidFill>
                  <a:schemeClr val="dk1"/>
                </a:solidFill>
                <a:latin typeface="Palatino"/>
                <a:ea typeface="Palatino"/>
                <a:cs typeface="Palatino"/>
                <a:sym typeface="Palatino"/>
              </a:rPr>
              <a:t>as long as the function is not recursive, you need not specify the return type.</a:t>
            </a:r>
            <a:endParaRPr/>
          </a:p>
          <a:p>
            <a:pPr marL="0" marR="0" lvl="0" indent="0" algn="l" rtl="0">
              <a:spcBef>
                <a:spcPts val="0"/>
              </a:spcBef>
              <a:spcAft>
                <a:spcPts val="0"/>
              </a:spcAft>
              <a:buNone/>
            </a:pPr>
            <a:endParaRPr sz="2800">
              <a:solidFill>
                <a:schemeClr val="dk1"/>
              </a:solidFill>
              <a:latin typeface="Palatino"/>
              <a:ea typeface="Palatino"/>
              <a:cs typeface="Palatino"/>
              <a:sym typeface="Palatino"/>
            </a:endParaRPr>
          </a:p>
          <a:p>
            <a:pPr marL="0" marR="0" lvl="0" indent="0" algn="l" rtl="0">
              <a:spcBef>
                <a:spcPts val="0"/>
              </a:spcBef>
              <a:spcAft>
                <a:spcPts val="0"/>
              </a:spcAft>
              <a:buNone/>
            </a:pPr>
            <a:r>
              <a:rPr lang="en-US" sz="2800" b="1" i="0" u="none" strike="noStrike">
                <a:solidFill>
                  <a:schemeClr val="dk1"/>
                </a:solidFill>
                <a:latin typeface="Palatino"/>
                <a:ea typeface="Palatino"/>
                <a:cs typeface="Palatino"/>
                <a:sym typeface="Palatino"/>
              </a:rPr>
              <a:t>If the body of the function requires more than one expression, use a block. </a:t>
            </a:r>
            <a:endParaRPr sz="2800" b="1">
              <a:solidFill>
                <a:schemeClr val="dk1"/>
              </a:solidFill>
              <a:latin typeface="Calibri"/>
              <a:ea typeface="Calibri"/>
              <a:cs typeface="Calibri"/>
              <a:sym typeface="Calibri"/>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45"/>
          <p:cNvSpPr txBox="1"/>
          <p:nvPr/>
        </p:nvSpPr>
        <p:spPr>
          <a:xfrm>
            <a:off x="191588" y="176467"/>
            <a:ext cx="11887201" cy="655564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0" i="0" u="none" strike="noStrike">
                <a:solidFill>
                  <a:schemeClr val="dk1"/>
                </a:solidFill>
                <a:latin typeface="Palatino"/>
                <a:ea typeface="Palatino"/>
                <a:cs typeface="Palatino"/>
                <a:sym typeface="Palatino"/>
              </a:rPr>
              <a:t>The </a:t>
            </a:r>
            <a:r>
              <a:rPr lang="en-US" sz="2800" b="1" i="0" u="none" strike="noStrike">
                <a:solidFill>
                  <a:schemeClr val="dk1"/>
                </a:solidFill>
                <a:latin typeface="Palatino"/>
                <a:ea typeface="Palatino"/>
                <a:cs typeface="Palatino"/>
                <a:sym typeface="Palatino"/>
              </a:rPr>
              <a:t>last expression of the block becomes the value that the function returns. </a:t>
            </a:r>
            <a:endParaRPr/>
          </a:p>
          <a:p>
            <a:pPr marL="0" marR="0" lvl="0" indent="0" algn="l" rtl="0">
              <a:spcBef>
                <a:spcPts val="0"/>
              </a:spcBef>
              <a:spcAft>
                <a:spcPts val="0"/>
              </a:spcAft>
              <a:buNone/>
            </a:pPr>
            <a:endParaRPr sz="2800">
              <a:solidFill>
                <a:schemeClr val="dk1"/>
              </a:solidFill>
              <a:latin typeface="Palatino"/>
              <a:ea typeface="Palatino"/>
              <a:cs typeface="Palatino"/>
              <a:sym typeface="Palatino"/>
            </a:endParaRPr>
          </a:p>
          <a:p>
            <a:pPr marL="0" marR="0" lvl="0" indent="0" algn="l" rtl="0">
              <a:spcBef>
                <a:spcPts val="0"/>
              </a:spcBef>
              <a:spcAft>
                <a:spcPts val="0"/>
              </a:spcAft>
              <a:buNone/>
            </a:pPr>
            <a:r>
              <a:rPr lang="en-US" sz="2800" b="0" i="0" u="none" strike="noStrike">
                <a:solidFill>
                  <a:schemeClr val="dk1"/>
                </a:solidFill>
                <a:latin typeface="Palatino"/>
                <a:ea typeface="Palatino"/>
                <a:cs typeface="Palatino"/>
                <a:sym typeface="Palatino"/>
              </a:rPr>
              <a:t>For example, the following function returns the value of </a:t>
            </a:r>
            <a:r>
              <a:rPr lang="en-US" sz="2800" b="0" i="0" u="none" strike="noStrike">
                <a:solidFill>
                  <a:schemeClr val="dk1"/>
                </a:solidFill>
                <a:latin typeface="Lucida Sans"/>
                <a:ea typeface="Lucida Sans"/>
                <a:cs typeface="Lucida Sans"/>
                <a:sym typeface="Lucida Sans"/>
              </a:rPr>
              <a:t>r </a:t>
            </a:r>
            <a:r>
              <a:rPr lang="en-US" sz="2800" b="0" i="0" u="none" strike="noStrike">
                <a:solidFill>
                  <a:schemeClr val="dk1"/>
                </a:solidFill>
                <a:latin typeface="Palatino"/>
                <a:ea typeface="Palatino"/>
                <a:cs typeface="Palatino"/>
                <a:sym typeface="Palatino"/>
              </a:rPr>
              <a:t>after the </a:t>
            </a:r>
            <a:r>
              <a:rPr lang="en-US" sz="2800" b="0" i="0" u="none" strike="noStrike">
                <a:solidFill>
                  <a:schemeClr val="dk1"/>
                </a:solidFill>
                <a:latin typeface="Lucida Sans"/>
                <a:ea typeface="Lucida Sans"/>
                <a:cs typeface="Lucida Sans"/>
                <a:sym typeface="Lucida Sans"/>
              </a:rPr>
              <a:t>for </a:t>
            </a:r>
            <a:r>
              <a:rPr lang="en-US" sz="2800" b="0" i="0" u="none" strike="noStrike">
                <a:solidFill>
                  <a:schemeClr val="dk1"/>
                </a:solidFill>
                <a:latin typeface="Palatino"/>
                <a:ea typeface="Palatino"/>
                <a:cs typeface="Palatino"/>
                <a:sym typeface="Palatino"/>
              </a:rPr>
              <a:t>loop.</a:t>
            </a:r>
            <a:endParaRPr/>
          </a:p>
          <a:p>
            <a:pPr marL="0" marR="0" lvl="0" indent="0" algn="l" rtl="0">
              <a:spcBef>
                <a:spcPts val="0"/>
              </a:spcBef>
              <a:spcAft>
                <a:spcPts val="0"/>
              </a:spcAft>
              <a:buNone/>
            </a:pPr>
            <a:r>
              <a:rPr lang="en-US" sz="2800" b="0" i="0" u="none" strike="noStrike">
                <a:solidFill>
                  <a:schemeClr val="dk1"/>
                </a:solidFill>
                <a:latin typeface="Lucida Sans"/>
                <a:ea typeface="Lucida Sans"/>
                <a:cs typeface="Lucida Sans"/>
                <a:sym typeface="Lucida Sans"/>
              </a:rPr>
              <a:t>def fac(n : Int) = {</a:t>
            </a:r>
            <a:endParaRPr/>
          </a:p>
          <a:p>
            <a:pPr marL="0" marR="0" lvl="0" indent="0" algn="l" rtl="0">
              <a:spcBef>
                <a:spcPts val="0"/>
              </a:spcBef>
              <a:spcAft>
                <a:spcPts val="0"/>
              </a:spcAft>
              <a:buNone/>
            </a:pPr>
            <a:r>
              <a:rPr lang="en-US" sz="2800" b="0" i="0" u="none" strike="noStrike">
                <a:solidFill>
                  <a:schemeClr val="dk1"/>
                </a:solidFill>
                <a:latin typeface="Lucida Sans"/>
                <a:ea typeface="Lucida Sans"/>
                <a:cs typeface="Lucida Sans"/>
                <a:sym typeface="Lucida Sans"/>
              </a:rPr>
              <a:t>var r = 1</a:t>
            </a:r>
            <a:endParaRPr/>
          </a:p>
          <a:p>
            <a:pPr marL="0" marR="0" lvl="0" indent="0" algn="l" rtl="0">
              <a:spcBef>
                <a:spcPts val="0"/>
              </a:spcBef>
              <a:spcAft>
                <a:spcPts val="0"/>
              </a:spcAft>
              <a:buNone/>
            </a:pPr>
            <a:r>
              <a:rPr lang="en-US" sz="2800" b="0" i="0" u="none" strike="noStrike">
                <a:solidFill>
                  <a:schemeClr val="dk1"/>
                </a:solidFill>
                <a:latin typeface="Lucida Sans"/>
                <a:ea typeface="Lucida Sans"/>
                <a:cs typeface="Lucida Sans"/>
                <a:sym typeface="Lucida Sans"/>
              </a:rPr>
              <a:t>for (i &lt;- 1 to n) r = r * i</a:t>
            </a:r>
            <a:endParaRPr/>
          </a:p>
          <a:p>
            <a:pPr marL="0" marR="0" lvl="0" indent="0" algn="l" rtl="0">
              <a:spcBef>
                <a:spcPts val="0"/>
              </a:spcBef>
              <a:spcAft>
                <a:spcPts val="0"/>
              </a:spcAft>
              <a:buNone/>
            </a:pPr>
            <a:r>
              <a:rPr lang="en-US" sz="2800" b="0" i="0" u="none" strike="noStrike">
                <a:solidFill>
                  <a:schemeClr val="dk1"/>
                </a:solidFill>
                <a:latin typeface="Lucida Sans"/>
                <a:ea typeface="Lucida Sans"/>
                <a:cs typeface="Lucida Sans"/>
                <a:sym typeface="Lucida Sans"/>
              </a:rPr>
              <a:t>r</a:t>
            </a:r>
            <a:endParaRPr/>
          </a:p>
          <a:p>
            <a:pPr marL="0" marR="0" lvl="0" indent="0" algn="l" rtl="0">
              <a:spcBef>
                <a:spcPts val="0"/>
              </a:spcBef>
              <a:spcAft>
                <a:spcPts val="0"/>
              </a:spcAft>
              <a:buNone/>
            </a:pPr>
            <a:r>
              <a:rPr lang="en-US" sz="2800" b="0" i="0" u="none" strike="noStrike">
                <a:solidFill>
                  <a:schemeClr val="dk1"/>
                </a:solidFill>
                <a:latin typeface="Lucida Sans"/>
                <a:ea typeface="Lucida Sans"/>
                <a:cs typeface="Lucida Sans"/>
                <a:sym typeface="Lucida Sans"/>
              </a:rPr>
              <a:t>}</a:t>
            </a:r>
            <a:endParaRPr/>
          </a:p>
          <a:p>
            <a:pPr marL="0" marR="0" lvl="0" indent="0" algn="l" rtl="0">
              <a:spcBef>
                <a:spcPts val="0"/>
              </a:spcBef>
              <a:spcAft>
                <a:spcPts val="0"/>
              </a:spcAft>
              <a:buNone/>
            </a:pPr>
            <a:r>
              <a:rPr lang="en-US" sz="2800" b="0" i="0" u="none" strike="noStrike">
                <a:solidFill>
                  <a:schemeClr val="dk1"/>
                </a:solidFill>
                <a:latin typeface="Palatino"/>
                <a:ea typeface="Palatino"/>
                <a:cs typeface="Palatino"/>
                <a:sym typeface="Palatino"/>
              </a:rPr>
              <a:t>There </a:t>
            </a:r>
            <a:r>
              <a:rPr lang="en-US" sz="2800" b="1" i="0" u="none" strike="noStrike">
                <a:solidFill>
                  <a:schemeClr val="dk1"/>
                </a:solidFill>
                <a:latin typeface="Palatino"/>
                <a:ea typeface="Palatino"/>
                <a:cs typeface="Palatino"/>
                <a:sym typeface="Palatino"/>
              </a:rPr>
              <a:t>is no need for the </a:t>
            </a:r>
            <a:r>
              <a:rPr lang="en-US" sz="2800" b="1" i="0" u="none" strike="noStrike">
                <a:solidFill>
                  <a:schemeClr val="dk1"/>
                </a:solidFill>
                <a:latin typeface="Lucida Sans"/>
                <a:ea typeface="Lucida Sans"/>
                <a:cs typeface="Lucida Sans"/>
                <a:sym typeface="Lucida Sans"/>
              </a:rPr>
              <a:t>return </a:t>
            </a:r>
            <a:r>
              <a:rPr lang="en-US" sz="2800" b="1" i="0" u="none" strike="noStrike">
                <a:solidFill>
                  <a:schemeClr val="dk1"/>
                </a:solidFill>
                <a:latin typeface="Palatino"/>
                <a:ea typeface="Palatino"/>
                <a:cs typeface="Palatino"/>
                <a:sym typeface="Palatino"/>
              </a:rPr>
              <a:t>keyword in this example</a:t>
            </a:r>
            <a:r>
              <a:rPr lang="en-US" sz="2800" b="0" i="0" u="none" strike="noStrike">
                <a:solidFill>
                  <a:schemeClr val="dk1"/>
                </a:solidFill>
                <a:latin typeface="Palatino"/>
                <a:ea typeface="Palatino"/>
                <a:cs typeface="Palatino"/>
                <a:sym typeface="Palatino"/>
              </a:rPr>
              <a:t>.</a:t>
            </a:r>
            <a:endParaRPr/>
          </a:p>
          <a:p>
            <a:pPr marL="0" marR="0" lvl="0" indent="0" algn="l" rtl="0">
              <a:spcBef>
                <a:spcPts val="0"/>
              </a:spcBef>
              <a:spcAft>
                <a:spcPts val="0"/>
              </a:spcAft>
              <a:buNone/>
            </a:pPr>
            <a:endParaRPr sz="2800" b="0" i="0" u="none" strike="noStrike">
              <a:solidFill>
                <a:schemeClr val="dk1"/>
              </a:solidFill>
              <a:latin typeface="Palatino"/>
              <a:ea typeface="Palatino"/>
              <a:cs typeface="Palatino"/>
              <a:sym typeface="Palatino"/>
            </a:endParaRPr>
          </a:p>
          <a:p>
            <a:pPr marL="0" marR="0" lvl="0" indent="0" algn="l" rtl="0">
              <a:spcBef>
                <a:spcPts val="0"/>
              </a:spcBef>
              <a:spcAft>
                <a:spcPts val="0"/>
              </a:spcAft>
              <a:buNone/>
            </a:pPr>
            <a:r>
              <a:rPr lang="en-US" sz="2800" b="0" i="0" u="none" strike="noStrike">
                <a:solidFill>
                  <a:schemeClr val="dk1"/>
                </a:solidFill>
                <a:latin typeface="Palatino"/>
                <a:ea typeface="Palatino"/>
                <a:cs typeface="Palatino"/>
                <a:sym typeface="Palatino"/>
              </a:rPr>
              <a:t>With a </a:t>
            </a:r>
            <a:r>
              <a:rPr lang="en-US" sz="2800" b="1" i="0" u="none" strike="noStrike">
                <a:solidFill>
                  <a:schemeClr val="dk1"/>
                </a:solidFill>
                <a:latin typeface="Palatino"/>
                <a:ea typeface="Palatino"/>
                <a:cs typeface="Palatino"/>
                <a:sym typeface="Palatino"/>
              </a:rPr>
              <a:t>recursive function</a:t>
            </a:r>
            <a:r>
              <a:rPr lang="en-US" sz="2800" b="0" i="0" u="none" strike="noStrike">
                <a:solidFill>
                  <a:schemeClr val="dk1"/>
                </a:solidFill>
                <a:latin typeface="Palatino"/>
                <a:ea typeface="Palatino"/>
                <a:cs typeface="Palatino"/>
                <a:sym typeface="Palatino"/>
              </a:rPr>
              <a:t>, you </a:t>
            </a:r>
            <a:r>
              <a:rPr lang="en-US" sz="2800" b="1" i="0" u="none" strike="noStrike">
                <a:solidFill>
                  <a:schemeClr val="dk1"/>
                </a:solidFill>
                <a:latin typeface="Palatino"/>
                <a:ea typeface="Palatino"/>
                <a:cs typeface="Palatino"/>
                <a:sym typeface="Palatino"/>
              </a:rPr>
              <a:t>must specify the return type</a:t>
            </a:r>
            <a:r>
              <a:rPr lang="en-US" sz="2800" b="0" i="0" u="none" strike="noStrike">
                <a:solidFill>
                  <a:schemeClr val="dk1"/>
                </a:solidFill>
                <a:latin typeface="Palatino"/>
                <a:ea typeface="Palatino"/>
                <a:cs typeface="Palatino"/>
                <a:sym typeface="Palatino"/>
              </a:rPr>
              <a:t>. For example,</a:t>
            </a:r>
            <a:endParaRPr/>
          </a:p>
          <a:p>
            <a:pPr marL="0" marR="0" lvl="0" indent="0" algn="l" rtl="0">
              <a:spcBef>
                <a:spcPts val="0"/>
              </a:spcBef>
              <a:spcAft>
                <a:spcPts val="0"/>
              </a:spcAft>
              <a:buNone/>
            </a:pPr>
            <a:r>
              <a:rPr lang="en-US" sz="2800" b="0" i="0" u="none" strike="noStrike">
                <a:solidFill>
                  <a:schemeClr val="dk1"/>
                </a:solidFill>
                <a:latin typeface="Lucida Sans"/>
                <a:ea typeface="Lucida Sans"/>
                <a:cs typeface="Lucida Sans"/>
                <a:sym typeface="Lucida Sans"/>
              </a:rPr>
              <a:t>def fac(n: Int)</a:t>
            </a:r>
            <a:r>
              <a:rPr lang="en-US" sz="2800" b="1" i="0" u="none" strike="noStrike">
                <a:solidFill>
                  <a:schemeClr val="dk1"/>
                </a:solidFill>
                <a:latin typeface="Lucida Sans"/>
                <a:ea typeface="Lucida Sans"/>
                <a:cs typeface="Lucida Sans"/>
                <a:sym typeface="Lucida Sans"/>
              </a:rPr>
              <a:t>: Int </a:t>
            </a:r>
            <a:r>
              <a:rPr lang="en-US" sz="2800" b="0" i="0" u="none" strike="noStrike">
                <a:solidFill>
                  <a:schemeClr val="dk1"/>
                </a:solidFill>
                <a:latin typeface="Lucida Sans"/>
                <a:ea typeface="Lucida Sans"/>
                <a:cs typeface="Lucida Sans"/>
                <a:sym typeface="Lucida Sans"/>
              </a:rPr>
              <a:t>= if (n &lt;= 0) 1 else n * fac(n - 1)</a:t>
            </a:r>
            <a:endParaRPr sz="2800">
              <a:solidFill>
                <a:schemeClr val="dk1"/>
              </a:solidFill>
              <a:latin typeface="Calibri"/>
              <a:ea typeface="Calibri"/>
              <a:cs typeface="Calibri"/>
              <a:sym typeface="Calibri"/>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46"/>
          <p:cNvSpPr txBox="1"/>
          <p:nvPr/>
        </p:nvSpPr>
        <p:spPr>
          <a:xfrm>
            <a:off x="0" y="30246"/>
            <a:ext cx="11739154" cy="63709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0" i="0" u="none" strike="noStrike">
                <a:solidFill>
                  <a:srgbClr val="000000"/>
                </a:solidFill>
                <a:latin typeface="Arial"/>
                <a:ea typeface="Arial"/>
                <a:cs typeface="Arial"/>
                <a:sym typeface="Arial"/>
              </a:rPr>
              <a:t>Default and Named Arguments </a:t>
            </a:r>
            <a:r>
              <a:rPr lang="en-US" sz="1600" b="1" i="0" u="none" strike="noStrike">
                <a:solidFill>
                  <a:srgbClr val="FFFFFF"/>
                </a:solidFill>
                <a:latin typeface="Helvetica Neue"/>
                <a:ea typeface="Helvetica Neue"/>
                <a:cs typeface="Helvetica Neue"/>
                <a:sym typeface="Helvetica Neue"/>
              </a:rPr>
              <a:t>L1</a:t>
            </a:r>
            <a:endParaRPr/>
          </a:p>
          <a:p>
            <a:pPr marL="0" marR="0" lvl="0" indent="0" algn="l" rtl="0">
              <a:spcBef>
                <a:spcPts val="0"/>
              </a:spcBef>
              <a:spcAft>
                <a:spcPts val="0"/>
              </a:spcAft>
              <a:buNone/>
            </a:pPr>
            <a:endParaRPr sz="1600" b="1" i="0" u="none" strike="noStrike">
              <a:solidFill>
                <a:srgbClr val="FFFFFF"/>
              </a:solidFill>
              <a:latin typeface="Helvetica Neue"/>
              <a:ea typeface="Helvetica Neue"/>
              <a:cs typeface="Helvetica Neue"/>
              <a:sym typeface="Helvetica Neue"/>
            </a:endParaRPr>
          </a:p>
          <a:p>
            <a:pPr marL="0" marR="0" lvl="0" indent="0" algn="l" rtl="0">
              <a:spcBef>
                <a:spcPts val="0"/>
              </a:spcBef>
              <a:spcAft>
                <a:spcPts val="0"/>
              </a:spcAft>
              <a:buNone/>
            </a:pPr>
            <a:r>
              <a:rPr lang="en-US" sz="2800" b="0" i="0" u="none" strike="noStrike">
                <a:solidFill>
                  <a:srgbClr val="000000"/>
                </a:solidFill>
                <a:latin typeface="Palatino"/>
                <a:ea typeface="Palatino"/>
                <a:cs typeface="Palatino"/>
                <a:sym typeface="Palatino"/>
              </a:rPr>
              <a:t>1.You can provide </a:t>
            </a:r>
            <a:r>
              <a:rPr lang="en-US" sz="2800" b="1" i="0" u="none" strike="noStrike">
                <a:solidFill>
                  <a:srgbClr val="000000"/>
                </a:solidFill>
                <a:latin typeface="Palatino"/>
                <a:ea typeface="Palatino"/>
                <a:cs typeface="Palatino"/>
                <a:sym typeface="Palatino"/>
              </a:rPr>
              <a:t>default arguments for functions that are used when you don’t specify explicit values.</a:t>
            </a:r>
            <a:r>
              <a:rPr lang="en-US" sz="2800" b="0" i="0" u="none" strike="noStrike">
                <a:solidFill>
                  <a:srgbClr val="000000"/>
                </a:solidFill>
                <a:latin typeface="Palatino"/>
                <a:ea typeface="Palatino"/>
                <a:cs typeface="Palatino"/>
                <a:sym typeface="Palatino"/>
              </a:rPr>
              <a:t> </a:t>
            </a:r>
            <a:endParaRPr/>
          </a:p>
          <a:p>
            <a:pPr marL="0" marR="0" lvl="0" indent="0" algn="l" rtl="0">
              <a:spcBef>
                <a:spcPts val="0"/>
              </a:spcBef>
              <a:spcAft>
                <a:spcPts val="0"/>
              </a:spcAft>
              <a:buNone/>
            </a:pPr>
            <a:endParaRPr sz="2800" b="0" i="0" u="none" strike="noStrike">
              <a:solidFill>
                <a:srgbClr val="000000"/>
              </a:solidFill>
              <a:latin typeface="Palatino"/>
              <a:ea typeface="Palatino"/>
              <a:cs typeface="Palatino"/>
              <a:sym typeface="Palatino"/>
            </a:endParaRPr>
          </a:p>
          <a:p>
            <a:pPr marL="0" marR="0" lvl="0" indent="0" algn="l" rtl="0">
              <a:spcBef>
                <a:spcPts val="0"/>
              </a:spcBef>
              <a:spcAft>
                <a:spcPts val="0"/>
              </a:spcAft>
              <a:buNone/>
            </a:pPr>
            <a:r>
              <a:rPr lang="en-US" sz="2800" b="0" i="0" u="none" strike="noStrike">
                <a:solidFill>
                  <a:srgbClr val="000000"/>
                </a:solidFill>
                <a:latin typeface="Palatino"/>
                <a:ea typeface="Palatino"/>
                <a:cs typeface="Palatino"/>
                <a:sym typeface="Palatino"/>
              </a:rPr>
              <a:t>For example,</a:t>
            </a:r>
            <a:endParaRPr/>
          </a:p>
          <a:p>
            <a:pPr marL="0" marR="0" lvl="0" indent="0" algn="l" rtl="0">
              <a:spcBef>
                <a:spcPts val="0"/>
              </a:spcBef>
              <a:spcAft>
                <a:spcPts val="0"/>
              </a:spcAft>
              <a:buNone/>
            </a:pPr>
            <a:r>
              <a:rPr lang="en-US" sz="2800" b="0" i="0" u="none" strike="noStrike">
                <a:solidFill>
                  <a:srgbClr val="000000"/>
                </a:solidFill>
                <a:latin typeface="Lucida Sans"/>
                <a:ea typeface="Lucida Sans"/>
                <a:cs typeface="Lucida Sans"/>
                <a:sym typeface="Lucida Sans"/>
              </a:rPr>
              <a:t>def decorate(str: String, left: String = "[", right: String = "]") =</a:t>
            </a:r>
            <a:endParaRPr/>
          </a:p>
          <a:p>
            <a:pPr marL="0" marR="0" lvl="0" indent="0" algn="l" rtl="0">
              <a:spcBef>
                <a:spcPts val="0"/>
              </a:spcBef>
              <a:spcAft>
                <a:spcPts val="0"/>
              </a:spcAft>
              <a:buNone/>
            </a:pPr>
            <a:r>
              <a:rPr lang="en-US" sz="2800" b="0" i="0" u="none" strike="noStrike">
                <a:solidFill>
                  <a:srgbClr val="000000"/>
                </a:solidFill>
                <a:latin typeface="Lucida Sans"/>
                <a:ea typeface="Lucida Sans"/>
                <a:cs typeface="Lucida Sans"/>
                <a:sym typeface="Lucida Sans"/>
              </a:rPr>
              <a:t>left + str + right</a:t>
            </a:r>
            <a:endParaRPr/>
          </a:p>
          <a:p>
            <a:pPr marL="0" marR="0" lvl="0" indent="0" algn="l" rtl="0">
              <a:spcBef>
                <a:spcPts val="0"/>
              </a:spcBef>
              <a:spcAft>
                <a:spcPts val="0"/>
              </a:spcAft>
              <a:buNone/>
            </a:pPr>
            <a:r>
              <a:rPr lang="en-US" sz="2800" b="0" i="0" u="none" strike="noStrike">
                <a:solidFill>
                  <a:srgbClr val="000000"/>
                </a:solidFill>
                <a:latin typeface="Palatino"/>
                <a:ea typeface="Palatino"/>
                <a:cs typeface="Palatino"/>
                <a:sym typeface="Palatino"/>
              </a:rPr>
              <a:t>This function </a:t>
            </a:r>
            <a:r>
              <a:rPr lang="en-US" sz="2800" b="1" i="0" u="none" strike="noStrike">
                <a:solidFill>
                  <a:srgbClr val="000000"/>
                </a:solidFill>
                <a:latin typeface="Palatino"/>
                <a:ea typeface="Palatino"/>
                <a:cs typeface="Palatino"/>
                <a:sym typeface="Palatino"/>
              </a:rPr>
              <a:t>has two parameters, </a:t>
            </a:r>
            <a:r>
              <a:rPr lang="en-US" sz="2800" b="1" i="0" u="none" strike="noStrike">
                <a:solidFill>
                  <a:srgbClr val="000000"/>
                </a:solidFill>
                <a:latin typeface="Lucida Sans"/>
                <a:ea typeface="Lucida Sans"/>
                <a:cs typeface="Lucida Sans"/>
                <a:sym typeface="Lucida Sans"/>
              </a:rPr>
              <a:t>left </a:t>
            </a:r>
            <a:r>
              <a:rPr lang="en-US" sz="2800" b="1" i="0" u="none" strike="noStrike">
                <a:solidFill>
                  <a:srgbClr val="000000"/>
                </a:solidFill>
                <a:latin typeface="Palatino"/>
                <a:ea typeface="Palatino"/>
                <a:cs typeface="Palatino"/>
                <a:sym typeface="Palatino"/>
              </a:rPr>
              <a:t>and </a:t>
            </a:r>
            <a:r>
              <a:rPr lang="en-US" sz="2800" b="1" i="0" u="none" strike="noStrike">
                <a:solidFill>
                  <a:srgbClr val="000000"/>
                </a:solidFill>
                <a:latin typeface="Lucida Sans"/>
                <a:ea typeface="Lucida Sans"/>
                <a:cs typeface="Lucida Sans"/>
                <a:sym typeface="Lucida Sans"/>
              </a:rPr>
              <a:t>right</a:t>
            </a:r>
            <a:r>
              <a:rPr lang="en-US" sz="2800" b="1" i="0" u="none" strike="noStrike">
                <a:solidFill>
                  <a:srgbClr val="000000"/>
                </a:solidFill>
                <a:latin typeface="Palatino"/>
                <a:ea typeface="Palatino"/>
                <a:cs typeface="Palatino"/>
                <a:sym typeface="Palatino"/>
              </a:rPr>
              <a:t>, with default arguments </a:t>
            </a:r>
            <a:r>
              <a:rPr lang="en-US" sz="2800" b="1" i="0" u="none" strike="noStrike">
                <a:solidFill>
                  <a:srgbClr val="000000"/>
                </a:solidFill>
                <a:latin typeface="Lucida Sans"/>
                <a:ea typeface="Lucida Sans"/>
                <a:cs typeface="Lucida Sans"/>
                <a:sym typeface="Lucida Sans"/>
              </a:rPr>
              <a:t>"[“ </a:t>
            </a:r>
            <a:r>
              <a:rPr lang="en-US" sz="2800" b="1" i="0" u="none" strike="noStrike">
                <a:solidFill>
                  <a:srgbClr val="000000"/>
                </a:solidFill>
                <a:latin typeface="Palatino"/>
                <a:ea typeface="Palatino"/>
                <a:cs typeface="Palatino"/>
                <a:sym typeface="Palatino"/>
              </a:rPr>
              <a:t>and </a:t>
            </a:r>
            <a:r>
              <a:rPr lang="en-US" sz="2800" b="1" i="0" u="none" strike="noStrike">
                <a:solidFill>
                  <a:srgbClr val="000000"/>
                </a:solidFill>
                <a:latin typeface="Lucida Sans"/>
                <a:ea typeface="Lucida Sans"/>
                <a:cs typeface="Lucida Sans"/>
                <a:sym typeface="Lucida Sans"/>
              </a:rPr>
              <a:t>"]"</a:t>
            </a:r>
            <a:r>
              <a:rPr lang="en-US" sz="2800" b="1" i="0" u="none" strike="noStrike">
                <a:solidFill>
                  <a:srgbClr val="000000"/>
                </a:solidFill>
                <a:latin typeface="Palatino"/>
                <a:ea typeface="Palatino"/>
                <a:cs typeface="Palatino"/>
                <a:sym typeface="Palatino"/>
              </a:rPr>
              <a:t>.</a:t>
            </a:r>
            <a:endParaRPr/>
          </a:p>
          <a:p>
            <a:pPr marL="0" marR="0" lvl="0" indent="0" algn="l" rtl="0">
              <a:spcBef>
                <a:spcPts val="0"/>
              </a:spcBef>
              <a:spcAft>
                <a:spcPts val="0"/>
              </a:spcAft>
              <a:buNone/>
            </a:pPr>
            <a:endParaRPr sz="2800" b="0" i="0" u="none" strike="noStrike">
              <a:solidFill>
                <a:srgbClr val="000000"/>
              </a:solidFill>
              <a:latin typeface="Palatino"/>
              <a:ea typeface="Palatino"/>
              <a:cs typeface="Palatino"/>
              <a:sym typeface="Palatino"/>
            </a:endParaRPr>
          </a:p>
          <a:p>
            <a:pPr marL="0" marR="0" lvl="0" indent="0" algn="l" rtl="0">
              <a:spcBef>
                <a:spcPts val="0"/>
              </a:spcBef>
              <a:spcAft>
                <a:spcPts val="0"/>
              </a:spcAft>
              <a:buNone/>
            </a:pPr>
            <a:r>
              <a:rPr lang="en-US" sz="2800" b="0" i="0" u="none" strike="noStrike">
                <a:solidFill>
                  <a:srgbClr val="000000"/>
                </a:solidFill>
                <a:latin typeface="Palatino"/>
                <a:ea typeface="Palatino"/>
                <a:cs typeface="Palatino"/>
                <a:sym typeface="Palatino"/>
              </a:rPr>
              <a:t>If you call </a:t>
            </a:r>
            <a:r>
              <a:rPr lang="en-US" sz="2800" b="1" i="0" u="none" strike="noStrike">
                <a:solidFill>
                  <a:srgbClr val="000000"/>
                </a:solidFill>
                <a:latin typeface="Lucida Sans"/>
                <a:ea typeface="Lucida Sans"/>
                <a:cs typeface="Lucida Sans"/>
                <a:sym typeface="Lucida Sans"/>
              </a:rPr>
              <a:t>decorate("Hello")</a:t>
            </a:r>
            <a:r>
              <a:rPr lang="en-US" sz="2800" b="1" i="0" u="none" strike="noStrike">
                <a:solidFill>
                  <a:srgbClr val="000000"/>
                </a:solidFill>
                <a:latin typeface="Palatino"/>
                <a:ea typeface="Palatino"/>
                <a:cs typeface="Palatino"/>
                <a:sym typeface="Palatino"/>
              </a:rPr>
              <a:t>, you get </a:t>
            </a:r>
            <a:r>
              <a:rPr lang="en-US" sz="2800" b="1" i="0" u="none" strike="noStrike">
                <a:solidFill>
                  <a:srgbClr val="000000"/>
                </a:solidFill>
                <a:latin typeface="Lucida Sans"/>
                <a:ea typeface="Lucida Sans"/>
                <a:cs typeface="Lucida Sans"/>
                <a:sym typeface="Lucida Sans"/>
              </a:rPr>
              <a:t>"[Hello]"</a:t>
            </a:r>
            <a:r>
              <a:rPr lang="en-US" sz="2800" b="1" i="0" u="none" strike="noStrike">
                <a:solidFill>
                  <a:srgbClr val="000000"/>
                </a:solidFill>
                <a:latin typeface="Palatino"/>
                <a:ea typeface="Palatino"/>
                <a:cs typeface="Palatino"/>
                <a:sym typeface="Palatino"/>
              </a:rPr>
              <a:t>. </a:t>
            </a:r>
            <a:endParaRPr/>
          </a:p>
          <a:p>
            <a:pPr marL="0" marR="0" lvl="0" indent="0" algn="l" rtl="0">
              <a:spcBef>
                <a:spcPts val="0"/>
              </a:spcBef>
              <a:spcAft>
                <a:spcPts val="0"/>
              </a:spcAft>
              <a:buNone/>
            </a:pPr>
            <a:endParaRPr sz="2800" b="1">
              <a:solidFill>
                <a:srgbClr val="000000"/>
              </a:solidFill>
              <a:latin typeface="Palatino"/>
              <a:ea typeface="Palatino"/>
              <a:cs typeface="Palatino"/>
              <a:sym typeface="Palatino"/>
            </a:endParaRPr>
          </a:p>
          <a:p>
            <a:pPr marL="0" marR="0" lvl="0" indent="0" algn="l" rtl="0">
              <a:spcBef>
                <a:spcPts val="0"/>
              </a:spcBef>
              <a:spcAft>
                <a:spcPts val="0"/>
              </a:spcAft>
              <a:buNone/>
            </a:pPr>
            <a:r>
              <a:rPr lang="en-US" sz="2800" b="0" i="0" u="none" strike="noStrike">
                <a:solidFill>
                  <a:srgbClr val="000000"/>
                </a:solidFill>
                <a:latin typeface="Palatino"/>
                <a:ea typeface="Palatino"/>
                <a:cs typeface="Palatino"/>
                <a:sym typeface="Palatino"/>
              </a:rPr>
              <a:t>2. If you don’t like the defaults, supply your own: </a:t>
            </a:r>
            <a:endParaRPr/>
          </a:p>
          <a:p>
            <a:pPr marL="0" marR="0" lvl="0" indent="0" algn="l" rtl="0">
              <a:spcBef>
                <a:spcPts val="0"/>
              </a:spcBef>
              <a:spcAft>
                <a:spcPts val="0"/>
              </a:spcAft>
              <a:buNone/>
            </a:pPr>
            <a:r>
              <a:rPr lang="en-US" sz="2800" b="0" i="0" u="none" strike="noStrike">
                <a:solidFill>
                  <a:srgbClr val="000000"/>
                </a:solidFill>
                <a:latin typeface="Lucida Sans"/>
                <a:ea typeface="Lucida Sans"/>
                <a:cs typeface="Lucida Sans"/>
                <a:sym typeface="Lucida Sans"/>
              </a:rPr>
              <a:t>decorate("Hello", "&lt;&lt;&lt;", "&gt;&gt;&gt;")</a:t>
            </a:r>
            <a:r>
              <a:rPr lang="en-US" sz="2800" b="0" i="0" u="none" strike="noStrike">
                <a:solidFill>
                  <a:srgbClr val="000000"/>
                </a:solidFill>
                <a:latin typeface="Palatino"/>
                <a:ea typeface="Palatino"/>
                <a:cs typeface="Palatino"/>
                <a:sym typeface="Palatino"/>
              </a:rPr>
              <a:t>.</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47"/>
          <p:cNvSpPr txBox="1"/>
          <p:nvPr/>
        </p:nvSpPr>
        <p:spPr>
          <a:xfrm>
            <a:off x="130627" y="277395"/>
            <a:ext cx="11564983" cy="61247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0" i="0" u="none" strike="noStrike">
                <a:solidFill>
                  <a:srgbClr val="000000"/>
                </a:solidFill>
                <a:latin typeface="Palatino"/>
                <a:ea typeface="Palatino"/>
                <a:cs typeface="Palatino"/>
                <a:sym typeface="Palatino"/>
              </a:rPr>
              <a:t>3. If you </a:t>
            </a:r>
            <a:r>
              <a:rPr lang="en-US" sz="2800" b="1" i="0" u="none" strike="noStrike">
                <a:solidFill>
                  <a:srgbClr val="000000"/>
                </a:solidFill>
                <a:latin typeface="Palatino"/>
                <a:ea typeface="Palatino"/>
                <a:cs typeface="Palatino"/>
                <a:sym typeface="Palatino"/>
              </a:rPr>
              <a:t>supply fewer arguments than there are parameters, the defaults are applied from the end. </a:t>
            </a:r>
            <a:endParaRPr/>
          </a:p>
          <a:p>
            <a:pPr marL="0" marR="0" lvl="0" indent="0" algn="l" rtl="0">
              <a:spcBef>
                <a:spcPts val="0"/>
              </a:spcBef>
              <a:spcAft>
                <a:spcPts val="0"/>
              </a:spcAft>
              <a:buNone/>
            </a:pPr>
            <a:endParaRPr sz="2800">
              <a:solidFill>
                <a:srgbClr val="000000"/>
              </a:solidFill>
              <a:latin typeface="Palatino"/>
              <a:ea typeface="Palatino"/>
              <a:cs typeface="Palatino"/>
              <a:sym typeface="Palatino"/>
            </a:endParaRPr>
          </a:p>
          <a:p>
            <a:pPr marL="0" marR="0" lvl="0" indent="0" algn="l" rtl="0">
              <a:spcBef>
                <a:spcPts val="0"/>
              </a:spcBef>
              <a:spcAft>
                <a:spcPts val="0"/>
              </a:spcAft>
              <a:buNone/>
            </a:pPr>
            <a:r>
              <a:rPr lang="en-US" sz="2800" b="0" i="0" u="none" strike="noStrike">
                <a:solidFill>
                  <a:srgbClr val="000000"/>
                </a:solidFill>
                <a:latin typeface="Palatino"/>
                <a:ea typeface="Palatino"/>
                <a:cs typeface="Palatino"/>
                <a:sym typeface="Palatino"/>
              </a:rPr>
              <a:t>For example, </a:t>
            </a:r>
            <a:endParaRPr/>
          </a:p>
          <a:p>
            <a:pPr marL="0" marR="0" lvl="0" indent="0" algn="l" rtl="0">
              <a:spcBef>
                <a:spcPts val="0"/>
              </a:spcBef>
              <a:spcAft>
                <a:spcPts val="0"/>
              </a:spcAft>
              <a:buNone/>
            </a:pPr>
            <a:r>
              <a:rPr lang="en-US" sz="2800" b="0" i="0" u="none" strike="noStrike">
                <a:solidFill>
                  <a:srgbClr val="000000"/>
                </a:solidFill>
                <a:latin typeface="Lucida Sans"/>
                <a:ea typeface="Lucida Sans"/>
                <a:cs typeface="Lucida Sans"/>
                <a:sym typeface="Lucida Sans"/>
              </a:rPr>
              <a:t>decorate("Hello", "&gt;&gt;&gt;[") </a:t>
            </a:r>
            <a:endParaRPr/>
          </a:p>
          <a:p>
            <a:pPr marL="0" marR="0" lvl="0" indent="0" algn="l" rtl="0">
              <a:spcBef>
                <a:spcPts val="0"/>
              </a:spcBef>
              <a:spcAft>
                <a:spcPts val="0"/>
              </a:spcAft>
              <a:buNone/>
            </a:pPr>
            <a:r>
              <a:rPr lang="en-US" sz="2800" b="0" i="0" u="none" strike="noStrike">
                <a:solidFill>
                  <a:srgbClr val="000000"/>
                </a:solidFill>
                <a:latin typeface="Palatino"/>
                <a:ea typeface="Palatino"/>
                <a:cs typeface="Palatino"/>
                <a:sym typeface="Palatino"/>
              </a:rPr>
              <a:t>uses the </a:t>
            </a:r>
            <a:r>
              <a:rPr lang="en-US" sz="2800" b="1" i="0" u="none" strike="noStrike">
                <a:solidFill>
                  <a:srgbClr val="000000"/>
                </a:solidFill>
                <a:latin typeface="Palatino"/>
                <a:ea typeface="Palatino"/>
                <a:cs typeface="Palatino"/>
                <a:sym typeface="Palatino"/>
              </a:rPr>
              <a:t>default value of the </a:t>
            </a:r>
            <a:r>
              <a:rPr lang="en-US" sz="2800" b="1" i="0" u="none" strike="noStrike">
                <a:solidFill>
                  <a:srgbClr val="000000"/>
                </a:solidFill>
                <a:latin typeface="Lucida Sans"/>
                <a:ea typeface="Lucida Sans"/>
                <a:cs typeface="Lucida Sans"/>
                <a:sym typeface="Lucida Sans"/>
              </a:rPr>
              <a:t>right </a:t>
            </a:r>
            <a:r>
              <a:rPr lang="en-US" sz="2800" b="1" i="0" u="none" strike="noStrike">
                <a:solidFill>
                  <a:srgbClr val="000000"/>
                </a:solidFill>
                <a:latin typeface="Palatino"/>
                <a:ea typeface="Palatino"/>
                <a:cs typeface="Palatino"/>
                <a:sym typeface="Palatino"/>
              </a:rPr>
              <a:t>parameter, yielding </a:t>
            </a:r>
            <a:r>
              <a:rPr lang="en-US" sz="2800" b="1" i="0" u="none" strike="noStrike">
                <a:solidFill>
                  <a:srgbClr val="000000"/>
                </a:solidFill>
                <a:latin typeface="Lucida Sans"/>
                <a:ea typeface="Lucida Sans"/>
                <a:cs typeface="Lucida Sans"/>
                <a:sym typeface="Lucida Sans"/>
              </a:rPr>
              <a:t>"&gt;&gt;&gt;[Hello]"</a:t>
            </a:r>
            <a:r>
              <a:rPr lang="en-US" sz="2800" b="1" i="0" u="none" strike="noStrike">
                <a:solidFill>
                  <a:srgbClr val="000000"/>
                </a:solidFill>
                <a:latin typeface="Palatino"/>
                <a:ea typeface="Palatino"/>
                <a:cs typeface="Palatino"/>
                <a:sym typeface="Palatino"/>
              </a:rPr>
              <a:t>.</a:t>
            </a:r>
            <a:endParaRPr/>
          </a:p>
          <a:p>
            <a:pPr marL="0" marR="0" lvl="0" indent="0" algn="l" rtl="0">
              <a:spcBef>
                <a:spcPts val="0"/>
              </a:spcBef>
              <a:spcAft>
                <a:spcPts val="0"/>
              </a:spcAft>
              <a:buNone/>
            </a:pPr>
            <a:endParaRPr sz="2800" b="0" i="0" u="none" strike="noStrike">
              <a:solidFill>
                <a:srgbClr val="000000"/>
              </a:solidFill>
              <a:latin typeface="Palatino"/>
              <a:ea typeface="Palatino"/>
              <a:cs typeface="Palatino"/>
              <a:sym typeface="Palatino"/>
            </a:endParaRPr>
          </a:p>
          <a:p>
            <a:pPr marL="0" marR="0" lvl="0" indent="0" algn="l" rtl="0">
              <a:spcBef>
                <a:spcPts val="0"/>
              </a:spcBef>
              <a:spcAft>
                <a:spcPts val="0"/>
              </a:spcAft>
              <a:buNone/>
            </a:pPr>
            <a:r>
              <a:rPr lang="en-US" sz="2800" b="0" i="0" u="none" strike="noStrike">
                <a:solidFill>
                  <a:srgbClr val="000000"/>
                </a:solidFill>
                <a:latin typeface="Palatino"/>
                <a:ea typeface="Palatino"/>
                <a:cs typeface="Palatino"/>
                <a:sym typeface="Palatino"/>
              </a:rPr>
              <a:t>4. You can also </a:t>
            </a:r>
            <a:r>
              <a:rPr lang="en-US" sz="2800" b="1" i="0" u="none" strike="noStrike">
                <a:solidFill>
                  <a:srgbClr val="000000"/>
                </a:solidFill>
                <a:latin typeface="Palatino"/>
                <a:ea typeface="Palatino"/>
                <a:cs typeface="Palatino"/>
                <a:sym typeface="Palatino"/>
              </a:rPr>
              <a:t>specify the parameter names when you supply the arguments. </a:t>
            </a:r>
            <a:endParaRPr/>
          </a:p>
          <a:p>
            <a:pPr marL="0" marR="0" lvl="0" indent="0" algn="l" rtl="0">
              <a:spcBef>
                <a:spcPts val="0"/>
              </a:spcBef>
              <a:spcAft>
                <a:spcPts val="0"/>
              </a:spcAft>
              <a:buNone/>
            </a:pPr>
            <a:endParaRPr sz="2800">
              <a:solidFill>
                <a:srgbClr val="000000"/>
              </a:solidFill>
              <a:latin typeface="Palatino"/>
              <a:ea typeface="Palatino"/>
              <a:cs typeface="Palatino"/>
              <a:sym typeface="Palatino"/>
            </a:endParaRPr>
          </a:p>
          <a:p>
            <a:pPr marL="0" marR="0" lvl="0" indent="0" algn="l" rtl="0">
              <a:spcBef>
                <a:spcPts val="0"/>
              </a:spcBef>
              <a:spcAft>
                <a:spcPts val="0"/>
              </a:spcAft>
              <a:buNone/>
            </a:pPr>
            <a:r>
              <a:rPr lang="en-US" sz="2800" b="0" i="0" u="none" strike="noStrike">
                <a:solidFill>
                  <a:srgbClr val="000000"/>
                </a:solidFill>
                <a:latin typeface="Palatino"/>
                <a:ea typeface="Palatino"/>
                <a:cs typeface="Palatino"/>
                <a:sym typeface="Palatino"/>
              </a:rPr>
              <a:t>For example,</a:t>
            </a:r>
            <a:endParaRPr/>
          </a:p>
          <a:p>
            <a:pPr marL="0" marR="0" lvl="0" indent="0" algn="l" rtl="0">
              <a:spcBef>
                <a:spcPts val="0"/>
              </a:spcBef>
              <a:spcAft>
                <a:spcPts val="0"/>
              </a:spcAft>
              <a:buNone/>
            </a:pPr>
            <a:r>
              <a:rPr lang="en-US" sz="2800" b="0" i="0" u="none" strike="noStrike">
                <a:solidFill>
                  <a:srgbClr val="000000"/>
                </a:solidFill>
                <a:latin typeface="Lucida Sans"/>
                <a:ea typeface="Lucida Sans"/>
                <a:cs typeface="Lucida Sans"/>
                <a:sym typeface="Lucida Sans"/>
              </a:rPr>
              <a:t>decorate(left = "&lt;&lt;&lt;", str = "Hello", right = "&gt;&gt;&gt;")</a:t>
            </a:r>
            <a:endParaRPr/>
          </a:p>
          <a:p>
            <a:pPr marL="0" marR="0" lvl="0" indent="0" algn="l" rtl="0">
              <a:spcBef>
                <a:spcPts val="0"/>
              </a:spcBef>
              <a:spcAft>
                <a:spcPts val="0"/>
              </a:spcAft>
              <a:buNone/>
            </a:pPr>
            <a:r>
              <a:rPr lang="en-US" sz="2800" b="0" i="0" u="none" strike="noStrike">
                <a:solidFill>
                  <a:srgbClr val="000000"/>
                </a:solidFill>
                <a:latin typeface="Palatino"/>
                <a:ea typeface="Palatino"/>
                <a:cs typeface="Palatino"/>
                <a:sym typeface="Palatino"/>
              </a:rPr>
              <a:t>The result is </a:t>
            </a:r>
            <a:r>
              <a:rPr lang="en-US" sz="2800" b="0" i="0" u="none" strike="noStrike">
                <a:solidFill>
                  <a:srgbClr val="000000"/>
                </a:solidFill>
                <a:latin typeface="Lucida Sans"/>
                <a:ea typeface="Lucida Sans"/>
                <a:cs typeface="Lucida Sans"/>
                <a:sym typeface="Lucida Sans"/>
              </a:rPr>
              <a:t>"&lt;&lt;&lt;Hello&gt;&gt;&gt;"</a:t>
            </a:r>
            <a:r>
              <a:rPr lang="en-US" sz="2800" b="0" i="0" u="none" strike="noStrike">
                <a:solidFill>
                  <a:srgbClr val="000000"/>
                </a:solidFill>
                <a:latin typeface="Palatino"/>
                <a:ea typeface="Palatino"/>
                <a:cs typeface="Palatino"/>
                <a:sym typeface="Palatino"/>
              </a:rPr>
              <a:t>. Note that the named arguments need not be in the same order as the parameters.</a:t>
            </a:r>
            <a:endParaRPr sz="2800">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3"/>
          <p:cNvSpPr txBox="1"/>
          <p:nvPr/>
        </p:nvSpPr>
        <p:spPr>
          <a:xfrm>
            <a:off x="722811" y="752773"/>
            <a:ext cx="10241280" cy="310854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0" i="0" u="none" strike="noStrike" cap="none">
                <a:solidFill>
                  <a:schemeClr val="dk1"/>
                </a:solidFill>
                <a:latin typeface="Arial"/>
                <a:ea typeface="Arial"/>
                <a:cs typeface="Arial"/>
                <a:sym typeface="Arial"/>
              </a:rPr>
              <a:t>The Scala Interpreter</a:t>
            </a:r>
            <a:endParaRPr/>
          </a:p>
          <a:p>
            <a:pPr marL="0" marR="0" lvl="0" indent="0" algn="l" rtl="0">
              <a:spcBef>
                <a:spcPts val="0"/>
              </a:spcBef>
              <a:spcAft>
                <a:spcPts val="0"/>
              </a:spcAft>
              <a:buNone/>
            </a:pPr>
            <a:endParaRPr sz="2800" b="0" i="0" u="none" strike="noStrike" cap="none">
              <a:solidFill>
                <a:schemeClr val="dk1"/>
              </a:solidFill>
              <a:latin typeface="Arial"/>
              <a:ea typeface="Arial"/>
              <a:cs typeface="Arial"/>
              <a:sym typeface="Arial"/>
            </a:endParaRPr>
          </a:p>
          <a:p>
            <a:pPr marL="0" marR="0" lvl="0" indent="0" algn="l" rtl="0">
              <a:spcBef>
                <a:spcPts val="0"/>
              </a:spcBef>
              <a:spcAft>
                <a:spcPts val="0"/>
              </a:spcAft>
              <a:buNone/>
            </a:pPr>
            <a:r>
              <a:rPr lang="en-US" sz="2800" b="0" i="0" u="none" strike="noStrike" cap="none">
                <a:solidFill>
                  <a:schemeClr val="dk1"/>
                </a:solidFill>
                <a:latin typeface="Palatino"/>
                <a:ea typeface="Palatino"/>
                <a:cs typeface="Palatino"/>
                <a:sym typeface="Palatino"/>
              </a:rPr>
              <a:t>To start the Scala interpreter:</a:t>
            </a:r>
            <a:endParaRPr/>
          </a:p>
          <a:p>
            <a:pPr marL="0" marR="0" lvl="0" indent="0" algn="l" rtl="0">
              <a:spcBef>
                <a:spcPts val="0"/>
              </a:spcBef>
              <a:spcAft>
                <a:spcPts val="0"/>
              </a:spcAft>
              <a:buNone/>
            </a:pPr>
            <a:r>
              <a:rPr lang="en-US" sz="2800" b="0" i="0" u="none" strike="noStrike" cap="none">
                <a:solidFill>
                  <a:schemeClr val="dk1"/>
                </a:solidFill>
                <a:latin typeface="Palatino"/>
                <a:ea typeface="Palatino"/>
                <a:cs typeface="Palatino"/>
                <a:sym typeface="Palatino"/>
              </a:rPr>
              <a:t>1. Install Scala.</a:t>
            </a:r>
            <a:endParaRPr/>
          </a:p>
          <a:p>
            <a:pPr marL="0" marR="0" lvl="0" indent="0" algn="l" rtl="0">
              <a:spcBef>
                <a:spcPts val="0"/>
              </a:spcBef>
              <a:spcAft>
                <a:spcPts val="0"/>
              </a:spcAft>
              <a:buNone/>
            </a:pPr>
            <a:r>
              <a:rPr lang="en-US" sz="2800" b="0" i="0" u="none" strike="noStrike" cap="none">
                <a:solidFill>
                  <a:schemeClr val="dk1"/>
                </a:solidFill>
                <a:latin typeface="Palatino"/>
                <a:ea typeface="Palatino"/>
                <a:cs typeface="Palatino"/>
                <a:sym typeface="Palatino"/>
              </a:rPr>
              <a:t>2. Make sure that the </a:t>
            </a:r>
            <a:r>
              <a:rPr lang="en-US" sz="2800" b="0" i="0" u="none" strike="noStrike" cap="none">
                <a:solidFill>
                  <a:schemeClr val="dk1"/>
                </a:solidFill>
                <a:latin typeface="Lucida Sans"/>
                <a:ea typeface="Lucida Sans"/>
                <a:cs typeface="Lucida Sans"/>
                <a:sym typeface="Lucida Sans"/>
              </a:rPr>
              <a:t>scala/bin </a:t>
            </a:r>
            <a:r>
              <a:rPr lang="en-US" sz="2800" b="0" i="0" u="none" strike="noStrike" cap="none">
                <a:solidFill>
                  <a:schemeClr val="dk1"/>
                </a:solidFill>
                <a:latin typeface="Palatino"/>
                <a:ea typeface="Palatino"/>
                <a:cs typeface="Palatino"/>
                <a:sym typeface="Palatino"/>
              </a:rPr>
              <a:t>directory is on the </a:t>
            </a:r>
            <a:r>
              <a:rPr lang="en-US" sz="2800" b="0" i="0" u="none" strike="noStrike" cap="none">
                <a:solidFill>
                  <a:schemeClr val="dk1"/>
                </a:solidFill>
                <a:latin typeface="Lucida Sans"/>
                <a:ea typeface="Lucida Sans"/>
                <a:cs typeface="Lucida Sans"/>
                <a:sym typeface="Lucida Sans"/>
              </a:rPr>
              <a:t>PATH</a:t>
            </a:r>
            <a:r>
              <a:rPr lang="en-US" sz="2800" b="0" i="0" u="none" strike="noStrike" cap="none">
                <a:solidFill>
                  <a:schemeClr val="dk1"/>
                </a:solidFill>
                <a:latin typeface="Palatino"/>
                <a:ea typeface="Palatino"/>
                <a:cs typeface="Palatino"/>
                <a:sym typeface="Palatino"/>
              </a:rPr>
              <a:t>.</a:t>
            </a:r>
            <a:endParaRPr/>
          </a:p>
          <a:p>
            <a:pPr marL="0" marR="0" lvl="0" indent="0" algn="l" rtl="0">
              <a:spcBef>
                <a:spcPts val="0"/>
              </a:spcBef>
              <a:spcAft>
                <a:spcPts val="0"/>
              </a:spcAft>
              <a:buNone/>
            </a:pPr>
            <a:r>
              <a:rPr lang="en-US" sz="2800" b="0" i="0" u="none" strike="noStrike" cap="none">
                <a:solidFill>
                  <a:schemeClr val="dk1"/>
                </a:solidFill>
                <a:latin typeface="Palatino"/>
                <a:ea typeface="Palatino"/>
                <a:cs typeface="Palatino"/>
                <a:sym typeface="Palatino"/>
              </a:rPr>
              <a:t>3. Open a command shell in your operating system.</a:t>
            </a:r>
            <a:endParaRPr/>
          </a:p>
          <a:p>
            <a:pPr marL="0" marR="0" lvl="0" indent="0" algn="l" rtl="0">
              <a:spcBef>
                <a:spcPts val="0"/>
              </a:spcBef>
              <a:spcAft>
                <a:spcPts val="0"/>
              </a:spcAft>
              <a:buNone/>
            </a:pPr>
            <a:r>
              <a:rPr lang="en-US" sz="2800" b="0" i="0" u="none" strike="noStrike" cap="none">
                <a:solidFill>
                  <a:schemeClr val="dk1"/>
                </a:solidFill>
                <a:latin typeface="Palatino"/>
                <a:ea typeface="Palatino"/>
                <a:cs typeface="Palatino"/>
                <a:sym typeface="Palatino"/>
              </a:rPr>
              <a:t>4. Type </a:t>
            </a:r>
            <a:r>
              <a:rPr lang="en-US" sz="2800" b="0" i="0" u="none" strike="noStrike" cap="none">
                <a:solidFill>
                  <a:schemeClr val="dk1"/>
                </a:solidFill>
                <a:latin typeface="Lucida Sans"/>
                <a:ea typeface="Lucida Sans"/>
                <a:cs typeface="Lucida Sans"/>
                <a:sym typeface="Lucida Sans"/>
              </a:rPr>
              <a:t>scala </a:t>
            </a:r>
            <a:r>
              <a:rPr lang="en-US" sz="2800" b="0" i="0" u="none" strike="noStrike" cap="none">
                <a:solidFill>
                  <a:schemeClr val="dk1"/>
                </a:solidFill>
                <a:latin typeface="Palatino"/>
                <a:ea typeface="Palatino"/>
                <a:cs typeface="Palatino"/>
                <a:sym typeface="Palatino"/>
              </a:rPr>
              <a:t>followed by the Enter key.</a:t>
            </a:r>
            <a:endParaRPr sz="2800" b="0" i="0" u="none" strike="noStrike" cap="none">
              <a:solidFill>
                <a:schemeClr val="dk1"/>
              </a:solidFill>
              <a:latin typeface="Calibri"/>
              <a:ea typeface="Calibri"/>
              <a:cs typeface="Calibri"/>
              <a:sym typeface="Calibri"/>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p48"/>
          <p:cNvSpPr txBox="1"/>
          <p:nvPr/>
        </p:nvSpPr>
        <p:spPr>
          <a:xfrm>
            <a:off x="182880" y="287383"/>
            <a:ext cx="11469188" cy="680186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i="0" u="none" strike="noStrike">
                <a:solidFill>
                  <a:srgbClr val="000000"/>
                </a:solidFill>
                <a:latin typeface="Arial"/>
                <a:ea typeface="Arial"/>
                <a:cs typeface="Arial"/>
                <a:sym typeface="Arial"/>
              </a:rPr>
              <a:t>Variable Arguments </a:t>
            </a:r>
            <a:r>
              <a:rPr lang="en-US" sz="1600" b="1" i="0" u="none" strike="noStrike">
                <a:solidFill>
                  <a:srgbClr val="FFFFFF"/>
                </a:solidFill>
                <a:latin typeface="Helvetica Neue"/>
                <a:ea typeface="Helvetica Neue"/>
                <a:cs typeface="Helvetica Neue"/>
                <a:sym typeface="Helvetica Neue"/>
              </a:rPr>
              <a:t>L1</a:t>
            </a:r>
            <a:endParaRPr/>
          </a:p>
          <a:p>
            <a:pPr marL="0" marR="0" lvl="0" indent="0" algn="l" rtl="0">
              <a:spcBef>
                <a:spcPts val="0"/>
              </a:spcBef>
              <a:spcAft>
                <a:spcPts val="0"/>
              </a:spcAft>
              <a:buNone/>
            </a:pPr>
            <a:endParaRPr sz="1600" b="1" i="0" u="none" strike="noStrike">
              <a:solidFill>
                <a:srgbClr val="FFFFFF"/>
              </a:solidFill>
              <a:latin typeface="Helvetica Neue"/>
              <a:ea typeface="Helvetica Neue"/>
              <a:cs typeface="Helvetica Neue"/>
              <a:sym typeface="Helvetica Neue"/>
            </a:endParaRPr>
          </a:p>
          <a:p>
            <a:pPr marL="0" marR="0" lvl="0" indent="0" algn="l" rtl="0">
              <a:spcBef>
                <a:spcPts val="0"/>
              </a:spcBef>
              <a:spcAft>
                <a:spcPts val="0"/>
              </a:spcAft>
              <a:buNone/>
            </a:pPr>
            <a:r>
              <a:rPr lang="en-US" sz="2800" b="0" i="0" u="none" strike="noStrike">
                <a:solidFill>
                  <a:srgbClr val="000000"/>
                </a:solidFill>
                <a:latin typeface="Palatino"/>
                <a:ea typeface="Palatino"/>
                <a:cs typeface="Palatino"/>
                <a:sym typeface="Palatino"/>
              </a:rPr>
              <a:t>Sometimes, it is convenient to </a:t>
            </a:r>
            <a:r>
              <a:rPr lang="en-US" sz="2800" b="1" i="0" u="none" strike="noStrike">
                <a:solidFill>
                  <a:srgbClr val="000000"/>
                </a:solidFill>
                <a:latin typeface="Palatino"/>
                <a:ea typeface="Palatino"/>
                <a:cs typeface="Palatino"/>
                <a:sym typeface="Palatino"/>
              </a:rPr>
              <a:t>implement a function that can take a variable number of arguments</a:t>
            </a:r>
            <a:r>
              <a:rPr lang="en-US" sz="2800" b="0" i="0" u="none" strike="noStrike">
                <a:solidFill>
                  <a:srgbClr val="000000"/>
                </a:solidFill>
                <a:latin typeface="Palatino"/>
                <a:ea typeface="Palatino"/>
                <a:cs typeface="Palatino"/>
                <a:sym typeface="Palatino"/>
              </a:rPr>
              <a:t>. </a:t>
            </a:r>
            <a:endParaRPr/>
          </a:p>
          <a:p>
            <a:pPr marL="0" marR="0" lvl="0" indent="0" algn="l" rtl="0">
              <a:spcBef>
                <a:spcPts val="0"/>
              </a:spcBef>
              <a:spcAft>
                <a:spcPts val="0"/>
              </a:spcAft>
              <a:buNone/>
            </a:pPr>
            <a:endParaRPr sz="2800" b="0" i="0" u="none" strike="noStrike">
              <a:solidFill>
                <a:srgbClr val="000000"/>
              </a:solidFill>
              <a:latin typeface="Palatino"/>
              <a:ea typeface="Palatino"/>
              <a:cs typeface="Palatino"/>
              <a:sym typeface="Palatino"/>
            </a:endParaRPr>
          </a:p>
          <a:p>
            <a:pPr marL="0" marR="0" lvl="0" indent="0" algn="l" rtl="0">
              <a:spcBef>
                <a:spcPts val="0"/>
              </a:spcBef>
              <a:spcAft>
                <a:spcPts val="0"/>
              </a:spcAft>
              <a:buNone/>
            </a:pPr>
            <a:r>
              <a:rPr lang="en-US" sz="2800" b="0" i="0" u="none" strike="noStrike">
                <a:solidFill>
                  <a:srgbClr val="000000"/>
                </a:solidFill>
                <a:latin typeface="Palatino"/>
                <a:ea typeface="Palatino"/>
                <a:cs typeface="Palatino"/>
                <a:sym typeface="Palatino"/>
              </a:rPr>
              <a:t>The following example shows the syntax:</a:t>
            </a:r>
            <a:endParaRPr/>
          </a:p>
          <a:p>
            <a:pPr marL="0" marR="0" lvl="0" indent="0" algn="l" rtl="0">
              <a:spcBef>
                <a:spcPts val="0"/>
              </a:spcBef>
              <a:spcAft>
                <a:spcPts val="0"/>
              </a:spcAft>
              <a:buNone/>
            </a:pPr>
            <a:r>
              <a:rPr lang="en-US" sz="2800" b="0" i="0" u="none" strike="noStrike">
                <a:solidFill>
                  <a:schemeClr val="dk1"/>
                </a:solidFill>
                <a:latin typeface="Lucida Sans"/>
                <a:ea typeface="Lucida Sans"/>
                <a:cs typeface="Lucida Sans"/>
                <a:sym typeface="Lucida Sans"/>
              </a:rPr>
              <a:t>def sum(args: Int*) = {</a:t>
            </a:r>
            <a:endParaRPr/>
          </a:p>
          <a:p>
            <a:pPr marL="0" marR="0" lvl="0" indent="0" algn="l" rtl="0">
              <a:spcBef>
                <a:spcPts val="0"/>
              </a:spcBef>
              <a:spcAft>
                <a:spcPts val="0"/>
              </a:spcAft>
              <a:buNone/>
            </a:pPr>
            <a:r>
              <a:rPr lang="en-US" sz="2800" b="0" i="0" u="none" strike="noStrike">
                <a:solidFill>
                  <a:schemeClr val="dk1"/>
                </a:solidFill>
                <a:latin typeface="Lucida Sans"/>
                <a:ea typeface="Lucida Sans"/>
                <a:cs typeface="Lucida Sans"/>
                <a:sym typeface="Lucida Sans"/>
              </a:rPr>
              <a:t>var result = 0</a:t>
            </a:r>
            <a:endParaRPr/>
          </a:p>
          <a:p>
            <a:pPr marL="0" marR="0" lvl="0" indent="0" algn="l" rtl="0">
              <a:spcBef>
                <a:spcPts val="0"/>
              </a:spcBef>
              <a:spcAft>
                <a:spcPts val="0"/>
              </a:spcAft>
              <a:buNone/>
            </a:pPr>
            <a:r>
              <a:rPr lang="en-US" sz="2800" b="0" i="0" u="none" strike="noStrike">
                <a:solidFill>
                  <a:schemeClr val="dk1"/>
                </a:solidFill>
                <a:latin typeface="Lucida Sans"/>
                <a:ea typeface="Lucida Sans"/>
                <a:cs typeface="Lucida Sans"/>
                <a:sym typeface="Lucida Sans"/>
              </a:rPr>
              <a:t>for (arg &lt;- args) result += arg</a:t>
            </a:r>
            <a:endParaRPr sz="2800" b="0" i="0" u="none" strike="noStrike">
              <a:solidFill>
                <a:schemeClr val="dk1"/>
              </a:solidFill>
              <a:latin typeface="Lucida Sans"/>
              <a:ea typeface="Lucida Sans"/>
              <a:cs typeface="Lucida Sans"/>
              <a:sym typeface="Lucida Sans"/>
            </a:endParaRPr>
          </a:p>
          <a:p>
            <a:pPr marL="0" marR="0" lvl="0" indent="0" algn="l" rtl="0">
              <a:spcBef>
                <a:spcPts val="0"/>
              </a:spcBef>
              <a:spcAft>
                <a:spcPts val="0"/>
              </a:spcAft>
              <a:buNone/>
            </a:pPr>
            <a:r>
              <a:rPr lang="en-US" sz="2800" b="0" i="0" u="none" strike="noStrike">
                <a:solidFill>
                  <a:schemeClr val="dk1"/>
                </a:solidFill>
                <a:latin typeface="Lucida Sans"/>
                <a:ea typeface="Lucida Sans"/>
                <a:cs typeface="Lucida Sans"/>
                <a:sym typeface="Lucida Sans"/>
              </a:rPr>
              <a:t>result</a:t>
            </a:r>
            <a:endParaRPr/>
          </a:p>
          <a:p>
            <a:pPr marL="0" marR="0" lvl="0" indent="0" algn="l" rtl="0">
              <a:spcBef>
                <a:spcPts val="0"/>
              </a:spcBef>
              <a:spcAft>
                <a:spcPts val="0"/>
              </a:spcAft>
              <a:buNone/>
            </a:pPr>
            <a:r>
              <a:rPr lang="en-US" sz="2800" b="0" i="0" u="none" strike="noStrike">
                <a:solidFill>
                  <a:schemeClr val="dk1"/>
                </a:solidFill>
                <a:latin typeface="Lucida Sans"/>
                <a:ea typeface="Lucida Sans"/>
                <a:cs typeface="Lucida Sans"/>
                <a:sym typeface="Lucida Sans"/>
              </a:rPr>
              <a:t>}</a:t>
            </a:r>
            <a:endParaRPr/>
          </a:p>
          <a:p>
            <a:pPr marL="0" marR="0" lvl="0" indent="0" algn="l" rtl="0">
              <a:spcBef>
                <a:spcPts val="0"/>
              </a:spcBef>
              <a:spcAft>
                <a:spcPts val="0"/>
              </a:spcAft>
              <a:buNone/>
            </a:pPr>
            <a:endParaRPr sz="2800" b="0" i="0" u="none" strike="noStrike">
              <a:solidFill>
                <a:schemeClr val="dk1"/>
              </a:solidFill>
              <a:latin typeface="Lucida Sans"/>
              <a:ea typeface="Lucida Sans"/>
              <a:cs typeface="Lucida Sans"/>
              <a:sym typeface="Lucida Sans"/>
            </a:endParaRPr>
          </a:p>
          <a:p>
            <a:pPr marL="0" marR="0" lvl="0" indent="0" algn="l" rtl="0">
              <a:spcBef>
                <a:spcPts val="0"/>
              </a:spcBef>
              <a:spcAft>
                <a:spcPts val="0"/>
              </a:spcAft>
              <a:buNone/>
            </a:pPr>
            <a:r>
              <a:rPr lang="en-US" sz="2800" b="0" i="0" u="none" strike="noStrike">
                <a:solidFill>
                  <a:schemeClr val="dk1"/>
                </a:solidFill>
                <a:latin typeface="Palatino"/>
                <a:ea typeface="Palatino"/>
                <a:cs typeface="Palatino"/>
                <a:sym typeface="Palatino"/>
              </a:rPr>
              <a:t>You can </a:t>
            </a:r>
            <a:r>
              <a:rPr lang="en-US" sz="2800" b="1" i="0" u="none" strike="noStrike">
                <a:solidFill>
                  <a:schemeClr val="dk1"/>
                </a:solidFill>
                <a:latin typeface="Palatino"/>
                <a:ea typeface="Palatino"/>
                <a:cs typeface="Palatino"/>
                <a:sym typeface="Palatino"/>
              </a:rPr>
              <a:t>call this function with as many arguments as you like.</a:t>
            </a:r>
            <a:endParaRPr/>
          </a:p>
          <a:p>
            <a:pPr marL="0" marR="0" lvl="0" indent="0" algn="l" rtl="0">
              <a:spcBef>
                <a:spcPts val="0"/>
              </a:spcBef>
              <a:spcAft>
                <a:spcPts val="0"/>
              </a:spcAft>
              <a:buNone/>
            </a:pPr>
            <a:r>
              <a:rPr lang="en-US" sz="2800" b="1" i="0" u="none" strike="noStrike">
                <a:solidFill>
                  <a:schemeClr val="dk1"/>
                </a:solidFill>
                <a:latin typeface="Lucida Sans"/>
                <a:ea typeface="Lucida Sans"/>
                <a:cs typeface="Lucida Sans"/>
                <a:sym typeface="Lucida Sans"/>
              </a:rPr>
              <a:t>val s = sum(1, 4, 9, 16, 25)</a:t>
            </a:r>
            <a:endParaRPr/>
          </a:p>
          <a:p>
            <a:pPr marL="0" marR="0" lvl="0" indent="0" algn="l" rtl="0">
              <a:spcBef>
                <a:spcPts val="0"/>
              </a:spcBef>
              <a:spcAft>
                <a:spcPts val="0"/>
              </a:spcAft>
              <a:buNone/>
            </a:pPr>
            <a:r>
              <a:rPr lang="en-US" sz="2800" b="0" i="0" u="none" strike="noStrike">
                <a:solidFill>
                  <a:schemeClr val="dk1"/>
                </a:solidFill>
                <a:latin typeface="Palatino"/>
                <a:ea typeface="Palatino"/>
                <a:cs typeface="Palatino"/>
                <a:sym typeface="Palatino"/>
              </a:rPr>
              <a:t>The </a:t>
            </a:r>
            <a:r>
              <a:rPr lang="en-US" sz="2800" b="1" i="0" u="none" strike="noStrike">
                <a:solidFill>
                  <a:schemeClr val="dk1"/>
                </a:solidFill>
                <a:latin typeface="Palatino"/>
                <a:ea typeface="Palatino"/>
                <a:cs typeface="Palatino"/>
                <a:sym typeface="Palatino"/>
              </a:rPr>
              <a:t>function receives a single parameter of type </a:t>
            </a:r>
            <a:r>
              <a:rPr lang="en-US" sz="2800" b="1" i="0" u="none" strike="noStrike">
                <a:solidFill>
                  <a:schemeClr val="dk1"/>
                </a:solidFill>
                <a:latin typeface="Lucida Sans"/>
                <a:ea typeface="Lucida Sans"/>
                <a:cs typeface="Lucida Sans"/>
                <a:sym typeface="Lucida Sans"/>
              </a:rPr>
              <a:t>Seq</a:t>
            </a:r>
            <a:endParaRPr/>
          </a:p>
          <a:p>
            <a:pPr marL="0" marR="0" lvl="0" indent="0" algn="l" rtl="0">
              <a:spcBef>
                <a:spcPts val="0"/>
              </a:spcBef>
              <a:spcAft>
                <a:spcPts val="0"/>
              </a:spcAft>
              <a:buNone/>
            </a:pPr>
            <a:endParaRPr sz="2800" b="1">
              <a:solidFill>
                <a:srgbClr val="000000"/>
              </a:solidFill>
              <a:latin typeface="Palatino"/>
              <a:ea typeface="Palatino"/>
              <a:cs typeface="Palatino"/>
              <a:sym typeface="Palatino"/>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49"/>
          <p:cNvSpPr txBox="1"/>
          <p:nvPr/>
        </p:nvSpPr>
        <p:spPr>
          <a:xfrm>
            <a:off x="209004" y="692893"/>
            <a:ext cx="11286309" cy="440120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0" i="0" u="none" strike="noStrike">
                <a:solidFill>
                  <a:schemeClr val="dk1"/>
                </a:solidFill>
                <a:latin typeface="Palatino"/>
                <a:ea typeface="Palatino"/>
                <a:cs typeface="Palatino"/>
                <a:sym typeface="Palatino"/>
              </a:rPr>
              <a:t>If </a:t>
            </a:r>
            <a:r>
              <a:rPr lang="en-US" sz="2800" b="1" i="0" u="none" strike="noStrike">
                <a:solidFill>
                  <a:schemeClr val="dk1"/>
                </a:solidFill>
                <a:latin typeface="Palatino"/>
                <a:ea typeface="Palatino"/>
                <a:cs typeface="Palatino"/>
                <a:sym typeface="Palatino"/>
              </a:rPr>
              <a:t>you already have a sequence of values, you cannot pass it directly to such a function. </a:t>
            </a:r>
            <a:endParaRPr/>
          </a:p>
          <a:p>
            <a:pPr marL="0" marR="0" lvl="0" indent="0" algn="l" rtl="0">
              <a:spcBef>
                <a:spcPts val="0"/>
              </a:spcBef>
              <a:spcAft>
                <a:spcPts val="0"/>
              </a:spcAft>
              <a:buNone/>
            </a:pPr>
            <a:endParaRPr sz="2800">
              <a:solidFill>
                <a:schemeClr val="dk1"/>
              </a:solidFill>
              <a:latin typeface="Palatino"/>
              <a:ea typeface="Palatino"/>
              <a:cs typeface="Palatino"/>
              <a:sym typeface="Palatino"/>
            </a:endParaRPr>
          </a:p>
          <a:p>
            <a:pPr marL="0" marR="0" lvl="0" indent="0" algn="l" rtl="0">
              <a:spcBef>
                <a:spcPts val="0"/>
              </a:spcBef>
              <a:spcAft>
                <a:spcPts val="0"/>
              </a:spcAft>
              <a:buNone/>
            </a:pPr>
            <a:r>
              <a:rPr lang="en-US" sz="2800" b="0" i="0" u="none" strike="noStrike">
                <a:solidFill>
                  <a:schemeClr val="dk1"/>
                </a:solidFill>
                <a:latin typeface="Palatino"/>
                <a:ea typeface="Palatino"/>
                <a:cs typeface="Palatino"/>
                <a:sym typeface="Palatino"/>
              </a:rPr>
              <a:t>For example, the following is not correct:</a:t>
            </a:r>
            <a:endParaRPr/>
          </a:p>
          <a:p>
            <a:pPr marL="0" marR="0" lvl="0" indent="0" algn="l" rtl="0">
              <a:spcBef>
                <a:spcPts val="0"/>
              </a:spcBef>
              <a:spcAft>
                <a:spcPts val="0"/>
              </a:spcAft>
              <a:buNone/>
            </a:pPr>
            <a:r>
              <a:rPr lang="en-US" sz="2800" b="0" i="0" u="none" strike="noStrike">
                <a:solidFill>
                  <a:schemeClr val="dk1"/>
                </a:solidFill>
                <a:latin typeface="Lucida Sans"/>
                <a:ea typeface="Lucida Sans"/>
                <a:cs typeface="Lucida Sans"/>
                <a:sym typeface="Lucida Sans"/>
              </a:rPr>
              <a:t>val s = sum(1 to 5) // </a:t>
            </a:r>
            <a:r>
              <a:rPr lang="en-US" sz="2800" b="0" i="0" u="none" strike="noStrike">
                <a:solidFill>
                  <a:schemeClr val="dk1"/>
                </a:solidFill>
                <a:latin typeface="Palatino"/>
                <a:ea typeface="Palatino"/>
                <a:cs typeface="Palatino"/>
                <a:sym typeface="Palatino"/>
              </a:rPr>
              <a:t>Error</a:t>
            </a:r>
            <a:endParaRPr/>
          </a:p>
          <a:p>
            <a:pPr marL="0" marR="0" lvl="0" indent="0" algn="l" rtl="0">
              <a:spcBef>
                <a:spcPts val="0"/>
              </a:spcBef>
              <a:spcAft>
                <a:spcPts val="0"/>
              </a:spcAft>
              <a:buNone/>
            </a:pPr>
            <a:endParaRPr sz="2800" b="0" i="0" u="none" strike="noStrike">
              <a:solidFill>
                <a:srgbClr val="000000"/>
              </a:solidFill>
              <a:latin typeface="Palatino"/>
              <a:ea typeface="Palatino"/>
              <a:cs typeface="Palatino"/>
              <a:sym typeface="Palatino"/>
            </a:endParaRPr>
          </a:p>
          <a:p>
            <a:pPr marL="0" marR="0" lvl="0" indent="0" algn="l" rtl="0">
              <a:spcBef>
                <a:spcPts val="0"/>
              </a:spcBef>
              <a:spcAft>
                <a:spcPts val="0"/>
              </a:spcAft>
              <a:buNone/>
            </a:pPr>
            <a:r>
              <a:rPr lang="en-US" sz="2800" b="0" i="0" u="none" strike="noStrike">
                <a:solidFill>
                  <a:schemeClr val="dk1"/>
                </a:solidFill>
                <a:latin typeface="Palatino"/>
                <a:ea typeface="Palatino"/>
                <a:cs typeface="Palatino"/>
                <a:sym typeface="Palatino"/>
              </a:rPr>
              <a:t>The </a:t>
            </a:r>
            <a:r>
              <a:rPr lang="en-US" sz="2800" b="1" i="0" u="none" strike="noStrike">
                <a:solidFill>
                  <a:schemeClr val="dk1"/>
                </a:solidFill>
                <a:latin typeface="Palatino"/>
                <a:ea typeface="Palatino"/>
                <a:cs typeface="Palatino"/>
                <a:sym typeface="Palatino"/>
              </a:rPr>
              <a:t>remedy is to tell the compiler that you want the parameter to be considered an argument sequence</a:t>
            </a:r>
            <a:r>
              <a:rPr lang="en-US" sz="2800" b="0" i="0" u="none" strike="noStrike">
                <a:solidFill>
                  <a:schemeClr val="dk1"/>
                </a:solidFill>
                <a:latin typeface="Palatino"/>
                <a:ea typeface="Palatino"/>
                <a:cs typeface="Palatino"/>
                <a:sym typeface="Palatino"/>
              </a:rPr>
              <a:t>. Append </a:t>
            </a:r>
            <a:r>
              <a:rPr lang="en-US" sz="2800" b="0" i="0" u="none" strike="noStrike">
                <a:solidFill>
                  <a:schemeClr val="dk1"/>
                </a:solidFill>
                <a:latin typeface="Lucida Sans"/>
                <a:ea typeface="Lucida Sans"/>
                <a:cs typeface="Lucida Sans"/>
                <a:sym typeface="Lucida Sans"/>
              </a:rPr>
              <a:t>: _*</a:t>
            </a:r>
            <a:r>
              <a:rPr lang="en-US" sz="2800" b="0" i="0" u="none" strike="noStrike">
                <a:solidFill>
                  <a:schemeClr val="dk1"/>
                </a:solidFill>
                <a:latin typeface="Palatino"/>
                <a:ea typeface="Palatino"/>
                <a:cs typeface="Palatino"/>
                <a:sym typeface="Palatino"/>
              </a:rPr>
              <a:t>, like this:</a:t>
            </a:r>
            <a:endParaRPr/>
          </a:p>
          <a:p>
            <a:pPr marL="0" marR="0" lvl="0" indent="0" algn="l" rtl="0">
              <a:spcBef>
                <a:spcPts val="0"/>
              </a:spcBef>
              <a:spcAft>
                <a:spcPts val="0"/>
              </a:spcAft>
              <a:buNone/>
            </a:pPr>
            <a:endParaRPr sz="2800" b="0" i="0" u="none" strike="noStrike">
              <a:solidFill>
                <a:schemeClr val="dk1"/>
              </a:solidFill>
              <a:latin typeface="Palatino"/>
              <a:ea typeface="Palatino"/>
              <a:cs typeface="Palatino"/>
              <a:sym typeface="Palatino"/>
            </a:endParaRPr>
          </a:p>
          <a:p>
            <a:pPr marL="0" marR="0" lvl="0" indent="0" algn="l" rtl="0">
              <a:spcBef>
                <a:spcPts val="0"/>
              </a:spcBef>
              <a:spcAft>
                <a:spcPts val="0"/>
              </a:spcAft>
              <a:buNone/>
            </a:pPr>
            <a:r>
              <a:rPr lang="en-US" sz="2800" b="0" i="0" u="none" strike="noStrike">
                <a:solidFill>
                  <a:schemeClr val="dk1"/>
                </a:solidFill>
                <a:latin typeface="Lucida Sans"/>
                <a:ea typeface="Lucida Sans"/>
                <a:cs typeface="Lucida Sans"/>
                <a:sym typeface="Lucida Sans"/>
              </a:rPr>
              <a:t>val s = sum(1 to 5: _*) // </a:t>
            </a:r>
            <a:r>
              <a:rPr lang="en-US" sz="2800" b="0" i="0" u="none" strike="noStrike">
                <a:solidFill>
                  <a:schemeClr val="dk1"/>
                </a:solidFill>
                <a:latin typeface="Palatino"/>
                <a:ea typeface="Palatino"/>
                <a:cs typeface="Palatino"/>
                <a:sym typeface="Palatino"/>
              </a:rPr>
              <a:t>Consider </a:t>
            </a:r>
            <a:r>
              <a:rPr lang="en-US" sz="2800" b="0" i="0" u="none" strike="noStrike">
                <a:solidFill>
                  <a:schemeClr val="dk1"/>
                </a:solidFill>
                <a:latin typeface="Lucida Sans"/>
                <a:ea typeface="Lucida Sans"/>
                <a:cs typeface="Lucida Sans"/>
                <a:sym typeface="Lucida Sans"/>
              </a:rPr>
              <a:t>1 to 5 </a:t>
            </a:r>
            <a:r>
              <a:rPr lang="en-US" sz="2800" b="0" i="0" u="none" strike="noStrike">
                <a:solidFill>
                  <a:schemeClr val="dk1"/>
                </a:solidFill>
                <a:latin typeface="Palatino"/>
                <a:ea typeface="Palatino"/>
                <a:cs typeface="Palatino"/>
                <a:sym typeface="Palatino"/>
              </a:rPr>
              <a:t>as an argument sequence</a:t>
            </a:r>
            <a:endParaRPr sz="2800">
              <a:solidFill>
                <a:schemeClr val="dk1"/>
              </a:solidFill>
              <a:latin typeface="Calibri"/>
              <a:ea typeface="Calibri"/>
              <a:cs typeface="Calibri"/>
              <a:sym typeface="Calibri"/>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p50"/>
          <p:cNvSpPr txBox="1"/>
          <p:nvPr/>
        </p:nvSpPr>
        <p:spPr>
          <a:xfrm>
            <a:off x="69668" y="0"/>
            <a:ext cx="11373394" cy="310854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i="0" u="none" strike="noStrike">
                <a:solidFill>
                  <a:schemeClr val="dk1"/>
                </a:solidFill>
                <a:latin typeface="Arial"/>
                <a:ea typeface="Arial"/>
                <a:cs typeface="Arial"/>
                <a:sym typeface="Arial"/>
              </a:rPr>
              <a:t>Procedures</a:t>
            </a:r>
            <a:endParaRPr/>
          </a:p>
          <a:p>
            <a:pPr marL="0" marR="0" lvl="0" indent="0" algn="l" rtl="0">
              <a:spcBef>
                <a:spcPts val="0"/>
              </a:spcBef>
              <a:spcAft>
                <a:spcPts val="0"/>
              </a:spcAft>
              <a:buNone/>
            </a:pPr>
            <a:r>
              <a:rPr lang="en-US" sz="2800" b="0" i="0" u="none" strike="noStrike">
                <a:solidFill>
                  <a:schemeClr val="dk1"/>
                </a:solidFill>
                <a:latin typeface="Palatino"/>
                <a:ea typeface="Palatino"/>
                <a:cs typeface="Palatino"/>
                <a:sym typeface="Palatino"/>
              </a:rPr>
              <a:t>Scala has a </a:t>
            </a:r>
            <a:r>
              <a:rPr lang="en-US" sz="2800" b="1" i="0" u="none" strike="noStrike">
                <a:solidFill>
                  <a:schemeClr val="dk1"/>
                </a:solidFill>
                <a:latin typeface="Palatino"/>
                <a:ea typeface="Palatino"/>
                <a:cs typeface="Palatino"/>
                <a:sym typeface="Palatino"/>
              </a:rPr>
              <a:t>special notation for a function that returns no value</a:t>
            </a:r>
            <a:r>
              <a:rPr lang="en-US" sz="2800" b="0" i="0" u="none" strike="noStrike">
                <a:solidFill>
                  <a:schemeClr val="dk1"/>
                </a:solidFill>
                <a:latin typeface="Palatino"/>
                <a:ea typeface="Palatino"/>
                <a:cs typeface="Palatino"/>
                <a:sym typeface="Palatino"/>
              </a:rPr>
              <a:t>.</a:t>
            </a:r>
            <a:endParaRPr/>
          </a:p>
          <a:p>
            <a:pPr marL="0" marR="0" lvl="0" indent="0" algn="l" rtl="0">
              <a:spcBef>
                <a:spcPts val="0"/>
              </a:spcBef>
              <a:spcAft>
                <a:spcPts val="0"/>
              </a:spcAft>
              <a:buNone/>
            </a:pPr>
            <a:endParaRPr sz="2800">
              <a:solidFill>
                <a:schemeClr val="dk1"/>
              </a:solidFill>
              <a:latin typeface="Palatino"/>
              <a:ea typeface="Palatino"/>
              <a:cs typeface="Palatino"/>
              <a:sym typeface="Palatino"/>
            </a:endParaRPr>
          </a:p>
          <a:p>
            <a:pPr marL="0" marR="0" lvl="0" indent="0" algn="l" rtl="0">
              <a:spcBef>
                <a:spcPts val="0"/>
              </a:spcBef>
              <a:spcAft>
                <a:spcPts val="0"/>
              </a:spcAft>
              <a:buNone/>
            </a:pPr>
            <a:r>
              <a:rPr lang="en-US" sz="2800" b="0" i="0" u="none" strike="noStrike">
                <a:solidFill>
                  <a:schemeClr val="dk1"/>
                </a:solidFill>
                <a:latin typeface="Palatino"/>
                <a:ea typeface="Palatino"/>
                <a:cs typeface="Palatino"/>
                <a:sym typeface="Palatino"/>
              </a:rPr>
              <a:t> If the </a:t>
            </a:r>
            <a:r>
              <a:rPr lang="en-US" sz="2800" b="1" i="0" u="none" strike="noStrike">
                <a:solidFill>
                  <a:schemeClr val="dk1"/>
                </a:solidFill>
                <a:latin typeface="Palatino"/>
                <a:ea typeface="Palatino"/>
                <a:cs typeface="Palatino"/>
                <a:sym typeface="Palatino"/>
              </a:rPr>
              <a:t>function body is enclosed in braces </a:t>
            </a:r>
            <a:r>
              <a:rPr lang="en-US" sz="2800" b="1" i="1" u="none" strike="noStrike">
                <a:solidFill>
                  <a:schemeClr val="dk1"/>
                </a:solidFill>
                <a:latin typeface="Palatino"/>
                <a:ea typeface="Palatino"/>
                <a:cs typeface="Palatino"/>
                <a:sym typeface="Palatino"/>
              </a:rPr>
              <a:t>without a preceding </a:t>
            </a:r>
            <a:r>
              <a:rPr lang="en-US" sz="2800" b="1" i="0" u="none" strike="noStrike">
                <a:solidFill>
                  <a:schemeClr val="dk1"/>
                </a:solidFill>
                <a:latin typeface="Lucida Sans"/>
                <a:ea typeface="Lucida Sans"/>
                <a:cs typeface="Lucida Sans"/>
                <a:sym typeface="Lucida Sans"/>
              </a:rPr>
              <a:t>= </a:t>
            </a:r>
            <a:r>
              <a:rPr lang="en-US" sz="2800" b="1" i="1" u="none" strike="noStrike">
                <a:solidFill>
                  <a:schemeClr val="dk1"/>
                </a:solidFill>
                <a:latin typeface="Palatino"/>
                <a:ea typeface="Palatino"/>
                <a:cs typeface="Palatino"/>
                <a:sym typeface="Palatino"/>
              </a:rPr>
              <a:t>symbol</a:t>
            </a:r>
            <a:r>
              <a:rPr lang="en-US" sz="2800" b="1" i="0" u="none" strike="noStrike">
                <a:solidFill>
                  <a:schemeClr val="dk1"/>
                </a:solidFill>
                <a:latin typeface="Palatino"/>
                <a:ea typeface="Palatino"/>
                <a:cs typeface="Palatino"/>
                <a:sym typeface="Palatino"/>
              </a:rPr>
              <a:t>, then the return type is </a:t>
            </a:r>
            <a:r>
              <a:rPr lang="en-US" sz="2800" b="1" i="0" u="none" strike="noStrike">
                <a:solidFill>
                  <a:schemeClr val="dk1"/>
                </a:solidFill>
                <a:latin typeface="Lucida Sans"/>
                <a:ea typeface="Lucida Sans"/>
                <a:cs typeface="Lucida Sans"/>
                <a:sym typeface="Lucida Sans"/>
              </a:rPr>
              <a:t>Unit</a:t>
            </a:r>
            <a:r>
              <a:rPr lang="en-US" sz="2800" b="1" i="0" u="none" strike="noStrike">
                <a:solidFill>
                  <a:schemeClr val="dk1"/>
                </a:solidFill>
                <a:latin typeface="Palatino"/>
                <a:ea typeface="Palatino"/>
                <a:cs typeface="Palatino"/>
                <a:sym typeface="Palatino"/>
              </a:rPr>
              <a:t>.</a:t>
            </a:r>
            <a:endParaRPr/>
          </a:p>
          <a:p>
            <a:pPr marL="0" marR="0" lvl="0" indent="0" algn="l" rtl="0">
              <a:spcBef>
                <a:spcPts val="0"/>
              </a:spcBef>
              <a:spcAft>
                <a:spcPts val="0"/>
              </a:spcAft>
              <a:buNone/>
            </a:pPr>
            <a:endParaRPr sz="2800" b="0" i="0" u="none" strike="noStrike">
              <a:solidFill>
                <a:schemeClr val="dk1"/>
              </a:solidFill>
              <a:latin typeface="Palatino"/>
              <a:ea typeface="Palatino"/>
              <a:cs typeface="Palatino"/>
              <a:sym typeface="Palatino"/>
            </a:endParaRPr>
          </a:p>
          <a:p>
            <a:pPr marL="0" marR="0" lvl="0" indent="0" algn="l" rtl="0">
              <a:spcBef>
                <a:spcPts val="0"/>
              </a:spcBef>
              <a:spcAft>
                <a:spcPts val="0"/>
              </a:spcAft>
              <a:buNone/>
            </a:pPr>
            <a:r>
              <a:rPr lang="en-US" sz="2800" b="1" i="0" u="none" strike="noStrike">
                <a:solidFill>
                  <a:schemeClr val="dk1"/>
                </a:solidFill>
                <a:latin typeface="Palatino"/>
                <a:ea typeface="Palatino"/>
                <a:cs typeface="Palatino"/>
                <a:sym typeface="Palatino"/>
              </a:rPr>
              <a:t>Such a function is called a </a:t>
            </a:r>
            <a:r>
              <a:rPr lang="en-US" sz="2800" b="1" i="1" u="none" strike="noStrike">
                <a:solidFill>
                  <a:schemeClr val="dk1"/>
                </a:solidFill>
                <a:latin typeface="Palatino"/>
                <a:ea typeface="Palatino"/>
                <a:cs typeface="Palatino"/>
                <a:sym typeface="Palatino"/>
              </a:rPr>
              <a:t>procedure</a:t>
            </a:r>
            <a:r>
              <a:rPr lang="en-US" sz="1800" b="1" i="0" u="none" strike="noStrike">
                <a:solidFill>
                  <a:schemeClr val="dk1"/>
                </a:solidFill>
                <a:latin typeface="Palatino"/>
                <a:ea typeface="Palatino"/>
                <a:cs typeface="Palatino"/>
                <a:sym typeface="Palatino"/>
              </a:rPr>
              <a:t>.</a:t>
            </a:r>
            <a:endParaRPr sz="1800" b="1">
              <a:solidFill>
                <a:schemeClr val="dk1"/>
              </a:solidFill>
              <a:latin typeface="Calibri"/>
              <a:ea typeface="Calibri"/>
              <a:cs typeface="Calibri"/>
              <a:sym typeface="Calibri"/>
            </a:endParaRPr>
          </a:p>
        </p:txBody>
      </p:sp>
      <p:sp>
        <p:nvSpPr>
          <p:cNvPr id="271" name="Google Shape;271;p50"/>
          <p:cNvSpPr txBox="1"/>
          <p:nvPr/>
        </p:nvSpPr>
        <p:spPr>
          <a:xfrm>
            <a:off x="0" y="3108543"/>
            <a:ext cx="12096206" cy="310850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0" i="0" u="none" strike="noStrike" dirty="0">
                <a:solidFill>
                  <a:schemeClr val="dk1"/>
                </a:solidFill>
                <a:latin typeface="Palatino"/>
                <a:ea typeface="Palatino"/>
                <a:cs typeface="Palatino"/>
                <a:sym typeface="Palatino"/>
              </a:rPr>
              <a:t>For example, the following procedure prints a string inside a box, like </a:t>
            </a:r>
            <a:endParaRPr sz="1200" dirty="0"/>
          </a:p>
          <a:p>
            <a:pPr marL="0" marR="0" lvl="0" indent="0" algn="l" rtl="0">
              <a:spcBef>
                <a:spcPts val="0"/>
              </a:spcBef>
              <a:spcAft>
                <a:spcPts val="0"/>
              </a:spcAft>
              <a:buNone/>
            </a:pPr>
            <a:r>
              <a:rPr lang="en-US" sz="2400" b="0" i="0" u="none" strike="noStrike" dirty="0">
                <a:solidFill>
                  <a:schemeClr val="dk1"/>
                </a:solidFill>
                <a:latin typeface="Lucida Sans"/>
                <a:ea typeface="Lucida Sans"/>
                <a:cs typeface="Lucida Sans"/>
                <a:sym typeface="Lucida Sans"/>
              </a:rPr>
              <a:t>-------</a:t>
            </a:r>
            <a:endParaRPr sz="1200" dirty="0"/>
          </a:p>
          <a:p>
            <a:pPr marL="0" marR="0" lvl="0" indent="0" algn="l" rtl="0">
              <a:spcBef>
                <a:spcPts val="0"/>
              </a:spcBef>
              <a:spcAft>
                <a:spcPts val="0"/>
              </a:spcAft>
              <a:buNone/>
            </a:pPr>
            <a:r>
              <a:rPr lang="en-US" sz="2400" b="0" i="0" u="none" strike="noStrike" dirty="0">
                <a:solidFill>
                  <a:schemeClr val="dk1"/>
                </a:solidFill>
                <a:latin typeface="Lucida Sans"/>
                <a:ea typeface="Lucida Sans"/>
                <a:cs typeface="Lucida Sans"/>
                <a:sym typeface="Lucida Sans"/>
              </a:rPr>
              <a:t>|Hello|     </a:t>
            </a:r>
            <a:endParaRPr sz="1200" dirty="0"/>
          </a:p>
          <a:p>
            <a:pPr marL="0" marR="0" lvl="0" indent="0" algn="l" rtl="0">
              <a:spcBef>
                <a:spcPts val="0"/>
              </a:spcBef>
              <a:spcAft>
                <a:spcPts val="0"/>
              </a:spcAft>
              <a:buNone/>
            </a:pPr>
            <a:r>
              <a:rPr lang="en-US" sz="2400" b="0" i="0" u="none" strike="noStrike" dirty="0">
                <a:solidFill>
                  <a:schemeClr val="dk1"/>
                </a:solidFill>
                <a:latin typeface="Lucida Sans"/>
                <a:ea typeface="Lucida Sans"/>
                <a:cs typeface="Lucida Sans"/>
                <a:sym typeface="Lucida Sans"/>
              </a:rPr>
              <a:t>-------    </a:t>
            </a:r>
            <a:r>
              <a:rPr lang="en-US" sz="2400" b="0" i="0" u="none" strike="noStrike" dirty="0">
                <a:solidFill>
                  <a:schemeClr val="dk1"/>
                </a:solidFill>
                <a:latin typeface="Palatino"/>
                <a:ea typeface="Palatino"/>
                <a:cs typeface="Palatino"/>
                <a:sym typeface="Palatino"/>
              </a:rPr>
              <a:t>Since the </a:t>
            </a:r>
            <a:r>
              <a:rPr lang="en-US" sz="2400" b="1" i="0" u="none" strike="noStrike" dirty="0">
                <a:solidFill>
                  <a:schemeClr val="dk1"/>
                </a:solidFill>
                <a:latin typeface="Palatino"/>
                <a:ea typeface="Palatino"/>
                <a:cs typeface="Palatino"/>
                <a:sym typeface="Palatino"/>
              </a:rPr>
              <a:t>procedure doesn’t return any value, we omit the </a:t>
            </a:r>
            <a:r>
              <a:rPr lang="en-US" sz="2400" b="1" i="0" u="none" strike="noStrike" dirty="0">
                <a:solidFill>
                  <a:schemeClr val="dk1"/>
                </a:solidFill>
                <a:latin typeface="Lucida Sans"/>
                <a:ea typeface="Lucida Sans"/>
                <a:cs typeface="Lucida Sans"/>
                <a:sym typeface="Lucida Sans"/>
              </a:rPr>
              <a:t>= </a:t>
            </a:r>
            <a:r>
              <a:rPr lang="en-US" sz="2400" b="0" i="0" u="none" strike="noStrike" dirty="0">
                <a:solidFill>
                  <a:schemeClr val="dk1"/>
                </a:solidFill>
                <a:latin typeface="Palatino"/>
                <a:ea typeface="Palatino"/>
                <a:cs typeface="Palatino"/>
                <a:sym typeface="Palatino"/>
              </a:rPr>
              <a:t>symbol</a:t>
            </a:r>
            <a:endParaRPr sz="1200" dirty="0"/>
          </a:p>
          <a:p>
            <a:pPr marL="0" marR="0" lvl="0" indent="0" algn="l" rtl="0">
              <a:spcBef>
                <a:spcPts val="0"/>
              </a:spcBef>
              <a:spcAft>
                <a:spcPts val="0"/>
              </a:spcAft>
              <a:buNone/>
            </a:pPr>
            <a:endParaRPr sz="2400" b="0" i="0" u="none" strike="noStrike" dirty="0">
              <a:solidFill>
                <a:schemeClr val="dk1"/>
              </a:solidFill>
              <a:latin typeface="Palatino"/>
              <a:ea typeface="Palatino"/>
              <a:cs typeface="Palatino"/>
              <a:sym typeface="Palatino"/>
            </a:endParaRPr>
          </a:p>
          <a:p>
            <a:pPr marL="0" marR="0" lvl="0" indent="0" algn="l" rtl="0">
              <a:spcBef>
                <a:spcPts val="0"/>
              </a:spcBef>
              <a:spcAft>
                <a:spcPts val="0"/>
              </a:spcAft>
              <a:buNone/>
            </a:pPr>
            <a:r>
              <a:rPr lang="en-US" sz="2400" b="0" i="0" u="none" strike="noStrike" dirty="0">
                <a:solidFill>
                  <a:schemeClr val="dk1"/>
                </a:solidFill>
                <a:latin typeface="Lucida Sans"/>
                <a:ea typeface="Lucida Sans"/>
                <a:cs typeface="Lucida Sans"/>
                <a:sym typeface="Lucida Sans"/>
              </a:rPr>
              <a:t>def box(s : String) { </a:t>
            </a:r>
            <a:endParaRPr sz="1200" dirty="0"/>
          </a:p>
          <a:p>
            <a:pPr marL="0" marR="0" lvl="0" indent="0" algn="l" rtl="0">
              <a:spcBef>
                <a:spcPts val="0"/>
              </a:spcBef>
              <a:spcAft>
                <a:spcPts val="0"/>
              </a:spcAft>
              <a:buNone/>
            </a:pPr>
            <a:r>
              <a:rPr lang="en-US" sz="2400" b="0" i="0" u="none" strike="noStrike" dirty="0" err="1">
                <a:solidFill>
                  <a:schemeClr val="dk1"/>
                </a:solidFill>
                <a:latin typeface="Lucida Sans"/>
                <a:ea typeface="Lucida Sans"/>
                <a:cs typeface="Lucida Sans"/>
                <a:sym typeface="Lucida Sans"/>
              </a:rPr>
              <a:t>val</a:t>
            </a:r>
            <a:r>
              <a:rPr lang="en-US" sz="2400" b="0" i="0" u="none" strike="noStrike" dirty="0">
                <a:solidFill>
                  <a:schemeClr val="dk1"/>
                </a:solidFill>
                <a:latin typeface="Lucida Sans"/>
                <a:ea typeface="Lucida Sans"/>
                <a:cs typeface="Lucida Sans"/>
                <a:sym typeface="Lucida Sans"/>
              </a:rPr>
              <a:t> border = "-" * (</a:t>
            </a:r>
            <a:r>
              <a:rPr lang="en-US" sz="2400" b="0" i="0" u="none" strike="noStrike" dirty="0" err="1">
                <a:solidFill>
                  <a:schemeClr val="dk1"/>
                </a:solidFill>
                <a:latin typeface="Lucida Sans"/>
                <a:ea typeface="Lucida Sans"/>
                <a:cs typeface="Lucida Sans"/>
                <a:sym typeface="Lucida Sans"/>
              </a:rPr>
              <a:t>s.length</a:t>
            </a:r>
            <a:r>
              <a:rPr lang="en-US" sz="2400" b="0" i="0" u="none" strike="noStrike" dirty="0">
                <a:solidFill>
                  <a:schemeClr val="dk1"/>
                </a:solidFill>
                <a:latin typeface="Lucida Sans"/>
                <a:ea typeface="Lucida Sans"/>
                <a:cs typeface="Lucida Sans"/>
                <a:sym typeface="Lucida Sans"/>
              </a:rPr>
              <a:t> + 2)</a:t>
            </a:r>
            <a:endParaRPr sz="1200" dirty="0"/>
          </a:p>
          <a:p>
            <a:pPr marL="0" marR="0" lvl="0" indent="0" algn="l" rtl="0">
              <a:spcBef>
                <a:spcPts val="0"/>
              </a:spcBef>
              <a:spcAft>
                <a:spcPts val="0"/>
              </a:spcAft>
              <a:buNone/>
            </a:pPr>
            <a:r>
              <a:rPr lang="en-US" sz="2400" b="0" i="0" u="none" strike="noStrike" dirty="0">
                <a:solidFill>
                  <a:schemeClr val="dk1"/>
                </a:solidFill>
                <a:latin typeface="Lucida Sans"/>
                <a:ea typeface="Lucida Sans"/>
                <a:cs typeface="Lucida Sans"/>
                <a:sym typeface="Lucida Sans"/>
              </a:rPr>
              <a:t>print(f"$</a:t>
            </a:r>
            <a:r>
              <a:rPr lang="en-US" sz="2400" b="0" i="0" u="none" strike="noStrike" dirty="0" err="1">
                <a:solidFill>
                  <a:schemeClr val="dk1"/>
                </a:solidFill>
                <a:latin typeface="Lucida Sans"/>
                <a:ea typeface="Lucida Sans"/>
                <a:cs typeface="Lucida Sans"/>
                <a:sym typeface="Lucida Sans"/>
              </a:rPr>
              <a:t>border%n</a:t>
            </a:r>
            <a:r>
              <a:rPr lang="en-US" sz="2400" b="0" i="0" u="none" strike="noStrike" dirty="0">
                <a:solidFill>
                  <a:schemeClr val="dk1"/>
                </a:solidFill>
                <a:latin typeface="Lucida Sans"/>
                <a:ea typeface="Lucida Sans"/>
                <a:cs typeface="Lucida Sans"/>
                <a:sym typeface="Lucida Sans"/>
              </a:rPr>
              <a:t>|$s|%</a:t>
            </a:r>
            <a:r>
              <a:rPr lang="en-US" sz="2400" b="0" i="0" u="none" strike="noStrike" dirty="0" err="1">
                <a:solidFill>
                  <a:schemeClr val="dk1"/>
                </a:solidFill>
                <a:latin typeface="Lucida Sans"/>
                <a:ea typeface="Lucida Sans"/>
                <a:cs typeface="Lucida Sans"/>
                <a:sym typeface="Lucida Sans"/>
              </a:rPr>
              <a:t>n$border%n</a:t>
            </a:r>
            <a:r>
              <a:rPr lang="en-US" sz="2400" b="0" i="0" u="none" strike="noStrike" dirty="0">
                <a:solidFill>
                  <a:schemeClr val="dk1"/>
                </a:solidFill>
                <a:latin typeface="Lucida Sans"/>
                <a:ea typeface="Lucida Sans"/>
                <a:cs typeface="Lucida Sans"/>
                <a:sym typeface="Lucida Sans"/>
              </a:rPr>
              <a:t>")  }</a:t>
            </a:r>
            <a:endParaRPr sz="2400" dirty="0">
              <a:solidFill>
                <a:schemeClr val="dk1"/>
              </a:solidFill>
              <a:latin typeface="Calibri"/>
              <a:ea typeface="Calibri"/>
              <a:cs typeface="Calibri"/>
              <a:sym typeface="Calibri"/>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51"/>
          <p:cNvSpPr txBox="1"/>
          <p:nvPr/>
        </p:nvSpPr>
        <p:spPr>
          <a:xfrm>
            <a:off x="0" y="85300"/>
            <a:ext cx="6096000"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0" i="0" u="none" strike="noStrike">
                <a:solidFill>
                  <a:schemeClr val="dk1"/>
                </a:solidFill>
                <a:latin typeface="Arial"/>
                <a:ea typeface="Arial"/>
                <a:cs typeface="Arial"/>
                <a:sym typeface="Arial"/>
              </a:rPr>
              <a:t>Lazy Values</a:t>
            </a:r>
            <a:endParaRPr sz="2800">
              <a:solidFill>
                <a:schemeClr val="dk1"/>
              </a:solidFill>
              <a:latin typeface="Calibri"/>
              <a:ea typeface="Calibri"/>
              <a:cs typeface="Calibri"/>
              <a:sym typeface="Calibri"/>
            </a:endParaRPr>
          </a:p>
        </p:txBody>
      </p:sp>
      <p:sp>
        <p:nvSpPr>
          <p:cNvPr id="277" name="Google Shape;277;p51"/>
          <p:cNvSpPr txBox="1"/>
          <p:nvPr/>
        </p:nvSpPr>
        <p:spPr>
          <a:xfrm>
            <a:off x="-1" y="704314"/>
            <a:ext cx="11843657" cy="544760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0" i="0" u="none" strike="noStrike" dirty="0">
                <a:solidFill>
                  <a:schemeClr val="dk1"/>
                </a:solidFill>
                <a:latin typeface="Palatino"/>
                <a:ea typeface="Palatino"/>
                <a:cs typeface="Palatino"/>
                <a:sym typeface="Palatino"/>
              </a:rPr>
              <a:t>When a </a:t>
            </a:r>
            <a:r>
              <a:rPr lang="en-US" sz="2400" b="1" i="0" u="none" strike="noStrike" dirty="0" err="1">
                <a:solidFill>
                  <a:schemeClr val="dk1"/>
                </a:solidFill>
                <a:latin typeface="Lucida Sans"/>
                <a:ea typeface="Lucida Sans"/>
                <a:cs typeface="Lucida Sans"/>
                <a:sym typeface="Lucida Sans"/>
              </a:rPr>
              <a:t>val</a:t>
            </a:r>
            <a:r>
              <a:rPr lang="en-US" sz="2400" b="1" i="0" u="none" strike="noStrike" dirty="0">
                <a:solidFill>
                  <a:schemeClr val="dk1"/>
                </a:solidFill>
                <a:latin typeface="Lucida Sans"/>
                <a:ea typeface="Lucida Sans"/>
                <a:cs typeface="Lucida Sans"/>
                <a:sym typeface="Lucida Sans"/>
              </a:rPr>
              <a:t> </a:t>
            </a:r>
            <a:r>
              <a:rPr lang="en-US" sz="2400" b="1" i="0" u="none" strike="noStrike" dirty="0">
                <a:solidFill>
                  <a:schemeClr val="dk1"/>
                </a:solidFill>
                <a:latin typeface="Palatino"/>
                <a:ea typeface="Palatino"/>
                <a:cs typeface="Palatino"/>
                <a:sym typeface="Palatino"/>
              </a:rPr>
              <a:t>is declared as </a:t>
            </a:r>
            <a:r>
              <a:rPr lang="en-US" sz="2400" b="1" i="0" u="none" strike="noStrike" dirty="0">
                <a:solidFill>
                  <a:schemeClr val="dk1"/>
                </a:solidFill>
                <a:latin typeface="Lucida Sans"/>
                <a:ea typeface="Lucida Sans"/>
                <a:cs typeface="Lucida Sans"/>
                <a:sym typeface="Lucida Sans"/>
              </a:rPr>
              <a:t>lazy</a:t>
            </a:r>
            <a:r>
              <a:rPr lang="en-US" sz="2400" b="1" i="0" u="none" strike="noStrike" dirty="0">
                <a:solidFill>
                  <a:schemeClr val="dk1"/>
                </a:solidFill>
                <a:latin typeface="Palatino"/>
                <a:ea typeface="Palatino"/>
                <a:cs typeface="Palatino"/>
                <a:sym typeface="Palatino"/>
              </a:rPr>
              <a:t>, its initialization is deferred until it is accessed for the first time. </a:t>
            </a:r>
            <a:endParaRPr sz="1200" dirty="0"/>
          </a:p>
          <a:p>
            <a:pPr marL="0" marR="0" lvl="0" indent="0" algn="l" rtl="0">
              <a:spcBef>
                <a:spcPts val="0"/>
              </a:spcBef>
              <a:spcAft>
                <a:spcPts val="0"/>
              </a:spcAft>
              <a:buNone/>
            </a:pPr>
            <a:endParaRPr sz="2400" b="1" i="0" u="none" strike="noStrike" dirty="0">
              <a:solidFill>
                <a:schemeClr val="dk1"/>
              </a:solidFill>
              <a:latin typeface="Palatino"/>
              <a:ea typeface="Palatino"/>
              <a:cs typeface="Palatino"/>
              <a:sym typeface="Palatino"/>
            </a:endParaRPr>
          </a:p>
          <a:p>
            <a:pPr marL="0" marR="0" lvl="0" indent="0" algn="l" rtl="0">
              <a:spcBef>
                <a:spcPts val="0"/>
              </a:spcBef>
              <a:spcAft>
                <a:spcPts val="0"/>
              </a:spcAft>
              <a:buNone/>
            </a:pPr>
            <a:r>
              <a:rPr lang="en-US" sz="2400" b="0" i="0" u="none" strike="noStrike" dirty="0">
                <a:solidFill>
                  <a:schemeClr val="dk1"/>
                </a:solidFill>
                <a:latin typeface="Palatino"/>
                <a:ea typeface="Palatino"/>
                <a:cs typeface="Palatino"/>
                <a:sym typeface="Palatino"/>
              </a:rPr>
              <a:t>For example,</a:t>
            </a:r>
            <a:endParaRPr sz="1200" dirty="0"/>
          </a:p>
          <a:p>
            <a:pPr marL="0" marR="0" lvl="0" indent="0" algn="l" rtl="0">
              <a:spcBef>
                <a:spcPts val="0"/>
              </a:spcBef>
              <a:spcAft>
                <a:spcPts val="0"/>
              </a:spcAft>
              <a:buNone/>
            </a:pPr>
            <a:r>
              <a:rPr lang="en-US" sz="2400" b="0" i="0" u="none" strike="noStrike" dirty="0">
                <a:solidFill>
                  <a:schemeClr val="dk1"/>
                </a:solidFill>
                <a:latin typeface="Lucida Sans"/>
                <a:ea typeface="Lucida Sans"/>
                <a:cs typeface="Lucida Sans"/>
                <a:sym typeface="Lucida Sans"/>
              </a:rPr>
              <a:t>lazy </a:t>
            </a:r>
            <a:r>
              <a:rPr lang="en-US" sz="2400" b="0" i="0" u="none" strike="noStrike" dirty="0" err="1">
                <a:solidFill>
                  <a:schemeClr val="dk1"/>
                </a:solidFill>
                <a:latin typeface="Lucida Sans"/>
                <a:ea typeface="Lucida Sans"/>
                <a:cs typeface="Lucida Sans"/>
                <a:sym typeface="Lucida Sans"/>
              </a:rPr>
              <a:t>val</a:t>
            </a:r>
            <a:r>
              <a:rPr lang="en-US" sz="2400" b="0" i="0" u="none" strike="noStrike" dirty="0">
                <a:solidFill>
                  <a:schemeClr val="dk1"/>
                </a:solidFill>
                <a:latin typeface="Lucida Sans"/>
                <a:ea typeface="Lucida Sans"/>
                <a:cs typeface="Lucida Sans"/>
                <a:sym typeface="Lucida Sans"/>
              </a:rPr>
              <a:t> words = </a:t>
            </a:r>
            <a:r>
              <a:rPr lang="en-US" sz="2400" b="0" i="0" u="none" strike="noStrike" dirty="0" err="1">
                <a:solidFill>
                  <a:schemeClr val="dk1"/>
                </a:solidFill>
                <a:latin typeface="Lucida Sans"/>
                <a:ea typeface="Lucida Sans"/>
                <a:cs typeface="Lucida Sans"/>
                <a:sym typeface="Lucida Sans"/>
              </a:rPr>
              <a:t>scala.io.Source.fromFile</a:t>
            </a:r>
            <a:r>
              <a:rPr lang="en-US" sz="2400" b="0" i="0" u="none" strike="noStrike" dirty="0">
                <a:solidFill>
                  <a:schemeClr val="dk1"/>
                </a:solidFill>
                <a:latin typeface="Lucida Sans"/>
                <a:ea typeface="Lucida Sans"/>
                <a:cs typeface="Lucida Sans"/>
                <a:sym typeface="Lucida Sans"/>
              </a:rPr>
              <a:t>("/</a:t>
            </a:r>
            <a:r>
              <a:rPr lang="en-US" sz="2400" b="0" i="0" u="none" strike="noStrike" dirty="0" err="1">
                <a:solidFill>
                  <a:schemeClr val="dk1"/>
                </a:solidFill>
                <a:latin typeface="Lucida Sans"/>
                <a:ea typeface="Lucida Sans"/>
                <a:cs typeface="Lucida Sans"/>
                <a:sym typeface="Lucida Sans"/>
              </a:rPr>
              <a:t>usr</a:t>
            </a:r>
            <a:r>
              <a:rPr lang="en-US" sz="2400" b="0" i="0" u="none" strike="noStrike" dirty="0">
                <a:solidFill>
                  <a:schemeClr val="dk1"/>
                </a:solidFill>
                <a:latin typeface="Lucida Sans"/>
                <a:ea typeface="Lucida Sans"/>
                <a:cs typeface="Lucida Sans"/>
                <a:sym typeface="Lucida Sans"/>
              </a:rPr>
              <a:t>/share/</a:t>
            </a:r>
            <a:r>
              <a:rPr lang="en-US" sz="2400" b="0" i="0" u="none" strike="noStrike" dirty="0" err="1">
                <a:solidFill>
                  <a:schemeClr val="dk1"/>
                </a:solidFill>
                <a:latin typeface="Lucida Sans"/>
                <a:ea typeface="Lucida Sans"/>
                <a:cs typeface="Lucida Sans"/>
                <a:sym typeface="Lucida Sans"/>
              </a:rPr>
              <a:t>dict</a:t>
            </a:r>
            <a:r>
              <a:rPr lang="en-US" sz="2400" b="0" i="0" u="none" strike="noStrike" dirty="0">
                <a:solidFill>
                  <a:schemeClr val="dk1"/>
                </a:solidFill>
                <a:latin typeface="Lucida Sans"/>
                <a:ea typeface="Lucida Sans"/>
                <a:cs typeface="Lucida Sans"/>
                <a:sym typeface="Lucida Sans"/>
              </a:rPr>
              <a:t>/words").</a:t>
            </a:r>
            <a:r>
              <a:rPr lang="en-US" sz="2400" b="0" i="0" u="none" strike="noStrike" dirty="0" err="1">
                <a:solidFill>
                  <a:schemeClr val="dk1"/>
                </a:solidFill>
                <a:latin typeface="Lucida Sans"/>
                <a:ea typeface="Lucida Sans"/>
                <a:cs typeface="Lucida Sans"/>
                <a:sym typeface="Lucida Sans"/>
              </a:rPr>
              <a:t>mkString</a:t>
            </a:r>
            <a:endParaRPr sz="2400" b="0" i="0" u="none" strike="noStrike" dirty="0">
              <a:solidFill>
                <a:schemeClr val="dk1"/>
              </a:solidFill>
              <a:latin typeface="Lucida Sans"/>
              <a:ea typeface="Lucida Sans"/>
              <a:cs typeface="Lucida Sans"/>
              <a:sym typeface="Lucida Sans"/>
            </a:endParaRPr>
          </a:p>
          <a:p>
            <a:pPr marL="0" marR="0" lvl="0" indent="0" algn="l" rtl="0">
              <a:spcBef>
                <a:spcPts val="0"/>
              </a:spcBef>
              <a:spcAft>
                <a:spcPts val="0"/>
              </a:spcAft>
              <a:buNone/>
            </a:pPr>
            <a:endParaRPr sz="2400" b="0" i="0" u="none" strike="noStrike" dirty="0">
              <a:solidFill>
                <a:schemeClr val="dk1"/>
              </a:solidFill>
              <a:latin typeface="Lucida Sans"/>
              <a:ea typeface="Lucida Sans"/>
              <a:cs typeface="Lucida Sans"/>
              <a:sym typeface="Lucida Sans"/>
            </a:endParaRPr>
          </a:p>
          <a:p>
            <a:pPr marL="0" marR="0" lvl="0" indent="0" algn="l" rtl="0">
              <a:spcBef>
                <a:spcPts val="0"/>
              </a:spcBef>
              <a:spcAft>
                <a:spcPts val="0"/>
              </a:spcAft>
              <a:buNone/>
            </a:pPr>
            <a:r>
              <a:rPr lang="en-US" sz="2400" b="0" i="0" u="none" strike="noStrike" dirty="0">
                <a:solidFill>
                  <a:schemeClr val="dk1"/>
                </a:solidFill>
                <a:latin typeface="Palatino"/>
                <a:ea typeface="Palatino"/>
                <a:cs typeface="Palatino"/>
                <a:sym typeface="Palatino"/>
              </a:rPr>
              <a:t>If </a:t>
            </a:r>
            <a:r>
              <a:rPr lang="en-US" sz="2400" b="1" i="0" u="none" strike="noStrike" dirty="0">
                <a:solidFill>
                  <a:schemeClr val="dk1"/>
                </a:solidFill>
                <a:latin typeface="Palatino"/>
                <a:ea typeface="Palatino"/>
                <a:cs typeface="Palatino"/>
                <a:sym typeface="Palatino"/>
              </a:rPr>
              <a:t>the program never accesses </a:t>
            </a:r>
            <a:r>
              <a:rPr lang="en-US" sz="2400" b="1" i="0" u="none" strike="noStrike" dirty="0">
                <a:solidFill>
                  <a:schemeClr val="dk1"/>
                </a:solidFill>
                <a:latin typeface="Lucida Sans"/>
                <a:ea typeface="Lucida Sans"/>
                <a:cs typeface="Lucida Sans"/>
                <a:sym typeface="Lucida Sans"/>
              </a:rPr>
              <a:t>words</a:t>
            </a:r>
            <a:r>
              <a:rPr lang="en-US" sz="2400" b="1" i="0" u="none" strike="noStrike" dirty="0">
                <a:solidFill>
                  <a:schemeClr val="dk1"/>
                </a:solidFill>
                <a:latin typeface="Palatino"/>
                <a:ea typeface="Palatino"/>
                <a:cs typeface="Palatino"/>
                <a:sym typeface="Palatino"/>
              </a:rPr>
              <a:t>, the file is never opened. </a:t>
            </a:r>
            <a:endParaRPr sz="1200" dirty="0"/>
          </a:p>
          <a:p>
            <a:pPr marL="0" marR="0" lvl="0" indent="0" algn="l" rtl="0">
              <a:spcBef>
                <a:spcPts val="0"/>
              </a:spcBef>
              <a:spcAft>
                <a:spcPts val="0"/>
              </a:spcAft>
              <a:buNone/>
            </a:pPr>
            <a:endParaRPr sz="2400" b="1" dirty="0">
              <a:solidFill>
                <a:schemeClr val="dk1"/>
              </a:solidFill>
              <a:latin typeface="Palatino"/>
              <a:ea typeface="Palatino"/>
              <a:cs typeface="Palatino"/>
              <a:sym typeface="Palatino"/>
            </a:endParaRPr>
          </a:p>
          <a:p>
            <a:pPr marL="0" marR="0" lvl="0" indent="0" algn="l" rtl="0">
              <a:spcBef>
                <a:spcPts val="0"/>
              </a:spcBef>
              <a:spcAft>
                <a:spcPts val="0"/>
              </a:spcAft>
              <a:buNone/>
            </a:pPr>
            <a:r>
              <a:rPr lang="en-US" sz="2400" b="0" i="0" u="none" strike="noStrike" dirty="0">
                <a:solidFill>
                  <a:schemeClr val="dk1"/>
                </a:solidFill>
                <a:latin typeface="Palatino"/>
                <a:ea typeface="Palatino"/>
                <a:cs typeface="Palatino"/>
                <a:sym typeface="Palatino"/>
              </a:rPr>
              <a:t>To verify this, </a:t>
            </a:r>
            <a:r>
              <a:rPr lang="en-US" sz="2400" b="1" i="0" u="none" strike="noStrike" dirty="0">
                <a:solidFill>
                  <a:schemeClr val="dk1"/>
                </a:solidFill>
                <a:latin typeface="Palatino"/>
                <a:ea typeface="Palatino"/>
                <a:cs typeface="Palatino"/>
                <a:sym typeface="Palatino"/>
              </a:rPr>
              <a:t>try it out in the REPL, but misspell the file name</a:t>
            </a:r>
            <a:r>
              <a:rPr lang="en-US" sz="2400" b="0" i="0" u="none" strike="noStrike" dirty="0">
                <a:solidFill>
                  <a:schemeClr val="dk1"/>
                </a:solidFill>
                <a:latin typeface="Palatino"/>
                <a:ea typeface="Palatino"/>
                <a:cs typeface="Palatino"/>
                <a:sym typeface="Palatino"/>
              </a:rPr>
              <a:t>. </a:t>
            </a:r>
            <a:endParaRPr sz="1200" dirty="0"/>
          </a:p>
          <a:p>
            <a:pPr marL="0" marR="0" lvl="0" indent="0" algn="l" rtl="0">
              <a:spcBef>
                <a:spcPts val="0"/>
              </a:spcBef>
              <a:spcAft>
                <a:spcPts val="0"/>
              </a:spcAft>
              <a:buNone/>
            </a:pPr>
            <a:endParaRPr sz="2400" dirty="0">
              <a:solidFill>
                <a:schemeClr val="dk1"/>
              </a:solidFill>
              <a:latin typeface="Palatino"/>
              <a:ea typeface="Palatino"/>
              <a:cs typeface="Palatino"/>
              <a:sym typeface="Palatino"/>
            </a:endParaRPr>
          </a:p>
          <a:p>
            <a:pPr marL="0" marR="0" lvl="0" indent="0" algn="l" rtl="0">
              <a:spcBef>
                <a:spcPts val="0"/>
              </a:spcBef>
              <a:spcAft>
                <a:spcPts val="0"/>
              </a:spcAft>
              <a:buNone/>
            </a:pPr>
            <a:r>
              <a:rPr lang="en-US" sz="2400" b="0" i="0" u="none" strike="noStrike" dirty="0">
                <a:solidFill>
                  <a:schemeClr val="dk1"/>
                </a:solidFill>
                <a:latin typeface="Palatino"/>
                <a:ea typeface="Palatino"/>
                <a:cs typeface="Palatino"/>
                <a:sym typeface="Palatino"/>
              </a:rPr>
              <a:t>There </a:t>
            </a:r>
            <a:r>
              <a:rPr lang="en-US" sz="2400" b="1" i="0" u="none" strike="noStrike" dirty="0">
                <a:solidFill>
                  <a:schemeClr val="dk1"/>
                </a:solidFill>
                <a:latin typeface="Palatino"/>
                <a:ea typeface="Palatino"/>
                <a:cs typeface="Palatino"/>
                <a:sym typeface="Palatino"/>
              </a:rPr>
              <a:t>will be no error when the initialization statement is executed</a:t>
            </a:r>
            <a:r>
              <a:rPr lang="en-US" sz="2400" b="0" i="0" u="none" strike="noStrike" dirty="0">
                <a:solidFill>
                  <a:schemeClr val="dk1"/>
                </a:solidFill>
                <a:latin typeface="Palatino"/>
                <a:ea typeface="Palatino"/>
                <a:cs typeface="Palatino"/>
                <a:sym typeface="Palatino"/>
              </a:rPr>
              <a:t>. </a:t>
            </a:r>
            <a:endParaRPr sz="1200" dirty="0"/>
          </a:p>
          <a:p>
            <a:pPr marL="0" marR="0" lvl="0" indent="0" algn="l" rtl="0">
              <a:spcBef>
                <a:spcPts val="0"/>
              </a:spcBef>
              <a:spcAft>
                <a:spcPts val="0"/>
              </a:spcAft>
              <a:buNone/>
            </a:pPr>
            <a:endParaRPr sz="2400" dirty="0">
              <a:solidFill>
                <a:schemeClr val="dk1"/>
              </a:solidFill>
              <a:latin typeface="Palatino"/>
              <a:ea typeface="Palatino"/>
              <a:cs typeface="Palatino"/>
              <a:sym typeface="Palatino"/>
            </a:endParaRPr>
          </a:p>
          <a:p>
            <a:pPr marL="0" marR="0" lvl="0" indent="0" algn="l" rtl="0">
              <a:spcBef>
                <a:spcPts val="0"/>
              </a:spcBef>
              <a:spcAft>
                <a:spcPts val="0"/>
              </a:spcAft>
              <a:buNone/>
            </a:pPr>
            <a:r>
              <a:rPr lang="en-US" sz="2400" b="0" i="0" u="none" strike="noStrike" dirty="0">
                <a:solidFill>
                  <a:schemeClr val="dk1"/>
                </a:solidFill>
                <a:latin typeface="Palatino"/>
                <a:ea typeface="Palatino"/>
                <a:cs typeface="Palatino"/>
                <a:sym typeface="Palatino"/>
              </a:rPr>
              <a:t>However</a:t>
            </a:r>
            <a:r>
              <a:rPr lang="en-US" sz="2400" b="1" i="0" u="none" strike="noStrike" dirty="0">
                <a:solidFill>
                  <a:schemeClr val="dk1"/>
                </a:solidFill>
                <a:latin typeface="Palatino"/>
                <a:ea typeface="Palatino"/>
                <a:cs typeface="Palatino"/>
                <a:sym typeface="Palatino"/>
              </a:rPr>
              <a:t>, if you access </a:t>
            </a:r>
            <a:r>
              <a:rPr lang="en-US" sz="2400" b="1" i="0" u="none" strike="noStrike" dirty="0">
                <a:solidFill>
                  <a:schemeClr val="dk1"/>
                </a:solidFill>
                <a:latin typeface="Lucida Sans"/>
                <a:ea typeface="Lucida Sans"/>
                <a:cs typeface="Lucida Sans"/>
                <a:sym typeface="Lucida Sans"/>
              </a:rPr>
              <a:t>words</a:t>
            </a:r>
            <a:r>
              <a:rPr lang="en-US" sz="2400" b="1" i="0" u="none" strike="noStrike" dirty="0">
                <a:solidFill>
                  <a:schemeClr val="dk1"/>
                </a:solidFill>
                <a:latin typeface="Palatino"/>
                <a:ea typeface="Palatino"/>
                <a:cs typeface="Palatino"/>
                <a:sym typeface="Palatino"/>
              </a:rPr>
              <a:t>, you will get an error message that the file is not found.</a:t>
            </a:r>
            <a:endParaRPr sz="2400" b="1" dirty="0">
              <a:solidFill>
                <a:schemeClr val="dk1"/>
              </a:solidFill>
              <a:latin typeface="Calibri"/>
              <a:ea typeface="Calibri"/>
              <a:cs typeface="Calibri"/>
              <a:sym typeface="Calibri"/>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82" name="Google Shape;282;p52"/>
          <p:cNvSpPr txBox="1"/>
          <p:nvPr/>
        </p:nvSpPr>
        <p:spPr>
          <a:xfrm>
            <a:off x="330925" y="228362"/>
            <a:ext cx="11608525" cy="489360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0" i="0" u="none" strike="noStrike" dirty="0">
                <a:solidFill>
                  <a:schemeClr val="dk1"/>
                </a:solidFill>
                <a:latin typeface="Palatino"/>
                <a:ea typeface="Palatino"/>
                <a:cs typeface="Palatino"/>
                <a:sym typeface="Palatino"/>
              </a:rPr>
              <a:t>You can think of </a:t>
            </a:r>
            <a:r>
              <a:rPr lang="en-US" sz="2400" b="1" i="0" u="none" strike="noStrike" dirty="0">
                <a:solidFill>
                  <a:schemeClr val="dk1"/>
                </a:solidFill>
                <a:latin typeface="Palatino"/>
                <a:ea typeface="Palatino"/>
                <a:cs typeface="Palatino"/>
                <a:sym typeface="Palatino"/>
              </a:rPr>
              <a:t>lazy values as halfway between </a:t>
            </a:r>
            <a:r>
              <a:rPr lang="en-US" sz="2400" b="1" i="0" u="none" strike="noStrike" dirty="0" err="1">
                <a:solidFill>
                  <a:schemeClr val="dk1"/>
                </a:solidFill>
                <a:latin typeface="Lucida Sans"/>
                <a:ea typeface="Lucida Sans"/>
                <a:cs typeface="Lucida Sans"/>
                <a:sym typeface="Lucida Sans"/>
              </a:rPr>
              <a:t>val</a:t>
            </a:r>
            <a:r>
              <a:rPr lang="en-US" sz="2400" b="1" i="0" u="none" strike="noStrike" dirty="0">
                <a:solidFill>
                  <a:schemeClr val="dk1"/>
                </a:solidFill>
                <a:latin typeface="Lucida Sans"/>
                <a:ea typeface="Lucida Sans"/>
                <a:cs typeface="Lucida Sans"/>
                <a:sym typeface="Lucida Sans"/>
              </a:rPr>
              <a:t> </a:t>
            </a:r>
            <a:r>
              <a:rPr lang="en-US" sz="2400" b="1" i="0" u="none" strike="noStrike" dirty="0">
                <a:solidFill>
                  <a:schemeClr val="dk1"/>
                </a:solidFill>
                <a:latin typeface="Palatino"/>
                <a:ea typeface="Palatino"/>
                <a:cs typeface="Palatino"/>
                <a:sym typeface="Palatino"/>
              </a:rPr>
              <a:t>and </a:t>
            </a:r>
            <a:r>
              <a:rPr lang="en-US" sz="2400" b="1" i="0" u="none" strike="noStrike" dirty="0">
                <a:solidFill>
                  <a:schemeClr val="dk1"/>
                </a:solidFill>
                <a:latin typeface="Lucida Sans"/>
                <a:ea typeface="Lucida Sans"/>
                <a:cs typeface="Lucida Sans"/>
                <a:sym typeface="Lucida Sans"/>
              </a:rPr>
              <a:t>def</a:t>
            </a:r>
            <a:r>
              <a:rPr lang="en-US" sz="2400" b="0" i="0" u="none" strike="noStrike" dirty="0">
                <a:solidFill>
                  <a:schemeClr val="dk1"/>
                </a:solidFill>
                <a:latin typeface="Palatino"/>
                <a:ea typeface="Palatino"/>
                <a:cs typeface="Palatino"/>
                <a:sym typeface="Palatino"/>
              </a:rPr>
              <a:t>.</a:t>
            </a:r>
            <a:endParaRPr sz="1200" dirty="0"/>
          </a:p>
          <a:p>
            <a:pPr marL="0" marR="0" lvl="0" indent="0" algn="l" rtl="0">
              <a:spcBef>
                <a:spcPts val="0"/>
              </a:spcBef>
              <a:spcAft>
                <a:spcPts val="0"/>
              </a:spcAft>
              <a:buNone/>
            </a:pPr>
            <a:endParaRPr sz="2400" dirty="0">
              <a:solidFill>
                <a:schemeClr val="dk1"/>
              </a:solidFill>
              <a:latin typeface="Palatino"/>
              <a:ea typeface="Palatino"/>
              <a:cs typeface="Palatino"/>
              <a:sym typeface="Palatino"/>
            </a:endParaRPr>
          </a:p>
          <a:p>
            <a:pPr marL="0" marR="0" lvl="0" indent="0" algn="l" rtl="0">
              <a:spcBef>
                <a:spcPts val="0"/>
              </a:spcBef>
              <a:spcAft>
                <a:spcPts val="0"/>
              </a:spcAft>
              <a:buNone/>
            </a:pPr>
            <a:r>
              <a:rPr lang="en-US" sz="2400" b="0" i="0" u="none" strike="noStrike" dirty="0">
                <a:solidFill>
                  <a:schemeClr val="dk1"/>
                </a:solidFill>
                <a:latin typeface="Palatino"/>
                <a:ea typeface="Palatino"/>
                <a:cs typeface="Palatino"/>
                <a:sym typeface="Palatino"/>
              </a:rPr>
              <a:t>Compare</a:t>
            </a:r>
            <a:endParaRPr sz="1200" dirty="0"/>
          </a:p>
          <a:p>
            <a:pPr marL="0" marR="0" lvl="0" indent="0" algn="l" rtl="0">
              <a:spcBef>
                <a:spcPts val="0"/>
              </a:spcBef>
              <a:spcAft>
                <a:spcPts val="0"/>
              </a:spcAft>
              <a:buNone/>
            </a:pPr>
            <a:endParaRPr sz="2400" b="0" i="0" u="none" strike="noStrike" dirty="0">
              <a:solidFill>
                <a:schemeClr val="dk1"/>
              </a:solidFill>
              <a:latin typeface="Palatino"/>
              <a:ea typeface="Palatino"/>
              <a:cs typeface="Palatino"/>
              <a:sym typeface="Palatino"/>
            </a:endParaRPr>
          </a:p>
          <a:p>
            <a:pPr marL="0" marR="0" lvl="0" indent="0" algn="l" rtl="0">
              <a:spcBef>
                <a:spcPts val="0"/>
              </a:spcBef>
              <a:spcAft>
                <a:spcPts val="0"/>
              </a:spcAft>
              <a:buNone/>
            </a:pPr>
            <a:endParaRPr sz="2400" b="0" i="0" u="none" strike="noStrike" dirty="0">
              <a:solidFill>
                <a:schemeClr val="dk1"/>
              </a:solidFill>
              <a:latin typeface="Palatino"/>
              <a:ea typeface="Palatino"/>
              <a:cs typeface="Palatino"/>
              <a:sym typeface="Palatino"/>
            </a:endParaRPr>
          </a:p>
          <a:p>
            <a:pPr marL="0" marR="0" lvl="0" indent="0" algn="l" rtl="0">
              <a:spcBef>
                <a:spcPts val="0"/>
              </a:spcBef>
              <a:spcAft>
                <a:spcPts val="0"/>
              </a:spcAft>
              <a:buNone/>
            </a:pPr>
            <a:r>
              <a:rPr lang="en-US" sz="2400" b="1" i="0" u="none" strike="noStrike" dirty="0" err="1">
                <a:solidFill>
                  <a:schemeClr val="dk1"/>
                </a:solidFill>
                <a:latin typeface="Lucida Sans"/>
                <a:ea typeface="Lucida Sans"/>
                <a:cs typeface="Lucida Sans"/>
                <a:sym typeface="Lucida Sans"/>
              </a:rPr>
              <a:t>val</a:t>
            </a:r>
            <a:r>
              <a:rPr lang="en-US" sz="2400" b="1" i="0" u="none" strike="noStrike" dirty="0">
                <a:solidFill>
                  <a:schemeClr val="dk1"/>
                </a:solidFill>
                <a:latin typeface="Lucida Sans"/>
                <a:ea typeface="Lucida Sans"/>
                <a:cs typeface="Lucida Sans"/>
                <a:sym typeface="Lucida Sans"/>
              </a:rPr>
              <a:t> words </a:t>
            </a:r>
            <a:r>
              <a:rPr lang="en-US" sz="2400" b="0" i="0" u="none" strike="noStrike" dirty="0">
                <a:solidFill>
                  <a:schemeClr val="dk1"/>
                </a:solidFill>
                <a:latin typeface="Lucida Sans"/>
                <a:ea typeface="Lucida Sans"/>
                <a:cs typeface="Lucida Sans"/>
                <a:sym typeface="Lucida Sans"/>
              </a:rPr>
              <a:t>= </a:t>
            </a:r>
            <a:r>
              <a:rPr lang="en-US" sz="2400" b="0" i="0" u="none" strike="noStrike" dirty="0" err="1">
                <a:solidFill>
                  <a:schemeClr val="dk1"/>
                </a:solidFill>
                <a:latin typeface="Lucida Sans"/>
                <a:ea typeface="Lucida Sans"/>
                <a:cs typeface="Lucida Sans"/>
                <a:sym typeface="Lucida Sans"/>
              </a:rPr>
              <a:t>scala.io.Source.fromFile</a:t>
            </a:r>
            <a:r>
              <a:rPr lang="en-US" sz="2400" b="0" i="0" u="none" strike="noStrike" dirty="0">
                <a:solidFill>
                  <a:schemeClr val="dk1"/>
                </a:solidFill>
                <a:latin typeface="Lucida Sans"/>
                <a:ea typeface="Lucida Sans"/>
                <a:cs typeface="Lucida Sans"/>
                <a:sym typeface="Lucida Sans"/>
              </a:rPr>
              <a:t>("/</a:t>
            </a:r>
            <a:r>
              <a:rPr lang="en-US" sz="2400" b="0" i="0" u="none" strike="noStrike" dirty="0" err="1">
                <a:solidFill>
                  <a:schemeClr val="dk1"/>
                </a:solidFill>
                <a:latin typeface="Lucida Sans"/>
                <a:ea typeface="Lucida Sans"/>
                <a:cs typeface="Lucida Sans"/>
                <a:sym typeface="Lucida Sans"/>
              </a:rPr>
              <a:t>usr</a:t>
            </a:r>
            <a:r>
              <a:rPr lang="en-US" sz="2400" b="0" i="0" u="none" strike="noStrike" dirty="0">
                <a:solidFill>
                  <a:schemeClr val="dk1"/>
                </a:solidFill>
                <a:latin typeface="Lucida Sans"/>
                <a:ea typeface="Lucida Sans"/>
                <a:cs typeface="Lucida Sans"/>
                <a:sym typeface="Lucida Sans"/>
              </a:rPr>
              <a:t>/share/</a:t>
            </a:r>
            <a:r>
              <a:rPr lang="en-US" sz="2400" b="0" i="0" u="none" strike="noStrike" dirty="0" err="1">
                <a:solidFill>
                  <a:schemeClr val="dk1"/>
                </a:solidFill>
                <a:latin typeface="Lucida Sans"/>
                <a:ea typeface="Lucida Sans"/>
                <a:cs typeface="Lucida Sans"/>
                <a:sym typeface="Lucida Sans"/>
              </a:rPr>
              <a:t>dict</a:t>
            </a:r>
            <a:r>
              <a:rPr lang="en-US" sz="2400" b="0" i="0" u="none" strike="noStrike" dirty="0">
                <a:solidFill>
                  <a:schemeClr val="dk1"/>
                </a:solidFill>
                <a:latin typeface="Lucida Sans"/>
                <a:ea typeface="Lucida Sans"/>
                <a:cs typeface="Lucida Sans"/>
                <a:sym typeface="Lucida Sans"/>
              </a:rPr>
              <a:t>/words").</a:t>
            </a:r>
            <a:r>
              <a:rPr lang="en-US" sz="2400" b="0" i="0" u="none" strike="noStrike" dirty="0" err="1">
                <a:solidFill>
                  <a:schemeClr val="dk1"/>
                </a:solidFill>
                <a:latin typeface="Lucida Sans"/>
                <a:ea typeface="Lucida Sans"/>
                <a:cs typeface="Lucida Sans"/>
                <a:sym typeface="Lucida Sans"/>
              </a:rPr>
              <a:t>mkString</a:t>
            </a:r>
            <a:endParaRPr sz="2400" b="0" i="0" u="none" strike="noStrike" dirty="0">
              <a:solidFill>
                <a:schemeClr val="dk1"/>
              </a:solidFill>
              <a:latin typeface="Lucida Sans"/>
              <a:ea typeface="Lucida Sans"/>
              <a:cs typeface="Lucida Sans"/>
              <a:sym typeface="Lucida Sans"/>
            </a:endParaRPr>
          </a:p>
          <a:p>
            <a:pPr marL="0" marR="0" lvl="0" indent="0" algn="l" rtl="0">
              <a:spcBef>
                <a:spcPts val="0"/>
              </a:spcBef>
              <a:spcAft>
                <a:spcPts val="0"/>
              </a:spcAft>
              <a:buNone/>
            </a:pPr>
            <a:r>
              <a:rPr lang="en-US" sz="2400" b="0" i="0" u="none" strike="noStrike" dirty="0">
                <a:solidFill>
                  <a:schemeClr val="dk1"/>
                </a:solidFill>
                <a:latin typeface="Lucida Sans"/>
                <a:ea typeface="Lucida Sans"/>
                <a:cs typeface="Lucida Sans"/>
                <a:sym typeface="Lucida Sans"/>
              </a:rPr>
              <a:t>// </a:t>
            </a:r>
            <a:r>
              <a:rPr lang="en-US" sz="2400" b="1" i="0" u="none" strike="noStrike" dirty="0">
                <a:solidFill>
                  <a:schemeClr val="dk1"/>
                </a:solidFill>
                <a:latin typeface="Palatino"/>
                <a:ea typeface="Palatino"/>
                <a:cs typeface="Palatino"/>
                <a:sym typeface="Palatino"/>
              </a:rPr>
              <a:t>Evaluated as soon as </a:t>
            </a:r>
            <a:r>
              <a:rPr lang="en-US" sz="2400" b="1" i="0" u="none" strike="noStrike" dirty="0">
                <a:solidFill>
                  <a:schemeClr val="dk1"/>
                </a:solidFill>
                <a:latin typeface="Lucida Sans"/>
                <a:ea typeface="Lucida Sans"/>
                <a:cs typeface="Lucida Sans"/>
                <a:sym typeface="Lucida Sans"/>
              </a:rPr>
              <a:t>words </a:t>
            </a:r>
            <a:r>
              <a:rPr lang="en-US" sz="2400" b="1" i="0" u="none" strike="noStrike" dirty="0">
                <a:solidFill>
                  <a:schemeClr val="dk1"/>
                </a:solidFill>
                <a:latin typeface="Palatino"/>
                <a:ea typeface="Palatino"/>
                <a:cs typeface="Palatino"/>
                <a:sym typeface="Palatino"/>
              </a:rPr>
              <a:t>is defined</a:t>
            </a:r>
            <a:endParaRPr sz="1200" dirty="0"/>
          </a:p>
          <a:p>
            <a:pPr marL="0" marR="0" lvl="0" indent="0" algn="l" rtl="0">
              <a:spcBef>
                <a:spcPts val="0"/>
              </a:spcBef>
              <a:spcAft>
                <a:spcPts val="0"/>
              </a:spcAft>
              <a:buNone/>
            </a:pPr>
            <a:endParaRPr sz="2400" b="0" i="0" u="none" strike="noStrike" dirty="0">
              <a:solidFill>
                <a:schemeClr val="dk1"/>
              </a:solidFill>
              <a:latin typeface="Palatino"/>
              <a:ea typeface="Palatino"/>
              <a:cs typeface="Palatino"/>
              <a:sym typeface="Palatino"/>
            </a:endParaRPr>
          </a:p>
          <a:p>
            <a:pPr marL="0" marR="0" lvl="0" indent="0" algn="l" rtl="0">
              <a:spcBef>
                <a:spcPts val="0"/>
              </a:spcBef>
              <a:spcAft>
                <a:spcPts val="0"/>
              </a:spcAft>
              <a:buNone/>
            </a:pPr>
            <a:r>
              <a:rPr lang="en-US" sz="2400" b="1" i="0" u="none" strike="noStrike" dirty="0">
                <a:solidFill>
                  <a:schemeClr val="dk1"/>
                </a:solidFill>
                <a:latin typeface="Lucida Sans"/>
                <a:ea typeface="Lucida Sans"/>
                <a:cs typeface="Lucida Sans"/>
                <a:sym typeface="Lucida Sans"/>
              </a:rPr>
              <a:t>lazy </a:t>
            </a:r>
            <a:r>
              <a:rPr lang="en-US" sz="2400" b="1" i="0" u="none" strike="noStrike" dirty="0" err="1">
                <a:solidFill>
                  <a:schemeClr val="dk1"/>
                </a:solidFill>
                <a:latin typeface="Lucida Sans"/>
                <a:ea typeface="Lucida Sans"/>
                <a:cs typeface="Lucida Sans"/>
                <a:sym typeface="Lucida Sans"/>
              </a:rPr>
              <a:t>val</a:t>
            </a:r>
            <a:r>
              <a:rPr lang="en-US" sz="2400" b="1" i="0" u="none" strike="noStrike" dirty="0">
                <a:solidFill>
                  <a:schemeClr val="dk1"/>
                </a:solidFill>
                <a:latin typeface="Lucida Sans"/>
                <a:ea typeface="Lucida Sans"/>
                <a:cs typeface="Lucida Sans"/>
                <a:sym typeface="Lucida Sans"/>
              </a:rPr>
              <a:t> words </a:t>
            </a:r>
            <a:r>
              <a:rPr lang="en-US" sz="2400" b="0" i="0" u="none" strike="noStrike" dirty="0">
                <a:solidFill>
                  <a:schemeClr val="dk1"/>
                </a:solidFill>
                <a:latin typeface="Lucida Sans"/>
                <a:ea typeface="Lucida Sans"/>
                <a:cs typeface="Lucida Sans"/>
                <a:sym typeface="Lucida Sans"/>
              </a:rPr>
              <a:t>= </a:t>
            </a:r>
            <a:r>
              <a:rPr lang="en-US" sz="2400" b="0" i="0" u="none" strike="noStrike" dirty="0" err="1">
                <a:solidFill>
                  <a:schemeClr val="dk1"/>
                </a:solidFill>
                <a:latin typeface="Lucida Sans"/>
                <a:ea typeface="Lucida Sans"/>
                <a:cs typeface="Lucida Sans"/>
                <a:sym typeface="Lucida Sans"/>
              </a:rPr>
              <a:t>scala.io.Source.fromFile</a:t>
            </a:r>
            <a:r>
              <a:rPr lang="en-US" sz="2400" b="0" i="0" u="none" strike="noStrike" dirty="0">
                <a:solidFill>
                  <a:schemeClr val="dk1"/>
                </a:solidFill>
                <a:latin typeface="Lucida Sans"/>
                <a:ea typeface="Lucida Sans"/>
                <a:cs typeface="Lucida Sans"/>
                <a:sym typeface="Lucida Sans"/>
              </a:rPr>
              <a:t>("/</a:t>
            </a:r>
            <a:r>
              <a:rPr lang="en-US" sz="2400" b="0" i="0" u="none" strike="noStrike" dirty="0" err="1">
                <a:solidFill>
                  <a:schemeClr val="dk1"/>
                </a:solidFill>
                <a:latin typeface="Lucida Sans"/>
                <a:ea typeface="Lucida Sans"/>
                <a:cs typeface="Lucida Sans"/>
                <a:sym typeface="Lucida Sans"/>
              </a:rPr>
              <a:t>usr</a:t>
            </a:r>
            <a:r>
              <a:rPr lang="en-US" sz="2400" b="0" i="0" u="none" strike="noStrike" dirty="0">
                <a:solidFill>
                  <a:schemeClr val="dk1"/>
                </a:solidFill>
                <a:latin typeface="Lucida Sans"/>
                <a:ea typeface="Lucida Sans"/>
                <a:cs typeface="Lucida Sans"/>
                <a:sym typeface="Lucida Sans"/>
              </a:rPr>
              <a:t>/share/</a:t>
            </a:r>
            <a:r>
              <a:rPr lang="en-US" sz="2400" b="0" i="0" u="none" strike="noStrike" dirty="0" err="1">
                <a:solidFill>
                  <a:schemeClr val="dk1"/>
                </a:solidFill>
                <a:latin typeface="Lucida Sans"/>
                <a:ea typeface="Lucida Sans"/>
                <a:cs typeface="Lucida Sans"/>
                <a:sym typeface="Lucida Sans"/>
              </a:rPr>
              <a:t>dict</a:t>
            </a:r>
            <a:r>
              <a:rPr lang="en-US" sz="2400" b="0" i="0" u="none" strike="noStrike" dirty="0">
                <a:solidFill>
                  <a:schemeClr val="dk1"/>
                </a:solidFill>
                <a:latin typeface="Lucida Sans"/>
                <a:ea typeface="Lucida Sans"/>
                <a:cs typeface="Lucida Sans"/>
                <a:sym typeface="Lucida Sans"/>
              </a:rPr>
              <a:t>/words").</a:t>
            </a:r>
            <a:r>
              <a:rPr lang="en-US" sz="2400" b="0" i="0" u="none" strike="noStrike" dirty="0" err="1">
                <a:solidFill>
                  <a:schemeClr val="dk1"/>
                </a:solidFill>
                <a:latin typeface="Lucida Sans"/>
                <a:ea typeface="Lucida Sans"/>
                <a:cs typeface="Lucida Sans"/>
                <a:sym typeface="Lucida Sans"/>
              </a:rPr>
              <a:t>mkString</a:t>
            </a:r>
            <a:endParaRPr sz="2400" b="0" i="0" u="none" strike="noStrike" dirty="0">
              <a:solidFill>
                <a:schemeClr val="dk1"/>
              </a:solidFill>
              <a:latin typeface="Lucida Sans"/>
              <a:ea typeface="Lucida Sans"/>
              <a:cs typeface="Lucida Sans"/>
              <a:sym typeface="Lucida Sans"/>
            </a:endParaRPr>
          </a:p>
          <a:p>
            <a:pPr marL="0" marR="0" lvl="0" indent="0" algn="l" rtl="0">
              <a:spcBef>
                <a:spcPts val="0"/>
              </a:spcBef>
              <a:spcAft>
                <a:spcPts val="0"/>
              </a:spcAft>
              <a:buNone/>
            </a:pPr>
            <a:r>
              <a:rPr lang="en-US" sz="2400" b="0" i="0" u="none" strike="noStrike" dirty="0">
                <a:solidFill>
                  <a:schemeClr val="dk1"/>
                </a:solidFill>
                <a:latin typeface="Lucida Sans"/>
                <a:ea typeface="Lucida Sans"/>
                <a:cs typeface="Lucida Sans"/>
                <a:sym typeface="Lucida Sans"/>
              </a:rPr>
              <a:t>// </a:t>
            </a:r>
            <a:r>
              <a:rPr lang="en-US" sz="2400" b="1" i="0" u="none" strike="noStrike" dirty="0">
                <a:solidFill>
                  <a:schemeClr val="dk1"/>
                </a:solidFill>
                <a:latin typeface="Palatino"/>
                <a:ea typeface="Palatino"/>
                <a:cs typeface="Palatino"/>
                <a:sym typeface="Palatino"/>
              </a:rPr>
              <a:t>Evaluated the first time </a:t>
            </a:r>
            <a:r>
              <a:rPr lang="en-US" sz="2400" b="1" i="0" u="none" strike="noStrike" dirty="0">
                <a:solidFill>
                  <a:schemeClr val="dk1"/>
                </a:solidFill>
                <a:latin typeface="Lucida Sans"/>
                <a:ea typeface="Lucida Sans"/>
                <a:cs typeface="Lucida Sans"/>
                <a:sym typeface="Lucida Sans"/>
              </a:rPr>
              <a:t>words </a:t>
            </a:r>
            <a:r>
              <a:rPr lang="en-US" sz="2400" b="1" i="0" u="none" strike="noStrike" dirty="0">
                <a:solidFill>
                  <a:schemeClr val="dk1"/>
                </a:solidFill>
                <a:latin typeface="Palatino"/>
                <a:ea typeface="Palatino"/>
                <a:cs typeface="Palatino"/>
                <a:sym typeface="Palatino"/>
              </a:rPr>
              <a:t>is used</a:t>
            </a:r>
            <a:endParaRPr sz="1200" dirty="0"/>
          </a:p>
          <a:p>
            <a:pPr marL="0" marR="0" lvl="0" indent="0" algn="l" rtl="0">
              <a:spcBef>
                <a:spcPts val="0"/>
              </a:spcBef>
              <a:spcAft>
                <a:spcPts val="0"/>
              </a:spcAft>
              <a:buNone/>
            </a:pPr>
            <a:endParaRPr sz="2400" b="0" i="0" u="none" strike="noStrike" dirty="0">
              <a:solidFill>
                <a:schemeClr val="dk1"/>
              </a:solidFill>
              <a:latin typeface="Palatino"/>
              <a:ea typeface="Palatino"/>
              <a:cs typeface="Palatino"/>
              <a:sym typeface="Palatino"/>
            </a:endParaRPr>
          </a:p>
          <a:p>
            <a:pPr marL="0" marR="0" lvl="0" indent="0" algn="l" rtl="0">
              <a:spcBef>
                <a:spcPts val="0"/>
              </a:spcBef>
              <a:spcAft>
                <a:spcPts val="0"/>
              </a:spcAft>
              <a:buNone/>
            </a:pPr>
            <a:r>
              <a:rPr lang="en-US" sz="2400" b="1" i="0" u="none" strike="noStrike" dirty="0">
                <a:solidFill>
                  <a:schemeClr val="dk1"/>
                </a:solidFill>
                <a:latin typeface="Lucida Sans"/>
                <a:ea typeface="Lucida Sans"/>
                <a:cs typeface="Lucida Sans"/>
                <a:sym typeface="Lucida Sans"/>
              </a:rPr>
              <a:t>def words </a:t>
            </a:r>
            <a:r>
              <a:rPr lang="en-US" sz="2400" b="0" i="0" u="none" strike="noStrike" dirty="0">
                <a:solidFill>
                  <a:schemeClr val="dk1"/>
                </a:solidFill>
                <a:latin typeface="Lucida Sans"/>
                <a:ea typeface="Lucida Sans"/>
                <a:cs typeface="Lucida Sans"/>
                <a:sym typeface="Lucida Sans"/>
              </a:rPr>
              <a:t>= </a:t>
            </a:r>
            <a:r>
              <a:rPr lang="en-US" sz="2400" b="0" i="0" u="none" strike="noStrike" dirty="0" err="1">
                <a:solidFill>
                  <a:schemeClr val="dk1"/>
                </a:solidFill>
                <a:latin typeface="Lucida Sans"/>
                <a:ea typeface="Lucida Sans"/>
                <a:cs typeface="Lucida Sans"/>
                <a:sym typeface="Lucida Sans"/>
              </a:rPr>
              <a:t>scala.io.Source.fromFile</a:t>
            </a:r>
            <a:r>
              <a:rPr lang="en-US" sz="2400" b="0" i="0" u="none" strike="noStrike" dirty="0">
                <a:solidFill>
                  <a:schemeClr val="dk1"/>
                </a:solidFill>
                <a:latin typeface="Lucida Sans"/>
                <a:ea typeface="Lucida Sans"/>
                <a:cs typeface="Lucida Sans"/>
                <a:sym typeface="Lucida Sans"/>
              </a:rPr>
              <a:t>("/</a:t>
            </a:r>
            <a:r>
              <a:rPr lang="en-US" sz="2400" b="0" i="0" u="none" strike="noStrike" dirty="0" err="1">
                <a:solidFill>
                  <a:schemeClr val="dk1"/>
                </a:solidFill>
                <a:latin typeface="Lucida Sans"/>
                <a:ea typeface="Lucida Sans"/>
                <a:cs typeface="Lucida Sans"/>
                <a:sym typeface="Lucida Sans"/>
              </a:rPr>
              <a:t>usr</a:t>
            </a:r>
            <a:r>
              <a:rPr lang="en-US" sz="2400" b="0" i="0" u="none" strike="noStrike" dirty="0">
                <a:solidFill>
                  <a:schemeClr val="dk1"/>
                </a:solidFill>
                <a:latin typeface="Lucida Sans"/>
                <a:ea typeface="Lucida Sans"/>
                <a:cs typeface="Lucida Sans"/>
                <a:sym typeface="Lucida Sans"/>
              </a:rPr>
              <a:t>/share/</a:t>
            </a:r>
            <a:r>
              <a:rPr lang="en-US" sz="2400" b="0" i="0" u="none" strike="noStrike" dirty="0" err="1">
                <a:solidFill>
                  <a:schemeClr val="dk1"/>
                </a:solidFill>
                <a:latin typeface="Lucida Sans"/>
                <a:ea typeface="Lucida Sans"/>
                <a:cs typeface="Lucida Sans"/>
                <a:sym typeface="Lucida Sans"/>
              </a:rPr>
              <a:t>dict</a:t>
            </a:r>
            <a:r>
              <a:rPr lang="en-US" sz="2400" b="0" i="0" u="none" strike="noStrike" dirty="0">
                <a:solidFill>
                  <a:schemeClr val="dk1"/>
                </a:solidFill>
                <a:latin typeface="Lucida Sans"/>
                <a:ea typeface="Lucida Sans"/>
                <a:cs typeface="Lucida Sans"/>
                <a:sym typeface="Lucida Sans"/>
              </a:rPr>
              <a:t>/words").</a:t>
            </a:r>
            <a:r>
              <a:rPr lang="en-US" sz="2400" b="0" i="0" u="none" strike="noStrike" dirty="0" err="1">
                <a:solidFill>
                  <a:schemeClr val="dk1"/>
                </a:solidFill>
                <a:latin typeface="Lucida Sans"/>
                <a:ea typeface="Lucida Sans"/>
                <a:cs typeface="Lucida Sans"/>
                <a:sym typeface="Lucida Sans"/>
              </a:rPr>
              <a:t>mkString</a:t>
            </a:r>
            <a:endParaRPr sz="2400" b="0" i="0" u="none" strike="noStrike" dirty="0">
              <a:solidFill>
                <a:schemeClr val="dk1"/>
              </a:solidFill>
              <a:latin typeface="Lucida Sans"/>
              <a:ea typeface="Lucida Sans"/>
              <a:cs typeface="Lucida Sans"/>
              <a:sym typeface="Lucida Sans"/>
            </a:endParaRPr>
          </a:p>
          <a:p>
            <a:pPr marL="0" marR="0" lvl="0" indent="0" algn="l" rtl="0">
              <a:spcBef>
                <a:spcPts val="0"/>
              </a:spcBef>
              <a:spcAft>
                <a:spcPts val="0"/>
              </a:spcAft>
              <a:buNone/>
            </a:pPr>
            <a:r>
              <a:rPr lang="en-US" sz="2400" b="1" i="0" u="none" strike="noStrike" dirty="0">
                <a:solidFill>
                  <a:schemeClr val="dk1"/>
                </a:solidFill>
                <a:latin typeface="Lucida Sans"/>
                <a:ea typeface="Lucida Sans"/>
                <a:cs typeface="Lucida Sans"/>
                <a:sym typeface="Lucida Sans"/>
              </a:rPr>
              <a:t>// </a:t>
            </a:r>
            <a:r>
              <a:rPr lang="en-US" sz="2400" b="1" i="0" u="none" strike="noStrike" dirty="0">
                <a:solidFill>
                  <a:schemeClr val="dk1"/>
                </a:solidFill>
                <a:latin typeface="Palatino"/>
                <a:ea typeface="Palatino"/>
                <a:cs typeface="Palatino"/>
                <a:sym typeface="Palatino"/>
              </a:rPr>
              <a:t>Evaluated every time </a:t>
            </a:r>
            <a:r>
              <a:rPr lang="en-US" sz="2400" b="1" i="0" u="none" strike="noStrike" dirty="0">
                <a:solidFill>
                  <a:schemeClr val="dk1"/>
                </a:solidFill>
                <a:latin typeface="Lucida Sans"/>
                <a:ea typeface="Lucida Sans"/>
                <a:cs typeface="Lucida Sans"/>
                <a:sym typeface="Lucida Sans"/>
              </a:rPr>
              <a:t>words </a:t>
            </a:r>
            <a:r>
              <a:rPr lang="en-US" sz="2400" b="1" i="0" u="none" strike="noStrike" dirty="0">
                <a:solidFill>
                  <a:schemeClr val="dk1"/>
                </a:solidFill>
                <a:latin typeface="Palatino"/>
                <a:ea typeface="Palatino"/>
                <a:cs typeface="Palatino"/>
                <a:sym typeface="Palatino"/>
              </a:rPr>
              <a:t>is used</a:t>
            </a:r>
            <a:endParaRPr sz="2400" b="1" dirty="0">
              <a:solidFill>
                <a:schemeClr val="dk1"/>
              </a:solidFill>
              <a:latin typeface="Calibri"/>
              <a:ea typeface="Calibri"/>
              <a:cs typeface="Calibri"/>
              <a:sym typeface="Calibri"/>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p53"/>
          <p:cNvSpPr txBox="1"/>
          <p:nvPr/>
        </p:nvSpPr>
        <p:spPr>
          <a:xfrm>
            <a:off x="104502" y="93081"/>
            <a:ext cx="11686904" cy="61247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i="0" u="none" strike="noStrike">
                <a:solidFill>
                  <a:schemeClr val="dk1"/>
                </a:solidFill>
                <a:latin typeface="Arial"/>
                <a:ea typeface="Arial"/>
                <a:cs typeface="Arial"/>
                <a:sym typeface="Arial"/>
              </a:rPr>
              <a:t>Exceptions</a:t>
            </a:r>
            <a:endParaRPr/>
          </a:p>
          <a:p>
            <a:pPr marL="0" marR="0" lvl="0" indent="0" algn="l" rtl="0">
              <a:spcBef>
                <a:spcPts val="0"/>
              </a:spcBef>
              <a:spcAft>
                <a:spcPts val="0"/>
              </a:spcAft>
              <a:buNone/>
            </a:pPr>
            <a:endParaRPr sz="2800" b="0" i="0" u="none" strike="noStrike">
              <a:solidFill>
                <a:schemeClr val="dk1"/>
              </a:solidFill>
              <a:latin typeface="Arial"/>
              <a:ea typeface="Arial"/>
              <a:cs typeface="Arial"/>
              <a:sym typeface="Arial"/>
            </a:endParaRPr>
          </a:p>
          <a:p>
            <a:pPr marL="0" marR="0" lvl="0" indent="0" algn="l" rtl="0">
              <a:spcBef>
                <a:spcPts val="0"/>
              </a:spcBef>
              <a:spcAft>
                <a:spcPts val="0"/>
              </a:spcAft>
              <a:buNone/>
            </a:pPr>
            <a:r>
              <a:rPr lang="en-US" sz="2800" b="0" i="0" u="none" strike="noStrike">
                <a:solidFill>
                  <a:schemeClr val="dk1"/>
                </a:solidFill>
                <a:latin typeface="Palatino"/>
                <a:ea typeface="Palatino"/>
                <a:cs typeface="Palatino"/>
                <a:sym typeface="Palatino"/>
              </a:rPr>
              <a:t>Scala exceptions </a:t>
            </a:r>
            <a:r>
              <a:rPr lang="en-US" sz="2800" b="1" i="0" u="none" strike="noStrike">
                <a:solidFill>
                  <a:schemeClr val="dk1"/>
                </a:solidFill>
                <a:latin typeface="Palatino"/>
                <a:ea typeface="Palatino"/>
                <a:cs typeface="Palatino"/>
                <a:sym typeface="Palatino"/>
              </a:rPr>
              <a:t>work the same way as in Java or C++. </a:t>
            </a:r>
            <a:endParaRPr/>
          </a:p>
          <a:p>
            <a:pPr marL="0" marR="0" lvl="0" indent="0" algn="l" rtl="0">
              <a:spcBef>
                <a:spcPts val="0"/>
              </a:spcBef>
              <a:spcAft>
                <a:spcPts val="0"/>
              </a:spcAft>
              <a:buNone/>
            </a:pPr>
            <a:endParaRPr sz="2800" b="1">
              <a:solidFill>
                <a:schemeClr val="dk1"/>
              </a:solidFill>
              <a:latin typeface="Palatino"/>
              <a:ea typeface="Palatino"/>
              <a:cs typeface="Palatino"/>
              <a:sym typeface="Palatino"/>
            </a:endParaRPr>
          </a:p>
          <a:p>
            <a:pPr marL="0" marR="0" lvl="0" indent="0" algn="l" rtl="0">
              <a:spcBef>
                <a:spcPts val="0"/>
              </a:spcBef>
              <a:spcAft>
                <a:spcPts val="0"/>
              </a:spcAft>
              <a:buNone/>
            </a:pPr>
            <a:r>
              <a:rPr lang="en-US" sz="2800" b="0" i="0" u="none" strike="noStrike">
                <a:solidFill>
                  <a:schemeClr val="dk1"/>
                </a:solidFill>
                <a:latin typeface="Palatino"/>
                <a:ea typeface="Palatino"/>
                <a:cs typeface="Palatino"/>
                <a:sym typeface="Palatino"/>
              </a:rPr>
              <a:t>When you throw an exception, for example</a:t>
            </a:r>
            <a:endParaRPr/>
          </a:p>
          <a:p>
            <a:pPr marL="0" marR="0" lvl="0" indent="0" algn="l" rtl="0">
              <a:spcBef>
                <a:spcPts val="0"/>
              </a:spcBef>
              <a:spcAft>
                <a:spcPts val="0"/>
              </a:spcAft>
              <a:buNone/>
            </a:pPr>
            <a:endParaRPr sz="2800" b="0" i="0" u="none" strike="noStrike">
              <a:solidFill>
                <a:schemeClr val="dk1"/>
              </a:solidFill>
              <a:latin typeface="Palatino"/>
              <a:ea typeface="Palatino"/>
              <a:cs typeface="Palatino"/>
              <a:sym typeface="Palatino"/>
            </a:endParaRPr>
          </a:p>
          <a:p>
            <a:pPr marL="0" marR="0" lvl="0" indent="0" algn="l" rtl="0">
              <a:spcBef>
                <a:spcPts val="0"/>
              </a:spcBef>
              <a:spcAft>
                <a:spcPts val="0"/>
              </a:spcAft>
              <a:buNone/>
            </a:pPr>
            <a:r>
              <a:rPr lang="en-US" sz="2800" b="0" i="0" u="none" strike="noStrike">
                <a:solidFill>
                  <a:schemeClr val="dk1"/>
                </a:solidFill>
                <a:latin typeface="Lucida Sans"/>
                <a:ea typeface="Lucida Sans"/>
                <a:cs typeface="Lucida Sans"/>
                <a:sym typeface="Lucida Sans"/>
              </a:rPr>
              <a:t>throw new IllegalArgumentException("x should not be negative")</a:t>
            </a:r>
            <a:endParaRPr/>
          </a:p>
          <a:p>
            <a:pPr marL="0" marR="0" lvl="0" indent="0" algn="l" rtl="0">
              <a:spcBef>
                <a:spcPts val="0"/>
              </a:spcBef>
              <a:spcAft>
                <a:spcPts val="0"/>
              </a:spcAft>
              <a:buNone/>
            </a:pPr>
            <a:endParaRPr sz="2800" b="0" i="0" u="none" strike="noStrike">
              <a:solidFill>
                <a:schemeClr val="dk1"/>
              </a:solidFill>
              <a:latin typeface="Lucida Sans"/>
              <a:ea typeface="Lucida Sans"/>
              <a:cs typeface="Lucida Sans"/>
              <a:sym typeface="Lucida Sans"/>
            </a:endParaRPr>
          </a:p>
          <a:p>
            <a:pPr marL="0" marR="0" lvl="0" indent="0" algn="l" rtl="0">
              <a:spcBef>
                <a:spcPts val="0"/>
              </a:spcBef>
              <a:spcAft>
                <a:spcPts val="0"/>
              </a:spcAft>
              <a:buNone/>
            </a:pPr>
            <a:r>
              <a:rPr lang="en-US" sz="2800" b="0" i="0" u="none" strike="noStrike">
                <a:solidFill>
                  <a:schemeClr val="dk1"/>
                </a:solidFill>
                <a:latin typeface="Palatino"/>
                <a:ea typeface="Palatino"/>
                <a:cs typeface="Palatino"/>
                <a:sym typeface="Palatino"/>
              </a:rPr>
              <a:t>the </a:t>
            </a:r>
            <a:r>
              <a:rPr lang="en-US" sz="2800" b="1" i="0" u="none" strike="noStrike">
                <a:solidFill>
                  <a:schemeClr val="dk1"/>
                </a:solidFill>
                <a:latin typeface="Palatino"/>
                <a:ea typeface="Palatino"/>
                <a:cs typeface="Palatino"/>
                <a:sym typeface="Palatino"/>
              </a:rPr>
              <a:t>current computation is aborted, and the runtime system looks for an exception handler that can accept an </a:t>
            </a:r>
            <a:r>
              <a:rPr lang="en-US" sz="2800" b="1" i="0" u="none" strike="noStrike">
                <a:solidFill>
                  <a:schemeClr val="dk1"/>
                </a:solidFill>
                <a:latin typeface="Lucida Sans"/>
                <a:ea typeface="Lucida Sans"/>
                <a:cs typeface="Lucida Sans"/>
                <a:sym typeface="Lucida Sans"/>
              </a:rPr>
              <a:t>IllegalArgumentException</a:t>
            </a:r>
            <a:r>
              <a:rPr lang="en-US" sz="2800" b="0" i="0" u="none" strike="noStrike">
                <a:solidFill>
                  <a:schemeClr val="dk1"/>
                </a:solidFill>
                <a:latin typeface="Palatino"/>
                <a:ea typeface="Palatino"/>
                <a:cs typeface="Palatino"/>
                <a:sym typeface="Palatino"/>
              </a:rPr>
              <a:t>. </a:t>
            </a:r>
            <a:endParaRPr/>
          </a:p>
          <a:p>
            <a:pPr marL="0" marR="0" lvl="0" indent="0" algn="l" rtl="0">
              <a:spcBef>
                <a:spcPts val="0"/>
              </a:spcBef>
              <a:spcAft>
                <a:spcPts val="0"/>
              </a:spcAft>
              <a:buNone/>
            </a:pPr>
            <a:endParaRPr sz="2800">
              <a:solidFill>
                <a:schemeClr val="dk1"/>
              </a:solidFill>
              <a:latin typeface="Palatino"/>
              <a:ea typeface="Palatino"/>
              <a:cs typeface="Palatino"/>
              <a:sym typeface="Palatino"/>
            </a:endParaRPr>
          </a:p>
          <a:p>
            <a:pPr marL="0" marR="0" lvl="0" indent="0" algn="l" rtl="0">
              <a:spcBef>
                <a:spcPts val="0"/>
              </a:spcBef>
              <a:spcAft>
                <a:spcPts val="0"/>
              </a:spcAft>
              <a:buNone/>
            </a:pPr>
            <a:r>
              <a:rPr lang="en-US" sz="2800" b="1" i="0" u="none" strike="noStrike">
                <a:solidFill>
                  <a:schemeClr val="dk1"/>
                </a:solidFill>
                <a:latin typeface="Palatino"/>
                <a:ea typeface="Palatino"/>
                <a:cs typeface="Palatino"/>
                <a:sym typeface="Palatino"/>
              </a:rPr>
              <a:t>Control resumes with the innermost such handler</a:t>
            </a:r>
            <a:r>
              <a:rPr lang="en-US" sz="2800" b="0" i="0" u="none" strike="noStrike">
                <a:solidFill>
                  <a:schemeClr val="dk1"/>
                </a:solidFill>
                <a:latin typeface="Palatino"/>
                <a:ea typeface="Palatino"/>
                <a:cs typeface="Palatino"/>
                <a:sym typeface="Palatino"/>
              </a:rPr>
              <a:t>. </a:t>
            </a:r>
            <a:endParaRPr/>
          </a:p>
          <a:p>
            <a:pPr marL="0" marR="0" lvl="0" indent="0" algn="l" rtl="0">
              <a:spcBef>
                <a:spcPts val="0"/>
              </a:spcBef>
              <a:spcAft>
                <a:spcPts val="0"/>
              </a:spcAft>
              <a:buNone/>
            </a:pPr>
            <a:endParaRPr sz="2800">
              <a:solidFill>
                <a:schemeClr val="dk1"/>
              </a:solidFill>
              <a:latin typeface="Palatino"/>
              <a:ea typeface="Palatino"/>
              <a:cs typeface="Palatino"/>
              <a:sym typeface="Palatino"/>
            </a:endParaRPr>
          </a:p>
          <a:p>
            <a:pPr marL="0" marR="0" lvl="0" indent="0" algn="l" rtl="0">
              <a:spcBef>
                <a:spcPts val="0"/>
              </a:spcBef>
              <a:spcAft>
                <a:spcPts val="0"/>
              </a:spcAft>
              <a:buNone/>
            </a:pPr>
            <a:r>
              <a:rPr lang="en-US" sz="2800" b="0" i="0" u="none" strike="noStrike">
                <a:solidFill>
                  <a:schemeClr val="dk1"/>
                </a:solidFill>
                <a:latin typeface="Palatino"/>
                <a:ea typeface="Palatino"/>
                <a:cs typeface="Palatino"/>
                <a:sym typeface="Palatino"/>
              </a:rPr>
              <a:t>If </a:t>
            </a:r>
            <a:r>
              <a:rPr lang="en-US" sz="2800" b="1" i="0" u="none" strike="noStrike">
                <a:solidFill>
                  <a:schemeClr val="dk1"/>
                </a:solidFill>
                <a:latin typeface="Palatino"/>
                <a:ea typeface="Palatino"/>
                <a:cs typeface="Palatino"/>
                <a:sym typeface="Palatino"/>
              </a:rPr>
              <a:t>no such handler exists, the program terminates</a:t>
            </a:r>
            <a:endParaRPr sz="2800" b="1">
              <a:solidFill>
                <a:schemeClr val="dk1"/>
              </a:solidFill>
              <a:latin typeface="Calibri"/>
              <a:ea typeface="Calibri"/>
              <a:cs typeface="Calibri"/>
              <a:sym typeface="Calibri"/>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Google Shape;292;p54"/>
          <p:cNvSpPr txBox="1"/>
          <p:nvPr/>
        </p:nvSpPr>
        <p:spPr>
          <a:xfrm>
            <a:off x="278673" y="184577"/>
            <a:ext cx="11469189" cy="61247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0" i="0" u="none" strike="noStrike">
                <a:solidFill>
                  <a:schemeClr val="dk1"/>
                </a:solidFill>
                <a:latin typeface="Palatino"/>
                <a:ea typeface="Palatino"/>
                <a:cs typeface="Palatino"/>
                <a:sym typeface="Palatino"/>
              </a:rPr>
              <a:t>A </a:t>
            </a:r>
            <a:r>
              <a:rPr lang="en-US" sz="2800" b="1" i="0" u="none" strike="noStrike">
                <a:solidFill>
                  <a:schemeClr val="dk1"/>
                </a:solidFill>
                <a:latin typeface="Lucida Sans"/>
                <a:ea typeface="Lucida Sans"/>
                <a:cs typeface="Lucida Sans"/>
                <a:sym typeface="Lucida Sans"/>
              </a:rPr>
              <a:t>throw </a:t>
            </a:r>
            <a:r>
              <a:rPr lang="en-US" sz="2800" b="1" i="0" u="none" strike="noStrike">
                <a:solidFill>
                  <a:schemeClr val="dk1"/>
                </a:solidFill>
                <a:latin typeface="Palatino"/>
                <a:ea typeface="Palatino"/>
                <a:cs typeface="Palatino"/>
                <a:sym typeface="Palatino"/>
              </a:rPr>
              <a:t>expression has the special type </a:t>
            </a:r>
            <a:r>
              <a:rPr lang="en-US" sz="2800" b="1" i="0" u="none" strike="noStrike">
                <a:solidFill>
                  <a:schemeClr val="dk1"/>
                </a:solidFill>
                <a:latin typeface="Lucida Sans"/>
                <a:ea typeface="Lucida Sans"/>
                <a:cs typeface="Lucida Sans"/>
                <a:sym typeface="Lucida Sans"/>
              </a:rPr>
              <a:t>Nothing</a:t>
            </a:r>
            <a:r>
              <a:rPr lang="en-US" sz="2800" b="0" i="0" u="none" strike="noStrike">
                <a:solidFill>
                  <a:schemeClr val="dk1"/>
                </a:solidFill>
                <a:latin typeface="Palatino"/>
                <a:ea typeface="Palatino"/>
                <a:cs typeface="Palatino"/>
                <a:sym typeface="Palatino"/>
              </a:rPr>
              <a:t>.</a:t>
            </a:r>
            <a:endParaRPr/>
          </a:p>
          <a:p>
            <a:pPr marL="0" marR="0" lvl="0" indent="0" algn="l" rtl="0">
              <a:spcBef>
                <a:spcPts val="0"/>
              </a:spcBef>
              <a:spcAft>
                <a:spcPts val="0"/>
              </a:spcAft>
              <a:buNone/>
            </a:pPr>
            <a:endParaRPr sz="2800">
              <a:solidFill>
                <a:schemeClr val="dk1"/>
              </a:solidFill>
              <a:latin typeface="Palatino"/>
              <a:ea typeface="Palatino"/>
              <a:cs typeface="Palatino"/>
              <a:sym typeface="Palatino"/>
            </a:endParaRPr>
          </a:p>
          <a:p>
            <a:pPr marL="0" marR="0" lvl="0" indent="0" algn="l" rtl="0">
              <a:spcBef>
                <a:spcPts val="0"/>
              </a:spcBef>
              <a:spcAft>
                <a:spcPts val="0"/>
              </a:spcAft>
              <a:buNone/>
            </a:pPr>
            <a:r>
              <a:rPr lang="en-US" sz="2800" b="0" i="0" u="none" strike="noStrike">
                <a:solidFill>
                  <a:schemeClr val="dk1"/>
                </a:solidFill>
                <a:latin typeface="Palatino"/>
                <a:ea typeface="Palatino"/>
                <a:cs typeface="Palatino"/>
                <a:sym typeface="Palatino"/>
              </a:rPr>
              <a:t> That is useful in </a:t>
            </a:r>
            <a:r>
              <a:rPr lang="en-US" sz="2800" b="0" i="0" u="none" strike="noStrike">
                <a:solidFill>
                  <a:schemeClr val="dk1"/>
                </a:solidFill>
                <a:latin typeface="Lucida Sans"/>
                <a:ea typeface="Lucida Sans"/>
                <a:cs typeface="Lucida Sans"/>
                <a:sym typeface="Lucida Sans"/>
              </a:rPr>
              <a:t>if</a:t>
            </a:r>
            <a:r>
              <a:rPr lang="en-US" sz="2800" b="0" i="0" u="none" strike="noStrike">
                <a:solidFill>
                  <a:schemeClr val="dk1"/>
                </a:solidFill>
                <a:latin typeface="Palatino"/>
                <a:ea typeface="Palatino"/>
                <a:cs typeface="Palatino"/>
                <a:sym typeface="Palatino"/>
              </a:rPr>
              <a:t>/</a:t>
            </a:r>
            <a:r>
              <a:rPr lang="en-US" sz="2800" b="0" i="0" u="none" strike="noStrike">
                <a:solidFill>
                  <a:schemeClr val="dk1"/>
                </a:solidFill>
                <a:latin typeface="Lucida Sans"/>
                <a:ea typeface="Lucida Sans"/>
                <a:cs typeface="Lucida Sans"/>
                <a:sym typeface="Lucida Sans"/>
              </a:rPr>
              <a:t>else </a:t>
            </a:r>
            <a:r>
              <a:rPr lang="en-US" sz="2800" b="0" i="0" u="none" strike="noStrike">
                <a:solidFill>
                  <a:schemeClr val="dk1"/>
                </a:solidFill>
                <a:latin typeface="Palatino"/>
                <a:ea typeface="Palatino"/>
                <a:cs typeface="Palatino"/>
                <a:sym typeface="Palatino"/>
              </a:rPr>
              <a:t>expressions.</a:t>
            </a:r>
            <a:endParaRPr/>
          </a:p>
          <a:p>
            <a:pPr marL="0" marR="0" lvl="0" indent="0" algn="l" rtl="0">
              <a:spcBef>
                <a:spcPts val="0"/>
              </a:spcBef>
              <a:spcAft>
                <a:spcPts val="0"/>
              </a:spcAft>
              <a:buNone/>
            </a:pPr>
            <a:endParaRPr sz="2800" b="0" i="0" u="none" strike="noStrike">
              <a:solidFill>
                <a:schemeClr val="dk1"/>
              </a:solidFill>
              <a:latin typeface="Palatino"/>
              <a:ea typeface="Palatino"/>
              <a:cs typeface="Palatino"/>
              <a:sym typeface="Palatino"/>
            </a:endParaRPr>
          </a:p>
          <a:p>
            <a:pPr marL="0" marR="0" lvl="0" indent="0" algn="l" rtl="0">
              <a:spcBef>
                <a:spcPts val="0"/>
              </a:spcBef>
              <a:spcAft>
                <a:spcPts val="0"/>
              </a:spcAft>
              <a:buNone/>
            </a:pPr>
            <a:r>
              <a:rPr lang="en-US" sz="2800" b="0" i="0" u="none" strike="noStrike">
                <a:solidFill>
                  <a:schemeClr val="dk1"/>
                </a:solidFill>
                <a:latin typeface="Palatino"/>
                <a:ea typeface="Palatino"/>
                <a:cs typeface="Palatino"/>
                <a:sym typeface="Palatino"/>
              </a:rPr>
              <a:t>If </a:t>
            </a:r>
            <a:r>
              <a:rPr lang="en-US" sz="2800" b="1" i="0" u="none" strike="noStrike">
                <a:solidFill>
                  <a:schemeClr val="dk1"/>
                </a:solidFill>
                <a:latin typeface="Palatino"/>
                <a:ea typeface="Palatino"/>
                <a:cs typeface="Palatino"/>
                <a:sym typeface="Palatino"/>
              </a:rPr>
              <a:t>one branch has type </a:t>
            </a:r>
            <a:r>
              <a:rPr lang="en-US" sz="2800" b="1" i="0" u="none" strike="noStrike">
                <a:solidFill>
                  <a:schemeClr val="dk1"/>
                </a:solidFill>
                <a:latin typeface="Lucida Sans"/>
                <a:ea typeface="Lucida Sans"/>
                <a:cs typeface="Lucida Sans"/>
                <a:sym typeface="Lucida Sans"/>
              </a:rPr>
              <a:t>Nothing</a:t>
            </a:r>
            <a:r>
              <a:rPr lang="en-US" sz="2800" b="1" i="0" u="none" strike="noStrike">
                <a:solidFill>
                  <a:schemeClr val="dk1"/>
                </a:solidFill>
                <a:latin typeface="Palatino"/>
                <a:ea typeface="Palatino"/>
                <a:cs typeface="Palatino"/>
                <a:sym typeface="Palatino"/>
              </a:rPr>
              <a:t>, the type of the </a:t>
            </a:r>
            <a:r>
              <a:rPr lang="en-US" sz="2800" b="1" i="0" u="none" strike="noStrike">
                <a:solidFill>
                  <a:schemeClr val="dk1"/>
                </a:solidFill>
                <a:latin typeface="Lucida Sans"/>
                <a:ea typeface="Lucida Sans"/>
                <a:cs typeface="Lucida Sans"/>
                <a:sym typeface="Lucida Sans"/>
              </a:rPr>
              <a:t>if</a:t>
            </a:r>
            <a:r>
              <a:rPr lang="en-US" sz="2800" b="1" i="0" u="none" strike="noStrike">
                <a:solidFill>
                  <a:schemeClr val="dk1"/>
                </a:solidFill>
                <a:latin typeface="Palatino"/>
                <a:ea typeface="Palatino"/>
                <a:cs typeface="Palatino"/>
                <a:sym typeface="Palatino"/>
              </a:rPr>
              <a:t>/</a:t>
            </a:r>
            <a:r>
              <a:rPr lang="en-US" sz="2800" b="1" i="0" u="none" strike="noStrike">
                <a:solidFill>
                  <a:schemeClr val="dk1"/>
                </a:solidFill>
                <a:latin typeface="Lucida Sans"/>
                <a:ea typeface="Lucida Sans"/>
                <a:cs typeface="Lucida Sans"/>
                <a:sym typeface="Lucida Sans"/>
              </a:rPr>
              <a:t>else </a:t>
            </a:r>
            <a:r>
              <a:rPr lang="en-US" sz="2800" b="1" i="0" u="none" strike="noStrike">
                <a:solidFill>
                  <a:schemeClr val="dk1"/>
                </a:solidFill>
                <a:latin typeface="Palatino"/>
                <a:ea typeface="Palatino"/>
                <a:cs typeface="Palatino"/>
                <a:sym typeface="Palatino"/>
              </a:rPr>
              <a:t>expression is the type of the other branch. </a:t>
            </a:r>
            <a:endParaRPr/>
          </a:p>
          <a:p>
            <a:pPr marL="0" marR="0" lvl="0" indent="0" algn="l" rtl="0">
              <a:spcBef>
                <a:spcPts val="0"/>
              </a:spcBef>
              <a:spcAft>
                <a:spcPts val="0"/>
              </a:spcAft>
              <a:buNone/>
            </a:pPr>
            <a:endParaRPr sz="2800">
              <a:solidFill>
                <a:schemeClr val="dk1"/>
              </a:solidFill>
              <a:latin typeface="Palatino"/>
              <a:ea typeface="Palatino"/>
              <a:cs typeface="Palatino"/>
              <a:sym typeface="Palatino"/>
            </a:endParaRPr>
          </a:p>
          <a:p>
            <a:pPr marL="0" marR="0" lvl="0" indent="0" algn="l" rtl="0">
              <a:spcBef>
                <a:spcPts val="0"/>
              </a:spcBef>
              <a:spcAft>
                <a:spcPts val="0"/>
              </a:spcAft>
              <a:buNone/>
            </a:pPr>
            <a:r>
              <a:rPr lang="en-US" sz="2800" b="0" i="0" u="none" strike="noStrike">
                <a:solidFill>
                  <a:schemeClr val="dk1"/>
                </a:solidFill>
                <a:latin typeface="Palatino"/>
                <a:ea typeface="Palatino"/>
                <a:cs typeface="Palatino"/>
                <a:sym typeface="Palatino"/>
              </a:rPr>
              <a:t>For example, consider</a:t>
            </a:r>
            <a:endParaRPr/>
          </a:p>
          <a:p>
            <a:pPr marL="0" marR="0" lvl="0" indent="0" algn="l" rtl="0">
              <a:spcBef>
                <a:spcPts val="0"/>
              </a:spcBef>
              <a:spcAft>
                <a:spcPts val="0"/>
              </a:spcAft>
              <a:buNone/>
            </a:pPr>
            <a:r>
              <a:rPr lang="en-US" sz="2800" b="0" i="0" u="none" strike="noStrike">
                <a:solidFill>
                  <a:schemeClr val="dk1"/>
                </a:solidFill>
                <a:latin typeface="Lucida Sans"/>
                <a:ea typeface="Lucida Sans"/>
                <a:cs typeface="Lucida Sans"/>
                <a:sym typeface="Lucida Sans"/>
              </a:rPr>
              <a:t>if (x &gt;= 0) { sqrt(x)</a:t>
            </a:r>
            <a:endParaRPr/>
          </a:p>
          <a:p>
            <a:pPr marL="0" marR="0" lvl="0" indent="0" algn="l" rtl="0">
              <a:spcBef>
                <a:spcPts val="0"/>
              </a:spcBef>
              <a:spcAft>
                <a:spcPts val="0"/>
              </a:spcAft>
              <a:buNone/>
            </a:pPr>
            <a:r>
              <a:rPr lang="en-US" sz="2800" b="0" i="0" u="none" strike="noStrike">
                <a:solidFill>
                  <a:schemeClr val="dk1"/>
                </a:solidFill>
                <a:latin typeface="Lucida Sans"/>
                <a:ea typeface="Lucida Sans"/>
                <a:cs typeface="Lucida Sans"/>
                <a:sym typeface="Lucida Sans"/>
              </a:rPr>
              <a:t>} else throw new IllegalArgumentException("x should not be negative")</a:t>
            </a:r>
            <a:endParaRPr/>
          </a:p>
          <a:p>
            <a:pPr marL="0" marR="0" lvl="0" indent="0" algn="l" rtl="0">
              <a:spcBef>
                <a:spcPts val="0"/>
              </a:spcBef>
              <a:spcAft>
                <a:spcPts val="0"/>
              </a:spcAft>
              <a:buNone/>
            </a:pPr>
            <a:endParaRPr sz="2800" b="0" i="0" u="none" strike="noStrike">
              <a:solidFill>
                <a:schemeClr val="dk1"/>
              </a:solidFill>
              <a:latin typeface="Palatino"/>
              <a:ea typeface="Palatino"/>
              <a:cs typeface="Palatino"/>
              <a:sym typeface="Palatino"/>
            </a:endParaRPr>
          </a:p>
          <a:p>
            <a:pPr marL="0" marR="0" lvl="0" indent="0" algn="l" rtl="0">
              <a:spcBef>
                <a:spcPts val="0"/>
              </a:spcBef>
              <a:spcAft>
                <a:spcPts val="0"/>
              </a:spcAft>
              <a:buNone/>
            </a:pPr>
            <a:r>
              <a:rPr lang="en-US" sz="2800" b="0" i="0" u="none" strike="noStrike">
                <a:solidFill>
                  <a:schemeClr val="dk1"/>
                </a:solidFill>
                <a:latin typeface="Palatino"/>
                <a:ea typeface="Palatino"/>
                <a:cs typeface="Palatino"/>
                <a:sym typeface="Palatino"/>
              </a:rPr>
              <a:t>The </a:t>
            </a:r>
            <a:r>
              <a:rPr lang="en-US" sz="2800" b="1" i="0" u="none" strike="noStrike">
                <a:solidFill>
                  <a:schemeClr val="dk1"/>
                </a:solidFill>
                <a:latin typeface="Palatino"/>
                <a:ea typeface="Palatino"/>
                <a:cs typeface="Palatino"/>
                <a:sym typeface="Palatino"/>
              </a:rPr>
              <a:t>first branch has type </a:t>
            </a:r>
            <a:r>
              <a:rPr lang="en-US" sz="2800" b="1" i="0" u="none" strike="noStrike">
                <a:solidFill>
                  <a:schemeClr val="dk1"/>
                </a:solidFill>
                <a:latin typeface="Lucida Sans"/>
                <a:ea typeface="Lucida Sans"/>
                <a:cs typeface="Lucida Sans"/>
                <a:sym typeface="Lucida Sans"/>
              </a:rPr>
              <a:t>Double</a:t>
            </a:r>
            <a:r>
              <a:rPr lang="en-US" sz="2800" b="1" i="0" u="none" strike="noStrike">
                <a:solidFill>
                  <a:schemeClr val="dk1"/>
                </a:solidFill>
                <a:latin typeface="Palatino"/>
                <a:ea typeface="Palatino"/>
                <a:cs typeface="Palatino"/>
                <a:sym typeface="Palatino"/>
              </a:rPr>
              <a:t>, the second has type </a:t>
            </a:r>
            <a:r>
              <a:rPr lang="en-US" sz="2800" b="1" i="0" u="none" strike="noStrike">
                <a:solidFill>
                  <a:schemeClr val="dk1"/>
                </a:solidFill>
                <a:latin typeface="Lucida Sans"/>
                <a:ea typeface="Lucida Sans"/>
                <a:cs typeface="Lucida Sans"/>
                <a:sym typeface="Lucida Sans"/>
              </a:rPr>
              <a:t>Nothing</a:t>
            </a:r>
            <a:r>
              <a:rPr lang="en-US" sz="2800" b="1" i="0" u="none" strike="noStrike">
                <a:solidFill>
                  <a:schemeClr val="dk1"/>
                </a:solidFill>
                <a:latin typeface="Palatino"/>
                <a:ea typeface="Palatino"/>
                <a:cs typeface="Palatino"/>
                <a:sym typeface="Palatino"/>
              </a:rPr>
              <a:t>.</a:t>
            </a:r>
            <a:endParaRPr sz="2800" b="0" i="0" u="none" strike="noStrike">
              <a:solidFill>
                <a:schemeClr val="dk1"/>
              </a:solidFill>
              <a:latin typeface="Palatino"/>
              <a:ea typeface="Palatino"/>
              <a:cs typeface="Palatino"/>
              <a:sym typeface="Palatino"/>
            </a:endParaRPr>
          </a:p>
          <a:p>
            <a:pPr marL="0" marR="0" lvl="0" indent="0" algn="l" rtl="0">
              <a:spcBef>
                <a:spcPts val="0"/>
              </a:spcBef>
              <a:spcAft>
                <a:spcPts val="0"/>
              </a:spcAft>
              <a:buNone/>
            </a:pPr>
            <a:endParaRPr sz="2800">
              <a:solidFill>
                <a:schemeClr val="dk1"/>
              </a:solidFill>
              <a:latin typeface="Palatino"/>
              <a:ea typeface="Palatino"/>
              <a:cs typeface="Palatino"/>
              <a:sym typeface="Palatino"/>
            </a:endParaRPr>
          </a:p>
          <a:p>
            <a:pPr marL="0" marR="0" lvl="0" indent="0" algn="l" rtl="0">
              <a:spcBef>
                <a:spcPts val="0"/>
              </a:spcBef>
              <a:spcAft>
                <a:spcPts val="0"/>
              </a:spcAft>
              <a:buNone/>
            </a:pPr>
            <a:r>
              <a:rPr lang="en-US" sz="2800" b="1" i="0" u="none" strike="noStrike">
                <a:solidFill>
                  <a:schemeClr val="dk1"/>
                </a:solidFill>
                <a:latin typeface="Palatino"/>
                <a:ea typeface="Palatino"/>
                <a:cs typeface="Palatino"/>
                <a:sym typeface="Palatino"/>
              </a:rPr>
              <a:t>Therefore, the </a:t>
            </a:r>
            <a:r>
              <a:rPr lang="en-US" sz="2800" b="1" i="0" u="none" strike="noStrike">
                <a:solidFill>
                  <a:schemeClr val="dk1"/>
                </a:solidFill>
                <a:latin typeface="Lucida Sans"/>
                <a:ea typeface="Lucida Sans"/>
                <a:cs typeface="Lucida Sans"/>
                <a:sym typeface="Lucida Sans"/>
              </a:rPr>
              <a:t>if</a:t>
            </a:r>
            <a:r>
              <a:rPr lang="en-US" sz="2800" b="1" i="0" u="none" strike="noStrike">
                <a:solidFill>
                  <a:schemeClr val="dk1"/>
                </a:solidFill>
                <a:latin typeface="Palatino"/>
                <a:ea typeface="Palatino"/>
                <a:cs typeface="Palatino"/>
                <a:sym typeface="Palatino"/>
              </a:rPr>
              <a:t>/</a:t>
            </a:r>
            <a:r>
              <a:rPr lang="en-US" sz="2800" b="1" i="0" u="none" strike="noStrike">
                <a:solidFill>
                  <a:schemeClr val="dk1"/>
                </a:solidFill>
                <a:latin typeface="Lucida Sans"/>
                <a:ea typeface="Lucida Sans"/>
                <a:cs typeface="Lucida Sans"/>
                <a:sym typeface="Lucida Sans"/>
              </a:rPr>
              <a:t>else </a:t>
            </a:r>
            <a:r>
              <a:rPr lang="en-US" sz="2800" b="1" i="0" u="none" strike="noStrike">
                <a:solidFill>
                  <a:schemeClr val="dk1"/>
                </a:solidFill>
                <a:latin typeface="Palatino"/>
                <a:ea typeface="Palatino"/>
                <a:cs typeface="Palatino"/>
                <a:sym typeface="Palatino"/>
              </a:rPr>
              <a:t>expression also has type </a:t>
            </a:r>
            <a:r>
              <a:rPr lang="en-US" sz="2800" b="1" i="0" u="none" strike="noStrike">
                <a:solidFill>
                  <a:schemeClr val="dk1"/>
                </a:solidFill>
                <a:latin typeface="Lucida Sans"/>
                <a:ea typeface="Lucida Sans"/>
                <a:cs typeface="Lucida Sans"/>
                <a:sym typeface="Lucida Sans"/>
              </a:rPr>
              <a:t>Double</a:t>
            </a:r>
            <a:r>
              <a:rPr lang="en-US" sz="1800" b="1" i="0" u="none" strike="noStrike">
                <a:solidFill>
                  <a:schemeClr val="dk1"/>
                </a:solidFill>
                <a:latin typeface="Palatino"/>
                <a:ea typeface="Palatino"/>
                <a:cs typeface="Palatino"/>
                <a:sym typeface="Palatino"/>
              </a:rPr>
              <a:t>.</a:t>
            </a:r>
            <a:endParaRPr sz="1800" b="1">
              <a:solidFill>
                <a:schemeClr val="dk1"/>
              </a:solidFill>
              <a:latin typeface="Calibri"/>
              <a:ea typeface="Calibri"/>
              <a:cs typeface="Calibri"/>
              <a:sym typeface="Calibri"/>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55"/>
          <p:cNvSpPr txBox="1"/>
          <p:nvPr/>
        </p:nvSpPr>
        <p:spPr>
          <a:xfrm>
            <a:off x="130628" y="238261"/>
            <a:ext cx="11756571" cy="440120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0" i="0" u="none" strike="noStrike">
                <a:solidFill>
                  <a:schemeClr val="dk1"/>
                </a:solidFill>
                <a:latin typeface="Palatino"/>
                <a:ea typeface="Palatino"/>
                <a:cs typeface="Palatino"/>
                <a:sym typeface="Palatino"/>
              </a:rPr>
              <a:t>The </a:t>
            </a:r>
            <a:r>
              <a:rPr lang="en-US" sz="2800" b="1" i="0" u="none" strike="noStrike">
                <a:solidFill>
                  <a:schemeClr val="dk1"/>
                </a:solidFill>
                <a:latin typeface="Palatino"/>
                <a:ea typeface="Palatino"/>
                <a:cs typeface="Palatino"/>
                <a:sym typeface="Palatino"/>
              </a:rPr>
              <a:t>syntax for catching exceptions is modeled after the pattern matching syntax</a:t>
            </a:r>
            <a:endParaRPr/>
          </a:p>
          <a:p>
            <a:pPr marL="0" marR="0" lvl="0" indent="0" algn="l" rtl="0">
              <a:spcBef>
                <a:spcPts val="0"/>
              </a:spcBef>
              <a:spcAft>
                <a:spcPts val="0"/>
              </a:spcAft>
              <a:buNone/>
            </a:pPr>
            <a:endParaRPr sz="2800" b="0" i="0" u="none" strike="noStrike">
              <a:solidFill>
                <a:schemeClr val="dk1"/>
              </a:solidFill>
              <a:latin typeface="Palatino"/>
              <a:ea typeface="Palatino"/>
              <a:cs typeface="Palatino"/>
              <a:sym typeface="Palatino"/>
            </a:endParaRPr>
          </a:p>
          <a:p>
            <a:pPr marL="0" marR="0" lvl="0" indent="0" algn="l" rtl="0">
              <a:spcBef>
                <a:spcPts val="0"/>
              </a:spcBef>
              <a:spcAft>
                <a:spcPts val="0"/>
              </a:spcAft>
              <a:buNone/>
            </a:pPr>
            <a:r>
              <a:rPr lang="en-US" sz="2800" b="0" i="0" u="none" strike="noStrike">
                <a:solidFill>
                  <a:schemeClr val="dk1"/>
                </a:solidFill>
                <a:latin typeface="Lucida Sans"/>
                <a:ea typeface="Lucida Sans"/>
                <a:cs typeface="Lucida Sans"/>
                <a:sym typeface="Lucida Sans"/>
              </a:rPr>
              <a:t>val url = new URL("http://horstmann.com/fred-tiny.gif")</a:t>
            </a:r>
            <a:endParaRPr/>
          </a:p>
          <a:p>
            <a:pPr marL="0" marR="0" lvl="0" indent="0" algn="l" rtl="0">
              <a:spcBef>
                <a:spcPts val="0"/>
              </a:spcBef>
              <a:spcAft>
                <a:spcPts val="0"/>
              </a:spcAft>
              <a:buNone/>
            </a:pPr>
            <a:r>
              <a:rPr lang="en-US" sz="2800" b="0" i="0" u="none" strike="noStrike">
                <a:solidFill>
                  <a:schemeClr val="dk1"/>
                </a:solidFill>
                <a:latin typeface="Lucida Sans"/>
                <a:ea typeface="Lucida Sans"/>
                <a:cs typeface="Lucida Sans"/>
                <a:sym typeface="Lucida Sans"/>
              </a:rPr>
              <a:t>try {</a:t>
            </a:r>
            <a:endParaRPr/>
          </a:p>
          <a:p>
            <a:pPr marL="0" marR="0" lvl="0" indent="0" algn="l" rtl="0">
              <a:spcBef>
                <a:spcPts val="0"/>
              </a:spcBef>
              <a:spcAft>
                <a:spcPts val="0"/>
              </a:spcAft>
              <a:buNone/>
            </a:pPr>
            <a:r>
              <a:rPr lang="en-US" sz="2800" b="0" i="0" u="none" strike="noStrike">
                <a:solidFill>
                  <a:schemeClr val="dk1"/>
                </a:solidFill>
                <a:latin typeface="Lucida Sans"/>
                <a:ea typeface="Lucida Sans"/>
                <a:cs typeface="Lucida Sans"/>
                <a:sym typeface="Lucida Sans"/>
              </a:rPr>
              <a:t>process(url)</a:t>
            </a:r>
            <a:endParaRPr/>
          </a:p>
          <a:p>
            <a:pPr marL="0" marR="0" lvl="0" indent="0" algn="l" rtl="0">
              <a:spcBef>
                <a:spcPts val="0"/>
              </a:spcBef>
              <a:spcAft>
                <a:spcPts val="0"/>
              </a:spcAft>
              <a:buNone/>
            </a:pPr>
            <a:r>
              <a:rPr lang="en-US" sz="2800" b="0" i="0" u="none" strike="noStrike">
                <a:solidFill>
                  <a:schemeClr val="dk1"/>
                </a:solidFill>
                <a:latin typeface="Lucida Sans"/>
                <a:ea typeface="Lucida Sans"/>
                <a:cs typeface="Lucida Sans"/>
                <a:sym typeface="Lucida Sans"/>
              </a:rPr>
              <a:t>} catch {</a:t>
            </a:r>
            <a:endParaRPr/>
          </a:p>
          <a:p>
            <a:pPr marL="0" marR="0" lvl="0" indent="0" algn="l" rtl="0">
              <a:spcBef>
                <a:spcPts val="0"/>
              </a:spcBef>
              <a:spcAft>
                <a:spcPts val="0"/>
              </a:spcAft>
              <a:buNone/>
            </a:pPr>
            <a:r>
              <a:rPr lang="en-US" sz="2800" b="0" i="0" u="none" strike="noStrike">
                <a:solidFill>
                  <a:schemeClr val="dk1"/>
                </a:solidFill>
                <a:latin typeface="Lucida Sans"/>
                <a:ea typeface="Lucida Sans"/>
                <a:cs typeface="Lucida Sans"/>
                <a:sym typeface="Lucida Sans"/>
              </a:rPr>
              <a:t>case _: MalformedURLException =&gt; println(s"Bad URL: $url")</a:t>
            </a:r>
            <a:endParaRPr/>
          </a:p>
          <a:p>
            <a:pPr marL="0" marR="0" lvl="0" indent="0" algn="l" rtl="0">
              <a:spcBef>
                <a:spcPts val="0"/>
              </a:spcBef>
              <a:spcAft>
                <a:spcPts val="0"/>
              </a:spcAft>
              <a:buNone/>
            </a:pPr>
            <a:r>
              <a:rPr lang="en-US" sz="2800" b="0" i="0" u="none" strike="noStrike">
                <a:solidFill>
                  <a:schemeClr val="dk1"/>
                </a:solidFill>
                <a:latin typeface="Lucida Sans"/>
                <a:ea typeface="Lucida Sans"/>
                <a:cs typeface="Lucida Sans"/>
                <a:sym typeface="Lucida Sans"/>
              </a:rPr>
              <a:t>case ex: IOException =&gt; ex.printStackTrace()</a:t>
            </a:r>
            <a:endParaRPr/>
          </a:p>
          <a:p>
            <a:pPr marL="0" marR="0" lvl="0" indent="0" algn="l" rtl="0">
              <a:spcBef>
                <a:spcPts val="0"/>
              </a:spcBef>
              <a:spcAft>
                <a:spcPts val="0"/>
              </a:spcAft>
              <a:buNone/>
            </a:pPr>
            <a:r>
              <a:rPr lang="en-US" sz="2800" b="0" i="0" u="none" strike="noStrike">
                <a:solidFill>
                  <a:schemeClr val="dk1"/>
                </a:solidFill>
                <a:latin typeface="Lucida Sans"/>
                <a:ea typeface="Lucida Sans"/>
                <a:cs typeface="Lucida Sans"/>
                <a:sym typeface="Lucida Sans"/>
              </a:rPr>
              <a:t>}</a:t>
            </a:r>
            <a:endParaRPr sz="2800">
              <a:solidFill>
                <a:schemeClr val="dk1"/>
              </a:solidFill>
              <a:latin typeface="Calibri"/>
              <a:ea typeface="Calibri"/>
              <a:cs typeface="Calibri"/>
              <a:sym typeface="Calibri"/>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56"/>
          <p:cNvSpPr txBox="1"/>
          <p:nvPr/>
        </p:nvSpPr>
        <p:spPr>
          <a:xfrm>
            <a:off x="226423" y="421978"/>
            <a:ext cx="11652068" cy="526297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0" i="0" u="none" strike="noStrike">
                <a:solidFill>
                  <a:schemeClr val="dk1"/>
                </a:solidFill>
                <a:latin typeface="Palatino"/>
                <a:ea typeface="Palatino"/>
                <a:cs typeface="Palatino"/>
                <a:sym typeface="Palatino"/>
              </a:rPr>
              <a:t>The </a:t>
            </a:r>
            <a:r>
              <a:rPr lang="en-US" sz="2800" b="1" i="0" u="none" strike="noStrike">
                <a:solidFill>
                  <a:schemeClr val="dk1"/>
                </a:solidFill>
                <a:latin typeface="Lucida Sans"/>
                <a:ea typeface="Lucida Sans"/>
                <a:cs typeface="Lucida Sans"/>
                <a:sym typeface="Lucida Sans"/>
              </a:rPr>
              <a:t>try</a:t>
            </a:r>
            <a:r>
              <a:rPr lang="en-US" sz="2800" b="1" i="0" u="none" strike="noStrike">
                <a:solidFill>
                  <a:schemeClr val="dk1"/>
                </a:solidFill>
                <a:latin typeface="Palatino"/>
                <a:ea typeface="Palatino"/>
                <a:cs typeface="Palatino"/>
                <a:sym typeface="Palatino"/>
              </a:rPr>
              <a:t>/</a:t>
            </a:r>
            <a:r>
              <a:rPr lang="en-US" sz="2800" b="1" i="0" u="none" strike="noStrike">
                <a:solidFill>
                  <a:schemeClr val="dk1"/>
                </a:solidFill>
                <a:latin typeface="Lucida Sans"/>
                <a:ea typeface="Lucida Sans"/>
                <a:cs typeface="Lucida Sans"/>
                <a:sym typeface="Lucida Sans"/>
              </a:rPr>
              <a:t>finally </a:t>
            </a:r>
            <a:r>
              <a:rPr lang="en-US" sz="2800" b="1" i="0" u="none" strike="noStrike">
                <a:solidFill>
                  <a:schemeClr val="dk1"/>
                </a:solidFill>
                <a:latin typeface="Palatino"/>
                <a:ea typeface="Palatino"/>
                <a:cs typeface="Palatino"/>
                <a:sym typeface="Palatino"/>
              </a:rPr>
              <a:t>statement lets you dispose of a resource whether or not an exception has occurred. </a:t>
            </a:r>
            <a:endParaRPr/>
          </a:p>
          <a:p>
            <a:pPr marL="0" marR="0" lvl="0" indent="0" algn="l" rtl="0">
              <a:spcBef>
                <a:spcPts val="0"/>
              </a:spcBef>
              <a:spcAft>
                <a:spcPts val="0"/>
              </a:spcAft>
              <a:buNone/>
            </a:pPr>
            <a:endParaRPr sz="2800">
              <a:solidFill>
                <a:schemeClr val="dk1"/>
              </a:solidFill>
              <a:latin typeface="Palatino"/>
              <a:ea typeface="Palatino"/>
              <a:cs typeface="Palatino"/>
              <a:sym typeface="Palatino"/>
            </a:endParaRPr>
          </a:p>
          <a:p>
            <a:pPr marL="0" marR="0" lvl="0" indent="0" algn="l" rtl="0">
              <a:spcBef>
                <a:spcPts val="0"/>
              </a:spcBef>
              <a:spcAft>
                <a:spcPts val="0"/>
              </a:spcAft>
              <a:buNone/>
            </a:pPr>
            <a:r>
              <a:rPr lang="en-US" sz="2800" b="0" i="0" u="none" strike="noStrike">
                <a:solidFill>
                  <a:schemeClr val="dk1"/>
                </a:solidFill>
                <a:latin typeface="Palatino"/>
                <a:ea typeface="Palatino"/>
                <a:cs typeface="Palatino"/>
                <a:sym typeface="Palatino"/>
              </a:rPr>
              <a:t>For example:</a:t>
            </a:r>
            <a:endParaRPr/>
          </a:p>
          <a:p>
            <a:pPr marL="0" marR="0" lvl="0" indent="0" algn="l" rtl="0">
              <a:spcBef>
                <a:spcPts val="0"/>
              </a:spcBef>
              <a:spcAft>
                <a:spcPts val="0"/>
              </a:spcAft>
              <a:buNone/>
            </a:pPr>
            <a:r>
              <a:rPr lang="en-US" sz="2800" b="0" i="0" u="none" strike="noStrike">
                <a:solidFill>
                  <a:schemeClr val="dk1"/>
                </a:solidFill>
                <a:latin typeface="Lucida Sans"/>
                <a:ea typeface="Lucida Sans"/>
                <a:cs typeface="Lucida Sans"/>
                <a:sym typeface="Lucida Sans"/>
              </a:rPr>
              <a:t>val in = new URL("http://horstmann.com/fred.gif").openStream()</a:t>
            </a:r>
            <a:endParaRPr/>
          </a:p>
          <a:p>
            <a:pPr marL="0" marR="0" lvl="0" indent="0" algn="l" rtl="0">
              <a:spcBef>
                <a:spcPts val="0"/>
              </a:spcBef>
              <a:spcAft>
                <a:spcPts val="0"/>
              </a:spcAft>
              <a:buNone/>
            </a:pPr>
            <a:r>
              <a:rPr lang="en-US" sz="2800" b="0" i="0" u="none" strike="noStrike">
                <a:solidFill>
                  <a:schemeClr val="dk1"/>
                </a:solidFill>
                <a:latin typeface="Lucida Sans"/>
                <a:ea typeface="Lucida Sans"/>
                <a:cs typeface="Lucida Sans"/>
                <a:sym typeface="Lucida Sans"/>
              </a:rPr>
              <a:t>try {</a:t>
            </a:r>
            <a:endParaRPr/>
          </a:p>
          <a:p>
            <a:pPr marL="0" marR="0" lvl="0" indent="0" algn="l" rtl="0">
              <a:spcBef>
                <a:spcPts val="0"/>
              </a:spcBef>
              <a:spcAft>
                <a:spcPts val="0"/>
              </a:spcAft>
              <a:buNone/>
            </a:pPr>
            <a:r>
              <a:rPr lang="en-US" sz="2800" b="0" i="0" u="none" strike="noStrike">
                <a:solidFill>
                  <a:schemeClr val="dk1"/>
                </a:solidFill>
                <a:latin typeface="Lucida Sans"/>
                <a:ea typeface="Lucida Sans"/>
                <a:cs typeface="Lucida Sans"/>
                <a:sym typeface="Lucida Sans"/>
              </a:rPr>
              <a:t>process(in)</a:t>
            </a:r>
            <a:endParaRPr/>
          </a:p>
          <a:p>
            <a:pPr marL="0" marR="0" lvl="0" indent="0" algn="l" rtl="0">
              <a:spcBef>
                <a:spcPts val="0"/>
              </a:spcBef>
              <a:spcAft>
                <a:spcPts val="0"/>
              </a:spcAft>
              <a:buNone/>
            </a:pPr>
            <a:r>
              <a:rPr lang="en-US" sz="2800" b="0" i="0" u="none" strike="noStrike">
                <a:solidFill>
                  <a:schemeClr val="dk1"/>
                </a:solidFill>
                <a:latin typeface="Lucida Sans"/>
                <a:ea typeface="Lucida Sans"/>
                <a:cs typeface="Lucida Sans"/>
                <a:sym typeface="Lucida Sans"/>
              </a:rPr>
              <a:t>} finally {</a:t>
            </a:r>
            <a:endParaRPr/>
          </a:p>
          <a:p>
            <a:pPr marL="0" marR="0" lvl="0" indent="0" algn="l" rtl="0">
              <a:spcBef>
                <a:spcPts val="0"/>
              </a:spcBef>
              <a:spcAft>
                <a:spcPts val="0"/>
              </a:spcAft>
              <a:buNone/>
            </a:pPr>
            <a:r>
              <a:rPr lang="en-US" sz="2800" b="0" i="0" u="none" strike="noStrike">
                <a:solidFill>
                  <a:schemeClr val="dk1"/>
                </a:solidFill>
                <a:latin typeface="Lucida Sans"/>
                <a:ea typeface="Lucida Sans"/>
                <a:cs typeface="Lucida Sans"/>
                <a:sym typeface="Lucida Sans"/>
              </a:rPr>
              <a:t>in.close()</a:t>
            </a:r>
            <a:endParaRPr/>
          </a:p>
          <a:p>
            <a:pPr marL="0" marR="0" lvl="0" indent="0" algn="l" rtl="0">
              <a:spcBef>
                <a:spcPts val="0"/>
              </a:spcBef>
              <a:spcAft>
                <a:spcPts val="0"/>
              </a:spcAft>
              <a:buNone/>
            </a:pPr>
            <a:r>
              <a:rPr lang="en-US" sz="2800" b="0" i="0" u="none" strike="noStrike">
                <a:solidFill>
                  <a:schemeClr val="dk1"/>
                </a:solidFill>
                <a:latin typeface="Lucida Sans"/>
                <a:ea typeface="Lucida Sans"/>
                <a:cs typeface="Lucida Sans"/>
                <a:sym typeface="Lucida Sans"/>
              </a:rPr>
              <a:t>}</a:t>
            </a:r>
            <a:endParaRPr/>
          </a:p>
          <a:p>
            <a:pPr marL="0" marR="0" lvl="0" indent="0" algn="l" rtl="0">
              <a:spcBef>
                <a:spcPts val="0"/>
              </a:spcBef>
              <a:spcAft>
                <a:spcPts val="0"/>
              </a:spcAft>
              <a:buNone/>
            </a:pPr>
            <a:r>
              <a:rPr lang="en-US" sz="2800" b="0" i="0" u="none" strike="noStrike">
                <a:solidFill>
                  <a:schemeClr val="dk1"/>
                </a:solidFill>
                <a:latin typeface="Palatino"/>
                <a:ea typeface="Palatino"/>
                <a:cs typeface="Palatino"/>
                <a:sym typeface="Palatino"/>
              </a:rPr>
              <a:t>The </a:t>
            </a:r>
            <a:r>
              <a:rPr lang="en-US" sz="2800" b="1" i="0" u="none" strike="noStrike">
                <a:solidFill>
                  <a:schemeClr val="dk1"/>
                </a:solidFill>
                <a:latin typeface="Lucida Sans"/>
                <a:ea typeface="Lucida Sans"/>
                <a:cs typeface="Lucida Sans"/>
                <a:sym typeface="Lucida Sans"/>
              </a:rPr>
              <a:t>finally </a:t>
            </a:r>
            <a:r>
              <a:rPr lang="en-US" sz="2800" b="1" i="0" u="none" strike="noStrike">
                <a:solidFill>
                  <a:schemeClr val="dk1"/>
                </a:solidFill>
                <a:latin typeface="Palatino"/>
                <a:ea typeface="Palatino"/>
                <a:cs typeface="Palatino"/>
                <a:sym typeface="Palatino"/>
              </a:rPr>
              <a:t>clause is executed whether or not the </a:t>
            </a:r>
            <a:r>
              <a:rPr lang="en-US" sz="2800" b="1" i="0" u="none" strike="noStrike">
                <a:solidFill>
                  <a:schemeClr val="dk1"/>
                </a:solidFill>
                <a:latin typeface="Lucida Sans"/>
                <a:ea typeface="Lucida Sans"/>
                <a:cs typeface="Lucida Sans"/>
                <a:sym typeface="Lucida Sans"/>
              </a:rPr>
              <a:t>process </a:t>
            </a:r>
            <a:r>
              <a:rPr lang="en-US" sz="2800" b="1" i="0" u="none" strike="noStrike">
                <a:solidFill>
                  <a:schemeClr val="dk1"/>
                </a:solidFill>
                <a:latin typeface="Palatino"/>
                <a:ea typeface="Palatino"/>
                <a:cs typeface="Palatino"/>
                <a:sym typeface="Palatino"/>
              </a:rPr>
              <a:t>function throws an exception. The </a:t>
            </a:r>
            <a:r>
              <a:rPr lang="en-US" sz="2800" b="1" i="0" u="none" strike="noStrike">
                <a:solidFill>
                  <a:schemeClr val="dk1"/>
                </a:solidFill>
                <a:latin typeface="Lucida Sans"/>
                <a:ea typeface="Lucida Sans"/>
                <a:cs typeface="Lucida Sans"/>
                <a:sym typeface="Lucida Sans"/>
              </a:rPr>
              <a:t>reader </a:t>
            </a:r>
            <a:r>
              <a:rPr lang="en-US" sz="2800" b="1" i="0" u="none" strike="noStrike">
                <a:solidFill>
                  <a:schemeClr val="dk1"/>
                </a:solidFill>
                <a:latin typeface="Palatino"/>
                <a:ea typeface="Palatino"/>
                <a:cs typeface="Palatino"/>
                <a:sym typeface="Palatino"/>
              </a:rPr>
              <a:t>is always closed</a:t>
            </a:r>
            <a:endParaRPr sz="2800" b="1">
              <a:solidFill>
                <a:schemeClr val="dk1"/>
              </a:solidFill>
              <a:latin typeface="Calibri"/>
              <a:ea typeface="Calibri"/>
              <a:cs typeface="Calibri"/>
              <a:sym typeface="Calibri"/>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Google Shape;307;p57"/>
          <p:cNvSpPr txBox="1"/>
          <p:nvPr/>
        </p:nvSpPr>
        <p:spPr>
          <a:xfrm>
            <a:off x="156753" y="341331"/>
            <a:ext cx="11834949" cy="440120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0" i="0" u="none" strike="noStrike">
                <a:solidFill>
                  <a:schemeClr val="dk1"/>
                </a:solidFill>
                <a:latin typeface="Palatino"/>
                <a:ea typeface="Palatino"/>
                <a:cs typeface="Palatino"/>
                <a:sym typeface="Palatino"/>
              </a:rPr>
              <a:t>Note that </a:t>
            </a:r>
            <a:r>
              <a:rPr lang="en-US" sz="2800" b="1" i="0" u="none" strike="noStrike">
                <a:solidFill>
                  <a:schemeClr val="dk1"/>
                </a:solidFill>
                <a:latin typeface="Lucida Sans"/>
                <a:ea typeface="Lucida Sans"/>
                <a:cs typeface="Lucida Sans"/>
                <a:sym typeface="Lucida Sans"/>
              </a:rPr>
              <a:t>try</a:t>
            </a:r>
            <a:r>
              <a:rPr lang="en-US" sz="2800" b="1" i="0" u="none" strike="noStrike">
                <a:solidFill>
                  <a:schemeClr val="dk1"/>
                </a:solidFill>
                <a:latin typeface="Palatino"/>
                <a:ea typeface="Palatino"/>
                <a:cs typeface="Palatino"/>
                <a:sym typeface="Palatino"/>
              </a:rPr>
              <a:t>/</a:t>
            </a:r>
            <a:r>
              <a:rPr lang="en-US" sz="2800" b="1" i="0" u="none" strike="noStrike">
                <a:solidFill>
                  <a:schemeClr val="dk1"/>
                </a:solidFill>
                <a:latin typeface="Lucida Sans"/>
                <a:ea typeface="Lucida Sans"/>
                <a:cs typeface="Lucida Sans"/>
                <a:sym typeface="Lucida Sans"/>
              </a:rPr>
              <a:t>catch </a:t>
            </a:r>
            <a:r>
              <a:rPr lang="en-US" sz="2800" b="1" i="0" u="none" strike="noStrike">
                <a:solidFill>
                  <a:schemeClr val="dk1"/>
                </a:solidFill>
                <a:latin typeface="Palatino"/>
                <a:ea typeface="Palatino"/>
                <a:cs typeface="Palatino"/>
                <a:sym typeface="Palatino"/>
              </a:rPr>
              <a:t>and </a:t>
            </a:r>
            <a:r>
              <a:rPr lang="en-US" sz="2800" b="1" i="0" u="none" strike="noStrike">
                <a:solidFill>
                  <a:schemeClr val="dk1"/>
                </a:solidFill>
                <a:latin typeface="Lucida Sans"/>
                <a:ea typeface="Lucida Sans"/>
                <a:cs typeface="Lucida Sans"/>
                <a:sym typeface="Lucida Sans"/>
              </a:rPr>
              <a:t>try</a:t>
            </a:r>
            <a:r>
              <a:rPr lang="en-US" sz="2800" b="1" i="0" u="none" strike="noStrike">
                <a:solidFill>
                  <a:schemeClr val="dk1"/>
                </a:solidFill>
                <a:latin typeface="Palatino"/>
                <a:ea typeface="Palatino"/>
                <a:cs typeface="Palatino"/>
                <a:sym typeface="Palatino"/>
              </a:rPr>
              <a:t>/</a:t>
            </a:r>
            <a:r>
              <a:rPr lang="en-US" sz="2800" b="1" i="0" u="none" strike="noStrike">
                <a:solidFill>
                  <a:schemeClr val="dk1"/>
                </a:solidFill>
                <a:latin typeface="Lucida Sans"/>
                <a:ea typeface="Lucida Sans"/>
                <a:cs typeface="Lucida Sans"/>
                <a:sym typeface="Lucida Sans"/>
              </a:rPr>
              <a:t>finally </a:t>
            </a:r>
            <a:r>
              <a:rPr lang="en-US" sz="2800" b="1" i="0" u="none" strike="noStrike">
                <a:solidFill>
                  <a:schemeClr val="dk1"/>
                </a:solidFill>
                <a:latin typeface="Palatino"/>
                <a:ea typeface="Palatino"/>
                <a:cs typeface="Palatino"/>
                <a:sym typeface="Palatino"/>
              </a:rPr>
              <a:t>have complementary goals</a:t>
            </a:r>
            <a:r>
              <a:rPr lang="en-US" sz="2800" b="0" i="0" u="none" strike="noStrike">
                <a:solidFill>
                  <a:schemeClr val="dk1"/>
                </a:solidFill>
                <a:latin typeface="Palatino"/>
                <a:ea typeface="Palatino"/>
                <a:cs typeface="Palatino"/>
                <a:sym typeface="Palatino"/>
              </a:rPr>
              <a:t>. </a:t>
            </a:r>
            <a:endParaRPr/>
          </a:p>
          <a:p>
            <a:pPr marL="0" marR="0" lvl="0" indent="0" algn="l" rtl="0">
              <a:spcBef>
                <a:spcPts val="0"/>
              </a:spcBef>
              <a:spcAft>
                <a:spcPts val="0"/>
              </a:spcAft>
              <a:buNone/>
            </a:pPr>
            <a:endParaRPr sz="2800">
              <a:solidFill>
                <a:schemeClr val="dk1"/>
              </a:solidFill>
              <a:latin typeface="Palatino"/>
              <a:ea typeface="Palatino"/>
              <a:cs typeface="Palatino"/>
              <a:sym typeface="Palatino"/>
            </a:endParaRPr>
          </a:p>
          <a:p>
            <a:pPr marL="0" marR="0" lvl="0" indent="0" algn="l" rtl="0">
              <a:spcBef>
                <a:spcPts val="0"/>
              </a:spcBef>
              <a:spcAft>
                <a:spcPts val="0"/>
              </a:spcAft>
              <a:buNone/>
            </a:pPr>
            <a:r>
              <a:rPr lang="en-US" sz="2800" b="0" i="0" u="none" strike="noStrike">
                <a:solidFill>
                  <a:schemeClr val="dk1"/>
                </a:solidFill>
                <a:latin typeface="Palatino"/>
                <a:ea typeface="Palatino"/>
                <a:cs typeface="Palatino"/>
                <a:sym typeface="Palatino"/>
              </a:rPr>
              <a:t>The </a:t>
            </a:r>
            <a:r>
              <a:rPr lang="en-US" sz="2800" b="1" i="0" u="none" strike="noStrike">
                <a:solidFill>
                  <a:schemeClr val="dk1"/>
                </a:solidFill>
                <a:latin typeface="Lucida Sans"/>
                <a:ea typeface="Lucida Sans"/>
                <a:cs typeface="Lucida Sans"/>
                <a:sym typeface="Lucida Sans"/>
              </a:rPr>
              <a:t>try</a:t>
            </a:r>
            <a:r>
              <a:rPr lang="en-US" sz="2800" b="1" i="0" u="none" strike="noStrike">
                <a:solidFill>
                  <a:schemeClr val="dk1"/>
                </a:solidFill>
                <a:latin typeface="Palatino"/>
                <a:ea typeface="Palatino"/>
                <a:cs typeface="Palatino"/>
                <a:sym typeface="Palatino"/>
              </a:rPr>
              <a:t>/</a:t>
            </a:r>
            <a:r>
              <a:rPr lang="en-US" sz="2800" b="1" i="0" u="none" strike="noStrike">
                <a:solidFill>
                  <a:schemeClr val="dk1"/>
                </a:solidFill>
                <a:latin typeface="Lucida Sans"/>
                <a:ea typeface="Lucida Sans"/>
                <a:cs typeface="Lucida Sans"/>
                <a:sym typeface="Lucida Sans"/>
              </a:rPr>
              <a:t>catch </a:t>
            </a:r>
            <a:r>
              <a:rPr lang="en-US" sz="2800" b="1" i="0" u="none" strike="noStrike">
                <a:solidFill>
                  <a:schemeClr val="dk1"/>
                </a:solidFill>
                <a:latin typeface="Palatino"/>
                <a:ea typeface="Palatino"/>
                <a:cs typeface="Palatino"/>
                <a:sym typeface="Palatino"/>
              </a:rPr>
              <a:t>statement handles exceptions, and the </a:t>
            </a:r>
            <a:r>
              <a:rPr lang="en-US" sz="2800" b="1" i="0" u="none" strike="noStrike">
                <a:solidFill>
                  <a:schemeClr val="dk1"/>
                </a:solidFill>
                <a:latin typeface="Lucida Sans"/>
                <a:ea typeface="Lucida Sans"/>
                <a:cs typeface="Lucida Sans"/>
                <a:sym typeface="Lucida Sans"/>
              </a:rPr>
              <a:t>try</a:t>
            </a:r>
            <a:r>
              <a:rPr lang="en-US" sz="2800" b="1" i="0" u="none" strike="noStrike">
                <a:solidFill>
                  <a:schemeClr val="dk1"/>
                </a:solidFill>
                <a:latin typeface="Palatino"/>
                <a:ea typeface="Palatino"/>
                <a:cs typeface="Palatino"/>
                <a:sym typeface="Palatino"/>
              </a:rPr>
              <a:t>/</a:t>
            </a:r>
            <a:r>
              <a:rPr lang="en-US" sz="2800" b="1" i="0" u="none" strike="noStrike">
                <a:solidFill>
                  <a:schemeClr val="dk1"/>
                </a:solidFill>
                <a:latin typeface="Lucida Sans"/>
                <a:ea typeface="Lucida Sans"/>
                <a:cs typeface="Lucida Sans"/>
                <a:sym typeface="Lucida Sans"/>
              </a:rPr>
              <a:t>finally </a:t>
            </a:r>
            <a:r>
              <a:rPr lang="en-US" sz="2800" b="1" i="0" u="none" strike="noStrike">
                <a:solidFill>
                  <a:schemeClr val="dk1"/>
                </a:solidFill>
                <a:latin typeface="Palatino"/>
                <a:ea typeface="Palatino"/>
                <a:cs typeface="Palatino"/>
                <a:sym typeface="Palatino"/>
              </a:rPr>
              <a:t>statement takes some action when an exception is not handled.</a:t>
            </a:r>
            <a:r>
              <a:rPr lang="en-US" sz="2800" b="0" i="0" u="none" strike="noStrike">
                <a:solidFill>
                  <a:schemeClr val="dk1"/>
                </a:solidFill>
                <a:latin typeface="Palatino"/>
                <a:ea typeface="Palatino"/>
                <a:cs typeface="Palatino"/>
                <a:sym typeface="Palatino"/>
              </a:rPr>
              <a:t> </a:t>
            </a:r>
            <a:endParaRPr/>
          </a:p>
          <a:p>
            <a:pPr marL="0" marR="0" lvl="0" indent="0" algn="l" rtl="0">
              <a:spcBef>
                <a:spcPts val="0"/>
              </a:spcBef>
              <a:spcAft>
                <a:spcPts val="0"/>
              </a:spcAft>
              <a:buNone/>
            </a:pPr>
            <a:endParaRPr sz="2800">
              <a:solidFill>
                <a:schemeClr val="dk1"/>
              </a:solidFill>
              <a:latin typeface="Palatino"/>
              <a:ea typeface="Palatino"/>
              <a:cs typeface="Palatino"/>
              <a:sym typeface="Palatino"/>
            </a:endParaRPr>
          </a:p>
          <a:p>
            <a:pPr marL="0" marR="0" lvl="0" indent="0" algn="l" rtl="0">
              <a:spcBef>
                <a:spcPts val="0"/>
              </a:spcBef>
              <a:spcAft>
                <a:spcPts val="0"/>
              </a:spcAft>
              <a:buNone/>
            </a:pPr>
            <a:r>
              <a:rPr lang="en-US" sz="2800" b="0" i="0" u="none" strike="noStrike">
                <a:solidFill>
                  <a:schemeClr val="dk1"/>
                </a:solidFill>
                <a:latin typeface="Palatino"/>
                <a:ea typeface="Palatino"/>
                <a:cs typeface="Palatino"/>
                <a:sym typeface="Palatino"/>
              </a:rPr>
              <a:t>You can </a:t>
            </a:r>
            <a:r>
              <a:rPr lang="en-US" sz="2800" b="1" i="0" u="none" strike="noStrike">
                <a:solidFill>
                  <a:schemeClr val="dk1"/>
                </a:solidFill>
                <a:latin typeface="Palatino"/>
                <a:ea typeface="Palatino"/>
                <a:cs typeface="Palatino"/>
                <a:sym typeface="Palatino"/>
              </a:rPr>
              <a:t>combine them into a single </a:t>
            </a:r>
            <a:r>
              <a:rPr lang="en-US" sz="2800" b="1" i="0" u="none" strike="noStrike">
                <a:solidFill>
                  <a:schemeClr val="dk1"/>
                </a:solidFill>
                <a:latin typeface="Lucida Sans"/>
                <a:ea typeface="Lucida Sans"/>
                <a:cs typeface="Lucida Sans"/>
                <a:sym typeface="Lucida Sans"/>
              </a:rPr>
              <a:t>try</a:t>
            </a:r>
            <a:r>
              <a:rPr lang="en-US" sz="2800" b="1" i="0" u="none" strike="noStrike">
                <a:solidFill>
                  <a:schemeClr val="dk1"/>
                </a:solidFill>
                <a:latin typeface="Palatino"/>
                <a:ea typeface="Palatino"/>
                <a:cs typeface="Palatino"/>
                <a:sym typeface="Palatino"/>
              </a:rPr>
              <a:t>/</a:t>
            </a:r>
            <a:r>
              <a:rPr lang="en-US" sz="2800" b="1" i="0" u="none" strike="noStrike">
                <a:solidFill>
                  <a:schemeClr val="dk1"/>
                </a:solidFill>
                <a:latin typeface="Lucida Sans"/>
                <a:ea typeface="Lucida Sans"/>
                <a:cs typeface="Lucida Sans"/>
                <a:sym typeface="Lucida Sans"/>
              </a:rPr>
              <a:t>catch</a:t>
            </a:r>
            <a:r>
              <a:rPr lang="en-US" sz="2800" b="1" i="0" u="none" strike="noStrike">
                <a:solidFill>
                  <a:schemeClr val="dk1"/>
                </a:solidFill>
                <a:latin typeface="Palatino"/>
                <a:ea typeface="Palatino"/>
                <a:cs typeface="Palatino"/>
                <a:sym typeface="Palatino"/>
              </a:rPr>
              <a:t>/</a:t>
            </a:r>
            <a:r>
              <a:rPr lang="en-US" sz="2800" b="1" i="0" u="none" strike="noStrike">
                <a:solidFill>
                  <a:schemeClr val="dk1"/>
                </a:solidFill>
                <a:latin typeface="Lucida Sans"/>
                <a:ea typeface="Lucida Sans"/>
                <a:cs typeface="Lucida Sans"/>
                <a:sym typeface="Lucida Sans"/>
              </a:rPr>
              <a:t>finally </a:t>
            </a:r>
            <a:r>
              <a:rPr lang="en-US" sz="2800" b="1" i="0" u="none" strike="noStrike">
                <a:solidFill>
                  <a:schemeClr val="dk1"/>
                </a:solidFill>
                <a:latin typeface="Palatino"/>
                <a:ea typeface="Palatino"/>
                <a:cs typeface="Palatino"/>
                <a:sym typeface="Palatino"/>
              </a:rPr>
              <a:t>statement:</a:t>
            </a:r>
            <a:endParaRPr/>
          </a:p>
          <a:p>
            <a:pPr marL="0" marR="0" lvl="0" indent="0" algn="l" rtl="0">
              <a:spcBef>
                <a:spcPts val="0"/>
              </a:spcBef>
              <a:spcAft>
                <a:spcPts val="0"/>
              </a:spcAft>
              <a:buNone/>
            </a:pPr>
            <a:endParaRPr sz="2800" b="0" i="0" u="none" strike="noStrike">
              <a:solidFill>
                <a:schemeClr val="dk1"/>
              </a:solidFill>
              <a:latin typeface="Palatino"/>
              <a:ea typeface="Palatino"/>
              <a:cs typeface="Palatino"/>
              <a:sym typeface="Palatino"/>
            </a:endParaRPr>
          </a:p>
          <a:p>
            <a:pPr marL="0" marR="0" lvl="0" indent="0" algn="l" rtl="0">
              <a:spcBef>
                <a:spcPts val="0"/>
              </a:spcBef>
              <a:spcAft>
                <a:spcPts val="0"/>
              </a:spcAft>
              <a:buNone/>
            </a:pPr>
            <a:r>
              <a:rPr lang="en-US" sz="2800" b="0" i="0" u="none" strike="noStrike">
                <a:solidFill>
                  <a:schemeClr val="dk1"/>
                </a:solidFill>
                <a:latin typeface="Lucida Sans"/>
                <a:ea typeface="Lucida Sans"/>
                <a:cs typeface="Lucida Sans"/>
                <a:sym typeface="Lucida Sans"/>
              </a:rPr>
              <a:t>try { ... } catch { ... } finally { ... }</a:t>
            </a:r>
            <a:endParaRPr/>
          </a:p>
          <a:p>
            <a:pPr marL="0" marR="0" lvl="0" indent="0" algn="l" rtl="0">
              <a:spcBef>
                <a:spcPts val="0"/>
              </a:spcBef>
              <a:spcAft>
                <a:spcPts val="0"/>
              </a:spcAft>
              <a:buNone/>
            </a:pPr>
            <a:r>
              <a:rPr lang="en-US" sz="2800" b="0" i="0" u="none" strike="noStrike">
                <a:solidFill>
                  <a:schemeClr val="dk1"/>
                </a:solidFill>
                <a:latin typeface="Palatino"/>
                <a:ea typeface="Palatino"/>
                <a:cs typeface="Palatino"/>
                <a:sym typeface="Palatino"/>
              </a:rPr>
              <a:t>This is the same as</a:t>
            </a:r>
            <a:endParaRPr/>
          </a:p>
          <a:p>
            <a:pPr marL="0" marR="0" lvl="0" indent="0" algn="l" rtl="0">
              <a:spcBef>
                <a:spcPts val="0"/>
              </a:spcBef>
              <a:spcAft>
                <a:spcPts val="0"/>
              </a:spcAft>
              <a:buNone/>
            </a:pPr>
            <a:r>
              <a:rPr lang="en-US" sz="2800" b="0" i="0" u="none" strike="noStrike">
                <a:solidFill>
                  <a:schemeClr val="dk1"/>
                </a:solidFill>
                <a:latin typeface="Lucida Sans"/>
                <a:ea typeface="Lucida Sans"/>
                <a:cs typeface="Lucida Sans"/>
                <a:sym typeface="Lucida Sans"/>
              </a:rPr>
              <a:t>try { try { ... } catch { ... } } finally { ... }</a:t>
            </a:r>
            <a:endParaRPr sz="2800">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4"/>
          <p:cNvSpPr txBox="1"/>
          <p:nvPr/>
        </p:nvSpPr>
        <p:spPr>
          <a:xfrm>
            <a:off x="243840" y="251996"/>
            <a:ext cx="11704320" cy="655564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0" i="0" u="none" strike="noStrike" cap="none">
                <a:solidFill>
                  <a:schemeClr val="dk1"/>
                </a:solidFill>
                <a:latin typeface="Palatino"/>
                <a:ea typeface="Palatino"/>
                <a:cs typeface="Palatino"/>
                <a:sym typeface="Palatino"/>
              </a:rPr>
              <a:t>Type commands followed by Enter.</a:t>
            </a:r>
            <a:endParaRPr/>
          </a:p>
          <a:p>
            <a:pPr marL="0" marR="0" lvl="0" indent="0" algn="l" rtl="0">
              <a:spcBef>
                <a:spcPts val="0"/>
              </a:spcBef>
              <a:spcAft>
                <a:spcPts val="0"/>
              </a:spcAft>
              <a:buNone/>
            </a:pPr>
            <a:r>
              <a:rPr lang="en-US" sz="2800" b="0" i="0" u="none" strike="noStrike" cap="none">
                <a:solidFill>
                  <a:schemeClr val="dk1"/>
                </a:solidFill>
                <a:latin typeface="Palatino"/>
                <a:ea typeface="Palatino"/>
                <a:cs typeface="Palatino"/>
                <a:sym typeface="Palatino"/>
              </a:rPr>
              <a:t> Each time, the interpreter displays the answer</a:t>
            </a:r>
            <a:endParaRPr/>
          </a:p>
          <a:p>
            <a:pPr marL="0" marR="0" lvl="0" indent="0" algn="l" rtl="0">
              <a:spcBef>
                <a:spcPts val="0"/>
              </a:spcBef>
              <a:spcAft>
                <a:spcPts val="0"/>
              </a:spcAft>
              <a:buNone/>
            </a:pPr>
            <a:r>
              <a:rPr lang="en-US" sz="2800" b="0" i="0" u="none" strike="noStrike" cap="none">
                <a:solidFill>
                  <a:schemeClr val="dk1"/>
                </a:solidFill>
                <a:latin typeface="Palatino"/>
                <a:ea typeface="Palatino"/>
                <a:cs typeface="Palatino"/>
                <a:sym typeface="Palatino"/>
              </a:rPr>
              <a:t> For example, </a:t>
            </a:r>
            <a:endParaRPr/>
          </a:p>
          <a:p>
            <a:pPr marL="0" marR="0" lvl="0" indent="0" algn="l" rtl="0">
              <a:spcBef>
                <a:spcPts val="0"/>
              </a:spcBef>
              <a:spcAft>
                <a:spcPts val="0"/>
              </a:spcAft>
              <a:buNone/>
            </a:pPr>
            <a:r>
              <a:rPr lang="en-US" sz="2800" b="0" i="0" u="none" strike="noStrike" cap="none">
                <a:solidFill>
                  <a:schemeClr val="dk1"/>
                </a:solidFill>
                <a:latin typeface="Lucida Sans"/>
                <a:ea typeface="Lucida Sans"/>
                <a:cs typeface="Lucida Sans"/>
                <a:sym typeface="Lucida Sans"/>
              </a:rPr>
              <a:t>scala&gt; </a:t>
            </a:r>
            <a:r>
              <a:rPr lang="en-US" sz="2800" b="1" i="0" u="none" strike="noStrike" cap="none">
                <a:solidFill>
                  <a:schemeClr val="dk1"/>
                </a:solidFill>
                <a:latin typeface="Lucida Sans"/>
                <a:ea typeface="Lucida Sans"/>
                <a:cs typeface="Lucida Sans"/>
                <a:sym typeface="Lucida Sans"/>
              </a:rPr>
              <a:t>8 * 5 + 2</a:t>
            </a:r>
            <a:endParaRPr/>
          </a:p>
          <a:p>
            <a:pPr marL="0" marR="0" lvl="0" indent="0" algn="l" rtl="0">
              <a:spcBef>
                <a:spcPts val="0"/>
              </a:spcBef>
              <a:spcAft>
                <a:spcPts val="0"/>
              </a:spcAft>
              <a:buNone/>
            </a:pPr>
            <a:r>
              <a:rPr lang="en-US" sz="2800" b="0" i="0" u="none" strike="noStrike" cap="none">
                <a:solidFill>
                  <a:schemeClr val="dk1"/>
                </a:solidFill>
                <a:latin typeface="Lucida Sans"/>
                <a:ea typeface="Lucida Sans"/>
                <a:cs typeface="Lucida Sans"/>
                <a:sym typeface="Lucida Sans"/>
              </a:rPr>
              <a:t>res0: Int = 42</a:t>
            </a:r>
            <a:endParaRPr/>
          </a:p>
          <a:p>
            <a:pPr marL="0" marR="0" lvl="0" indent="0" algn="l" rtl="0">
              <a:spcBef>
                <a:spcPts val="0"/>
              </a:spcBef>
              <a:spcAft>
                <a:spcPts val="0"/>
              </a:spcAft>
              <a:buNone/>
            </a:pPr>
            <a:r>
              <a:rPr lang="en-US" sz="2800" b="0" i="0" u="none" strike="noStrike" cap="none">
                <a:solidFill>
                  <a:schemeClr val="dk1"/>
                </a:solidFill>
                <a:latin typeface="Palatino"/>
                <a:ea typeface="Palatino"/>
                <a:cs typeface="Palatino"/>
                <a:sym typeface="Palatino"/>
              </a:rPr>
              <a:t>The answer is given the name </a:t>
            </a:r>
            <a:r>
              <a:rPr lang="en-US" sz="2800" b="0" i="0" u="none" strike="noStrike" cap="none">
                <a:solidFill>
                  <a:schemeClr val="dk1"/>
                </a:solidFill>
                <a:latin typeface="Lucida Sans"/>
                <a:ea typeface="Lucida Sans"/>
                <a:cs typeface="Lucida Sans"/>
                <a:sym typeface="Lucida Sans"/>
              </a:rPr>
              <a:t>res0</a:t>
            </a:r>
            <a:r>
              <a:rPr lang="en-US" sz="2800" b="0" i="0" u="none" strike="noStrike" cap="none">
                <a:solidFill>
                  <a:schemeClr val="dk1"/>
                </a:solidFill>
                <a:latin typeface="Palatino"/>
                <a:ea typeface="Palatino"/>
                <a:cs typeface="Palatino"/>
                <a:sym typeface="Palatino"/>
              </a:rPr>
              <a:t>. </a:t>
            </a:r>
            <a:endParaRPr/>
          </a:p>
          <a:p>
            <a:pPr marL="0" marR="0" lvl="0" indent="0" algn="l" rtl="0">
              <a:spcBef>
                <a:spcPts val="0"/>
              </a:spcBef>
              <a:spcAft>
                <a:spcPts val="0"/>
              </a:spcAft>
              <a:buNone/>
            </a:pPr>
            <a:endParaRPr sz="2800" b="0" i="0" u="none" strike="noStrike" cap="none">
              <a:solidFill>
                <a:schemeClr val="dk1"/>
              </a:solidFill>
              <a:latin typeface="Palatino"/>
              <a:ea typeface="Palatino"/>
              <a:cs typeface="Palatino"/>
              <a:sym typeface="Palatino"/>
            </a:endParaRPr>
          </a:p>
          <a:p>
            <a:pPr marL="0" marR="0" lvl="0" indent="0" algn="l" rtl="0">
              <a:spcBef>
                <a:spcPts val="0"/>
              </a:spcBef>
              <a:spcAft>
                <a:spcPts val="0"/>
              </a:spcAft>
              <a:buNone/>
            </a:pPr>
            <a:r>
              <a:rPr lang="en-US" sz="2800" b="0" i="0" u="none" strike="noStrike" cap="none">
                <a:solidFill>
                  <a:schemeClr val="dk1"/>
                </a:solidFill>
                <a:latin typeface="Palatino"/>
                <a:ea typeface="Palatino"/>
                <a:cs typeface="Palatino"/>
                <a:sym typeface="Palatino"/>
              </a:rPr>
              <a:t>You can use that name in subsequent computations:</a:t>
            </a:r>
            <a:endParaRPr/>
          </a:p>
          <a:p>
            <a:pPr marL="0" marR="0" lvl="0" indent="0" algn="l" rtl="0">
              <a:spcBef>
                <a:spcPts val="0"/>
              </a:spcBef>
              <a:spcAft>
                <a:spcPts val="0"/>
              </a:spcAft>
              <a:buNone/>
            </a:pPr>
            <a:r>
              <a:rPr lang="en-US" sz="2800" b="0" i="0" u="none" strike="noStrike" cap="none">
                <a:solidFill>
                  <a:schemeClr val="dk1"/>
                </a:solidFill>
                <a:latin typeface="Lucida Sans"/>
                <a:ea typeface="Lucida Sans"/>
                <a:cs typeface="Lucida Sans"/>
                <a:sym typeface="Lucida Sans"/>
              </a:rPr>
              <a:t>scala&gt; </a:t>
            </a:r>
            <a:r>
              <a:rPr lang="en-US" sz="2800" b="1" i="0" u="none" strike="noStrike" cap="none">
                <a:solidFill>
                  <a:schemeClr val="dk1"/>
                </a:solidFill>
                <a:latin typeface="Lucida Sans"/>
                <a:ea typeface="Lucida Sans"/>
                <a:cs typeface="Lucida Sans"/>
                <a:sym typeface="Lucida Sans"/>
              </a:rPr>
              <a:t>0.5 * res0</a:t>
            </a:r>
            <a:endParaRPr/>
          </a:p>
          <a:p>
            <a:pPr marL="0" marR="0" lvl="0" indent="0" algn="l" rtl="0">
              <a:spcBef>
                <a:spcPts val="0"/>
              </a:spcBef>
              <a:spcAft>
                <a:spcPts val="0"/>
              </a:spcAft>
              <a:buNone/>
            </a:pPr>
            <a:r>
              <a:rPr lang="en-US" sz="2800" b="0" i="0" u="none" strike="noStrike" cap="none">
                <a:solidFill>
                  <a:schemeClr val="dk1"/>
                </a:solidFill>
                <a:latin typeface="Lucida Sans"/>
                <a:ea typeface="Lucida Sans"/>
                <a:cs typeface="Lucida Sans"/>
                <a:sym typeface="Lucida Sans"/>
              </a:rPr>
              <a:t>res1: Double = 21.0</a:t>
            </a:r>
            <a:endParaRPr/>
          </a:p>
          <a:p>
            <a:pPr marL="0" marR="0" lvl="0" indent="0" algn="l" rtl="0">
              <a:spcBef>
                <a:spcPts val="0"/>
              </a:spcBef>
              <a:spcAft>
                <a:spcPts val="0"/>
              </a:spcAft>
              <a:buNone/>
            </a:pPr>
            <a:r>
              <a:rPr lang="en-US" sz="2800" b="0" i="0" u="none" strike="noStrike" cap="none">
                <a:solidFill>
                  <a:schemeClr val="dk1"/>
                </a:solidFill>
                <a:latin typeface="Lucida Sans"/>
                <a:ea typeface="Lucida Sans"/>
                <a:cs typeface="Lucida Sans"/>
                <a:sym typeface="Lucida Sans"/>
              </a:rPr>
              <a:t>scala&gt; </a:t>
            </a:r>
            <a:r>
              <a:rPr lang="en-US" sz="2800" b="1" i="0" u="none" strike="noStrike" cap="none">
                <a:solidFill>
                  <a:schemeClr val="dk1"/>
                </a:solidFill>
                <a:latin typeface="Lucida Sans"/>
                <a:ea typeface="Lucida Sans"/>
                <a:cs typeface="Lucida Sans"/>
                <a:sym typeface="Lucida Sans"/>
              </a:rPr>
              <a:t>"Hello, " + res0</a:t>
            </a:r>
            <a:endParaRPr/>
          </a:p>
          <a:p>
            <a:pPr marL="0" marR="0" lvl="0" indent="0" algn="l" rtl="0">
              <a:spcBef>
                <a:spcPts val="0"/>
              </a:spcBef>
              <a:spcAft>
                <a:spcPts val="0"/>
              </a:spcAft>
              <a:buNone/>
            </a:pPr>
            <a:r>
              <a:rPr lang="en-US" sz="2800" b="0" i="0" u="none" strike="noStrike" cap="none">
                <a:solidFill>
                  <a:schemeClr val="dk1"/>
                </a:solidFill>
                <a:latin typeface="Lucida Sans"/>
                <a:ea typeface="Lucida Sans"/>
                <a:cs typeface="Lucida Sans"/>
                <a:sym typeface="Lucida Sans"/>
              </a:rPr>
              <a:t>res2: java.lang.String = Hello, 42</a:t>
            </a:r>
            <a:endParaRPr/>
          </a:p>
          <a:p>
            <a:pPr marL="0" marR="0" lvl="0" indent="0" algn="l" rtl="0">
              <a:spcBef>
                <a:spcPts val="0"/>
              </a:spcBef>
              <a:spcAft>
                <a:spcPts val="0"/>
              </a:spcAft>
              <a:buNone/>
            </a:pPr>
            <a:endParaRPr sz="2800" b="0" i="0" u="none" strike="noStrike" cap="none">
              <a:solidFill>
                <a:schemeClr val="dk1"/>
              </a:solidFill>
              <a:latin typeface="Lucida Sans"/>
              <a:ea typeface="Lucida Sans"/>
              <a:cs typeface="Lucida Sans"/>
              <a:sym typeface="Lucida Sans"/>
            </a:endParaRPr>
          </a:p>
          <a:p>
            <a:pPr marL="0" marR="0" lvl="0" indent="0" algn="l" rtl="0">
              <a:spcBef>
                <a:spcPts val="0"/>
              </a:spcBef>
              <a:spcAft>
                <a:spcPts val="0"/>
              </a:spcAft>
              <a:buNone/>
            </a:pPr>
            <a:r>
              <a:rPr lang="en-US" sz="2800" b="0" i="0" u="none" strike="noStrike" cap="none">
                <a:solidFill>
                  <a:schemeClr val="dk1"/>
                </a:solidFill>
                <a:latin typeface="Palatino"/>
                <a:ea typeface="Palatino"/>
                <a:cs typeface="Palatino"/>
                <a:sym typeface="Palatino"/>
              </a:rPr>
              <a:t>As you can see, the interpreter also displays the type of the result—in our examples, </a:t>
            </a:r>
            <a:r>
              <a:rPr lang="en-US" sz="2800" b="0" i="0" u="none" strike="noStrike" cap="none">
                <a:solidFill>
                  <a:schemeClr val="dk1"/>
                </a:solidFill>
                <a:latin typeface="Lucida Sans"/>
                <a:ea typeface="Lucida Sans"/>
                <a:cs typeface="Lucida Sans"/>
                <a:sym typeface="Lucida Sans"/>
              </a:rPr>
              <a:t>Int</a:t>
            </a:r>
            <a:r>
              <a:rPr lang="en-US" sz="2800" b="0" i="0" u="none" strike="noStrike" cap="none">
                <a:solidFill>
                  <a:schemeClr val="dk1"/>
                </a:solidFill>
                <a:latin typeface="Palatino"/>
                <a:ea typeface="Palatino"/>
                <a:cs typeface="Palatino"/>
                <a:sym typeface="Palatino"/>
              </a:rPr>
              <a:t>, </a:t>
            </a:r>
            <a:r>
              <a:rPr lang="en-US" sz="2800" b="0" i="0" u="none" strike="noStrike" cap="none">
                <a:solidFill>
                  <a:schemeClr val="dk1"/>
                </a:solidFill>
                <a:latin typeface="Lucida Sans"/>
                <a:ea typeface="Lucida Sans"/>
                <a:cs typeface="Lucida Sans"/>
                <a:sym typeface="Lucida Sans"/>
              </a:rPr>
              <a:t>Double</a:t>
            </a:r>
            <a:r>
              <a:rPr lang="en-US" sz="2800" b="0" i="0" u="none" strike="noStrike" cap="none">
                <a:solidFill>
                  <a:schemeClr val="dk1"/>
                </a:solidFill>
                <a:latin typeface="Palatino"/>
                <a:ea typeface="Palatino"/>
                <a:cs typeface="Palatino"/>
                <a:sym typeface="Palatino"/>
              </a:rPr>
              <a:t>, and </a:t>
            </a:r>
            <a:r>
              <a:rPr lang="en-US" sz="2800" b="0" i="0" u="none" strike="noStrike" cap="none">
                <a:solidFill>
                  <a:schemeClr val="dk1"/>
                </a:solidFill>
                <a:latin typeface="Lucida Sans"/>
                <a:ea typeface="Lucida Sans"/>
                <a:cs typeface="Lucida Sans"/>
                <a:sym typeface="Lucida Sans"/>
              </a:rPr>
              <a:t>java.lang.String</a:t>
            </a:r>
            <a:r>
              <a:rPr lang="en-US" sz="2800" b="0" i="0" u="none" strike="noStrike" cap="none">
                <a:solidFill>
                  <a:schemeClr val="dk1"/>
                </a:solidFill>
                <a:latin typeface="Palatino"/>
                <a:ea typeface="Palatino"/>
                <a:cs typeface="Palatino"/>
                <a:sym typeface="Palatino"/>
              </a:rPr>
              <a:t>.</a:t>
            </a:r>
            <a:endParaRPr sz="2800" b="0" i="0" u="none" strike="noStrike" cap="none">
              <a:solidFill>
                <a:schemeClr val="dk1"/>
              </a:solidFill>
              <a:latin typeface="Calibri"/>
              <a:ea typeface="Calibri"/>
              <a:cs typeface="Calibri"/>
              <a:sym typeface="Calibri"/>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311"/>
        <p:cNvGrpSpPr/>
        <p:nvPr/>
      </p:nvGrpSpPr>
      <p:grpSpPr>
        <a:xfrm>
          <a:off x="0" y="0"/>
          <a:ext cx="0" cy="0"/>
          <a:chOff x="0" y="0"/>
          <a:chExt cx="0" cy="0"/>
        </a:xfrm>
      </p:grpSpPr>
      <p:sp>
        <p:nvSpPr>
          <p:cNvPr id="312" name="Google Shape;312;p58"/>
          <p:cNvSpPr txBox="1"/>
          <p:nvPr/>
        </p:nvSpPr>
        <p:spPr>
          <a:xfrm>
            <a:off x="470262" y="1613118"/>
            <a:ext cx="11120845" cy="181588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0" i="0">
                <a:solidFill>
                  <a:schemeClr val="dk1"/>
                </a:solidFill>
                <a:latin typeface="Arial"/>
                <a:ea typeface="Arial"/>
                <a:cs typeface="Arial"/>
                <a:sym typeface="Arial"/>
              </a:rPr>
              <a:t>Exercise 1: </a:t>
            </a:r>
            <a:endParaRPr/>
          </a:p>
          <a:p>
            <a:pPr marL="0" marR="0" lvl="0" indent="0" algn="l" rtl="0">
              <a:spcBef>
                <a:spcPts val="0"/>
              </a:spcBef>
              <a:spcAft>
                <a:spcPts val="0"/>
              </a:spcAft>
              <a:buNone/>
            </a:pPr>
            <a:endParaRPr sz="2800" b="0" i="0">
              <a:solidFill>
                <a:schemeClr val="dk1"/>
              </a:solidFill>
              <a:latin typeface="Arial"/>
              <a:ea typeface="Arial"/>
              <a:cs typeface="Arial"/>
              <a:sym typeface="Arial"/>
            </a:endParaRPr>
          </a:p>
          <a:p>
            <a:pPr marL="0" marR="0" lvl="0" indent="0" algn="l" rtl="0">
              <a:spcBef>
                <a:spcPts val="0"/>
              </a:spcBef>
              <a:spcAft>
                <a:spcPts val="0"/>
              </a:spcAft>
              <a:buNone/>
            </a:pPr>
            <a:r>
              <a:rPr lang="en-US" sz="2800" b="0" i="0">
                <a:solidFill>
                  <a:schemeClr val="dk1"/>
                </a:solidFill>
                <a:latin typeface="Arial"/>
                <a:ea typeface="Arial"/>
                <a:cs typeface="Arial"/>
                <a:sym typeface="Arial"/>
              </a:rPr>
              <a:t>The signum of a number is 1 if the number is positive, –1 if it is negative, and 0 if it is zero. Write a function that computes this value.</a:t>
            </a:r>
            <a:endParaRPr sz="2800">
              <a:solidFill>
                <a:schemeClr val="dk1"/>
              </a:solidFill>
              <a:latin typeface="Calibri"/>
              <a:ea typeface="Calibri"/>
              <a:cs typeface="Calibri"/>
              <a:sym typeface="Calibri"/>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7" name="Google Shape;317;p59"/>
          <p:cNvSpPr txBox="1"/>
          <p:nvPr/>
        </p:nvSpPr>
        <p:spPr>
          <a:xfrm>
            <a:off x="975360" y="2000016"/>
            <a:ext cx="8168640" cy="178510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chemeClr val="dk1"/>
                </a:solidFill>
                <a:latin typeface="Calibri"/>
                <a:ea typeface="Calibri"/>
                <a:cs typeface="Calibri"/>
                <a:sym typeface="Calibri"/>
              </a:rPr>
              <a:t>def signum1(x: Int) = if (x == 0) 0 else if (x &lt; 0) -1 else 1</a:t>
            </a:r>
            <a:endParaRPr/>
          </a:p>
          <a:p>
            <a:pPr marL="0" marR="0" lvl="0" indent="0" algn="l" rtl="0">
              <a:spcBef>
                <a:spcPts val="0"/>
              </a:spcBef>
              <a:spcAft>
                <a:spcPts val="0"/>
              </a:spcAft>
              <a:buNone/>
            </a:pPr>
            <a:endParaRPr sz="2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              </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 </a:t>
            </a:r>
            <a:endParaRPr/>
          </a:p>
        </p:txBody>
      </p:sp>
      <p:sp>
        <p:nvSpPr>
          <p:cNvPr id="318" name="Google Shape;318;p59"/>
          <p:cNvSpPr txBox="1"/>
          <p:nvPr/>
        </p:nvSpPr>
        <p:spPr>
          <a:xfrm>
            <a:off x="1227908" y="3785120"/>
            <a:ext cx="9562011" cy="181588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0" i="0">
                <a:solidFill>
                  <a:schemeClr val="dk1"/>
                </a:solidFill>
                <a:latin typeface="Arial"/>
                <a:ea typeface="Arial"/>
                <a:cs typeface="Arial"/>
                <a:sym typeface="Arial"/>
              </a:rPr>
              <a:t>Exercise 2: </a:t>
            </a:r>
            <a:endParaRPr/>
          </a:p>
          <a:p>
            <a:pPr marL="0" marR="0" lvl="0" indent="0" algn="l" rtl="0">
              <a:spcBef>
                <a:spcPts val="0"/>
              </a:spcBef>
              <a:spcAft>
                <a:spcPts val="0"/>
              </a:spcAft>
              <a:buNone/>
            </a:pPr>
            <a:r>
              <a:rPr lang="en-US" sz="2800" b="0" i="0" u="none" strike="noStrike">
                <a:solidFill>
                  <a:srgbClr val="000000"/>
                </a:solidFill>
                <a:latin typeface="Palatino"/>
                <a:ea typeface="Palatino"/>
                <a:cs typeface="Palatino"/>
                <a:sym typeface="Palatino"/>
              </a:rPr>
              <a:t>What is the value of an empty block expression </a:t>
            </a:r>
            <a:r>
              <a:rPr lang="en-US" sz="2800" b="0" i="0" u="none" strike="noStrike">
                <a:solidFill>
                  <a:srgbClr val="000000"/>
                </a:solidFill>
                <a:latin typeface="Lucida Sans"/>
                <a:ea typeface="Lucida Sans"/>
                <a:cs typeface="Lucida Sans"/>
                <a:sym typeface="Lucida Sans"/>
              </a:rPr>
              <a:t>{}</a:t>
            </a:r>
            <a:r>
              <a:rPr lang="en-US" sz="2800" b="0" i="0" u="none" strike="noStrike">
                <a:solidFill>
                  <a:srgbClr val="000000"/>
                </a:solidFill>
                <a:latin typeface="Palatino"/>
                <a:ea typeface="Palatino"/>
                <a:cs typeface="Palatino"/>
                <a:sym typeface="Palatino"/>
              </a:rPr>
              <a:t>? What is its type?</a:t>
            </a:r>
            <a:endParaRPr/>
          </a:p>
          <a:p>
            <a:pPr marL="0" marR="0" lvl="0" indent="0" algn="l" rtl="0">
              <a:spcBef>
                <a:spcPts val="0"/>
              </a:spcBef>
              <a:spcAft>
                <a:spcPts val="0"/>
              </a:spcAft>
              <a:buNone/>
            </a:pPr>
            <a:endParaRPr sz="2800">
              <a:solidFill>
                <a:schemeClr val="dk1"/>
              </a:solidFill>
              <a:latin typeface="Calibri"/>
              <a:ea typeface="Calibri"/>
              <a:cs typeface="Calibri"/>
              <a:sym typeface="Calibri"/>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60"/>
          <p:cNvSpPr txBox="1"/>
          <p:nvPr/>
        </p:nvSpPr>
        <p:spPr>
          <a:xfrm>
            <a:off x="243839" y="0"/>
            <a:ext cx="10493829" cy="655564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chemeClr val="dk1"/>
                </a:solidFill>
                <a:latin typeface="Calibri"/>
                <a:ea typeface="Calibri"/>
                <a:cs typeface="Calibri"/>
                <a:sym typeface="Calibri"/>
              </a:rPr>
              <a:t>An empty block as type Unit</a:t>
            </a:r>
            <a:endParaRPr/>
          </a:p>
          <a:p>
            <a:pPr marL="0" marR="0" lvl="0" indent="0" algn="l" rtl="0">
              <a:spcBef>
                <a:spcPts val="0"/>
              </a:spcBef>
              <a:spcAft>
                <a:spcPts val="0"/>
              </a:spcAft>
              <a:buNone/>
            </a:pPr>
            <a:endParaRPr sz="2800">
              <a:solidFill>
                <a:schemeClr val="dk1"/>
              </a:solidFill>
              <a:latin typeface="Calibri"/>
              <a:ea typeface="Calibri"/>
              <a:cs typeface="Calibri"/>
              <a:sym typeface="Calibri"/>
            </a:endParaRPr>
          </a:p>
          <a:p>
            <a:pPr marL="0" marR="0" lvl="0" indent="0" algn="l" rtl="0">
              <a:spcBef>
                <a:spcPts val="0"/>
              </a:spcBef>
              <a:spcAft>
                <a:spcPts val="0"/>
              </a:spcAft>
              <a:buNone/>
            </a:pPr>
            <a:r>
              <a:rPr lang="en-US" sz="2800">
                <a:solidFill>
                  <a:schemeClr val="dk1"/>
                </a:solidFill>
                <a:latin typeface="Calibri"/>
                <a:ea typeface="Calibri"/>
                <a:cs typeface="Calibri"/>
                <a:sym typeface="Calibri"/>
              </a:rPr>
              <a:t>Unit is a subtype of scala.AnyVal. </a:t>
            </a:r>
            <a:endParaRPr/>
          </a:p>
          <a:p>
            <a:pPr marL="0" marR="0" lvl="0" indent="0" algn="l" rtl="0">
              <a:spcBef>
                <a:spcPts val="0"/>
              </a:spcBef>
              <a:spcAft>
                <a:spcPts val="0"/>
              </a:spcAft>
              <a:buNone/>
            </a:pPr>
            <a:endParaRPr sz="2800">
              <a:solidFill>
                <a:schemeClr val="dk1"/>
              </a:solidFill>
              <a:latin typeface="Calibri"/>
              <a:ea typeface="Calibri"/>
              <a:cs typeface="Calibri"/>
              <a:sym typeface="Calibri"/>
            </a:endParaRPr>
          </a:p>
          <a:p>
            <a:pPr marL="0" marR="0" lvl="0" indent="0" algn="l" rtl="0">
              <a:spcBef>
                <a:spcPts val="0"/>
              </a:spcBef>
              <a:spcAft>
                <a:spcPts val="0"/>
              </a:spcAft>
              <a:buNone/>
            </a:pPr>
            <a:r>
              <a:rPr lang="en-US" sz="2800">
                <a:solidFill>
                  <a:schemeClr val="dk1"/>
                </a:solidFill>
                <a:latin typeface="Calibri"/>
                <a:ea typeface="Calibri"/>
                <a:cs typeface="Calibri"/>
                <a:sym typeface="Calibri"/>
              </a:rPr>
              <a:t>There is </a:t>
            </a:r>
            <a:r>
              <a:rPr lang="en-US" sz="2800" b="1">
                <a:solidFill>
                  <a:schemeClr val="dk1"/>
                </a:solidFill>
                <a:latin typeface="Calibri"/>
                <a:ea typeface="Calibri"/>
                <a:cs typeface="Calibri"/>
                <a:sym typeface="Calibri"/>
              </a:rPr>
              <a:t>only one value of type Unit, (), and it is not represented by any object in the underlying runtime system</a:t>
            </a:r>
            <a:r>
              <a:rPr lang="en-US" sz="2800">
                <a:solidFill>
                  <a:schemeClr val="dk1"/>
                </a:solidFill>
                <a:latin typeface="Calibri"/>
                <a:ea typeface="Calibri"/>
                <a:cs typeface="Calibri"/>
                <a:sym typeface="Calibri"/>
              </a:rPr>
              <a:t>. </a:t>
            </a:r>
            <a:endParaRPr/>
          </a:p>
          <a:p>
            <a:pPr marL="0" marR="0" lvl="0" indent="0" algn="l" rtl="0">
              <a:spcBef>
                <a:spcPts val="0"/>
              </a:spcBef>
              <a:spcAft>
                <a:spcPts val="0"/>
              </a:spcAft>
              <a:buNone/>
            </a:pPr>
            <a:endParaRPr sz="2800">
              <a:solidFill>
                <a:schemeClr val="dk1"/>
              </a:solidFill>
              <a:latin typeface="Calibri"/>
              <a:ea typeface="Calibri"/>
              <a:cs typeface="Calibri"/>
              <a:sym typeface="Calibri"/>
            </a:endParaRPr>
          </a:p>
          <a:p>
            <a:pPr marL="0" marR="0" lvl="0" indent="0" algn="l" rtl="0">
              <a:spcBef>
                <a:spcPts val="0"/>
              </a:spcBef>
              <a:spcAft>
                <a:spcPts val="0"/>
              </a:spcAft>
              <a:buNone/>
            </a:pPr>
            <a:r>
              <a:rPr lang="en-US" sz="2800">
                <a:solidFill>
                  <a:schemeClr val="dk1"/>
                </a:solidFill>
                <a:latin typeface="Calibri"/>
                <a:ea typeface="Calibri"/>
                <a:cs typeface="Calibri"/>
                <a:sym typeface="Calibri"/>
              </a:rPr>
              <a:t>A method with return type Unit is analogous to a Java method which is declared void.</a:t>
            </a:r>
            <a:endParaRPr/>
          </a:p>
          <a:p>
            <a:pPr marL="0" marR="0" lvl="0" indent="0" algn="l" rtl="0">
              <a:spcBef>
                <a:spcPts val="0"/>
              </a:spcBef>
              <a:spcAft>
                <a:spcPts val="0"/>
              </a:spcAft>
              <a:buNone/>
            </a:pPr>
            <a:endParaRPr sz="2800">
              <a:solidFill>
                <a:schemeClr val="dk1"/>
              </a:solidFill>
              <a:latin typeface="Calibri"/>
              <a:ea typeface="Calibri"/>
              <a:cs typeface="Calibri"/>
              <a:sym typeface="Calibri"/>
            </a:endParaRPr>
          </a:p>
          <a:p>
            <a:pPr marL="0" marR="0" lvl="0" indent="0" algn="l" rtl="0">
              <a:spcBef>
                <a:spcPts val="0"/>
              </a:spcBef>
              <a:spcAft>
                <a:spcPts val="0"/>
              </a:spcAft>
              <a:buNone/>
            </a:pPr>
            <a:r>
              <a:rPr lang="en-US" sz="2800">
                <a:solidFill>
                  <a:schemeClr val="dk1"/>
                </a:solidFill>
                <a:latin typeface="Calibri"/>
                <a:ea typeface="Calibri"/>
                <a:cs typeface="Calibri"/>
                <a:sym typeface="Calibri"/>
              </a:rPr>
              <a:t>So, </a:t>
            </a:r>
            <a:r>
              <a:rPr lang="en-US" sz="2800" b="1">
                <a:solidFill>
                  <a:schemeClr val="dk1"/>
                </a:solidFill>
                <a:latin typeface="Calibri"/>
                <a:ea typeface="Calibri"/>
                <a:cs typeface="Calibri"/>
                <a:sym typeface="Calibri"/>
              </a:rPr>
              <a:t>Unit is a sort of placeholder meaning no useful value</a:t>
            </a:r>
            <a:r>
              <a:rPr lang="en-US" sz="2800">
                <a:solidFill>
                  <a:schemeClr val="dk1"/>
                </a:solidFill>
                <a:latin typeface="Calibri"/>
                <a:ea typeface="Calibri"/>
                <a:cs typeface="Calibri"/>
                <a:sym typeface="Calibri"/>
              </a:rPr>
              <a:t>.</a:t>
            </a:r>
            <a:endParaRPr/>
          </a:p>
          <a:p>
            <a:pPr marL="0" marR="0" lvl="0" indent="0" algn="l" rtl="0">
              <a:spcBef>
                <a:spcPts val="0"/>
              </a:spcBef>
              <a:spcAft>
                <a:spcPts val="0"/>
              </a:spcAft>
              <a:buNone/>
            </a:pPr>
            <a:endParaRPr sz="2800">
              <a:solidFill>
                <a:schemeClr val="dk1"/>
              </a:solidFill>
              <a:latin typeface="Calibri"/>
              <a:ea typeface="Calibri"/>
              <a:cs typeface="Calibri"/>
              <a:sym typeface="Calibri"/>
            </a:endParaRPr>
          </a:p>
          <a:p>
            <a:pPr marL="0" marR="0" lvl="0" indent="0" algn="l" rtl="0">
              <a:spcBef>
                <a:spcPts val="0"/>
              </a:spcBef>
              <a:spcAft>
                <a:spcPts val="0"/>
              </a:spcAft>
              <a:buNone/>
            </a:pPr>
            <a:r>
              <a:rPr lang="en-US" sz="2800" b="0" i="0">
                <a:solidFill>
                  <a:schemeClr val="dk1"/>
                </a:solidFill>
                <a:latin typeface="Arial"/>
                <a:ea typeface="Arial"/>
                <a:cs typeface="Arial"/>
                <a:sym typeface="Arial"/>
              </a:rPr>
              <a:t>Exercise 3: </a:t>
            </a:r>
            <a:endParaRPr/>
          </a:p>
          <a:p>
            <a:pPr marL="0" marR="0" lvl="0" indent="0" algn="l" rtl="0">
              <a:spcBef>
                <a:spcPts val="0"/>
              </a:spcBef>
              <a:spcAft>
                <a:spcPts val="0"/>
              </a:spcAft>
              <a:buNone/>
            </a:pPr>
            <a:r>
              <a:rPr lang="en-US" sz="2800" b="0" i="0" u="none" strike="noStrike">
                <a:solidFill>
                  <a:schemeClr val="dk1"/>
                </a:solidFill>
                <a:latin typeface="Palatino"/>
                <a:ea typeface="Palatino"/>
                <a:cs typeface="Palatino"/>
                <a:sym typeface="Palatino"/>
              </a:rPr>
              <a:t>Write a Scala equivalent for the Java loop</a:t>
            </a:r>
            <a:endParaRPr/>
          </a:p>
          <a:p>
            <a:pPr marL="0" marR="0" lvl="0" indent="0" algn="l" rtl="0">
              <a:spcBef>
                <a:spcPts val="0"/>
              </a:spcBef>
              <a:spcAft>
                <a:spcPts val="0"/>
              </a:spcAft>
              <a:buNone/>
            </a:pPr>
            <a:r>
              <a:rPr lang="en-US" sz="2800" b="0" i="0" u="none" strike="noStrike">
                <a:solidFill>
                  <a:schemeClr val="dk1"/>
                </a:solidFill>
                <a:latin typeface="Lucida Sans"/>
                <a:ea typeface="Lucida Sans"/>
                <a:cs typeface="Lucida Sans"/>
                <a:sym typeface="Lucida Sans"/>
              </a:rPr>
              <a:t>for (int i = 10; i &gt;= 0; i--) System.out.println(i);</a:t>
            </a:r>
            <a:endParaRPr sz="2800">
              <a:solidFill>
                <a:schemeClr val="dk1"/>
              </a:solidFill>
              <a:latin typeface="Calibri"/>
              <a:ea typeface="Calibri"/>
              <a:cs typeface="Calibri"/>
              <a:sym typeface="Calibri"/>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p61"/>
          <p:cNvSpPr txBox="1"/>
          <p:nvPr/>
        </p:nvSpPr>
        <p:spPr>
          <a:xfrm>
            <a:off x="792479" y="385580"/>
            <a:ext cx="9518469" cy="483209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dirty="0">
                <a:solidFill>
                  <a:schemeClr val="dk1"/>
                </a:solidFill>
                <a:latin typeface="Calibri"/>
                <a:ea typeface="Calibri"/>
                <a:cs typeface="Calibri"/>
                <a:sym typeface="Calibri"/>
              </a:rPr>
              <a:t>for (</a:t>
            </a:r>
            <a:r>
              <a:rPr lang="en-US" sz="2800" dirty="0" err="1">
                <a:solidFill>
                  <a:schemeClr val="dk1"/>
                </a:solidFill>
                <a:latin typeface="Calibri"/>
                <a:ea typeface="Calibri"/>
                <a:cs typeface="Calibri"/>
                <a:sym typeface="Calibri"/>
              </a:rPr>
              <a:t>i</a:t>
            </a:r>
            <a:r>
              <a:rPr lang="en-US" sz="2800" dirty="0">
                <a:solidFill>
                  <a:schemeClr val="dk1"/>
                </a:solidFill>
                <a:latin typeface="Calibri"/>
                <a:ea typeface="Calibri"/>
                <a:cs typeface="Calibri"/>
                <a:sym typeface="Calibri"/>
              </a:rPr>
              <a:t> &lt;- 0 to 10 reverse) </a:t>
            </a:r>
            <a:r>
              <a:rPr lang="en-US" sz="2800" dirty="0" err="1">
                <a:solidFill>
                  <a:schemeClr val="dk1"/>
                </a:solidFill>
                <a:latin typeface="Calibri"/>
                <a:ea typeface="Calibri"/>
                <a:cs typeface="Calibri"/>
                <a:sym typeface="Calibri"/>
              </a:rPr>
              <a:t>println</a:t>
            </a:r>
            <a:r>
              <a:rPr lang="en-US" sz="2800" dirty="0">
                <a:solidFill>
                  <a:schemeClr val="dk1"/>
                </a:solidFill>
                <a:latin typeface="Calibri"/>
                <a:ea typeface="Calibri"/>
                <a:cs typeface="Calibri"/>
                <a:sym typeface="Calibri"/>
              </a:rPr>
              <a:t>(</a:t>
            </a:r>
            <a:r>
              <a:rPr lang="en-US" sz="2800" dirty="0" err="1">
                <a:solidFill>
                  <a:schemeClr val="dk1"/>
                </a:solidFill>
                <a:latin typeface="Calibri"/>
                <a:ea typeface="Calibri"/>
                <a:cs typeface="Calibri"/>
                <a:sym typeface="Calibri"/>
              </a:rPr>
              <a:t>i</a:t>
            </a:r>
            <a:r>
              <a:rPr lang="en-US" sz="2800" dirty="0">
                <a:solidFill>
                  <a:schemeClr val="dk1"/>
                </a:solidFill>
                <a:latin typeface="Calibri"/>
                <a:ea typeface="Calibri"/>
                <a:cs typeface="Calibri"/>
                <a:sym typeface="Calibri"/>
              </a:rPr>
              <a:t>)</a:t>
            </a:r>
            <a:endParaRPr dirty="0"/>
          </a:p>
          <a:p>
            <a:pPr marL="0" marR="0" lvl="0" indent="0" algn="l" rtl="0">
              <a:spcBef>
                <a:spcPts val="0"/>
              </a:spcBef>
              <a:spcAft>
                <a:spcPts val="0"/>
              </a:spcAft>
              <a:buNone/>
            </a:pPr>
            <a:r>
              <a:rPr lang="en-US" sz="2800" dirty="0">
                <a:solidFill>
                  <a:schemeClr val="dk1"/>
                </a:solidFill>
                <a:latin typeface="Calibri"/>
                <a:ea typeface="Calibri"/>
                <a:cs typeface="Calibri"/>
                <a:sym typeface="Calibri"/>
              </a:rPr>
              <a:t>                    (OR)</a:t>
            </a:r>
            <a:endParaRPr dirty="0"/>
          </a:p>
          <a:p>
            <a:pPr marL="0" marR="0" lvl="0" indent="0" algn="l" rtl="0">
              <a:spcBef>
                <a:spcPts val="0"/>
              </a:spcBef>
              <a:spcAft>
                <a:spcPts val="0"/>
              </a:spcAft>
              <a:buNone/>
            </a:pPr>
            <a:endParaRPr sz="28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800" dirty="0">
                <a:solidFill>
                  <a:schemeClr val="dk1"/>
                </a:solidFill>
                <a:latin typeface="Calibri"/>
                <a:ea typeface="Calibri"/>
                <a:cs typeface="Calibri"/>
                <a:sym typeface="Calibri"/>
              </a:rPr>
              <a:t>Using</a:t>
            </a:r>
            <a:r>
              <a:rPr lang="en-US" sz="2800" b="1" dirty="0">
                <a:solidFill>
                  <a:schemeClr val="dk1"/>
                </a:solidFill>
                <a:latin typeface="Calibri"/>
                <a:ea typeface="Calibri"/>
                <a:cs typeface="Calibri"/>
                <a:sym typeface="Calibri"/>
              </a:rPr>
              <a:t> by </a:t>
            </a:r>
            <a:r>
              <a:rPr lang="en-US" sz="2800" dirty="0">
                <a:solidFill>
                  <a:schemeClr val="dk1"/>
                </a:solidFill>
                <a:latin typeface="Calibri"/>
                <a:ea typeface="Calibri"/>
                <a:cs typeface="Calibri"/>
                <a:sym typeface="Calibri"/>
              </a:rPr>
              <a:t>to control the increment:</a:t>
            </a:r>
            <a:endParaRPr dirty="0"/>
          </a:p>
          <a:p>
            <a:pPr marL="0" marR="0" lvl="0" indent="0" algn="l" rtl="0">
              <a:spcBef>
                <a:spcPts val="0"/>
              </a:spcBef>
              <a:spcAft>
                <a:spcPts val="0"/>
              </a:spcAft>
              <a:buNone/>
            </a:pPr>
            <a:r>
              <a:rPr lang="en-US" sz="2800" dirty="0">
                <a:solidFill>
                  <a:schemeClr val="dk1"/>
                </a:solidFill>
                <a:latin typeface="Calibri"/>
                <a:ea typeface="Calibri"/>
                <a:cs typeface="Calibri"/>
                <a:sym typeface="Calibri"/>
              </a:rPr>
              <a:t>for (</a:t>
            </a:r>
            <a:r>
              <a:rPr lang="en-US" sz="2800" dirty="0" err="1">
                <a:solidFill>
                  <a:schemeClr val="dk1"/>
                </a:solidFill>
                <a:latin typeface="Calibri"/>
                <a:ea typeface="Calibri"/>
                <a:cs typeface="Calibri"/>
                <a:sym typeface="Calibri"/>
              </a:rPr>
              <a:t>i</a:t>
            </a:r>
            <a:r>
              <a:rPr lang="en-US" sz="2800" dirty="0">
                <a:solidFill>
                  <a:schemeClr val="dk1"/>
                </a:solidFill>
                <a:latin typeface="Calibri"/>
                <a:ea typeface="Calibri"/>
                <a:cs typeface="Calibri"/>
                <a:sym typeface="Calibri"/>
              </a:rPr>
              <a:t> &lt;- 10 to 0 by -1) </a:t>
            </a:r>
            <a:r>
              <a:rPr lang="en-US" sz="2800" dirty="0" err="1">
                <a:solidFill>
                  <a:schemeClr val="dk1"/>
                </a:solidFill>
                <a:latin typeface="Calibri"/>
                <a:ea typeface="Calibri"/>
                <a:cs typeface="Calibri"/>
                <a:sym typeface="Calibri"/>
              </a:rPr>
              <a:t>println</a:t>
            </a:r>
            <a:r>
              <a:rPr lang="en-US" sz="2800" dirty="0">
                <a:solidFill>
                  <a:schemeClr val="dk1"/>
                </a:solidFill>
                <a:latin typeface="Calibri"/>
                <a:ea typeface="Calibri"/>
                <a:cs typeface="Calibri"/>
                <a:sym typeface="Calibri"/>
              </a:rPr>
              <a:t>(</a:t>
            </a:r>
            <a:r>
              <a:rPr lang="en-US" sz="2800" dirty="0" err="1">
                <a:solidFill>
                  <a:schemeClr val="dk1"/>
                </a:solidFill>
                <a:latin typeface="Calibri"/>
                <a:ea typeface="Calibri"/>
                <a:cs typeface="Calibri"/>
                <a:sym typeface="Calibri"/>
              </a:rPr>
              <a:t>i</a:t>
            </a:r>
            <a:r>
              <a:rPr lang="en-US" sz="2800" dirty="0">
                <a:solidFill>
                  <a:schemeClr val="dk1"/>
                </a:solidFill>
                <a:latin typeface="Calibri"/>
                <a:ea typeface="Calibri"/>
                <a:cs typeface="Calibri"/>
                <a:sym typeface="Calibri"/>
              </a:rPr>
              <a:t>)</a:t>
            </a:r>
            <a:endParaRPr dirty="0"/>
          </a:p>
          <a:p>
            <a:pPr marL="0" marR="0" lvl="0" indent="0" algn="l" rtl="0">
              <a:spcBef>
                <a:spcPts val="0"/>
              </a:spcBef>
              <a:spcAft>
                <a:spcPts val="0"/>
              </a:spcAft>
              <a:buNone/>
            </a:pPr>
            <a:endParaRPr sz="2800" dirty="0">
              <a:solidFill>
                <a:schemeClr val="dk1"/>
              </a:solidFill>
              <a:latin typeface="Calibri"/>
              <a:ea typeface="Calibri"/>
              <a:cs typeface="Calibri"/>
              <a:sym typeface="Calibri"/>
            </a:endParaRPr>
          </a:p>
          <a:p>
            <a:pPr marL="0" marR="0" lvl="0" indent="0" algn="l" rtl="0">
              <a:spcBef>
                <a:spcPts val="0"/>
              </a:spcBef>
              <a:spcAft>
                <a:spcPts val="0"/>
              </a:spcAft>
              <a:buNone/>
            </a:pPr>
            <a:endParaRPr sz="2800" dirty="0">
              <a:solidFill>
                <a:schemeClr val="dk1"/>
              </a:solidFill>
              <a:latin typeface="Calibri"/>
              <a:ea typeface="Calibri"/>
              <a:cs typeface="Calibri"/>
              <a:sym typeface="Calibri"/>
            </a:endParaRPr>
          </a:p>
          <a:p>
            <a:pPr marL="0" marR="0" lvl="0" indent="0" algn="l" rtl="0">
              <a:spcBef>
                <a:spcPts val="0"/>
              </a:spcBef>
              <a:spcAft>
                <a:spcPts val="0"/>
              </a:spcAft>
              <a:buNone/>
            </a:pPr>
            <a:endParaRPr sz="28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800" b="0" i="0" dirty="0">
                <a:solidFill>
                  <a:schemeClr val="dk1"/>
                </a:solidFill>
                <a:latin typeface="Arial"/>
                <a:ea typeface="Arial"/>
                <a:cs typeface="Arial"/>
                <a:sym typeface="Arial"/>
              </a:rPr>
              <a:t>Exercise 4: </a:t>
            </a:r>
            <a:endParaRPr dirty="0"/>
          </a:p>
          <a:p>
            <a:pPr marL="0" marR="0" lvl="0" indent="0" algn="l" rtl="0">
              <a:spcBef>
                <a:spcPts val="0"/>
              </a:spcBef>
              <a:spcAft>
                <a:spcPts val="0"/>
              </a:spcAft>
              <a:buNone/>
            </a:pPr>
            <a:r>
              <a:rPr lang="en-US" sz="2800" b="0" i="0" u="none" strike="noStrike" dirty="0">
                <a:solidFill>
                  <a:schemeClr val="dk1"/>
                </a:solidFill>
                <a:latin typeface="Palatino"/>
                <a:ea typeface="Palatino"/>
                <a:cs typeface="Palatino"/>
                <a:sym typeface="Palatino"/>
              </a:rPr>
              <a:t>Write a procedure </a:t>
            </a:r>
            <a:r>
              <a:rPr lang="en-US" sz="2800" b="0" i="0" u="none" strike="noStrike" dirty="0">
                <a:solidFill>
                  <a:schemeClr val="dk1"/>
                </a:solidFill>
                <a:latin typeface="Lucida Sans"/>
                <a:ea typeface="Lucida Sans"/>
                <a:cs typeface="Lucida Sans"/>
                <a:sym typeface="Lucida Sans"/>
              </a:rPr>
              <a:t>countdown(n: Int) </a:t>
            </a:r>
            <a:r>
              <a:rPr lang="en-US" sz="2800" b="0" i="0" u="none" strike="noStrike" dirty="0">
                <a:solidFill>
                  <a:schemeClr val="dk1"/>
                </a:solidFill>
                <a:latin typeface="Palatino"/>
                <a:ea typeface="Palatino"/>
                <a:cs typeface="Palatino"/>
                <a:sym typeface="Palatino"/>
              </a:rPr>
              <a:t>that prints the numbers from </a:t>
            </a:r>
            <a:r>
              <a:rPr lang="en-US" sz="2800" b="0" i="0" u="none" strike="noStrike" dirty="0">
                <a:solidFill>
                  <a:schemeClr val="dk1"/>
                </a:solidFill>
                <a:latin typeface="Lucida Sans"/>
                <a:ea typeface="Lucida Sans"/>
                <a:cs typeface="Lucida Sans"/>
                <a:sym typeface="Lucida Sans"/>
              </a:rPr>
              <a:t>n </a:t>
            </a:r>
            <a:r>
              <a:rPr lang="en-US" sz="2800" b="0" i="0" u="none" strike="noStrike" dirty="0">
                <a:solidFill>
                  <a:schemeClr val="dk1"/>
                </a:solidFill>
                <a:latin typeface="Palatino"/>
                <a:ea typeface="Palatino"/>
                <a:cs typeface="Palatino"/>
                <a:sym typeface="Palatino"/>
              </a:rPr>
              <a:t>to 0.</a:t>
            </a:r>
            <a:endParaRPr sz="2800" dirty="0">
              <a:solidFill>
                <a:schemeClr val="dk1"/>
              </a:solidFill>
              <a:latin typeface="Calibri"/>
              <a:ea typeface="Calibri"/>
              <a:cs typeface="Calibri"/>
              <a:sym typeface="Calibri"/>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3" name="Google Shape;333;p62"/>
          <p:cNvSpPr txBox="1"/>
          <p:nvPr/>
        </p:nvSpPr>
        <p:spPr>
          <a:xfrm>
            <a:off x="705394" y="1880104"/>
            <a:ext cx="10154195" cy="267765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chemeClr val="dk1"/>
                </a:solidFill>
                <a:latin typeface="Calibri"/>
                <a:ea typeface="Calibri"/>
                <a:cs typeface="Calibri"/>
                <a:sym typeface="Calibri"/>
              </a:rPr>
              <a:t>def countdown1(x: Int){</a:t>
            </a:r>
            <a:endParaRPr/>
          </a:p>
          <a:p>
            <a:pPr marL="0" marR="0" lvl="0" indent="0" algn="l" rtl="0">
              <a:spcBef>
                <a:spcPts val="0"/>
              </a:spcBef>
              <a:spcAft>
                <a:spcPts val="0"/>
              </a:spcAft>
              <a:buNone/>
            </a:pPr>
            <a:r>
              <a:rPr lang="en-US" sz="2800">
                <a:solidFill>
                  <a:schemeClr val="dk1"/>
                </a:solidFill>
                <a:latin typeface="Calibri"/>
                <a:ea typeface="Calibri"/>
                <a:cs typeface="Calibri"/>
                <a:sym typeface="Calibri"/>
              </a:rPr>
              <a:t>  for (i &lt;- x to 0 by -1) println(i)}</a:t>
            </a:r>
            <a:endParaRPr/>
          </a:p>
          <a:p>
            <a:pPr marL="0" marR="0" lvl="0" indent="0" algn="l" rtl="0">
              <a:spcBef>
                <a:spcPts val="0"/>
              </a:spcBef>
              <a:spcAft>
                <a:spcPts val="0"/>
              </a:spcAft>
              <a:buNone/>
            </a:pPr>
            <a:endParaRPr sz="2800">
              <a:solidFill>
                <a:schemeClr val="dk1"/>
              </a:solidFill>
              <a:latin typeface="Calibri"/>
              <a:ea typeface="Calibri"/>
              <a:cs typeface="Calibri"/>
              <a:sym typeface="Calibri"/>
            </a:endParaRPr>
          </a:p>
          <a:p>
            <a:pPr marL="0" marR="0" lvl="0" indent="0" algn="l" rtl="0">
              <a:spcBef>
                <a:spcPts val="0"/>
              </a:spcBef>
              <a:spcAft>
                <a:spcPts val="0"/>
              </a:spcAft>
              <a:buNone/>
            </a:pPr>
            <a:endParaRPr sz="2800">
              <a:solidFill>
                <a:schemeClr val="dk1"/>
              </a:solidFill>
              <a:latin typeface="Calibri"/>
              <a:ea typeface="Calibri"/>
              <a:cs typeface="Calibri"/>
              <a:sym typeface="Calibri"/>
            </a:endParaRPr>
          </a:p>
          <a:p>
            <a:pPr marL="0" marR="0" lvl="0" indent="0" algn="l" rtl="0">
              <a:spcBef>
                <a:spcPts val="0"/>
              </a:spcBef>
              <a:spcAft>
                <a:spcPts val="0"/>
              </a:spcAft>
              <a:buNone/>
            </a:pPr>
            <a:endParaRPr sz="2800">
              <a:solidFill>
                <a:schemeClr val="dk1"/>
              </a:solidFill>
              <a:latin typeface="Calibri"/>
              <a:ea typeface="Calibri"/>
              <a:cs typeface="Calibri"/>
              <a:sym typeface="Calibri"/>
            </a:endParaRPr>
          </a:p>
          <a:p>
            <a:pPr marL="0" marR="0" lvl="0" indent="0" algn="l" rtl="0">
              <a:spcBef>
                <a:spcPts val="0"/>
              </a:spcBef>
              <a:spcAft>
                <a:spcPts val="0"/>
              </a:spcAft>
              <a:buNone/>
            </a:pPr>
            <a:r>
              <a:rPr lang="en-US" sz="2800">
                <a:solidFill>
                  <a:schemeClr val="dk1"/>
                </a:solidFill>
                <a:latin typeface="Calibri"/>
                <a:ea typeface="Calibri"/>
                <a:cs typeface="Calibri"/>
                <a:sym typeface="Calibri"/>
              </a:rPr>
              <a:t>Reference-</a:t>
            </a:r>
            <a:r>
              <a:rPr lang="en-US" sz="2800" u="sng">
                <a:solidFill>
                  <a:schemeClr val="hlink"/>
                </a:solidFill>
                <a:latin typeface="Calibri"/>
                <a:ea typeface="Calibri"/>
                <a:cs typeface="Calibri"/>
                <a:sym typeface="Calibri"/>
                <a:hlinkClick r:id="rId3"/>
              </a:rPr>
              <a:t>Scala For The Impatient -- Chapter 2 (derlin.github.io)</a:t>
            </a:r>
            <a:endParaRPr sz="2800">
              <a:solidFill>
                <a:schemeClr val="dk1"/>
              </a:solidFill>
              <a:latin typeface="Calibri"/>
              <a:ea typeface="Calibri"/>
              <a:cs typeface="Calibri"/>
              <a:sym typeface="Calibri"/>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8" name="Google Shape;338;p63"/>
          <p:cNvSpPr/>
          <p:nvPr/>
        </p:nvSpPr>
        <p:spPr>
          <a:xfrm>
            <a:off x="218997" y="475376"/>
            <a:ext cx="3850541" cy="58477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3200">
                <a:solidFill>
                  <a:schemeClr val="dk1"/>
                </a:solidFill>
                <a:latin typeface="Arial"/>
                <a:ea typeface="Arial"/>
                <a:cs typeface="Arial"/>
                <a:sym typeface="Arial"/>
              </a:rPr>
              <a:t>Fixed-Length Arrays</a:t>
            </a:r>
            <a:endParaRPr sz="3200">
              <a:solidFill>
                <a:schemeClr val="dk1"/>
              </a:solidFill>
              <a:latin typeface="Calibri"/>
              <a:ea typeface="Calibri"/>
              <a:cs typeface="Calibri"/>
              <a:sym typeface="Calibri"/>
            </a:endParaRPr>
          </a:p>
        </p:txBody>
      </p:sp>
      <p:sp>
        <p:nvSpPr>
          <p:cNvPr id="339" name="Google Shape;339;p63"/>
          <p:cNvSpPr/>
          <p:nvPr/>
        </p:nvSpPr>
        <p:spPr>
          <a:xfrm>
            <a:off x="459345" y="1447422"/>
            <a:ext cx="10474817" cy="526297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800">
                <a:solidFill>
                  <a:schemeClr val="dk1"/>
                </a:solidFill>
                <a:latin typeface="Calibri"/>
                <a:ea typeface="Calibri"/>
                <a:cs typeface="Calibri"/>
                <a:sym typeface="Calibri"/>
              </a:rPr>
              <a:t>If you need an array whose length doesn’t change, use the Array type in Scala. </a:t>
            </a:r>
            <a:endParaRPr sz="2800">
              <a:solidFill>
                <a:schemeClr val="dk1"/>
              </a:solidFill>
              <a:latin typeface="Calibri"/>
              <a:ea typeface="Calibri"/>
              <a:cs typeface="Calibri"/>
              <a:sym typeface="Calibri"/>
            </a:endParaRPr>
          </a:p>
          <a:p>
            <a:pPr marL="0" marR="0" lvl="0" indent="0" algn="l" rtl="0">
              <a:spcBef>
                <a:spcPts val="0"/>
              </a:spcBef>
              <a:spcAft>
                <a:spcPts val="0"/>
              </a:spcAft>
              <a:buNone/>
            </a:pPr>
            <a:r>
              <a:rPr lang="en-US" sz="2800">
                <a:solidFill>
                  <a:schemeClr val="dk1"/>
                </a:solidFill>
                <a:latin typeface="Calibri"/>
                <a:ea typeface="Calibri"/>
                <a:cs typeface="Calibri"/>
                <a:sym typeface="Calibri"/>
              </a:rPr>
              <a:t>For example,</a:t>
            </a:r>
            <a:endParaRPr sz="2800" b="0" i="0" u="none" strike="noStrike">
              <a:solidFill>
                <a:schemeClr val="dk1"/>
              </a:solidFill>
              <a:latin typeface="Lucida Sans"/>
              <a:ea typeface="Lucida Sans"/>
              <a:cs typeface="Lucida Sans"/>
              <a:sym typeface="Lucida Sans"/>
            </a:endParaRPr>
          </a:p>
          <a:p>
            <a:pPr marL="0" marR="0" lvl="0" indent="0" algn="l" rtl="0">
              <a:spcBef>
                <a:spcPts val="0"/>
              </a:spcBef>
              <a:spcAft>
                <a:spcPts val="0"/>
              </a:spcAft>
              <a:buNone/>
            </a:pPr>
            <a:r>
              <a:rPr lang="en-US" sz="2800" b="0" i="0" u="none" strike="noStrike">
                <a:solidFill>
                  <a:schemeClr val="dk1"/>
                </a:solidFill>
                <a:latin typeface="Lucida Sans"/>
                <a:ea typeface="Lucida Sans"/>
                <a:cs typeface="Lucida Sans"/>
                <a:sym typeface="Lucida Sans"/>
              </a:rPr>
              <a:t>val nums = new Array[Int](10)</a:t>
            </a:r>
            <a:endParaRPr/>
          </a:p>
          <a:p>
            <a:pPr marL="0" marR="0" lvl="0" indent="0" algn="l" rtl="0">
              <a:spcBef>
                <a:spcPts val="0"/>
              </a:spcBef>
              <a:spcAft>
                <a:spcPts val="0"/>
              </a:spcAft>
              <a:buNone/>
            </a:pPr>
            <a:r>
              <a:rPr lang="en-US" sz="2800" b="0" i="0" u="none" strike="noStrike">
                <a:solidFill>
                  <a:schemeClr val="dk1"/>
                </a:solidFill>
                <a:latin typeface="Lucida Sans"/>
                <a:ea typeface="Lucida Sans"/>
                <a:cs typeface="Lucida Sans"/>
                <a:sym typeface="Lucida Sans"/>
              </a:rPr>
              <a:t>// </a:t>
            </a:r>
            <a:r>
              <a:rPr lang="en-US" sz="2800" b="0" i="0" u="none" strike="noStrike">
                <a:solidFill>
                  <a:schemeClr val="dk1"/>
                </a:solidFill>
                <a:latin typeface="Palatino"/>
                <a:ea typeface="Palatino"/>
                <a:cs typeface="Palatino"/>
                <a:sym typeface="Palatino"/>
              </a:rPr>
              <a:t>An array of ten integers, all initialized with zero</a:t>
            </a:r>
            <a:endParaRPr/>
          </a:p>
          <a:p>
            <a:pPr marL="0" marR="0" lvl="0" indent="0" algn="l" rtl="0">
              <a:spcBef>
                <a:spcPts val="0"/>
              </a:spcBef>
              <a:spcAft>
                <a:spcPts val="0"/>
              </a:spcAft>
              <a:buNone/>
            </a:pPr>
            <a:endParaRPr sz="2800" b="0" i="0" u="none" strike="noStrike">
              <a:solidFill>
                <a:schemeClr val="dk1"/>
              </a:solidFill>
              <a:latin typeface="Palatino"/>
              <a:ea typeface="Palatino"/>
              <a:cs typeface="Palatino"/>
              <a:sym typeface="Palatino"/>
            </a:endParaRPr>
          </a:p>
          <a:p>
            <a:pPr marL="0" marR="0" lvl="0" indent="0" algn="l" rtl="0">
              <a:spcBef>
                <a:spcPts val="0"/>
              </a:spcBef>
              <a:spcAft>
                <a:spcPts val="0"/>
              </a:spcAft>
              <a:buNone/>
            </a:pPr>
            <a:r>
              <a:rPr lang="en-US" sz="2800" b="0" i="0" u="none" strike="noStrike">
                <a:solidFill>
                  <a:schemeClr val="dk1"/>
                </a:solidFill>
                <a:latin typeface="Lucida Sans"/>
                <a:ea typeface="Lucida Sans"/>
                <a:cs typeface="Lucida Sans"/>
                <a:sym typeface="Lucida Sans"/>
              </a:rPr>
              <a:t>val a = new Array[String](10)</a:t>
            </a:r>
            <a:endParaRPr/>
          </a:p>
          <a:p>
            <a:pPr marL="0" marR="0" lvl="0" indent="0" algn="l" rtl="0">
              <a:spcBef>
                <a:spcPts val="0"/>
              </a:spcBef>
              <a:spcAft>
                <a:spcPts val="0"/>
              </a:spcAft>
              <a:buNone/>
            </a:pPr>
            <a:r>
              <a:rPr lang="en-US" sz="2800" b="0" i="0" u="none" strike="noStrike">
                <a:solidFill>
                  <a:schemeClr val="dk1"/>
                </a:solidFill>
                <a:latin typeface="Lucida Sans"/>
                <a:ea typeface="Lucida Sans"/>
                <a:cs typeface="Lucida Sans"/>
                <a:sym typeface="Lucida Sans"/>
              </a:rPr>
              <a:t>// </a:t>
            </a:r>
            <a:r>
              <a:rPr lang="en-US" sz="2800" b="0" i="0" u="none" strike="noStrike">
                <a:solidFill>
                  <a:schemeClr val="dk1"/>
                </a:solidFill>
                <a:latin typeface="Palatino"/>
                <a:ea typeface="Palatino"/>
                <a:cs typeface="Palatino"/>
                <a:sym typeface="Palatino"/>
              </a:rPr>
              <a:t>A string array with ten elements, all initialized with </a:t>
            </a:r>
            <a:r>
              <a:rPr lang="en-US" sz="2800" b="0" i="0" u="none" strike="noStrike">
                <a:solidFill>
                  <a:schemeClr val="dk1"/>
                </a:solidFill>
                <a:latin typeface="Lucida Sans"/>
                <a:ea typeface="Lucida Sans"/>
                <a:cs typeface="Lucida Sans"/>
                <a:sym typeface="Lucida Sans"/>
              </a:rPr>
              <a:t>null</a:t>
            </a:r>
            <a:endParaRPr/>
          </a:p>
          <a:p>
            <a:pPr marL="0" marR="0" lvl="0" indent="0" algn="l" rtl="0">
              <a:spcBef>
                <a:spcPts val="0"/>
              </a:spcBef>
              <a:spcAft>
                <a:spcPts val="0"/>
              </a:spcAft>
              <a:buNone/>
            </a:pPr>
            <a:endParaRPr sz="2800" b="0" i="0" u="none" strike="noStrike">
              <a:solidFill>
                <a:schemeClr val="dk1"/>
              </a:solidFill>
              <a:latin typeface="Lucida Sans"/>
              <a:ea typeface="Lucida Sans"/>
              <a:cs typeface="Lucida Sans"/>
              <a:sym typeface="Lucida Sans"/>
            </a:endParaRPr>
          </a:p>
          <a:p>
            <a:pPr marL="0" marR="0" lvl="0" indent="0" algn="l" rtl="0">
              <a:spcBef>
                <a:spcPts val="0"/>
              </a:spcBef>
              <a:spcAft>
                <a:spcPts val="0"/>
              </a:spcAft>
              <a:buNone/>
            </a:pPr>
            <a:r>
              <a:rPr lang="en-US" sz="2800" b="0" i="0" u="none" strike="noStrike">
                <a:solidFill>
                  <a:schemeClr val="dk1"/>
                </a:solidFill>
                <a:latin typeface="Lucida Sans"/>
                <a:ea typeface="Lucida Sans"/>
                <a:cs typeface="Lucida Sans"/>
                <a:sym typeface="Lucida Sans"/>
              </a:rPr>
              <a:t>val s = Array("Hello", "World")</a:t>
            </a:r>
            <a:endParaRPr/>
          </a:p>
          <a:p>
            <a:pPr marL="0" marR="0" lvl="0" indent="0" algn="l" rtl="0">
              <a:spcBef>
                <a:spcPts val="0"/>
              </a:spcBef>
              <a:spcAft>
                <a:spcPts val="0"/>
              </a:spcAft>
              <a:buNone/>
            </a:pPr>
            <a:r>
              <a:rPr lang="en-US" sz="2800" b="0" i="0" u="none" strike="noStrike">
                <a:solidFill>
                  <a:schemeClr val="dk1"/>
                </a:solidFill>
                <a:latin typeface="Lucida Sans"/>
                <a:ea typeface="Lucida Sans"/>
                <a:cs typeface="Lucida Sans"/>
                <a:sym typeface="Lucida Sans"/>
              </a:rPr>
              <a:t>// </a:t>
            </a:r>
            <a:r>
              <a:rPr lang="en-US" sz="2800" b="0" i="0" u="none" strike="noStrike">
                <a:solidFill>
                  <a:schemeClr val="dk1"/>
                </a:solidFill>
                <a:latin typeface="Palatino"/>
                <a:ea typeface="Palatino"/>
                <a:cs typeface="Palatino"/>
                <a:sym typeface="Palatino"/>
              </a:rPr>
              <a:t>An </a:t>
            </a:r>
            <a:r>
              <a:rPr lang="en-US" sz="2800" b="0" i="0" u="none" strike="noStrike">
                <a:solidFill>
                  <a:schemeClr val="dk1"/>
                </a:solidFill>
                <a:latin typeface="Lucida Sans"/>
                <a:ea typeface="Lucida Sans"/>
                <a:cs typeface="Lucida Sans"/>
                <a:sym typeface="Lucida Sans"/>
              </a:rPr>
              <a:t>Array[String] </a:t>
            </a:r>
            <a:r>
              <a:rPr lang="en-US" sz="2800" b="0" i="0" u="none" strike="noStrike">
                <a:solidFill>
                  <a:schemeClr val="dk1"/>
                </a:solidFill>
                <a:latin typeface="Palatino"/>
                <a:ea typeface="Palatino"/>
                <a:cs typeface="Palatino"/>
                <a:sym typeface="Palatino"/>
              </a:rPr>
              <a:t>of length 2—the type is inferred</a:t>
            </a:r>
            <a:endParaRPr/>
          </a:p>
          <a:p>
            <a:pPr marL="0" marR="0" lvl="0" indent="0" algn="l" rtl="0">
              <a:spcBef>
                <a:spcPts val="0"/>
              </a:spcBef>
              <a:spcAft>
                <a:spcPts val="0"/>
              </a:spcAft>
              <a:buNone/>
            </a:pPr>
            <a:r>
              <a:rPr lang="en-US" sz="2800" b="0" i="0" u="none" strike="noStrike">
                <a:solidFill>
                  <a:schemeClr val="dk1"/>
                </a:solidFill>
                <a:latin typeface="Lucida Sans"/>
                <a:ea typeface="Lucida Sans"/>
                <a:cs typeface="Lucida Sans"/>
                <a:sym typeface="Lucida Sans"/>
              </a:rPr>
              <a:t>// </a:t>
            </a:r>
            <a:r>
              <a:rPr lang="en-US" sz="2800" b="0" i="0" u="none" strike="noStrike">
                <a:solidFill>
                  <a:schemeClr val="dk1"/>
                </a:solidFill>
                <a:latin typeface="Palatino"/>
                <a:ea typeface="Palatino"/>
                <a:cs typeface="Palatino"/>
                <a:sym typeface="Palatino"/>
              </a:rPr>
              <a:t>Note: No </a:t>
            </a:r>
            <a:r>
              <a:rPr lang="en-US" sz="2800" b="0" i="0" u="none" strike="noStrike">
                <a:solidFill>
                  <a:schemeClr val="dk1"/>
                </a:solidFill>
                <a:latin typeface="Lucida Sans"/>
                <a:ea typeface="Lucida Sans"/>
                <a:cs typeface="Lucida Sans"/>
                <a:sym typeface="Lucida Sans"/>
              </a:rPr>
              <a:t>new </a:t>
            </a:r>
            <a:r>
              <a:rPr lang="en-US" sz="2800" b="0" i="0" u="none" strike="noStrike">
                <a:solidFill>
                  <a:schemeClr val="dk1"/>
                </a:solidFill>
                <a:latin typeface="Palatino"/>
                <a:ea typeface="Palatino"/>
                <a:cs typeface="Palatino"/>
                <a:sym typeface="Palatino"/>
              </a:rPr>
              <a:t>when you supply initial values</a:t>
            </a:r>
            <a:endParaRPr sz="2800">
              <a:solidFill>
                <a:schemeClr val="dk1"/>
              </a:solidFill>
              <a:latin typeface="Calibri"/>
              <a:ea typeface="Calibri"/>
              <a:cs typeface="Calibri"/>
              <a:sym typeface="Calibri"/>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343"/>
        <p:cNvGrpSpPr/>
        <p:nvPr/>
      </p:nvGrpSpPr>
      <p:grpSpPr>
        <a:xfrm>
          <a:off x="0" y="0"/>
          <a:ext cx="0" cy="0"/>
          <a:chOff x="0" y="0"/>
          <a:chExt cx="0" cy="0"/>
        </a:xfrm>
      </p:grpSpPr>
      <p:sp>
        <p:nvSpPr>
          <p:cNvPr id="344" name="Google Shape;344;p64"/>
          <p:cNvSpPr/>
          <p:nvPr/>
        </p:nvSpPr>
        <p:spPr>
          <a:xfrm>
            <a:off x="-101512" y="0"/>
            <a:ext cx="6455659" cy="52322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800" dirty="0">
                <a:solidFill>
                  <a:schemeClr val="dk1"/>
                </a:solidFill>
                <a:latin typeface="Arial"/>
                <a:ea typeface="Arial"/>
                <a:cs typeface="Arial"/>
                <a:sym typeface="Arial"/>
              </a:rPr>
              <a:t>Variable-Length Arrays: Array Buffers</a:t>
            </a:r>
            <a:endParaRPr sz="2800" dirty="0">
              <a:solidFill>
                <a:schemeClr val="dk1"/>
              </a:solidFill>
              <a:latin typeface="Calibri"/>
              <a:ea typeface="Calibri"/>
              <a:cs typeface="Calibri"/>
              <a:sym typeface="Calibri"/>
            </a:endParaRPr>
          </a:p>
        </p:txBody>
      </p:sp>
      <p:sp>
        <p:nvSpPr>
          <p:cNvPr id="345" name="Google Shape;345;p64"/>
          <p:cNvSpPr/>
          <p:nvPr/>
        </p:nvSpPr>
        <p:spPr>
          <a:xfrm>
            <a:off x="475538" y="856357"/>
            <a:ext cx="9722031" cy="600164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b="0" i="0" u="none" strike="noStrike" dirty="0">
                <a:solidFill>
                  <a:schemeClr val="dk1"/>
                </a:solidFill>
                <a:latin typeface="Lucida Sans"/>
                <a:ea typeface="Lucida Sans"/>
                <a:cs typeface="Lucida Sans"/>
                <a:sym typeface="Lucida Sans"/>
              </a:rPr>
              <a:t>import </a:t>
            </a:r>
            <a:r>
              <a:rPr lang="en-US" sz="2400" b="0" i="0" u="none" strike="noStrike" dirty="0" err="1">
                <a:solidFill>
                  <a:schemeClr val="dk1"/>
                </a:solidFill>
                <a:latin typeface="Lucida Sans"/>
                <a:ea typeface="Lucida Sans"/>
                <a:cs typeface="Lucida Sans"/>
                <a:sym typeface="Lucida Sans"/>
              </a:rPr>
              <a:t>scala.collection.mutable.ArrayBuffer</a:t>
            </a:r>
            <a:endParaRPr sz="2400" b="0" i="0" u="none" strike="noStrike" dirty="0">
              <a:solidFill>
                <a:schemeClr val="dk1"/>
              </a:solidFill>
              <a:latin typeface="Lucida Sans"/>
              <a:ea typeface="Lucida Sans"/>
              <a:cs typeface="Lucida Sans"/>
              <a:sym typeface="Lucida Sans"/>
            </a:endParaRPr>
          </a:p>
          <a:p>
            <a:pPr marL="0" marR="0" lvl="0" indent="0" algn="l" rtl="0">
              <a:spcBef>
                <a:spcPts val="0"/>
              </a:spcBef>
              <a:spcAft>
                <a:spcPts val="0"/>
              </a:spcAft>
              <a:buNone/>
            </a:pPr>
            <a:r>
              <a:rPr lang="en-US" sz="2400" b="0" i="0" u="none" strike="noStrike" dirty="0" err="1">
                <a:solidFill>
                  <a:schemeClr val="dk1"/>
                </a:solidFill>
                <a:latin typeface="Lucida Sans"/>
                <a:ea typeface="Lucida Sans"/>
                <a:cs typeface="Lucida Sans"/>
                <a:sym typeface="Lucida Sans"/>
              </a:rPr>
              <a:t>val</a:t>
            </a:r>
            <a:r>
              <a:rPr lang="en-US" sz="2400" b="0" i="0" u="none" strike="noStrike" dirty="0">
                <a:solidFill>
                  <a:schemeClr val="dk1"/>
                </a:solidFill>
                <a:latin typeface="Lucida Sans"/>
                <a:ea typeface="Lucida Sans"/>
                <a:cs typeface="Lucida Sans"/>
                <a:sym typeface="Lucida Sans"/>
              </a:rPr>
              <a:t> b = </a:t>
            </a:r>
            <a:r>
              <a:rPr lang="en-US" sz="2400" b="0" i="0" u="none" strike="noStrike" dirty="0" err="1">
                <a:solidFill>
                  <a:schemeClr val="dk1"/>
                </a:solidFill>
                <a:latin typeface="Lucida Sans"/>
                <a:ea typeface="Lucida Sans"/>
                <a:cs typeface="Lucida Sans"/>
                <a:sym typeface="Lucida Sans"/>
              </a:rPr>
              <a:t>ArrayBuffer</a:t>
            </a:r>
            <a:r>
              <a:rPr lang="en-US" sz="2400" b="0" i="0" u="none" strike="noStrike" dirty="0">
                <a:solidFill>
                  <a:schemeClr val="dk1"/>
                </a:solidFill>
                <a:latin typeface="Lucida Sans"/>
                <a:ea typeface="Lucida Sans"/>
                <a:cs typeface="Lucida Sans"/>
                <a:sym typeface="Lucida Sans"/>
              </a:rPr>
              <a:t>[Int]()</a:t>
            </a:r>
            <a:endParaRPr dirty="0"/>
          </a:p>
          <a:p>
            <a:pPr marL="0" marR="0" lvl="0" indent="0" algn="l" rtl="0">
              <a:spcBef>
                <a:spcPts val="0"/>
              </a:spcBef>
              <a:spcAft>
                <a:spcPts val="0"/>
              </a:spcAft>
              <a:buNone/>
            </a:pPr>
            <a:r>
              <a:rPr lang="en-US" sz="2400" b="0" i="0" u="none" strike="noStrike" dirty="0">
                <a:solidFill>
                  <a:schemeClr val="dk1"/>
                </a:solidFill>
                <a:latin typeface="Lucida Sans"/>
                <a:ea typeface="Lucida Sans"/>
                <a:cs typeface="Lucida Sans"/>
                <a:sym typeface="Lucida Sans"/>
              </a:rPr>
              <a:t>// </a:t>
            </a:r>
            <a:r>
              <a:rPr lang="en-US" sz="2400" b="0" i="0" u="none" strike="noStrike" dirty="0">
                <a:solidFill>
                  <a:schemeClr val="dk1"/>
                </a:solidFill>
                <a:latin typeface="Palatino"/>
                <a:ea typeface="Palatino"/>
                <a:cs typeface="Palatino"/>
                <a:sym typeface="Palatino"/>
              </a:rPr>
              <a:t>Or </a:t>
            </a:r>
            <a:r>
              <a:rPr lang="en-US" sz="2400" b="0" i="0" u="none" strike="noStrike" dirty="0">
                <a:solidFill>
                  <a:schemeClr val="dk1"/>
                </a:solidFill>
                <a:latin typeface="Lucida Sans"/>
                <a:ea typeface="Lucida Sans"/>
                <a:cs typeface="Lucida Sans"/>
                <a:sym typeface="Lucida Sans"/>
              </a:rPr>
              <a:t>new </a:t>
            </a:r>
            <a:r>
              <a:rPr lang="en-US" sz="2400" b="0" i="0" u="none" strike="noStrike" dirty="0" err="1">
                <a:solidFill>
                  <a:schemeClr val="dk1"/>
                </a:solidFill>
                <a:latin typeface="Lucida Sans"/>
                <a:ea typeface="Lucida Sans"/>
                <a:cs typeface="Lucida Sans"/>
                <a:sym typeface="Lucida Sans"/>
              </a:rPr>
              <a:t>ArrayBuffer</a:t>
            </a:r>
            <a:r>
              <a:rPr lang="en-US" sz="2400" b="0" i="0" u="none" strike="noStrike" dirty="0">
                <a:solidFill>
                  <a:schemeClr val="dk1"/>
                </a:solidFill>
                <a:latin typeface="Lucida Sans"/>
                <a:ea typeface="Lucida Sans"/>
                <a:cs typeface="Lucida Sans"/>
                <a:sym typeface="Lucida Sans"/>
              </a:rPr>
              <a:t>[Int]</a:t>
            </a:r>
            <a:endParaRPr dirty="0"/>
          </a:p>
          <a:p>
            <a:pPr marL="0" marR="0" lvl="0" indent="0" algn="l" rtl="0">
              <a:spcBef>
                <a:spcPts val="0"/>
              </a:spcBef>
              <a:spcAft>
                <a:spcPts val="0"/>
              </a:spcAft>
              <a:buNone/>
            </a:pPr>
            <a:r>
              <a:rPr lang="en-US" sz="2400" b="0" i="0" u="none" strike="noStrike" dirty="0">
                <a:solidFill>
                  <a:schemeClr val="dk1"/>
                </a:solidFill>
                <a:latin typeface="Lucida Sans"/>
                <a:ea typeface="Lucida Sans"/>
                <a:cs typeface="Lucida Sans"/>
                <a:sym typeface="Lucida Sans"/>
              </a:rPr>
              <a:t>// </a:t>
            </a:r>
            <a:r>
              <a:rPr lang="en-US" sz="2400" b="0" i="0" u="none" strike="noStrike" dirty="0">
                <a:solidFill>
                  <a:schemeClr val="dk1"/>
                </a:solidFill>
                <a:latin typeface="Palatino"/>
                <a:ea typeface="Palatino"/>
                <a:cs typeface="Palatino"/>
                <a:sym typeface="Palatino"/>
              </a:rPr>
              <a:t>An empty array buffer, ready to hold integers</a:t>
            </a:r>
            <a:endParaRPr dirty="0"/>
          </a:p>
          <a:p>
            <a:pPr marL="0" marR="0" lvl="0" indent="0" algn="l" rtl="0">
              <a:spcBef>
                <a:spcPts val="0"/>
              </a:spcBef>
              <a:spcAft>
                <a:spcPts val="0"/>
              </a:spcAft>
              <a:buNone/>
            </a:pPr>
            <a:endParaRPr sz="2400" b="0" i="0" u="none" strike="noStrike" dirty="0">
              <a:solidFill>
                <a:schemeClr val="dk1"/>
              </a:solidFill>
              <a:latin typeface="Lucida Sans"/>
              <a:ea typeface="Lucida Sans"/>
              <a:cs typeface="Lucida Sans"/>
              <a:sym typeface="Lucida Sans"/>
            </a:endParaRPr>
          </a:p>
          <a:p>
            <a:pPr marL="0" marR="0" lvl="0" indent="0" algn="l" rtl="0">
              <a:spcBef>
                <a:spcPts val="0"/>
              </a:spcBef>
              <a:spcAft>
                <a:spcPts val="0"/>
              </a:spcAft>
              <a:buNone/>
            </a:pPr>
            <a:r>
              <a:rPr lang="en-US" sz="2400" b="0" i="0" u="none" strike="noStrike" dirty="0">
                <a:solidFill>
                  <a:schemeClr val="dk1"/>
                </a:solidFill>
                <a:latin typeface="Lucida Sans"/>
                <a:ea typeface="Lucida Sans"/>
                <a:cs typeface="Lucida Sans"/>
                <a:sym typeface="Lucida Sans"/>
              </a:rPr>
              <a:t>b += 1</a:t>
            </a:r>
            <a:endParaRPr dirty="0"/>
          </a:p>
          <a:p>
            <a:pPr marL="0" marR="0" lvl="0" indent="0" algn="l" rtl="0">
              <a:spcBef>
                <a:spcPts val="0"/>
              </a:spcBef>
              <a:spcAft>
                <a:spcPts val="0"/>
              </a:spcAft>
              <a:buNone/>
            </a:pPr>
            <a:r>
              <a:rPr lang="en-US" sz="2400" b="0" i="0" u="none" strike="noStrike" dirty="0">
                <a:solidFill>
                  <a:schemeClr val="dk1"/>
                </a:solidFill>
                <a:latin typeface="Lucida Sans"/>
                <a:ea typeface="Lucida Sans"/>
                <a:cs typeface="Lucida Sans"/>
                <a:sym typeface="Lucida Sans"/>
              </a:rPr>
              <a:t>// </a:t>
            </a:r>
            <a:r>
              <a:rPr lang="en-US" sz="2400" b="0" i="0" u="none" strike="noStrike" dirty="0" err="1">
                <a:solidFill>
                  <a:schemeClr val="dk1"/>
                </a:solidFill>
                <a:latin typeface="Lucida Sans"/>
                <a:ea typeface="Lucida Sans"/>
                <a:cs typeface="Lucida Sans"/>
                <a:sym typeface="Lucida Sans"/>
              </a:rPr>
              <a:t>ArrayBuffer</a:t>
            </a:r>
            <a:r>
              <a:rPr lang="en-US" sz="2400" b="0" i="0" u="none" strike="noStrike" dirty="0">
                <a:solidFill>
                  <a:schemeClr val="dk1"/>
                </a:solidFill>
                <a:latin typeface="Lucida Sans"/>
                <a:ea typeface="Lucida Sans"/>
                <a:cs typeface="Lucida Sans"/>
                <a:sym typeface="Lucida Sans"/>
              </a:rPr>
              <a:t>(1)</a:t>
            </a:r>
            <a:endParaRPr dirty="0"/>
          </a:p>
          <a:p>
            <a:pPr marL="0" marR="0" lvl="0" indent="0" algn="l" rtl="0">
              <a:spcBef>
                <a:spcPts val="0"/>
              </a:spcBef>
              <a:spcAft>
                <a:spcPts val="0"/>
              </a:spcAft>
              <a:buNone/>
            </a:pPr>
            <a:endParaRPr sz="2400" b="0" i="0" u="none" strike="noStrike" dirty="0">
              <a:solidFill>
                <a:schemeClr val="dk1"/>
              </a:solidFill>
              <a:latin typeface="Lucida Sans"/>
              <a:ea typeface="Lucida Sans"/>
              <a:cs typeface="Lucida Sans"/>
              <a:sym typeface="Lucida Sans"/>
            </a:endParaRPr>
          </a:p>
          <a:p>
            <a:pPr marL="0" marR="0" lvl="0" indent="0" algn="l" rtl="0">
              <a:spcBef>
                <a:spcPts val="0"/>
              </a:spcBef>
              <a:spcAft>
                <a:spcPts val="0"/>
              </a:spcAft>
              <a:buNone/>
            </a:pPr>
            <a:r>
              <a:rPr lang="en-US" sz="2400" b="0" i="0" u="none" strike="noStrike" dirty="0">
                <a:solidFill>
                  <a:schemeClr val="dk1"/>
                </a:solidFill>
                <a:latin typeface="Lucida Sans"/>
                <a:ea typeface="Lucida Sans"/>
                <a:cs typeface="Lucida Sans"/>
                <a:sym typeface="Lucida Sans"/>
              </a:rPr>
              <a:t>// </a:t>
            </a:r>
            <a:r>
              <a:rPr lang="en-US" sz="2400" b="0" i="0" u="none" strike="noStrike" dirty="0">
                <a:solidFill>
                  <a:schemeClr val="dk1"/>
                </a:solidFill>
                <a:latin typeface="Palatino"/>
                <a:ea typeface="Palatino"/>
                <a:cs typeface="Palatino"/>
                <a:sym typeface="Palatino"/>
              </a:rPr>
              <a:t>Add an element at the end with </a:t>
            </a:r>
            <a:r>
              <a:rPr lang="en-US" sz="2400" b="0" i="0" u="none" strike="noStrike" dirty="0">
                <a:solidFill>
                  <a:schemeClr val="dk1"/>
                </a:solidFill>
                <a:latin typeface="Lucida Sans"/>
                <a:ea typeface="Lucida Sans"/>
                <a:cs typeface="Lucida Sans"/>
                <a:sym typeface="Lucida Sans"/>
              </a:rPr>
              <a:t>+=</a:t>
            </a:r>
            <a:endParaRPr dirty="0"/>
          </a:p>
          <a:p>
            <a:pPr marL="0" marR="0" lvl="0" indent="0" algn="l" rtl="0">
              <a:spcBef>
                <a:spcPts val="0"/>
              </a:spcBef>
              <a:spcAft>
                <a:spcPts val="0"/>
              </a:spcAft>
              <a:buNone/>
            </a:pPr>
            <a:r>
              <a:rPr lang="en-US" sz="2400" b="0" i="0" u="none" strike="noStrike" dirty="0">
                <a:solidFill>
                  <a:schemeClr val="dk1"/>
                </a:solidFill>
                <a:latin typeface="Lucida Sans"/>
                <a:ea typeface="Lucida Sans"/>
                <a:cs typeface="Lucida Sans"/>
                <a:sym typeface="Lucida Sans"/>
              </a:rPr>
              <a:t>b += (1, 2, 3, 5)</a:t>
            </a:r>
            <a:endParaRPr dirty="0"/>
          </a:p>
          <a:p>
            <a:pPr marL="0" marR="0" lvl="0" indent="0" algn="l" rtl="0">
              <a:spcBef>
                <a:spcPts val="0"/>
              </a:spcBef>
              <a:spcAft>
                <a:spcPts val="0"/>
              </a:spcAft>
              <a:buNone/>
            </a:pPr>
            <a:r>
              <a:rPr lang="en-US" sz="2400" b="0" i="0" u="none" strike="noStrike" dirty="0">
                <a:solidFill>
                  <a:schemeClr val="dk1"/>
                </a:solidFill>
                <a:latin typeface="Lucida Sans"/>
                <a:ea typeface="Lucida Sans"/>
                <a:cs typeface="Lucida Sans"/>
                <a:sym typeface="Lucida Sans"/>
              </a:rPr>
              <a:t>// </a:t>
            </a:r>
            <a:r>
              <a:rPr lang="en-US" sz="2400" b="0" i="0" u="none" strike="noStrike" dirty="0" err="1">
                <a:solidFill>
                  <a:schemeClr val="dk1"/>
                </a:solidFill>
                <a:latin typeface="Lucida Sans"/>
                <a:ea typeface="Lucida Sans"/>
                <a:cs typeface="Lucida Sans"/>
                <a:sym typeface="Lucida Sans"/>
              </a:rPr>
              <a:t>ArrayBuffer</a:t>
            </a:r>
            <a:r>
              <a:rPr lang="en-US" sz="2400" b="0" i="0" u="none" strike="noStrike" dirty="0">
                <a:solidFill>
                  <a:schemeClr val="dk1"/>
                </a:solidFill>
                <a:latin typeface="Lucida Sans"/>
                <a:ea typeface="Lucida Sans"/>
                <a:cs typeface="Lucida Sans"/>
                <a:sym typeface="Lucida Sans"/>
              </a:rPr>
              <a:t>(1, </a:t>
            </a:r>
            <a:r>
              <a:rPr lang="en-US" sz="2400" b="1" i="0" u="none" strike="noStrike" dirty="0">
                <a:solidFill>
                  <a:schemeClr val="dk1"/>
                </a:solidFill>
                <a:latin typeface="Lucida Sans"/>
                <a:ea typeface="Lucida Sans"/>
                <a:cs typeface="Lucida Sans"/>
                <a:sym typeface="Lucida Sans"/>
              </a:rPr>
              <a:t>1, 2, 3, 5</a:t>
            </a:r>
            <a:r>
              <a:rPr lang="en-US" sz="2400" b="0" i="0" u="none" strike="noStrike" dirty="0">
                <a:solidFill>
                  <a:schemeClr val="dk1"/>
                </a:solidFill>
                <a:latin typeface="Lucida Sans"/>
                <a:ea typeface="Lucida Sans"/>
                <a:cs typeface="Lucida Sans"/>
                <a:sym typeface="Lucida Sans"/>
              </a:rPr>
              <a:t>)</a:t>
            </a:r>
            <a:endParaRPr dirty="0"/>
          </a:p>
          <a:p>
            <a:pPr marL="0" marR="0" lvl="0" indent="0" algn="l" rtl="0">
              <a:spcBef>
                <a:spcPts val="0"/>
              </a:spcBef>
              <a:spcAft>
                <a:spcPts val="0"/>
              </a:spcAft>
              <a:buNone/>
            </a:pPr>
            <a:endParaRPr sz="2400" b="0" i="0" u="none" strike="noStrike" dirty="0">
              <a:solidFill>
                <a:schemeClr val="dk1"/>
              </a:solidFill>
              <a:latin typeface="Lucida Sans"/>
              <a:ea typeface="Lucida Sans"/>
              <a:cs typeface="Lucida Sans"/>
              <a:sym typeface="Lucida Sans"/>
            </a:endParaRPr>
          </a:p>
          <a:p>
            <a:pPr marL="0" marR="0" lvl="0" indent="0" algn="l" rtl="0">
              <a:spcBef>
                <a:spcPts val="0"/>
              </a:spcBef>
              <a:spcAft>
                <a:spcPts val="0"/>
              </a:spcAft>
              <a:buNone/>
            </a:pPr>
            <a:r>
              <a:rPr lang="en-US" sz="2400" b="0" i="0" u="none" strike="noStrike" dirty="0">
                <a:solidFill>
                  <a:schemeClr val="dk1"/>
                </a:solidFill>
                <a:latin typeface="Lucida Sans"/>
                <a:ea typeface="Lucida Sans"/>
                <a:cs typeface="Lucida Sans"/>
                <a:sym typeface="Lucida Sans"/>
              </a:rPr>
              <a:t>// </a:t>
            </a:r>
            <a:r>
              <a:rPr lang="en-US" sz="2400" b="0" i="0" u="none" strike="noStrike" dirty="0">
                <a:solidFill>
                  <a:schemeClr val="dk1"/>
                </a:solidFill>
                <a:latin typeface="Palatino"/>
                <a:ea typeface="Palatino"/>
                <a:cs typeface="Palatino"/>
                <a:sym typeface="Palatino"/>
              </a:rPr>
              <a:t>Add multiple elements at the end by enclosing them in parentheses</a:t>
            </a:r>
            <a:endParaRPr dirty="0"/>
          </a:p>
          <a:p>
            <a:pPr marL="0" marR="0" lvl="0" indent="0" algn="l" rtl="0">
              <a:spcBef>
                <a:spcPts val="0"/>
              </a:spcBef>
              <a:spcAft>
                <a:spcPts val="0"/>
              </a:spcAft>
              <a:buNone/>
            </a:pPr>
            <a:r>
              <a:rPr lang="en-US" sz="2400" b="0" i="0" u="none" strike="noStrike" dirty="0">
                <a:solidFill>
                  <a:schemeClr val="dk1"/>
                </a:solidFill>
                <a:latin typeface="Lucida Sans"/>
                <a:ea typeface="Lucida Sans"/>
                <a:cs typeface="Lucida Sans"/>
                <a:sym typeface="Lucida Sans"/>
              </a:rPr>
              <a:t>b ++= Array(8, 13, 21)</a:t>
            </a:r>
            <a:endParaRPr dirty="0"/>
          </a:p>
          <a:p>
            <a:pPr marL="0" marR="0" lvl="0" indent="0" algn="l" rtl="0">
              <a:spcBef>
                <a:spcPts val="0"/>
              </a:spcBef>
              <a:spcAft>
                <a:spcPts val="0"/>
              </a:spcAft>
              <a:buNone/>
            </a:pPr>
            <a:r>
              <a:rPr lang="en-US" sz="2400" b="0" i="0" u="none" strike="noStrike" dirty="0">
                <a:solidFill>
                  <a:schemeClr val="dk1"/>
                </a:solidFill>
                <a:latin typeface="Lucida Sans"/>
                <a:ea typeface="Lucida Sans"/>
                <a:cs typeface="Lucida Sans"/>
                <a:sym typeface="Lucida Sans"/>
              </a:rPr>
              <a:t>// </a:t>
            </a:r>
            <a:r>
              <a:rPr lang="en-US" sz="2400" b="0" i="0" u="none" strike="noStrike" dirty="0" err="1">
                <a:solidFill>
                  <a:schemeClr val="dk1"/>
                </a:solidFill>
                <a:latin typeface="Lucida Sans"/>
                <a:ea typeface="Lucida Sans"/>
                <a:cs typeface="Lucida Sans"/>
                <a:sym typeface="Lucida Sans"/>
              </a:rPr>
              <a:t>ArrayBuffer</a:t>
            </a:r>
            <a:r>
              <a:rPr lang="en-US" sz="2400" b="0" i="0" u="none" strike="noStrike" dirty="0">
                <a:solidFill>
                  <a:schemeClr val="dk1"/>
                </a:solidFill>
                <a:latin typeface="Lucida Sans"/>
                <a:ea typeface="Lucida Sans"/>
                <a:cs typeface="Lucida Sans"/>
                <a:sym typeface="Lucida Sans"/>
              </a:rPr>
              <a:t>(1, 1, 2, 3, 5, </a:t>
            </a:r>
            <a:r>
              <a:rPr lang="en-US" sz="2400" b="1" i="0" u="none" strike="noStrike" dirty="0">
                <a:solidFill>
                  <a:schemeClr val="dk1"/>
                </a:solidFill>
                <a:latin typeface="Lucida Sans"/>
                <a:ea typeface="Lucida Sans"/>
                <a:cs typeface="Lucida Sans"/>
                <a:sym typeface="Lucida Sans"/>
              </a:rPr>
              <a:t>8, 13, 21</a:t>
            </a:r>
            <a:r>
              <a:rPr lang="en-US" sz="2400" b="0" i="0" u="none" strike="noStrike" dirty="0">
                <a:solidFill>
                  <a:schemeClr val="dk1"/>
                </a:solidFill>
                <a:latin typeface="Lucida Sans"/>
                <a:ea typeface="Lucida Sans"/>
                <a:cs typeface="Lucida Sans"/>
                <a:sym typeface="Lucida Sans"/>
              </a:rPr>
              <a:t>)</a:t>
            </a:r>
            <a:endParaRPr dirty="0"/>
          </a:p>
          <a:p>
            <a:pPr marL="0" marR="0" lvl="0" indent="0" algn="l" rtl="0">
              <a:spcBef>
                <a:spcPts val="0"/>
              </a:spcBef>
              <a:spcAft>
                <a:spcPts val="0"/>
              </a:spcAft>
              <a:buNone/>
            </a:pPr>
            <a:r>
              <a:rPr lang="en-US" sz="2400" b="0" i="0" u="none" strike="noStrike" dirty="0">
                <a:solidFill>
                  <a:schemeClr val="dk1"/>
                </a:solidFill>
                <a:latin typeface="Lucida Sans"/>
                <a:ea typeface="Lucida Sans"/>
                <a:cs typeface="Lucida Sans"/>
                <a:sym typeface="Lucida Sans"/>
              </a:rPr>
              <a:t>// </a:t>
            </a:r>
            <a:r>
              <a:rPr lang="en-US" sz="2400" b="0" i="0" u="none" strike="noStrike" dirty="0">
                <a:solidFill>
                  <a:schemeClr val="dk1"/>
                </a:solidFill>
                <a:latin typeface="Palatino"/>
                <a:ea typeface="Palatino"/>
                <a:cs typeface="Palatino"/>
                <a:sym typeface="Palatino"/>
              </a:rPr>
              <a:t>You can append any collection with the </a:t>
            </a:r>
            <a:r>
              <a:rPr lang="en-US" sz="2400" b="0" i="0" u="none" strike="noStrike" dirty="0">
                <a:solidFill>
                  <a:schemeClr val="dk1"/>
                </a:solidFill>
                <a:latin typeface="Lucida Sans"/>
                <a:ea typeface="Lucida Sans"/>
                <a:cs typeface="Lucida Sans"/>
                <a:sym typeface="Lucida Sans"/>
              </a:rPr>
              <a:t>++= </a:t>
            </a:r>
            <a:r>
              <a:rPr lang="en-US" sz="2400" b="0" i="0" u="none" strike="noStrike" dirty="0">
                <a:solidFill>
                  <a:schemeClr val="dk1"/>
                </a:solidFill>
                <a:latin typeface="Palatino"/>
                <a:ea typeface="Palatino"/>
                <a:cs typeface="Palatino"/>
                <a:sym typeface="Palatino"/>
              </a:rPr>
              <a:t>operator</a:t>
            </a:r>
            <a:endParaRPr dirty="0"/>
          </a:p>
        </p:txBody>
      </p:sp>
      <p:cxnSp>
        <p:nvCxnSpPr>
          <p:cNvPr id="346" name="Google Shape;346;p64"/>
          <p:cNvCxnSpPr/>
          <p:nvPr/>
        </p:nvCxnSpPr>
        <p:spPr>
          <a:xfrm>
            <a:off x="9852337" y="2588654"/>
            <a:ext cx="90152" cy="4269346"/>
          </a:xfrm>
          <a:prstGeom prst="straightConnector1">
            <a:avLst/>
          </a:prstGeom>
          <a:noFill/>
          <a:ln w="9525" cap="flat" cmpd="sng">
            <a:solidFill>
              <a:schemeClr val="accent1"/>
            </a:solidFill>
            <a:prstDash val="solid"/>
            <a:miter lim="800000"/>
            <a:headEnd type="none" w="sm" len="sm"/>
            <a:tailEnd type="none" w="sm" len="sm"/>
          </a:ln>
        </p:spPr>
      </p:cxnSp>
      <p:sp>
        <p:nvSpPr>
          <p:cNvPr id="347" name="Google Shape;347;p64"/>
          <p:cNvSpPr/>
          <p:nvPr/>
        </p:nvSpPr>
        <p:spPr>
          <a:xfrm>
            <a:off x="8418490" y="430197"/>
            <a:ext cx="5045719" cy="92333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b="0" i="0" u="none" strike="noStrike">
                <a:solidFill>
                  <a:schemeClr val="dk1"/>
                </a:solidFill>
                <a:latin typeface="Lucida Sans"/>
                <a:ea typeface="Lucida Sans"/>
                <a:cs typeface="Lucida Sans"/>
                <a:sym typeface="Lucida Sans"/>
              </a:rPr>
              <a:t>b.trimEnd(5)</a:t>
            </a:r>
            <a:endParaRPr/>
          </a:p>
          <a:p>
            <a:pPr marL="0" marR="0" lvl="0" indent="0" algn="l" rtl="0">
              <a:spcBef>
                <a:spcPts val="0"/>
              </a:spcBef>
              <a:spcAft>
                <a:spcPts val="0"/>
              </a:spcAft>
              <a:buNone/>
            </a:pPr>
            <a:r>
              <a:rPr lang="en-US" sz="1800" b="0" i="0" u="none" strike="noStrike">
                <a:solidFill>
                  <a:schemeClr val="dk1"/>
                </a:solidFill>
                <a:latin typeface="Lucida Sans"/>
                <a:ea typeface="Lucida Sans"/>
                <a:cs typeface="Lucida Sans"/>
                <a:sym typeface="Lucida Sans"/>
              </a:rPr>
              <a:t>// ArrayBuffer(1, 1, 2)</a:t>
            </a:r>
            <a:endParaRPr/>
          </a:p>
          <a:p>
            <a:pPr marL="0" marR="0" lvl="0" indent="0" algn="l" rtl="0">
              <a:spcBef>
                <a:spcPts val="0"/>
              </a:spcBef>
              <a:spcAft>
                <a:spcPts val="0"/>
              </a:spcAft>
              <a:buNone/>
            </a:pPr>
            <a:r>
              <a:rPr lang="en-US" sz="1800" b="0" i="0" u="none" strike="noStrike">
                <a:solidFill>
                  <a:schemeClr val="dk1"/>
                </a:solidFill>
                <a:latin typeface="Lucida Sans"/>
                <a:ea typeface="Lucida Sans"/>
                <a:cs typeface="Lucida Sans"/>
                <a:sym typeface="Lucida Sans"/>
              </a:rPr>
              <a:t>// </a:t>
            </a:r>
            <a:r>
              <a:rPr lang="en-US" sz="1800" b="0" i="0" u="none" strike="noStrike">
                <a:solidFill>
                  <a:schemeClr val="dk1"/>
                </a:solidFill>
                <a:latin typeface="Palatino"/>
                <a:ea typeface="Palatino"/>
                <a:cs typeface="Palatino"/>
                <a:sym typeface="Palatino"/>
              </a:rPr>
              <a:t>Removes the last five elements</a:t>
            </a:r>
            <a:endParaRPr sz="1800">
              <a:solidFill>
                <a:schemeClr val="dk1"/>
              </a:solidFill>
              <a:latin typeface="Calibri"/>
              <a:ea typeface="Calibri"/>
              <a:cs typeface="Calibri"/>
              <a:sym typeface="Calibri"/>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sp>
        <p:nvSpPr>
          <p:cNvPr id="352" name="Google Shape;352;p65"/>
          <p:cNvSpPr/>
          <p:nvPr/>
        </p:nvSpPr>
        <p:spPr>
          <a:xfrm>
            <a:off x="447868" y="243512"/>
            <a:ext cx="11489635" cy="637097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b="0" i="0" u="none" strike="noStrike" dirty="0">
                <a:solidFill>
                  <a:schemeClr val="dk1"/>
                </a:solidFill>
                <a:latin typeface="Palatino"/>
                <a:ea typeface="Palatino"/>
                <a:cs typeface="Palatino"/>
                <a:sym typeface="Palatino"/>
              </a:rPr>
              <a:t>You can also insert and remove elements at an arbitrary location, </a:t>
            </a:r>
            <a:endParaRPr dirty="0"/>
          </a:p>
          <a:p>
            <a:pPr marL="0" marR="0" lvl="0" indent="0" algn="l" rtl="0">
              <a:spcBef>
                <a:spcPts val="0"/>
              </a:spcBef>
              <a:spcAft>
                <a:spcPts val="0"/>
              </a:spcAft>
              <a:buNone/>
            </a:pPr>
            <a:r>
              <a:rPr lang="en-US" sz="2400" b="0" i="0" u="none" strike="noStrike" dirty="0">
                <a:solidFill>
                  <a:schemeClr val="dk1"/>
                </a:solidFill>
                <a:latin typeface="Palatino"/>
                <a:ea typeface="Palatino"/>
                <a:cs typeface="Palatino"/>
                <a:sym typeface="Palatino"/>
              </a:rPr>
              <a:t>For example:</a:t>
            </a:r>
            <a:endParaRPr dirty="0"/>
          </a:p>
          <a:p>
            <a:pPr marL="0" marR="0" lvl="0" indent="0" algn="l" rtl="0">
              <a:spcBef>
                <a:spcPts val="0"/>
              </a:spcBef>
              <a:spcAft>
                <a:spcPts val="0"/>
              </a:spcAft>
              <a:buNone/>
            </a:pPr>
            <a:endParaRPr sz="2400" b="0" i="0" u="none" strike="noStrike" dirty="0">
              <a:solidFill>
                <a:schemeClr val="dk1"/>
              </a:solidFill>
              <a:latin typeface="Palatino"/>
              <a:ea typeface="Palatino"/>
              <a:cs typeface="Palatino"/>
              <a:sym typeface="Palatino"/>
            </a:endParaRPr>
          </a:p>
          <a:p>
            <a:pPr marL="0" marR="0" lvl="0" indent="0" algn="l" rtl="0">
              <a:spcBef>
                <a:spcPts val="0"/>
              </a:spcBef>
              <a:spcAft>
                <a:spcPts val="0"/>
              </a:spcAft>
              <a:buNone/>
            </a:pPr>
            <a:r>
              <a:rPr lang="en-US" sz="2400" b="0" i="0" u="none" strike="noStrike" dirty="0" err="1">
                <a:solidFill>
                  <a:schemeClr val="dk1"/>
                </a:solidFill>
                <a:latin typeface="Lucida Sans"/>
                <a:ea typeface="Lucida Sans"/>
                <a:cs typeface="Lucida Sans"/>
                <a:sym typeface="Lucida Sans"/>
              </a:rPr>
              <a:t>b.insert</a:t>
            </a:r>
            <a:r>
              <a:rPr lang="en-US" sz="2400" b="0" i="0" u="none" strike="noStrike" dirty="0">
                <a:solidFill>
                  <a:schemeClr val="dk1"/>
                </a:solidFill>
                <a:latin typeface="Lucida Sans"/>
                <a:ea typeface="Lucida Sans"/>
                <a:cs typeface="Lucida Sans"/>
                <a:sym typeface="Lucida Sans"/>
              </a:rPr>
              <a:t>(2, </a:t>
            </a:r>
            <a:r>
              <a:rPr lang="en-US" sz="2400" b="1" i="0" u="none" strike="noStrike" dirty="0">
                <a:solidFill>
                  <a:schemeClr val="dk1"/>
                </a:solidFill>
                <a:latin typeface="Lucida Sans"/>
                <a:ea typeface="Lucida Sans"/>
                <a:cs typeface="Lucida Sans"/>
                <a:sym typeface="Lucida Sans"/>
              </a:rPr>
              <a:t>6</a:t>
            </a:r>
            <a:r>
              <a:rPr lang="en-US" sz="2400" b="0" i="0" u="none" strike="noStrike" dirty="0">
                <a:solidFill>
                  <a:schemeClr val="dk1"/>
                </a:solidFill>
                <a:latin typeface="Lucida Sans"/>
                <a:ea typeface="Lucida Sans"/>
                <a:cs typeface="Lucida Sans"/>
                <a:sym typeface="Lucida Sans"/>
              </a:rPr>
              <a:t>)</a:t>
            </a:r>
            <a:endParaRPr dirty="0"/>
          </a:p>
          <a:p>
            <a:pPr marL="0" marR="0" lvl="0" indent="0" algn="l" rtl="0">
              <a:spcBef>
                <a:spcPts val="0"/>
              </a:spcBef>
              <a:spcAft>
                <a:spcPts val="0"/>
              </a:spcAft>
              <a:buNone/>
            </a:pPr>
            <a:r>
              <a:rPr lang="en-US" sz="2400" b="0" i="0" u="none" strike="noStrike" dirty="0">
                <a:solidFill>
                  <a:schemeClr val="dk1"/>
                </a:solidFill>
                <a:latin typeface="Lucida Sans"/>
                <a:ea typeface="Lucida Sans"/>
                <a:cs typeface="Lucida Sans"/>
                <a:sym typeface="Lucida Sans"/>
              </a:rPr>
              <a:t>// </a:t>
            </a:r>
            <a:r>
              <a:rPr lang="en-US" sz="2400" b="0" i="0" u="none" strike="noStrike" dirty="0" err="1">
                <a:solidFill>
                  <a:schemeClr val="dk1"/>
                </a:solidFill>
                <a:latin typeface="Lucida Sans"/>
                <a:ea typeface="Lucida Sans"/>
                <a:cs typeface="Lucida Sans"/>
                <a:sym typeface="Lucida Sans"/>
              </a:rPr>
              <a:t>ArrayBuffer</a:t>
            </a:r>
            <a:r>
              <a:rPr lang="en-US" sz="2400" b="0" i="0" u="none" strike="noStrike" dirty="0">
                <a:solidFill>
                  <a:schemeClr val="dk1"/>
                </a:solidFill>
                <a:latin typeface="Lucida Sans"/>
                <a:ea typeface="Lucida Sans"/>
                <a:cs typeface="Lucida Sans"/>
                <a:sym typeface="Lucida Sans"/>
              </a:rPr>
              <a:t>(1, 1, </a:t>
            </a:r>
            <a:r>
              <a:rPr lang="en-US" sz="2400" b="1" i="0" u="none" strike="noStrike" dirty="0">
                <a:solidFill>
                  <a:schemeClr val="dk1"/>
                </a:solidFill>
                <a:latin typeface="Lucida Sans"/>
                <a:ea typeface="Lucida Sans"/>
                <a:cs typeface="Lucida Sans"/>
                <a:sym typeface="Lucida Sans"/>
              </a:rPr>
              <a:t>6</a:t>
            </a:r>
            <a:r>
              <a:rPr lang="en-US" sz="2400" b="0" i="0" u="none" strike="noStrike" dirty="0">
                <a:solidFill>
                  <a:schemeClr val="dk1"/>
                </a:solidFill>
                <a:latin typeface="Lucida Sans"/>
                <a:ea typeface="Lucida Sans"/>
                <a:cs typeface="Lucida Sans"/>
                <a:sym typeface="Lucida Sans"/>
              </a:rPr>
              <a:t>, 2)</a:t>
            </a:r>
            <a:endParaRPr dirty="0"/>
          </a:p>
          <a:p>
            <a:pPr marL="0" marR="0" lvl="0" indent="0" algn="l" rtl="0">
              <a:spcBef>
                <a:spcPts val="0"/>
              </a:spcBef>
              <a:spcAft>
                <a:spcPts val="0"/>
              </a:spcAft>
              <a:buNone/>
            </a:pPr>
            <a:r>
              <a:rPr lang="en-US" sz="2400" b="0" i="0" u="none" strike="noStrike" dirty="0">
                <a:solidFill>
                  <a:schemeClr val="dk1"/>
                </a:solidFill>
                <a:latin typeface="Lucida Sans"/>
                <a:ea typeface="Lucida Sans"/>
                <a:cs typeface="Lucida Sans"/>
                <a:sym typeface="Lucida Sans"/>
              </a:rPr>
              <a:t>// </a:t>
            </a:r>
            <a:r>
              <a:rPr lang="en-US" sz="2400" b="0" i="0" u="none" strike="noStrike" dirty="0">
                <a:solidFill>
                  <a:schemeClr val="dk1"/>
                </a:solidFill>
                <a:latin typeface="Palatino"/>
                <a:ea typeface="Palatino"/>
                <a:cs typeface="Palatino"/>
                <a:sym typeface="Palatino"/>
              </a:rPr>
              <a:t>Insert before index 2</a:t>
            </a:r>
            <a:endParaRPr dirty="0"/>
          </a:p>
          <a:p>
            <a:pPr marL="0" marR="0" lvl="0" indent="0" algn="l" rtl="0">
              <a:spcBef>
                <a:spcPts val="0"/>
              </a:spcBef>
              <a:spcAft>
                <a:spcPts val="0"/>
              </a:spcAft>
              <a:buNone/>
            </a:pPr>
            <a:endParaRPr sz="2400" b="0" i="0" u="none" strike="noStrike" dirty="0">
              <a:solidFill>
                <a:schemeClr val="dk1"/>
              </a:solidFill>
              <a:latin typeface="Palatino"/>
              <a:ea typeface="Palatino"/>
              <a:cs typeface="Palatino"/>
              <a:sym typeface="Palatino"/>
            </a:endParaRPr>
          </a:p>
          <a:p>
            <a:pPr marL="0" marR="0" lvl="0" indent="0" algn="l" rtl="0">
              <a:spcBef>
                <a:spcPts val="0"/>
              </a:spcBef>
              <a:spcAft>
                <a:spcPts val="0"/>
              </a:spcAft>
              <a:buNone/>
            </a:pPr>
            <a:r>
              <a:rPr lang="en-US" sz="2400" b="0" i="0" u="none" strike="noStrike" dirty="0" err="1">
                <a:solidFill>
                  <a:schemeClr val="dk1"/>
                </a:solidFill>
                <a:latin typeface="Lucida Sans"/>
                <a:ea typeface="Lucida Sans"/>
                <a:cs typeface="Lucida Sans"/>
                <a:sym typeface="Lucida Sans"/>
              </a:rPr>
              <a:t>b.insert</a:t>
            </a:r>
            <a:r>
              <a:rPr lang="en-US" sz="2400" b="0" i="0" u="none" strike="noStrike" dirty="0">
                <a:solidFill>
                  <a:schemeClr val="dk1"/>
                </a:solidFill>
                <a:latin typeface="Lucida Sans"/>
                <a:ea typeface="Lucida Sans"/>
                <a:cs typeface="Lucida Sans"/>
                <a:sym typeface="Lucida Sans"/>
              </a:rPr>
              <a:t>(2, </a:t>
            </a:r>
            <a:r>
              <a:rPr lang="en-US" sz="2400" b="1" i="0" u="none" strike="noStrike" dirty="0">
                <a:solidFill>
                  <a:schemeClr val="dk1"/>
                </a:solidFill>
                <a:latin typeface="Lucida Sans"/>
                <a:ea typeface="Lucida Sans"/>
                <a:cs typeface="Lucida Sans"/>
                <a:sym typeface="Lucida Sans"/>
              </a:rPr>
              <a:t>7, 8, 9</a:t>
            </a:r>
            <a:r>
              <a:rPr lang="en-US" sz="2400" b="0" i="0" u="none" strike="noStrike" dirty="0">
                <a:solidFill>
                  <a:schemeClr val="dk1"/>
                </a:solidFill>
                <a:latin typeface="Lucida Sans"/>
                <a:ea typeface="Lucida Sans"/>
                <a:cs typeface="Lucida Sans"/>
                <a:sym typeface="Lucida Sans"/>
              </a:rPr>
              <a:t>)</a:t>
            </a:r>
            <a:endParaRPr dirty="0"/>
          </a:p>
          <a:p>
            <a:pPr marL="0" marR="0" lvl="0" indent="0" algn="l" rtl="0">
              <a:spcBef>
                <a:spcPts val="0"/>
              </a:spcBef>
              <a:spcAft>
                <a:spcPts val="0"/>
              </a:spcAft>
              <a:buNone/>
            </a:pPr>
            <a:r>
              <a:rPr lang="en-US" sz="2400" b="0" i="0" u="none" strike="noStrike" dirty="0">
                <a:solidFill>
                  <a:schemeClr val="dk1"/>
                </a:solidFill>
                <a:latin typeface="Lucida Sans"/>
                <a:ea typeface="Lucida Sans"/>
                <a:cs typeface="Lucida Sans"/>
                <a:sym typeface="Lucida Sans"/>
              </a:rPr>
              <a:t>// </a:t>
            </a:r>
            <a:r>
              <a:rPr lang="en-US" sz="2400" b="0" i="0" u="none" strike="noStrike" dirty="0" err="1">
                <a:solidFill>
                  <a:schemeClr val="dk1"/>
                </a:solidFill>
                <a:latin typeface="Lucida Sans"/>
                <a:ea typeface="Lucida Sans"/>
                <a:cs typeface="Lucida Sans"/>
                <a:sym typeface="Lucida Sans"/>
              </a:rPr>
              <a:t>ArrayBuffer</a:t>
            </a:r>
            <a:r>
              <a:rPr lang="en-US" sz="2400" b="0" i="0" u="none" strike="noStrike" dirty="0">
                <a:solidFill>
                  <a:schemeClr val="dk1"/>
                </a:solidFill>
                <a:latin typeface="Lucida Sans"/>
                <a:ea typeface="Lucida Sans"/>
                <a:cs typeface="Lucida Sans"/>
                <a:sym typeface="Lucida Sans"/>
              </a:rPr>
              <a:t>(1, 1, </a:t>
            </a:r>
            <a:r>
              <a:rPr lang="en-US" sz="2400" b="1" i="0" u="none" strike="noStrike" dirty="0">
                <a:solidFill>
                  <a:schemeClr val="dk1"/>
                </a:solidFill>
                <a:latin typeface="Lucida Sans"/>
                <a:ea typeface="Lucida Sans"/>
                <a:cs typeface="Lucida Sans"/>
                <a:sym typeface="Lucida Sans"/>
              </a:rPr>
              <a:t>7, 8, 9</a:t>
            </a:r>
            <a:r>
              <a:rPr lang="en-US" sz="2400" b="0" i="0" u="none" strike="noStrike" dirty="0">
                <a:solidFill>
                  <a:schemeClr val="dk1"/>
                </a:solidFill>
                <a:latin typeface="Lucida Sans"/>
                <a:ea typeface="Lucida Sans"/>
                <a:cs typeface="Lucida Sans"/>
                <a:sym typeface="Lucida Sans"/>
              </a:rPr>
              <a:t>, 6, 2)</a:t>
            </a:r>
            <a:endParaRPr dirty="0"/>
          </a:p>
          <a:p>
            <a:pPr marL="0" marR="0" lvl="0" indent="0" algn="l" rtl="0">
              <a:spcBef>
                <a:spcPts val="0"/>
              </a:spcBef>
              <a:spcAft>
                <a:spcPts val="0"/>
              </a:spcAft>
              <a:buNone/>
            </a:pPr>
            <a:r>
              <a:rPr lang="en-US" sz="2400" b="0" i="0" u="none" strike="noStrike" dirty="0">
                <a:solidFill>
                  <a:schemeClr val="dk1"/>
                </a:solidFill>
                <a:latin typeface="Lucida Sans"/>
                <a:ea typeface="Lucida Sans"/>
                <a:cs typeface="Lucida Sans"/>
                <a:sym typeface="Lucida Sans"/>
              </a:rPr>
              <a:t>// </a:t>
            </a:r>
            <a:r>
              <a:rPr lang="en-US" sz="2400" b="0" i="0" u="none" strike="noStrike" dirty="0">
                <a:solidFill>
                  <a:schemeClr val="dk1"/>
                </a:solidFill>
                <a:latin typeface="Palatino"/>
                <a:ea typeface="Palatino"/>
                <a:cs typeface="Palatino"/>
                <a:sym typeface="Palatino"/>
              </a:rPr>
              <a:t>You can insert as many elements as you like</a:t>
            </a:r>
            <a:endParaRPr dirty="0"/>
          </a:p>
          <a:p>
            <a:pPr marL="0" marR="0" lvl="0" indent="0" algn="l" rtl="0">
              <a:spcBef>
                <a:spcPts val="0"/>
              </a:spcBef>
              <a:spcAft>
                <a:spcPts val="0"/>
              </a:spcAft>
              <a:buNone/>
            </a:pPr>
            <a:endParaRPr sz="2400" b="0" i="0" u="none" strike="noStrike" dirty="0">
              <a:solidFill>
                <a:schemeClr val="dk1"/>
              </a:solidFill>
              <a:latin typeface="Palatino"/>
              <a:ea typeface="Palatino"/>
              <a:cs typeface="Palatino"/>
              <a:sym typeface="Palatino"/>
            </a:endParaRPr>
          </a:p>
          <a:p>
            <a:pPr marL="0" marR="0" lvl="0" indent="0" algn="l" rtl="0">
              <a:spcBef>
                <a:spcPts val="0"/>
              </a:spcBef>
              <a:spcAft>
                <a:spcPts val="0"/>
              </a:spcAft>
              <a:buNone/>
            </a:pPr>
            <a:r>
              <a:rPr lang="en-US" sz="2400" b="0" i="0" u="none" strike="noStrike" dirty="0" err="1">
                <a:solidFill>
                  <a:schemeClr val="dk1"/>
                </a:solidFill>
                <a:latin typeface="Lucida Sans"/>
                <a:ea typeface="Lucida Sans"/>
                <a:cs typeface="Lucida Sans"/>
                <a:sym typeface="Lucida Sans"/>
              </a:rPr>
              <a:t>b.remove</a:t>
            </a:r>
            <a:r>
              <a:rPr lang="en-US" sz="2400" b="0" i="0" u="none" strike="noStrike" dirty="0">
                <a:solidFill>
                  <a:schemeClr val="dk1"/>
                </a:solidFill>
                <a:latin typeface="Lucida Sans"/>
                <a:ea typeface="Lucida Sans"/>
                <a:cs typeface="Lucida Sans"/>
                <a:sym typeface="Lucida Sans"/>
              </a:rPr>
              <a:t>(2)</a:t>
            </a:r>
            <a:endParaRPr dirty="0"/>
          </a:p>
          <a:p>
            <a:pPr marL="0" marR="0" lvl="0" indent="0" algn="l" rtl="0">
              <a:spcBef>
                <a:spcPts val="0"/>
              </a:spcBef>
              <a:spcAft>
                <a:spcPts val="0"/>
              </a:spcAft>
              <a:buNone/>
            </a:pPr>
            <a:r>
              <a:rPr lang="en-US" sz="2400" b="0" i="0" u="none" strike="noStrike" dirty="0">
                <a:solidFill>
                  <a:schemeClr val="dk1"/>
                </a:solidFill>
                <a:latin typeface="Lucida Sans"/>
                <a:ea typeface="Lucida Sans"/>
                <a:cs typeface="Lucida Sans"/>
                <a:sym typeface="Lucida Sans"/>
              </a:rPr>
              <a:t>// </a:t>
            </a:r>
            <a:r>
              <a:rPr lang="en-US" sz="2400" b="0" i="0" u="none" strike="noStrike" dirty="0" err="1">
                <a:solidFill>
                  <a:schemeClr val="dk1"/>
                </a:solidFill>
                <a:latin typeface="Lucida Sans"/>
                <a:ea typeface="Lucida Sans"/>
                <a:cs typeface="Lucida Sans"/>
                <a:sym typeface="Lucida Sans"/>
              </a:rPr>
              <a:t>ArrayBuffer</a:t>
            </a:r>
            <a:r>
              <a:rPr lang="en-US" sz="2400" b="0" i="0" u="none" strike="noStrike" dirty="0">
                <a:solidFill>
                  <a:schemeClr val="dk1"/>
                </a:solidFill>
                <a:latin typeface="Lucida Sans"/>
                <a:ea typeface="Lucida Sans"/>
                <a:cs typeface="Lucida Sans"/>
                <a:sym typeface="Lucida Sans"/>
              </a:rPr>
              <a:t>(1, 1, 8, 9, 6, 2)</a:t>
            </a:r>
            <a:endParaRPr dirty="0"/>
          </a:p>
          <a:p>
            <a:pPr marL="0" marR="0" lvl="0" indent="0" algn="l" rtl="0">
              <a:spcBef>
                <a:spcPts val="0"/>
              </a:spcBef>
              <a:spcAft>
                <a:spcPts val="0"/>
              </a:spcAft>
              <a:buNone/>
            </a:pPr>
            <a:endParaRPr sz="2400" b="0" i="0" u="none" strike="noStrike" dirty="0">
              <a:solidFill>
                <a:schemeClr val="dk1"/>
              </a:solidFill>
              <a:latin typeface="Lucida Sans"/>
              <a:ea typeface="Lucida Sans"/>
              <a:cs typeface="Lucida Sans"/>
              <a:sym typeface="Lucida Sans"/>
            </a:endParaRPr>
          </a:p>
          <a:p>
            <a:pPr marL="0" marR="0" lvl="0" indent="0" algn="l" rtl="0">
              <a:spcBef>
                <a:spcPts val="0"/>
              </a:spcBef>
              <a:spcAft>
                <a:spcPts val="0"/>
              </a:spcAft>
              <a:buNone/>
            </a:pPr>
            <a:r>
              <a:rPr lang="en-US" sz="2400" b="0" i="0" u="none" strike="noStrike" dirty="0" err="1">
                <a:solidFill>
                  <a:schemeClr val="dk1"/>
                </a:solidFill>
                <a:latin typeface="Lucida Sans"/>
                <a:ea typeface="Lucida Sans"/>
                <a:cs typeface="Lucida Sans"/>
                <a:sym typeface="Lucida Sans"/>
              </a:rPr>
              <a:t>b.remove</a:t>
            </a:r>
            <a:r>
              <a:rPr lang="en-US" sz="2400" b="0" i="0" u="none" strike="noStrike" dirty="0">
                <a:solidFill>
                  <a:schemeClr val="dk1"/>
                </a:solidFill>
                <a:latin typeface="Lucida Sans"/>
                <a:ea typeface="Lucida Sans"/>
                <a:cs typeface="Lucida Sans"/>
                <a:sym typeface="Lucida Sans"/>
              </a:rPr>
              <a:t>(2, 3)</a:t>
            </a:r>
            <a:endParaRPr dirty="0"/>
          </a:p>
          <a:p>
            <a:pPr marL="0" marR="0" lvl="0" indent="0" algn="l" rtl="0">
              <a:spcBef>
                <a:spcPts val="0"/>
              </a:spcBef>
              <a:spcAft>
                <a:spcPts val="0"/>
              </a:spcAft>
              <a:buNone/>
            </a:pPr>
            <a:r>
              <a:rPr lang="en-US" sz="2400" b="0" i="0" u="none" strike="noStrike" dirty="0">
                <a:solidFill>
                  <a:schemeClr val="dk1"/>
                </a:solidFill>
                <a:latin typeface="Lucida Sans"/>
                <a:ea typeface="Lucida Sans"/>
                <a:cs typeface="Lucida Sans"/>
                <a:sym typeface="Lucida Sans"/>
              </a:rPr>
              <a:t>// </a:t>
            </a:r>
            <a:r>
              <a:rPr lang="en-US" sz="2400" b="0" i="0" u="none" strike="noStrike" dirty="0" err="1">
                <a:solidFill>
                  <a:schemeClr val="dk1"/>
                </a:solidFill>
                <a:latin typeface="Lucida Sans"/>
                <a:ea typeface="Lucida Sans"/>
                <a:cs typeface="Lucida Sans"/>
                <a:sym typeface="Lucida Sans"/>
              </a:rPr>
              <a:t>ArrayBuffer</a:t>
            </a:r>
            <a:r>
              <a:rPr lang="en-US" sz="2400" b="0" i="0" u="none" strike="noStrike" dirty="0">
                <a:solidFill>
                  <a:schemeClr val="dk1"/>
                </a:solidFill>
                <a:latin typeface="Lucida Sans"/>
                <a:ea typeface="Lucida Sans"/>
                <a:cs typeface="Lucida Sans"/>
                <a:sym typeface="Lucida Sans"/>
              </a:rPr>
              <a:t>(1, 1, 2)</a:t>
            </a:r>
            <a:endParaRPr dirty="0"/>
          </a:p>
          <a:p>
            <a:pPr marL="0" marR="0" lvl="0" indent="0" algn="l" rtl="0">
              <a:spcBef>
                <a:spcPts val="0"/>
              </a:spcBef>
              <a:spcAft>
                <a:spcPts val="0"/>
              </a:spcAft>
              <a:buNone/>
            </a:pPr>
            <a:r>
              <a:rPr lang="en-US" sz="2400" b="0" i="0" u="none" strike="noStrike" dirty="0">
                <a:solidFill>
                  <a:schemeClr val="dk1"/>
                </a:solidFill>
                <a:latin typeface="Lucida Sans"/>
                <a:ea typeface="Lucida Sans"/>
                <a:cs typeface="Lucida Sans"/>
                <a:sym typeface="Lucida Sans"/>
              </a:rPr>
              <a:t>// </a:t>
            </a:r>
            <a:r>
              <a:rPr lang="en-US" sz="2400" b="0" i="0" u="none" strike="noStrike" dirty="0">
                <a:solidFill>
                  <a:schemeClr val="dk1"/>
                </a:solidFill>
                <a:latin typeface="Palatino"/>
                <a:ea typeface="Palatino"/>
                <a:cs typeface="Palatino"/>
                <a:sym typeface="Palatino"/>
              </a:rPr>
              <a:t>The second parameter tells how many elements to remove</a:t>
            </a:r>
            <a:endParaRPr sz="2400" dirty="0">
              <a:solidFill>
                <a:schemeClr val="dk1"/>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356"/>
        <p:cNvGrpSpPr/>
        <p:nvPr/>
      </p:nvGrpSpPr>
      <p:grpSpPr>
        <a:xfrm>
          <a:off x="0" y="0"/>
          <a:ext cx="0" cy="0"/>
          <a:chOff x="0" y="0"/>
          <a:chExt cx="0" cy="0"/>
        </a:xfrm>
      </p:grpSpPr>
      <p:sp>
        <p:nvSpPr>
          <p:cNvPr id="357" name="Google Shape;357;p66"/>
          <p:cNvSpPr/>
          <p:nvPr/>
        </p:nvSpPr>
        <p:spPr>
          <a:xfrm>
            <a:off x="177228" y="436740"/>
            <a:ext cx="5729049" cy="46166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b="1" dirty="0">
                <a:solidFill>
                  <a:schemeClr val="dk1"/>
                </a:solidFill>
                <a:latin typeface="Palatino"/>
                <a:ea typeface="Palatino"/>
                <a:cs typeface="Palatino"/>
                <a:sym typeface="Palatino"/>
              </a:rPr>
              <a:t>Traversing Arrays and Array Buffers</a:t>
            </a:r>
            <a:endParaRPr b="1" dirty="0"/>
          </a:p>
        </p:txBody>
      </p:sp>
      <p:sp>
        <p:nvSpPr>
          <p:cNvPr id="358" name="Google Shape;358;p66"/>
          <p:cNvSpPr/>
          <p:nvPr/>
        </p:nvSpPr>
        <p:spPr>
          <a:xfrm>
            <a:off x="536619" y="1220622"/>
            <a:ext cx="9919346" cy="452431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dirty="0">
                <a:solidFill>
                  <a:schemeClr val="dk1"/>
                </a:solidFill>
                <a:latin typeface="Palatino"/>
                <a:ea typeface="Palatino"/>
                <a:cs typeface="Palatino"/>
                <a:sym typeface="Palatino"/>
              </a:rPr>
              <a:t>Here is how you traverse an array or array buffer with a for loop:</a:t>
            </a:r>
            <a:endParaRPr/>
          </a:p>
          <a:p>
            <a:pPr marL="0" marR="0" lvl="0" indent="0" algn="l" rtl="0">
              <a:spcBef>
                <a:spcPts val="0"/>
              </a:spcBef>
              <a:spcAft>
                <a:spcPts val="0"/>
              </a:spcAft>
              <a:buNone/>
            </a:pPr>
            <a:r>
              <a:rPr lang="en-US" sz="2400" dirty="0">
                <a:solidFill>
                  <a:schemeClr val="dk1"/>
                </a:solidFill>
                <a:latin typeface="Palatino"/>
                <a:ea typeface="Palatino"/>
                <a:cs typeface="Palatino"/>
                <a:sym typeface="Palatino"/>
              </a:rPr>
              <a:t>for (</a:t>
            </a:r>
            <a:r>
              <a:rPr lang="en-US" sz="2400" dirty="0" err="1">
                <a:solidFill>
                  <a:schemeClr val="dk1"/>
                </a:solidFill>
                <a:latin typeface="Palatino"/>
                <a:ea typeface="Palatino"/>
                <a:cs typeface="Palatino"/>
                <a:sym typeface="Palatino"/>
              </a:rPr>
              <a:t>i</a:t>
            </a:r>
            <a:r>
              <a:rPr lang="en-US" sz="2400" dirty="0">
                <a:solidFill>
                  <a:schemeClr val="dk1"/>
                </a:solidFill>
                <a:latin typeface="Palatino"/>
                <a:ea typeface="Palatino"/>
                <a:cs typeface="Palatino"/>
                <a:sym typeface="Palatino"/>
              </a:rPr>
              <a:t> &lt;- 0 until </a:t>
            </a:r>
            <a:r>
              <a:rPr lang="en-US" sz="2400" dirty="0" err="1">
                <a:solidFill>
                  <a:schemeClr val="dk1"/>
                </a:solidFill>
                <a:latin typeface="Palatino"/>
                <a:ea typeface="Palatino"/>
                <a:cs typeface="Palatino"/>
                <a:sym typeface="Palatino"/>
              </a:rPr>
              <a:t>a.length</a:t>
            </a:r>
            <a:r>
              <a:rPr lang="en-US" sz="2400" dirty="0">
                <a:solidFill>
                  <a:schemeClr val="dk1"/>
                </a:solidFill>
                <a:latin typeface="Palatino"/>
                <a:ea typeface="Palatino"/>
                <a:cs typeface="Palatino"/>
                <a:sym typeface="Palatino"/>
              </a:rPr>
              <a:t>)</a:t>
            </a:r>
            <a:endParaRPr/>
          </a:p>
          <a:p>
            <a:pPr marL="0" marR="0" lvl="0" indent="0" algn="l" rtl="0">
              <a:spcBef>
                <a:spcPts val="0"/>
              </a:spcBef>
              <a:spcAft>
                <a:spcPts val="0"/>
              </a:spcAft>
              <a:buNone/>
            </a:pPr>
            <a:r>
              <a:rPr lang="en-US" sz="2400" dirty="0" err="1">
                <a:solidFill>
                  <a:schemeClr val="dk1"/>
                </a:solidFill>
                <a:latin typeface="Palatino"/>
                <a:ea typeface="Palatino"/>
                <a:cs typeface="Palatino"/>
                <a:sym typeface="Palatino"/>
              </a:rPr>
              <a:t>println</a:t>
            </a:r>
            <a:r>
              <a:rPr lang="en-US" sz="2400" dirty="0">
                <a:solidFill>
                  <a:schemeClr val="dk1"/>
                </a:solidFill>
                <a:latin typeface="Palatino"/>
                <a:ea typeface="Palatino"/>
                <a:cs typeface="Palatino"/>
                <a:sym typeface="Palatino"/>
              </a:rPr>
              <a:t>(s"$</a:t>
            </a:r>
            <a:r>
              <a:rPr lang="en-US" sz="2400" dirty="0" err="1">
                <a:solidFill>
                  <a:schemeClr val="dk1"/>
                </a:solidFill>
                <a:latin typeface="Palatino"/>
                <a:ea typeface="Palatino"/>
                <a:cs typeface="Palatino"/>
                <a:sym typeface="Palatino"/>
              </a:rPr>
              <a:t>i</a:t>
            </a:r>
            <a:r>
              <a:rPr lang="en-US" sz="2400" dirty="0">
                <a:solidFill>
                  <a:schemeClr val="dk1"/>
                </a:solidFill>
                <a:latin typeface="Palatino"/>
                <a:ea typeface="Palatino"/>
                <a:cs typeface="Palatino"/>
                <a:sym typeface="Palatino"/>
              </a:rPr>
              <a:t>: ${a(</a:t>
            </a:r>
            <a:r>
              <a:rPr lang="en-US" sz="2400" dirty="0" err="1">
                <a:solidFill>
                  <a:schemeClr val="dk1"/>
                </a:solidFill>
                <a:latin typeface="Palatino"/>
                <a:ea typeface="Palatino"/>
                <a:cs typeface="Palatino"/>
                <a:sym typeface="Palatino"/>
              </a:rPr>
              <a:t>i</a:t>
            </a:r>
            <a:r>
              <a:rPr lang="en-US" sz="2400" dirty="0">
                <a:solidFill>
                  <a:schemeClr val="dk1"/>
                </a:solidFill>
                <a:latin typeface="Palatino"/>
                <a:ea typeface="Palatino"/>
                <a:cs typeface="Palatino"/>
                <a:sym typeface="Palatino"/>
              </a:rPr>
              <a:t>)}")</a:t>
            </a:r>
            <a:endParaRPr/>
          </a:p>
          <a:p>
            <a:pPr marL="0" marR="0" lvl="0" indent="0" algn="l" rtl="0">
              <a:spcBef>
                <a:spcPts val="0"/>
              </a:spcBef>
              <a:spcAft>
                <a:spcPts val="0"/>
              </a:spcAft>
              <a:buNone/>
            </a:pPr>
            <a:endParaRPr sz="2400">
              <a:solidFill>
                <a:schemeClr val="dk1"/>
              </a:solidFill>
              <a:latin typeface="Palatino"/>
              <a:ea typeface="Palatino"/>
              <a:cs typeface="Palatino"/>
              <a:sym typeface="Palatino"/>
            </a:endParaRPr>
          </a:p>
          <a:p>
            <a:pPr marL="0" marR="0" lvl="0" indent="0" algn="l" rtl="0">
              <a:spcBef>
                <a:spcPts val="0"/>
              </a:spcBef>
              <a:spcAft>
                <a:spcPts val="0"/>
              </a:spcAft>
              <a:buNone/>
            </a:pPr>
            <a:r>
              <a:rPr lang="en-US" sz="2400" dirty="0">
                <a:solidFill>
                  <a:schemeClr val="dk1"/>
                </a:solidFill>
                <a:latin typeface="Palatino"/>
                <a:ea typeface="Palatino"/>
                <a:cs typeface="Palatino"/>
                <a:sym typeface="Palatino"/>
              </a:rPr>
              <a:t>The until method is similar to the to method, except that it excludes the last value. </a:t>
            </a:r>
            <a:endParaRPr sz="2400">
              <a:solidFill>
                <a:schemeClr val="dk1"/>
              </a:solidFill>
              <a:latin typeface="Palatino"/>
              <a:ea typeface="Palatino"/>
              <a:cs typeface="Palatino"/>
              <a:sym typeface="Palatino"/>
            </a:endParaRPr>
          </a:p>
          <a:p>
            <a:pPr marL="0" marR="0" lvl="0" indent="0" algn="l" rtl="0">
              <a:spcBef>
                <a:spcPts val="0"/>
              </a:spcBef>
              <a:spcAft>
                <a:spcPts val="0"/>
              </a:spcAft>
              <a:buNone/>
            </a:pPr>
            <a:endParaRPr sz="2400">
              <a:solidFill>
                <a:schemeClr val="dk1"/>
              </a:solidFill>
              <a:latin typeface="Palatino"/>
              <a:ea typeface="Palatino"/>
              <a:cs typeface="Palatino"/>
              <a:sym typeface="Palatino"/>
            </a:endParaRPr>
          </a:p>
          <a:p>
            <a:pPr marL="0" marR="0" lvl="0" indent="0" algn="l" rtl="0">
              <a:spcBef>
                <a:spcPts val="0"/>
              </a:spcBef>
              <a:spcAft>
                <a:spcPts val="0"/>
              </a:spcAft>
              <a:buNone/>
            </a:pPr>
            <a:r>
              <a:rPr lang="en-US" sz="2400" dirty="0">
                <a:solidFill>
                  <a:schemeClr val="dk1"/>
                </a:solidFill>
                <a:latin typeface="Palatino"/>
                <a:ea typeface="Palatino"/>
                <a:cs typeface="Palatino"/>
                <a:sym typeface="Palatino"/>
              </a:rPr>
              <a:t>Therefore, the variable </a:t>
            </a:r>
            <a:r>
              <a:rPr lang="en-US" sz="2400" dirty="0" err="1">
                <a:solidFill>
                  <a:schemeClr val="dk1"/>
                </a:solidFill>
                <a:latin typeface="Palatino"/>
                <a:ea typeface="Palatino"/>
                <a:cs typeface="Palatino"/>
                <a:sym typeface="Palatino"/>
              </a:rPr>
              <a:t>i</a:t>
            </a:r>
            <a:r>
              <a:rPr lang="en-US" sz="2400" dirty="0">
                <a:solidFill>
                  <a:schemeClr val="dk1"/>
                </a:solidFill>
                <a:latin typeface="Palatino"/>
                <a:ea typeface="Palatino"/>
                <a:cs typeface="Palatino"/>
                <a:sym typeface="Palatino"/>
              </a:rPr>
              <a:t> goes from 0 to </a:t>
            </a:r>
            <a:r>
              <a:rPr lang="en-US" sz="2400" dirty="0" err="1">
                <a:solidFill>
                  <a:schemeClr val="dk1"/>
                </a:solidFill>
                <a:latin typeface="Palatino"/>
                <a:ea typeface="Palatino"/>
                <a:cs typeface="Palatino"/>
                <a:sym typeface="Palatino"/>
              </a:rPr>
              <a:t>a.length</a:t>
            </a:r>
            <a:r>
              <a:rPr lang="en-US" sz="2400" dirty="0">
                <a:solidFill>
                  <a:schemeClr val="dk1"/>
                </a:solidFill>
                <a:latin typeface="Palatino"/>
                <a:ea typeface="Palatino"/>
                <a:cs typeface="Palatino"/>
                <a:sym typeface="Palatino"/>
              </a:rPr>
              <a:t> – 1</a:t>
            </a:r>
            <a:endParaRPr/>
          </a:p>
          <a:p>
            <a:pPr marL="0" marR="0" lvl="0" indent="0" algn="l" rtl="0">
              <a:spcBef>
                <a:spcPts val="0"/>
              </a:spcBef>
              <a:spcAft>
                <a:spcPts val="0"/>
              </a:spcAft>
              <a:buNone/>
            </a:pPr>
            <a:endParaRPr sz="2400">
              <a:solidFill>
                <a:schemeClr val="dk1"/>
              </a:solidFill>
              <a:latin typeface="Palatino"/>
              <a:ea typeface="Palatino"/>
              <a:cs typeface="Palatino"/>
              <a:sym typeface="Palatino"/>
            </a:endParaRPr>
          </a:p>
          <a:p>
            <a:pPr marL="0" marR="0" lvl="0" indent="0" algn="l" rtl="0">
              <a:spcBef>
                <a:spcPts val="0"/>
              </a:spcBef>
              <a:spcAft>
                <a:spcPts val="0"/>
              </a:spcAft>
              <a:buNone/>
            </a:pPr>
            <a:r>
              <a:rPr lang="en-US" sz="2400" dirty="0">
                <a:solidFill>
                  <a:schemeClr val="dk1"/>
                </a:solidFill>
                <a:latin typeface="Palatino"/>
                <a:ea typeface="Palatino"/>
                <a:cs typeface="Palatino"/>
                <a:sym typeface="Palatino"/>
              </a:rPr>
              <a:t>To visit every second element, let </a:t>
            </a:r>
            <a:r>
              <a:rPr lang="en-US" sz="2400" dirty="0" err="1">
                <a:solidFill>
                  <a:schemeClr val="dk1"/>
                </a:solidFill>
                <a:latin typeface="Palatino"/>
                <a:ea typeface="Palatino"/>
                <a:cs typeface="Palatino"/>
                <a:sym typeface="Palatino"/>
              </a:rPr>
              <a:t>i</a:t>
            </a:r>
            <a:r>
              <a:rPr lang="en-US" sz="2400" dirty="0">
                <a:solidFill>
                  <a:schemeClr val="dk1"/>
                </a:solidFill>
                <a:latin typeface="Palatino"/>
                <a:ea typeface="Palatino"/>
                <a:cs typeface="Palatino"/>
                <a:sym typeface="Palatino"/>
              </a:rPr>
              <a:t> traverse</a:t>
            </a:r>
            <a:endParaRPr/>
          </a:p>
          <a:p>
            <a:pPr marL="0" marR="0" lvl="0" indent="0" algn="l" rtl="0">
              <a:spcBef>
                <a:spcPts val="0"/>
              </a:spcBef>
              <a:spcAft>
                <a:spcPts val="0"/>
              </a:spcAft>
              <a:buNone/>
            </a:pPr>
            <a:r>
              <a:rPr lang="en-US" sz="2400" dirty="0">
                <a:solidFill>
                  <a:schemeClr val="dk1"/>
                </a:solidFill>
                <a:latin typeface="Palatino"/>
                <a:ea typeface="Palatino"/>
                <a:cs typeface="Palatino"/>
                <a:sym typeface="Palatino"/>
              </a:rPr>
              <a:t>0 until </a:t>
            </a:r>
            <a:r>
              <a:rPr lang="en-US" sz="2400" dirty="0" err="1">
                <a:solidFill>
                  <a:schemeClr val="dk1"/>
                </a:solidFill>
                <a:latin typeface="Palatino"/>
                <a:ea typeface="Palatino"/>
                <a:cs typeface="Palatino"/>
                <a:sym typeface="Palatino"/>
              </a:rPr>
              <a:t>a.length</a:t>
            </a:r>
            <a:r>
              <a:rPr lang="en-US" sz="2400" dirty="0">
                <a:solidFill>
                  <a:schemeClr val="dk1"/>
                </a:solidFill>
                <a:latin typeface="Palatino"/>
                <a:ea typeface="Palatino"/>
                <a:cs typeface="Palatino"/>
                <a:sym typeface="Palatino"/>
              </a:rPr>
              <a:t> by 2</a:t>
            </a:r>
            <a:endParaRPr/>
          </a:p>
          <a:p>
            <a:pPr marL="0" marR="0" lvl="0" indent="0" algn="l" rtl="0">
              <a:spcBef>
                <a:spcPts val="0"/>
              </a:spcBef>
              <a:spcAft>
                <a:spcPts val="0"/>
              </a:spcAft>
              <a:buNone/>
            </a:pPr>
            <a:r>
              <a:rPr lang="en-US" sz="2400" dirty="0">
                <a:solidFill>
                  <a:schemeClr val="dk1"/>
                </a:solidFill>
                <a:latin typeface="Palatino"/>
                <a:ea typeface="Palatino"/>
                <a:cs typeface="Palatino"/>
                <a:sym typeface="Palatino"/>
              </a:rPr>
              <a:t>// Range(0, 2, 4, ...)</a:t>
            </a:r>
            <a:endParaRP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3" name="Google Shape;363;p67"/>
          <p:cNvSpPr/>
          <p:nvPr/>
        </p:nvSpPr>
        <p:spPr>
          <a:xfrm>
            <a:off x="500216" y="346588"/>
            <a:ext cx="3614584" cy="46166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b="1" dirty="0">
                <a:solidFill>
                  <a:schemeClr val="dk1"/>
                </a:solidFill>
                <a:latin typeface="Palatino"/>
                <a:ea typeface="Palatino"/>
                <a:cs typeface="Palatino"/>
                <a:sym typeface="Palatino"/>
              </a:rPr>
              <a:t>Transforming Arrays</a:t>
            </a:r>
            <a:endParaRPr b="1" dirty="0"/>
          </a:p>
        </p:txBody>
      </p:sp>
      <p:sp>
        <p:nvSpPr>
          <p:cNvPr id="364" name="Google Shape;364;p67"/>
          <p:cNvSpPr/>
          <p:nvPr/>
        </p:nvSpPr>
        <p:spPr>
          <a:xfrm>
            <a:off x="678287" y="1087019"/>
            <a:ext cx="6096000" cy="156966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a:solidFill>
                  <a:schemeClr val="dk1"/>
                </a:solidFill>
                <a:latin typeface="Palatino"/>
                <a:ea typeface="Palatino"/>
                <a:cs typeface="Palatino"/>
                <a:sym typeface="Palatino"/>
              </a:rPr>
              <a:t>val a = Array(2, 3, 5, 7, 11)</a:t>
            </a:r>
            <a:endParaRPr/>
          </a:p>
          <a:p>
            <a:pPr marL="0" marR="0" lvl="0" indent="0" algn="l" rtl="0">
              <a:spcBef>
                <a:spcPts val="0"/>
              </a:spcBef>
              <a:spcAft>
                <a:spcPts val="0"/>
              </a:spcAft>
              <a:buNone/>
            </a:pPr>
            <a:endParaRPr sz="2400">
              <a:solidFill>
                <a:schemeClr val="dk1"/>
              </a:solidFill>
              <a:latin typeface="Palatino"/>
              <a:ea typeface="Palatino"/>
              <a:cs typeface="Palatino"/>
              <a:sym typeface="Palatino"/>
            </a:endParaRPr>
          </a:p>
          <a:p>
            <a:pPr marL="0" marR="0" lvl="0" indent="0" algn="l" rtl="0">
              <a:spcBef>
                <a:spcPts val="0"/>
              </a:spcBef>
              <a:spcAft>
                <a:spcPts val="0"/>
              </a:spcAft>
              <a:buNone/>
            </a:pPr>
            <a:r>
              <a:rPr lang="en-US" sz="2400">
                <a:solidFill>
                  <a:schemeClr val="dk1"/>
                </a:solidFill>
                <a:latin typeface="Palatino"/>
                <a:ea typeface="Palatino"/>
                <a:cs typeface="Palatino"/>
                <a:sym typeface="Palatino"/>
              </a:rPr>
              <a:t>val result = for (elem &lt;- a) yield 2 * elem</a:t>
            </a:r>
            <a:endParaRPr/>
          </a:p>
          <a:p>
            <a:pPr marL="0" marR="0" lvl="0" indent="0" algn="l" rtl="0">
              <a:spcBef>
                <a:spcPts val="0"/>
              </a:spcBef>
              <a:spcAft>
                <a:spcPts val="0"/>
              </a:spcAft>
              <a:buNone/>
            </a:pPr>
            <a:r>
              <a:rPr lang="en-US" sz="2400">
                <a:solidFill>
                  <a:schemeClr val="dk1"/>
                </a:solidFill>
                <a:latin typeface="Palatino"/>
                <a:ea typeface="Palatino"/>
                <a:cs typeface="Palatino"/>
                <a:sym typeface="Palatino"/>
              </a:rPr>
              <a:t>// result is Array(4, 6, 10, 14, 22)</a:t>
            </a:r>
            <a:endParaRPr/>
          </a:p>
        </p:txBody>
      </p:sp>
      <p:sp>
        <p:nvSpPr>
          <p:cNvPr id="365" name="Google Shape;365;p67"/>
          <p:cNvSpPr/>
          <p:nvPr/>
        </p:nvSpPr>
        <p:spPr>
          <a:xfrm>
            <a:off x="198783" y="2941689"/>
            <a:ext cx="11993217" cy="378565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dirty="0">
                <a:solidFill>
                  <a:schemeClr val="dk1"/>
                </a:solidFill>
                <a:latin typeface="Palatino"/>
                <a:ea typeface="Palatino"/>
                <a:cs typeface="Palatino"/>
                <a:sym typeface="Palatino"/>
              </a:rPr>
              <a:t>Oftentimes, when you </a:t>
            </a:r>
            <a:r>
              <a:rPr lang="en-US" sz="2400" b="1" dirty="0">
                <a:solidFill>
                  <a:schemeClr val="dk1"/>
                </a:solidFill>
                <a:latin typeface="Palatino"/>
                <a:ea typeface="Palatino"/>
                <a:cs typeface="Palatino"/>
                <a:sym typeface="Palatino"/>
              </a:rPr>
              <a:t>traverse a collection, you only want to process the elements</a:t>
            </a:r>
            <a:endParaRPr dirty="0"/>
          </a:p>
          <a:p>
            <a:pPr marL="0" marR="0" lvl="0" indent="0" algn="l" rtl="0">
              <a:spcBef>
                <a:spcPts val="0"/>
              </a:spcBef>
              <a:spcAft>
                <a:spcPts val="0"/>
              </a:spcAft>
              <a:buNone/>
            </a:pPr>
            <a:r>
              <a:rPr lang="en-US" sz="2400" b="1" dirty="0">
                <a:solidFill>
                  <a:schemeClr val="dk1"/>
                </a:solidFill>
                <a:latin typeface="Palatino"/>
                <a:ea typeface="Palatino"/>
                <a:cs typeface="Palatino"/>
                <a:sym typeface="Palatino"/>
              </a:rPr>
              <a:t>that match a particular condition. </a:t>
            </a:r>
            <a:endParaRPr sz="2400" b="1" dirty="0">
              <a:solidFill>
                <a:schemeClr val="dk1"/>
              </a:solidFill>
              <a:latin typeface="Palatino"/>
              <a:ea typeface="Palatino"/>
              <a:cs typeface="Palatino"/>
              <a:sym typeface="Palatino"/>
            </a:endParaRPr>
          </a:p>
          <a:p>
            <a:pPr marL="0" marR="0" lvl="0" indent="0" algn="l" rtl="0">
              <a:spcBef>
                <a:spcPts val="0"/>
              </a:spcBef>
              <a:spcAft>
                <a:spcPts val="0"/>
              </a:spcAft>
              <a:buNone/>
            </a:pPr>
            <a:endParaRPr sz="2400" dirty="0">
              <a:solidFill>
                <a:schemeClr val="dk1"/>
              </a:solidFill>
              <a:latin typeface="Palatino"/>
              <a:ea typeface="Palatino"/>
              <a:cs typeface="Palatino"/>
              <a:sym typeface="Palatino"/>
            </a:endParaRPr>
          </a:p>
          <a:p>
            <a:pPr marL="0" marR="0" lvl="0" indent="0" algn="l" rtl="0">
              <a:spcBef>
                <a:spcPts val="0"/>
              </a:spcBef>
              <a:spcAft>
                <a:spcPts val="0"/>
              </a:spcAft>
              <a:buNone/>
            </a:pPr>
            <a:r>
              <a:rPr lang="en-US" sz="2400" dirty="0">
                <a:solidFill>
                  <a:schemeClr val="dk1"/>
                </a:solidFill>
                <a:latin typeface="Palatino"/>
                <a:ea typeface="Palatino"/>
                <a:cs typeface="Palatino"/>
                <a:sym typeface="Palatino"/>
              </a:rPr>
              <a:t>This is achieved with a guard: an if inside the for. </a:t>
            </a:r>
            <a:endParaRPr sz="2400" dirty="0">
              <a:solidFill>
                <a:schemeClr val="dk1"/>
              </a:solidFill>
              <a:latin typeface="Palatino"/>
              <a:ea typeface="Palatino"/>
              <a:cs typeface="Palatino"/>
              <a:sym typeface="Palatino"/>
            </a:endParaRPr>
          </a:p>
          <a:p>
            <a:pPr marL="0" marR="0" lvl="0" indent="0" algn="l" rtl="0">
              <a:spcBef>
                <a:spcPts val="0"/>
              </a:spcBef>
              <a:spcAft>
                <a:spcPts val="0"/>
              </a:spcAft>
              <a:buNone/>
            </a:pPr>
            <a:endParaRPr sz="2400" dirty="0">
              <a:solidFill>
                <a:schemeClr val="dk1"/>
              </a:solidFill>
              <a:latin typeface="Palatino"/>
              <a:ea typeface="Palatino"/>
              <a:cs typeface="Palatino"/>
              <a:sym typeface="Palatino"/>
            </a:endParaRPr>
          </a:p>
          <a:p>
            <a:pPr marL="0" marR="0" lvl="0" indent="0" algn="l" rtl="0">
              <a:spcBef>
                <a:spcPts val="0"/>
              </a:spcBef>
              <a:spcAft>
                <a:spcPts val="0"/>
              </a:spcAft>
              <a:buNone/>
            </a:pPr>
            <a:r>
              <a:rPr lang="en-US" sz="2400" dirty="0">
                <a:solidFill>
                  <a:schemeClr val="dk1"/>
                </a:solidFill>
                <a:latin typeface="Palatino"/>
                <a:ea typeface="Palatino"/>
                <a:cs typeface="Palatino"/>
                <a:sym typeface="Palatino"/>
              </a:rPr>
              <a:t>Here we double every even element, dropping the odd ones:</a:t>
            </a:r>
            <a:endParaRPr dirty="0"/>
          </a:p>
          <a:p>
            <a:pPr marL="0" marR="0" lvl="0" indent="0" algn="l" rtl="0">
              <a:spcBef>
                <a:spcPts val="0"/>
              </a:spcBef>
              <a:spcAft>
                <a:spcPts val="0"/>
              </a:spcAft>
              <a:buNone/>
            </a:pPr>
            <a:endParaRPr sz="2400" dirty="0">
              <a:solidFill>
                <a:schemeClr val="dk1"/>
              </a:solidFill>
              <a:latin typeface="Palatino"/>
              <a:ea typeface="Palatino"/>
              <a:cs typeface="Palatino"/>
              <a:sym typeface="Palatino"/>
            </a:endParaRPr>
          </a:p>
          <a:p>
            <a:pPr marL="0" marR="0" lvl="0" indent="0" algn="l" rtl="0">
              <a:spcBef>
                <a:spcPts val="0"/>
              </a:spcBef>
              <a:spcAft>
                <a:spcPts val="0"/>
              </a:spcAft>
              <a:buNone/>
            </a:pPr>
            <a:r>
              <a:rPr lang="en-US" sz="2400" dirty="0">
                <a:solidFill>
                  <a:schemeClr val="dk1"/>
                </a:solidFill>
                <a:latin typeface="Palatino"/>
                <a:ea typeface="Palatino"/>
                <a:cs typeface="Palatino"/>
                <a:sym typeface="Palatino"/>
              </a:rPr>
              <a:t>for (</a:t>
            </a:r>
            <a:r>
              <a:rPr lang="en-US" sz="2400" dirty="0" err="1">
                <a:solidFill>
                  <a:schemeClr val="dk1"/>
                </a:solidFill>
                <a:latin typeface="Palatino"/>
                <a:ea typeface="Palatino"/>
                <a:cs typeface="Palatino"/>
                <a:sym typeface="Palatino"/>
              </a:rPr>
              <a:t>elem</a:t>
            </a:r>
            <a:r>
              <a:rPr lang="en-US" sz="2400" dirty="0">
                <a:solidFill>
                  <a:schemeClr val="dk1"/>
                </a:solidFill>
                <a:latin typeface="Palatino"/>
                <a:ea typeface="Palatino"/>
                <a:cs typeface="Palatino"/>
                <a:sym typeface="Palatino"/>
              </a:rPr>
              <a:t> &lt;- a if </a:t>
            </a:r>
            <a:r>
              <a:rPr lang="en-US" sz="2400" dirty="0" err="1">
                <a:solidFill>
                  <a:schemeClr val="dk1"/>
                </a:solidFill>
                <a:latin typeface="Palatino"/>
                <a:ea typeface="Palatino"/>
                <a:cs typeface="Palatino"/>
                <a:sym typeface="Palatino"/>
              </a:rPr>
              <a:t>elem</a:t>
            </a:r>
            <a:r>
              <a:rPr lang="en-US" sz="2400" dirty="0">
                <a:solidFill>
                  <a:schemeClr val="dk1"/>
                </a:solidFill>
                <a:latin typeface="Palatino"/>
                <a:ea typeface="Palatino"/>
                <a:cs typeface="Palatino"/>
                <a:sym typeface="Palatino"/>
              </a:rPr>
              <a:t> % 2 == 0) yield 2 * </a:t>
            </a:r>
            <a:r>
              <a:rPr lang="en-US" sz="2400" dirty="0" err="1">
                <a:solidFill>
                  <a:schemeClr val="dk1"/>
                </a:solidFill>
                <a:latin typeface="Palatino"/>
                <a:ea typeface="Palatino"/>
                <a:cs typeface="Palatino"/>
                <a:sym typeface="Palatino"/>
              </a:rPr>
              <a:t>elem</a:t>
            </a:r>
            <a:endParaRPr sz="2400" dirty="0">
              <a:solidFill>
                <a:schemeClr val="dk1"/>
              </a:solidFill>
              <a:latin typeface="Palatino"/>
              <a:ea typeface="Palatino"/>
              <a:cs typeface="Palatino"/>
              <a:sym typeface="Palatino"/>
            </a:endParaRPr>
          </a:p>
          <a:p>
            <a:pPr marL="0" marR="0" lvl="0" indent="0" algn="l" rtl="0">
              <a:spcBef>
                <a:spcPts val="0"/>
              </a:spcBef>
              <a:spcAft>
                <a:spcPts val="0"/>
              </a:spcAft>
              <a:buNone/>
            </a:pPr>
            <a:r>
              <a:rPr lang="en-US" sz="2400" dirty="0">
                <a:solidFill>
                  <a:schemeClr val="dk1"/>
                </a:solidFill>
                <a:latin typeface="Palatino"/>
                <a:ea typeface="Palatino"/>
                <a:cs typeface="Palatino"/>
                <a:sym typeface="Palatino"/>
              </a:rPr>
              <a:t>Keep in mind that the </a:t>
            </a:r>
            <a:r>
              <a:rPr lang="en-US" sz="2400" b="1" dirty="0">
                <a:solidFill>
                  <a:schemeClr val="dk1"/>
                </a:solidFill>
                <a:latin typeface="Palatino"/>
                <a:ea typeface="Palatino"/>
                <a:cs typeface="Palatino"/>
                <a:sym typeface="Palatino"/>
              </a:rPr>
              <a:t>result is a new collection—the </a:t>
            </a:r>
            <a:r>
              <a:rPr lang="en-US" sz="2400" dirty="0">
                <a:solidFill>
                  <a:schemeClr val="dk1"/>
                </a:solidFill>
                <a:latin typeface="Palatino"/>
                <a:ea typeface="Palatino"/>
                <a:cs typeface="Palatino"/>
                <a:sym typeface="Palatino"/>
              </a:rPr>
              <a:t>original collection is not</a:t>
            </a:r>
            <a:endParaRPr dirty="0"/>
          </a:p>
          <a:p>
            <a:pPr marL="0" marR="0" lvl="0" indent="0" algn="l" rtl="0">
              <a:spcBef>
                <a:spcPts val="0"/>
              </a:spcBef>
              <a:spcAft>
                <a:spcPts val="0"/>
              </a:spcAft>
              <a:buNone/>
            </a:pPr>
            <a:r>
              <a:rPr lang="en-US" sz="2400" dirty="0">
                <a:solidFill>
                  <a:schemeClr val="dk1"/>
                </a:solidFill>
                <a:latin typeface="Palatino"/>
                <a:ea typeface="Palatino"/>
                <a:cs typeface="Palatino"/>
                <a:sym typeface="Palatino"/>
              </a:rPr>
              <a:t>affected.</a:t>
            </a:r>
            <a:endParaRPr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5"/>
          <p:cNvSpPr txBox="1"/>
          <p:nvPr/>
        </p:nvSpPr>
        <p:spPr>
          <a:xfrm>
            <a:off x="252548" y="573987"/>
            <a:ext cx="11486606" cy="6432490"/>
          </a:xfrm>
          <a:prstGeom prst="rect">
            <a:avLst/>
          </a:prstGeom>
          <a:noFill/>
          <a:ln>
            <a:noFill/>
          </a:ln>
        </p:spPr>
        <p:txBody>
          <a:bodyPr spcFirstLastPara="1" wrap="square" lIns="91425" tIns="45700" rIns="91425" bIns="45700" anchor="t" anchorCtr="0">
            <a:spAutoFit/>
          </a:bodyPr>
          <a:lstStyle/>
          <a:p>
            <a:pPr marR="0" lvl="0" indent="0" algn="just" rtl="0">
              <a:spcBef>
                <a:spcPts val="0"/>
              </a:spcBef>
              <a:spcAft>
                <a:spcPts val="0"/>
              </a:spcAft>
              <a:buNone/>
            </a:pPr>
            <a:r>
              <a:rPr lang="en-US" sz="2400" b="1" i="0" u="none" strike="noStrike" cap="none" dirty="0">
                <a:solidFill>
                  <a:schemeClr val="dk1"/>
                </a:solidFill>
                <a:latin typeface="Palatino"/>
                <a:ea typeface="Palatino"/>
                <a:cs typeface="Palatino"/>
                <a:sym typeface="Palatino"/>
              </a:rPr>
              <a:t>When calling methods</a:t>
            </a:r>
            <a:r>
              <a:rPr lang="en-US" sz="2400" b="0" i="0" u="none" strike="noStrike" cap="none" dirty="0">
                <a:solidFill>
                  <a:schemeClr val="dk1"/>
                </a:solidFill>
                <a:latin typeface="Palatino"/>
                <a:ea typeface="Palatino"/>
                <a:cs typeface="Palatino"/>
                <a:sym typeface="Palatino"/>
              </a:rPr>
              <a:t>, try using </a:t>
            </a:r>
            <a:r>
              <a:rPr lang="en-US" sz="2400" b="1" i="1" u="none" strike="noStrike" cap="none" dirty="0">
                <a:solidFill>
                  <a:schemeClr val="dk1"/>
                </a:solidFill>
                <a:latin typeface="Palatino"/>
                <a:ea typeface="Palatino"/>
                <a:cs typeface="Palatino"/>
                <a:sym typeface="Palatino"/>
              </a:rPr>
              <a:t>tab completion </a:t>
            </a:r>
            <a:r>
              <a:rPr lang="en-US" sz="2400" b="0" i="0" u="none" strike="noStrike" cap="none" dirty="0">
                <a:solidFill>
                  <a:schemeClr val="dk1"/>
                </a:solidFill>
                <a:latin typeface="Palatino"/>
                <a:ea typeface="Palatino"/>
                <a:cs typeface="Palatino"/>
                <a:sym typeface="Palatino"/>
              </a:rPr>
              <a:t>for method names. </a:t>
            </a:r>
            <a:endParaRPr sz="1200" dirty="0"/>
          </a:p>
          <a:p>
            <a:pPr marR="0" lvl="0" indent="0" algn="just" rtl="0">
              <a:spcBef>
                <a:spcPts val="0"/>
              </a:spcBef>
              <a:spcAft>
                <a:spcPts val="0"/>
              </a:spcAft>
              <a:buNone/>
            </a:pPr>
            <a:endParaRPr sz="2400" b="0" i="0" u="none" strike="noStrike" cap="none" dirty="0">
              <a:solidFill>
                <a:schemeClr val="dk1"/>
              </a:solidFill>
              <a:latin typeface="Palatino"/>
              <a:ea typeface="Palatino"/>
              <a:cs typeface="Palatino"/>
              <a:sym typeface="Palatino"/>
            </a:endParaRPr>
          </a:p>
          <a:p>
            <a:pPr marR="0" lvl="0" indent="0" algn="just" rtl="0">
              <a:spcBef>
                <a:spcPts val="0"/>
              </a:spcBef>
              <a:spcAft>
                <a:spcPts val="0"/>
              </a:spcAft>
              <a:buNone/>
            </a:pPr>
            <a:r>
              <a:rPr lang="en-US" sz="2400" b="0" i="0" u="none" strike="noStrike" cap="none" dirty="0">
                <a:solidFill>
                  <a:schemeClr val="dk1"/>
                </a:solidFill>
                <a:latin typeface="Palatino"/>
                <a:ea typeface="Palatino"/>
                <a:cs typeface="Palatino"/>
                <a:sym typeface="Palatino"/>
              </a:rPr>
              <a:t>Type </a:t>
            </a:r>
            <a:r>
              <a:rPr lang="en-US" sz="2400" b="0" i="0" u="none" strike="noStrike" cap="none" dirty="0">
                <a:solidFill>
                  <a:schemeClr val="dk1"/>
                </a:solidFill>
                <a:latin typeface="Lucida Sans"/>
                <a:ea typeface="Lucida Sans"/>
                <a:cs typeface="Lucida Sans"/>
                <a:sym typeface="Lucida Sans"/>
              </a:rPr>
              <a:t>res2.to </a:t>
            </a:r>
            <a:r>
              <a:rPr lang="en-US" sz="2400" b="0" i="0" u="none" strike="noStrike" cap="none" dirty="0">
                <a:solidFill>
                  <a:schemeClr val="dk1"/>
                </a:solidFill>
                <a:latin typeface="Palatino"/>
                <a:ea typeface="Palatino"/>
                <a:cs typeface="Palatino"/>
                <a:sym typeface="Palatino"/>
              </a:rPr>
              <a:t>and then hit the Tab key. </a:t>
            </a:r>
            <a:endParaRPr sz="1200" dirty="0"/>
          </a:p>
          <a:p>
            <a:pPr marR="0" lvl="0" indent="0" algn="just" rtl="0">
              <a:spcBef>
                <a:spcPts val="0"/>
              </a:spcBef>
              <a:spcAft>
                <a:spcPts val="0"/>
              </a:spcAft>
              <a:buNone/>
            </a:pPr>
            <a:endParaRPr sz="2400" b="0" i="0" u="none" strike="noStrike" cap="none" dirty="0">
              <a:solidFill>
                <a:schemeClr val="dk1"/>
              </a:solidFill>
              <a:latin typeface="Palatino"/>
              <a:ea typeface="Palatino"/>
              <a:cs typeface="Palatino"/>
              <a:sym typeface="Palatino"/>
            </a:endParaRPr>
          </a:p>
          <a:p>
            <a:pPr marR="0" lvl="0" indent="0" algn="just" rtl="0">
              <a:spcBef>
                <a:spcPts val="0"/>
              </a:spcBef>
              <a:spcAft>
                <a:spcPts val="0"/>
              </a:spcAft>
              <a:buNone/>
            </a:pPr>
            <a:r>
              <a:rPr lang="en-US" sz="2400" b="0" i="0" u="none" strike="noStrike" cap="none" dirty="0">
                <a:solidFill>
                  <a:schemeClr val="dk1"/>
                </a:solidFill>
                <a:latin typeface="Palatino"/>
                <a:ea typeface="Palatino"/>
                <a:cs typeface="Palatino"/>
                <a:sym typeface="Palatino"/>
              </a:rPr>
              <a:t>If the interpreter offers choices such as </a:t>
            </a:r>
            <a:r>
              <a:rPr lang="en-US" sz="2400" b="0" i="0" u="none" strike="noStrike" cap="none" dirty="0" err="1">
                <a:solidFill>
                  <a:schemeClr val="dk1"/>
                </a:solidFill>
                <a:latin typeface="Lucida Sans"/>
                <a:ea typeface="Lucida Sans"/>
                <a:cs typeface="Lucida Sans"/>
                <a:sym typeface="Lucida Sans"/>
              </a:rPr>
              <a:t>toCharArray</a:t>
            </a:r>
            <a:r>
              <a:rPr lang="en-US" sz="2400" b="0" i="0" u="none" strike="noStrike" cap="none" dirty="0">
                <a:solidFill>
                  <a:schemeClr val="dk1"/>
                </a:solidFill>
                <a:latin typeface="Lucida Sans"/>
                <a:ea typeface="Lucida Sans"/>
                <a:cs typeface="Lucida Sans"/>
                <a:sym typeface="Lucida Sans"/>
              </a:rPr>
              <a:t> ,</a:t>
            </a:r>
            <a:r>
              <a:rPr lang="en-US" sz="2400" b="0" i="0" u="none" strike="noStrike" cap="none" dirty="0" err="1">
                <a:solidFill>
                  <a:schemeClr val="dk1"/>
                </a:solidFill>
                <a:latin typeface="Lucida Sans"/>
                <a:ea typeface="Lucida Sans"/>
                <a:cs typeface="Lucida Sans"/>
                <a:sym typeface="Lucida Sans"/>
              </a:rPr>
              <a:t>toLowerCase</a:t>
            </a:r>
            <a:r>
              <a:rPr lang="en-US" sz="2400" dirty="0">
                <a:solidFill>
                  <a:schemeClr val="dk1"/>
                </a:solidFill>
                <a:latin typeface="Lucida Sans"/>
                <a:ea typeface="Lucida Sans"/>
                <a:cs typeface="Lucida Sans"/>
                <a:sym typeface="Lucida Sans"/>
              </a:rPr>
              <a:t>, </a:t>
            </a:r>
            <a:r>
              <a:rPr lang="en-US" sz="2400" b="0" i="0" u="none" strike="noStrike" cap="none" dirty="0" err="1">
                <a:solidFill>
                  <a:schemeClr val="dk1"/>
                </a:solidFill>
                <a:latin typeface="Lucida Sans"/>
                <a:ea typeface="Lucida Sans"/>
                <a:cs typeface="Lucida Sans"/>
                <a:sym typeface="Lucida Sans"/>
              </a:rPr>
              <a:t>toString</a:t>
            </a:r>
            <a:r>
              <a:rPr lang="en-US" sz="2400" b="0" i="0" u="none" strike="noStrike" cap="none" dirty="0">
                <a:solidFill>
                  <a:schemeClr val="dk1"/>
                </a:solidFill>
                <a:latin typeface="Lucida Sans"/>
                <a:ea typeface="Lucida Sans"/>
                <a:cs typeface="Lucida Sans"/>
                <a:sym typeface="Lucida Sans"/>
              </a:rPr>
              <a:t> ,</a:t>
            </a:r>
            <a:r>
              <a:rPr lang="en-US" sz="2400" b="0" i="0" u="none" strike="noStrike" cap="none" dirty="0" err="1">
                <a:solidFill>
                  <a:schemeClr val="dk1"/>
                </a:solidFill>
                <a:latin typeface="Lucida Sans"/>
                <a:ea typeface="Lucida Sans"/>
                <a:cs typeface="Lucida Sans"/>
                <a:sym typeface="Lucida Sans"/>
              </a:rPr>
              <a:t>toUpperCase</a:t>
            </a:r>
            <a:endParaRPr sz="2400" b="0" i="0" u="none" strike="noStrike" cap="none" dirty="0">
              <a:solidFill>
                <a:schemeClr val="dk1"/>
              </a:solidFill>
              <a:latin typeface="Lucida Sans"/>
              <a:ea typeface="Lucida Sans"/>
              <a:cs typeface="Lucida Sans"/>
              <a:sym typeface="Lucida Sans"/>
            </a:endParaRPr>
          </a:p>
          <a:p>
            <a:pPr marR="0" lvl="0" indent="0" algn="just" rtl="0">
              <a:spcBef>
                <a:spcPts val="0"/>
              </a:spcBef>
              <a:spcAft>
                <a:spcPts val="0"/>
              </a:spcAft>
              <a:buNone/>
            </a:pPr>
            <a:r>
              <a:rPr lang="en-US" sz="2400" b="0" i="0" u="none" strike="noStrike" cap="none" dirty="0">
                <a:solidFill>
                  <a:schemeClr val="dk1"/>
                </a:solidFill>
                <a:latin typeface="Palatino"/>
                <a:ea typeface="Palatino"/>
                <a:cs typeface="Palatino"/>
                <a:sym typeface="Palatino"/>
              </a:rPr>
              <a:t>this means </a:t>
            </a:r>
            <a:r>
              <a:rPr lang="en-US" sz="2400" b="1" i="0" u="none" strike="noStrike" cap="none" dirty="0">
                <a:solidFill>
                  <a:schemeClr val="dk1"/>
                </a:solidFill>
                <a:latin typeface="Palatino"/>
                <a:ea typeface="Palatino"/>
                <a:cs typeface="Palatino"/>
                <a:sym typeface="Palatino"/>
              </a:rPr>
              <a:t>tab completion works in your environment</a:t>
            </a:r>
            <a:endParaRPr sz="1200" dirty="0"/>
          </a:p>
          <a:p>
            <a:pPr marR="0" lvl="0" indent="0" algn="just" rtl="0">
              <a:spcBef>
                <a:spcPts val="0"/>
              </a:spcBef>
              <a:spcAft>
                <a:spcPts val="0"/>
              </a:spcAft>
              <a:buNone/>
            </a:pPr>
            <a:endParaRPr sz="2400" b="0" i="0" u="none" strike="noStrike" cap="none" dirty="0">
              <a:solidFill>
                <a:schemeClr val="dk1"/>
              </a:solidFill>
              <a:latin typeface="Palatino"/>
              <a:ea typeface="Palatino"/>
              <a:cs typeface="Palatino"/>
              <a:sym typeface="Palatino"/>
            </a:endParaRPr>
          </a:p>
          <a:p>
            <a:pPr marR="0" lvl="0" indent="0" algn="just" rtl="0">
              <a:spcBef>
                <a:spcPts val="0"/>
              </a:spcBef>
              <a:spcAft>
                <a:spcPts val="0"/>
              </a:spcAft>
              <a:buNone/>
            </a:pPr>
            <a:r>
              <a:rPr lang="en-US" sz="2400" b="1" i="0" u="none" strike="noStrike" cap="none" dirty="0">
                <a:solidFill>
                  <a:schemeClr val="dk1"/>
                </a:solidFill>
                <a:latin typeface="Palatino"/>
                <a:ea typeface="Palatino"/>
                <a:cs typeface="Palatino"/>
                <a:sym typeface="Palatino"/>
              </a:rPr>
              <a:t>The Scala interpreter reads an expression, evaluates it, prints it,</a:t>
            </a:r>
            <a:endParaRPr sz="1200" dirty="0"/>
          </a:p>
          <a:p>
            <a:pPr marR="0" lvl="0" indent="0" algn="just" rtl="0">
              <a:spcBef>
                <a:spcPts val="0"/>
              </a:spcBef>
              <a:spcAft>
                <a:spcPts val="0"/>
              </a:spcAft>
              <a:buNone/>
            </a:pPr>
            <a:r>
              <a:rPr lang="en-US" sz="2400" b="1" i="0" u="none" strike="noStrike" cap="none" dirty="0">
                <a:solidFill>
                  <a:schemeClr val="dk1"/>
                </a:solidFill>
                <a:latin typeface="Palatino"/>
                <a:ea typeface="Palatino"/>
                <a:cs typeface="Palatino"/>
                <a:sym typeface="Palatino"/>
              </a:rPr>
              <a:t>and reads the next expression. </a:t>
            </a:r>
            <a:endParaRPr sz="1200" dirty="0"/>
          </a:p>
          <a:p>
            <a:pPr marR="0" lvl="0" indent="0" algn="just" rtl="0">
              <a:spcBef>
                <a:spcPts val="0"/>
              </a:spcBef>
              <a:spcAft>
                <a:spcPts val="0"/>
              </a:spcAft>
              <a:buNone/>
            </a:pPr>
            <a:endParaRPr sz="2400" b="1" i="0" u="none" strike="noStrike" cap="none" dirty="0">
              <a:solidFill>
                <a:schemeClr val="dk1"/>
              </a:solidFill>
              <a:latin typeface="Palatino"/>
              <a:ea typeface="Palatino"/>
              <a:cs typeface="Palatino"/>
              <a:sym typeface="Palatino"/>
            </a:endParaRPr>
          </a:p>
          <a:p>
            <a:pPr marR="0" lvl="0" indent="0" algn="just" rtl="0">
              <a:spcBef>
                <a:spcPts val="0"/>
              </a:spcBef>
              <a:spcAft>
                <a:spcPts val="0"/>
              </a:spcAft>
              <a:buNone/>
            </a:pPr>
            <a:r>
              <a:rPr lang="en-US" sz="2400" b="1" i="0" u="none" strike="noStrike" cap="none" dirty="0">
                <a:solidFill>
                  <a:schemeClr val="dk1"/>
                </a:solidFill>
                <a:latin typeface="Palatino"/>
                <a:ea typeface="Palatino"/>
                <a:cs typeface="Palatino"/>
                <a:sym typeface="Palatino"/>
              </a:rPr>
              <a:t>This is called the </a:t>
            </a:r>
            <a:r>
              <a:rPr lang="en-US" sz="2400" b="1" i="1" u="none" strike="noStrike" cap="none" dirty="0">
                <a:solidFill>
                  <a:schemeClr val="dk1"/>
                </a:solidFill>
                <a:latin typeface="Palatino"/>
                <a:ea typeface="Palatino"/>
                <a:cs typeface="Palatino"/>
                <a:sym typeface="Palatino"/>
              </a:rPr>
              <a:t>read-eval-print loop</a:t>
            </a:r>
            <a:r>
              <a:rPr lang="en-US" sz="2400" b="1" i="0" u="none" strike="noStrike" cap="none" dirty="0">
                <a:solidFill>
                  <a:schemeClr val="dk1"/>
                </a:solidFill>
                <a:latin typeface="Palatino"/>
                <a:ea typeface="Palatino"/>
                <a:cs typeface="Palatino"/>
                <a:sym typeface="Palatino"/>
              </a:rPr>
              <a:t>, or REPL.</a:t>
            </a:r>
          </a:p>
          <a:p>
            <a:pPr marR="0" lvl="0" indent="0" algn="just" rtl="0">
              <a:spcBef>
                <a:spcPts val="0"/>
              </a:spcBef>
              <a:spcAft>
                <a:spcPts val="0"/>
              </a:spcAft>
              <a:buNone/>
            </a:pPr>
            <a:endParaRPr lang="en-US" sz="2400" b="1" i="0" u="none" strike="noStrike" cap="none" dirty="0">
              <a:solidFill>
                <a:schemeClr val="dk1"/>
              </a:solidFill>
              <a:latin typeface="Palatino"/>
              <a:ea typeface="Palatino"/>
              <a:cs typeface="Palatino"/>
              <a:sym typeface="Palatino"/>
            </a:endParaRPr>
          </a:p>
          <a:p>
            <a:pPr lvl="0" algn="just"/>
            <a:r>
              <a:rPr lang="en-US" sz="2400" dirty="0"/>
              <a:t>The </a:t>
            </a:r>
            <a:r>
              <a:rPr lang="en-US" sz="2400" dirty="0" err="1"/>
              <a:t>scala</a:t>
            </a:r>
            <a:r>
              <a:rPr lang="en-US" sz="2400" dirty="0"/>
              <a:t> program is not an interpreter. Behind the scenes, your input is quickly compiled into bytecode, and the bytecode is executed by </a:t>
            </a:r>
            <a:r>
              <a:rPr lang="en-IN" sz="2400" dirty="0"/>
              <a:t>the Java virtual machine(JVM).</a:t>
            </a:r>
            <a:endParaRPr lang="en-US" sz="2400" b="1" i="0" u="none" strike="noStrike" cap="none" dirty="0">
              <a:solidFill>
                <a:schemeClr val="dk1"/>
              </a:solidFill>
              <a:latin typeface="Palatino"/>
              <a:ea typeface="Palatino"/>
              <a:cs typeface="Palatino"/>
              <a:sym typeface="Palatino"/>
            </a:endParaRPr>
          </a:p>
          <a:p>
            <a:pPr marL="0" marR="0" lvl="0" indent="0" algn="l" rtl="0">
              <a:spcBef>
                <a:spcPts val="0"/>
              </a:spcBef>
              <a:spcAft>
                <a:spcPts val="0"/>
              </a:spcAft>
              <a:buNone/>
            </a:pPr>
            <a:endParaRPr sz="2800" b="1" i="0" u="none" strike="noStrike" cap="none" dirty="0">
              <a:solidFill>
                <a:schemeClr val="dk1"/>
              </a:solidFill>
              <a:latin typeface="Calibri"/>
              <a:ea typeface="Calibri"/>
              <a:cs typeface="Calibri"/>
              <a:sym typeface="Calibri"/>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369"/>
        <p:cNvGrpSpPr/>
        <p:nvPr/>
      </p:nvGrpSpPr>
      <p:grpSpPr>
        <a:xfrm>
          <a:off x="0" y="0"/>
          <a:ext cx="0" cy="0"/>
          <a:chOff x="0" y="0"/>
          <a:chExt cx="0" cy="0"/>
        </a:xfrm>
      </p:grpSpPr>
      <p:sp>
        <p:nvSpPr>
          <p:cNvPr id="370" name="Google Shape;370;p68"/>
          <p:cNvSpPr/>
          <p:nvPr/>
        </p:nvSpPr>
        <p:spPr>
          <a:xfrm>
            <a:off x="330557" y="259604"/>
            <a:ext cx="10358907" cy="95410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800" b="0" i="0" u="none" strike="noStrike">
                <a:solidFill>
                  <a:schemeClr val="dk1"/>
                </a:solidFill>
                <a:latin typeface="Palatino"/>
                <a:ea typeface="Palatino"/>
                <a:cs typeface="Palatino"/>
                <a:sym typeface="Palatino"/>
              </a:rPr>
              <a:t>Suppose we want to </a:t>
            </a:r>
            <a:r>
              <a:rPr lang="en-US" sz="2800" b="1" i="0" u="none" strike="noStrike">
                <a:solidFill>
                  <a:schemeClr val="dk1"/>
                </a:solidFill>
                <a:latin typeface="Palatino"/>
                <a:ea typeface="Palatino"/>
                <a:cs typeface="Palatino"/>
                <a:sym typeface="Palatino"/>
              </a:rPr>
              <a:t>remove all negative elements from an array buffer of integers</a:t>
            </a:r>
            <a:endParaRPr sz="2800" b="1">
              <a:solidFill>
                <a:schemeClr val="dk1"/>
              </a:solidFill>
              <a:latin typeface="Calibri"/>
              <a:ea typeface="Calibri"/>
              <a:cs typeface="Calibri"/>
              <a:sym typeface="Calibri"/>
            </a:endParaRPr>
          </a:p>
        </p:txBody>
      </p:sp>
      <p:sp>
        <p:nvSpPr>
          <p:cNvPr id="371" name="Google Shape;371;p68"/>
          <p:cNvSpPr/>
          <p:nvPr/>
        </p:nvSpPr>
        <p:spPr>
          <a:xfrm>
            <a:off x="470035" y="1448286"/>
            <a:ext cx="6873998" cy="46166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a:solidFill>
                  <a:schemeClr val="dk1"/>
                </a:solidFill>
                <a:latin typeface="Palatino"/>
                <a:ea typeface="Palatino"/>
                <a:cs typeface="Palatino"/>
                <a:sym typeface="Palatino"/>
              </a:rPr>
              <a:t>val result = for (elem &lt;- a if elem &gt;= 0) yield elem</a:t>
            </a:r>
            <a:endParaRPr sz="2400">
              <a:solidFill>
                <a:schemeClr val="dk1"/>
              </a:solidFill>
              <a:latin typeface="Palatino"/>
              <a:ea typeface="Palatino"/>
              <a:cs typeface="Palatino"/>
              <a:sym typeface="Palatino"/>
            </a:endParaRPr>
          </a:p>
        </p:txBody>
      </p:sp>
      <p:sp>
        <p:nvSpPr>
          <p:cNvPr id="372" name="Google Shape;372;p68"/>
          <p:cNvSpPr/>
          <p:nvPr/>
        </p:nvSpPr>
        <p:spPr>
          <a:xfrm>
            <a:off x="330557" y="2144526"/>
            <a:ext cx="10062692" cy="341632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a:solidFill>
                  <a:schemeClr val="dk1"/>
                </a:solidFill>
                <a:latin typeface="Palatino"/>
                <a:ea typeface="Palatino"/>
                <a:cs typeface="Palatino"/>
                <a:sym typeface="Palatino"/>
              </a:rPr>
              <a:t>Suppose that </a:t>
            </a:r>
            <a:r>
              <a:rPr lang="en-US" sz="2400" b="1">
                <a:solidFill>
                  <a:schemeClr val="dk1"/>
                </a:solidFill>
                <a:latin typeface="Palatino"/>
                <a:ea typeface="Palatino"/>
                <a:cs typeface="Palatino"/>
                <a:sym typeface="Palatino"/>
              </a:rPr>
              <a:t>we want to modify the original</a:t>
            </a:r>
            <a:endParaRPr/>
          </a:p>
          <a:p>
            <a:pPr marL="0" marR="0" lvl="0" indent="0" algn="l" rtl="0">
              <a:spcBef>
                <a:spcPts val="0"/>
              </a:spcBef>
              <a:spcAft>
                <a:spcPts val="0"/>
              </a:spcAft>
              <a:buNone/>
            </a:pPr>
            <a:r>
              <a:rPr lang="en-US" sz="2400" b="1">
                <a:solidFill>
                  <a:schemeClr val="dk1"/>
                </a:solidFill>
                <a:latin typeface="Palatino"/>
                <a:ea typeface="Palatino"/>
                <a:cs typeface="Palatino"/>
                <a:sym typeface="Palatino"/>
              </a:rPr>
              <a:t>array buffer instead, removing the unwanted elements</a:t>
            </a:r>
            <a:r>
              <a:rPr lang="en-US" sz="2400">
                <a:solidFill>
                  <a:schemeClr val="dk1"/>
                </a:solidFill>
                <a:latin typeface="Palatino"/>
                <a:ea typeface="Palatino"/>
                <a:cs typeface="Palatino"/>
                <a:sym typeface="Palatino"/>
              </a:rPr>
              <a:t>. </a:t>
            </a:r>
            <a:endParaRPr sz="2400">
              <a:solidFill>
                <a:schemeClr val="dk1"/>
              </a:solidFill>
              <a:latin typeface="Palatino"/>
              <a:ea typeface="Palatino"/>
              <a:cs typeface="Palatino"/>
              <a:sym typeface="Palatino"/>
            </a:endParaRPr>
          </a:p>
          <a:p>
            <a:pPr marL="0" marR="0" lvl="0" indent="0" algn="l" rtl="0">
              <a:spcBef>
                <a:spcPts val="0"/>
              </a:spcBef>
              <a:spcAft>
                <a:spcPts val="0"/>
              </a:spcAft>
              <a:buNone/>
            </a:pPr>
            <a:r>
              <a:rPr lang="en-US" sz="2400">
                <a:solidFill>
                  <a:schemeClr val="dk1"/>
                </a:solidFill>
                <a:latin typeface="Palatino"/>
                <a:ea typeface="Palatino"/>
                <a:cs typeface="Palatino"/>
                <a:sym typeface="Palatino"/>
              </a:rPr>
              <a:t>Then </a:t>
            </a:r>
            <a:r>
              <a:rPr lang="en-US" sz="2400" b="1">
                <a:solidFill>
                  <a:schemeClr val="dk1"/>
                </a:solidFill>
                <a:latin typeface="Palatino"/>
                <a:ea typeface="Palatino"/>
                <a:cs typeface="Palatino"/>
                <a:sym typeface="Palatino"/>
              </a:rPr>
              <a:t>we can collect their positions:</a:t>
            </a:r>
            <a:endParaRPr/>
          </a:p>
          <a:p>
            <a:pPr marL="0" marR="0" lvl="0" indent="0" algn="l" rtl="0">
              <a:spcBef>
                <a:spcPts val="0"/>
              </a:spcBef>
              <a:spcAft>
                <a:spcPts val="0"/>
              </a:spcAft>
              <a:buNone/>
            </a:pPr>
            <a:endParaRPr sz="2400" b="1">
              <a:solidFill>
                <a:schemeClr val="dk1"/>
              </a:solidFill>
              <a:latin typeface="Palatino"/>
              <a:ea typeface="Palatino"/>
              <a:cs typeface="Palatino"/>
              <a:sym typeface="Palatino"/>
            </a:endParaRPr>
          </a:p>
          <a:p>
            <a:pPr marL="0" marR="0" lvl="0" indent="0" algn="l" rtl="0">
              <a:spcBef>
                <a:spcPts val="0"/>
              </a:spcBef>
              <a:spcAft>
                <a:spcPts val="0"/>
              </a:spcAft>
              <a:buNone/>
            </a:pPr>
            <a:r>
              <a:rPr lang="en-US" sz="2400">
                <a:solidFill>
                  <a:schemeClr val="dk1"/>
                </a:solidFill>
                <a:latin typeface="Palatino"/>
                <a:ea typeface="Palatino"/>
                <a:cs typeface="Palatino"/>
                <a:sym typeface="Palatino"/>
              </a:rPr>
              <a:t>val positionsToRemove = for (i &lt;- a.indices if a(i) &lt; 0) yield I</a:t>
            </a:r>
            <a:endParaRPr/>
          </a:p>
          <a:p>
            <a:pPr marL="0" marR="0" lvl="0" indent="0" algn="l" rtl="0">
              <a:spcBef>
                <a:spcPts val="0"/>
              </a:spcBef>
              <a:spcAft>
                <a:spcPts val="0"/>
              </a:spcAft>
              <a:buNone/>
            </a:pPr>
            <a:endParaRPr sz="2400">
              <a:solidFill>
                <a:schemeClr val="dk1"/>
              </a:solidFill>
              <a:latin typeface="Palatino"/>
              <a:ea typeface="Palatino"/>
              <a:cs typeface="Palatino"/>
              <a:sym typeface="Palatino"/>
            </a:endParaRPr>
          </a:p>
          <a:p>
            <a:pPr marL="0" marR="0" lvl="0" indent="0" algn="l" rtl="0">
              <a:spcBef>
                <a:spcPts val="0"/>
              </a:spcBef>
              <a:spcAft>
                <a:spcPts val="0"/>
              </a:spcAft>
              <a:buNone/>
            </a:pPr>
            <a:r>
              <a:rPr lang="en-US" sz="2400" b="1">
                <a:solidFill>
                  <a:schemeClr val="dk1"/>
                </a:solidFill>
                <a:latin typeface="Palatino"/>
                <a:ea typeface="Palatino"/>
                <a:cs typeface="Palatino"/>
                <a:sym typeface="Palatino"/>
              </a:rPr>
              <a:t>Now remove the elements at those positions, starting from the back</a:t>
            </a:r>
            <a:r>
              <a:rPr lang="en-US" sz="2400">
                <a:solidFill>
                  <a:schemeClr val="dk1"/>
                </a:solidFill>
                <a:latin typeface="Palatino"/>
                <a:ea typeface="Palatino"/>
                <a:cs typeface="Palatino"/>
                <a:sym typeface="Palatino"/>
              </a:rPr>
              <a:t>:</a:t>
            </a:r>
            <a:endParaRPr/>
          </a:p>
          <a:p>
            <a:pPr marL="0" marR="0" lvl="0" indent="0" algn="l" rtl="0">
              <a:spcBef>
                <a:spcPts val="0"/>
              </a:spcBef>
              <a:spcAft>
                <a:spcPts val="0"/>
              </a:spcAft>
              <a:buNone/>
            </a:pPr>
            <a:r>
              <a:rPr lang="en-US" sz="2400">
                <a:solidFill>
                  <a:schemeClr val="dk1"/>
                </a:solidFill>
                <a:latin typeface="Palatino"/>
                <a:ea typeface="Palatino"/>
                <a:cs typeface="Palatino"/>
                <a:sym typeface="Palatino"/>
              </a:rPr>
              <a:t>for (i &lt;- positionsToRemove.reverse) a.remove(i</a:t>
            </a:r>
            <a:r>
              <a:rPr lang="en-US" sz="1600" b="0" i="0" u="none" strike="noStrike">
                <a:solidFill>
                  <a:schemeClr val="dk1"/>
                </a:solidFill>
                <a:latin typeface="Lucida Sans"/>
                <a:ea typeface="Lucida Sans"/>
                <a:cs typeface="Lucida Sans"/>
                <a:sym typeface="Lucida Sans"/>
              </a:rPr>
              <a:t>)</a:t>
            </a:r>
            <a:endParaRPr sz="1800">
              <a:solidFill>
                <a:schemeClr val="dk1"/>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Google Shape;377;p69"/>
          <p:cNvSpPr/>
          <p:nvPr/>
        </p:nvSpPr>
        <p:spPr>
          <a:xfrm>
            <a:off x="-1" y="263533"/>
            <a:ext cx="3526971" cy="46166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b="1" dirty="0">
                <a:solidFill>
                  <a:schemeClr val="dk1"/>
                </a:solidFill>
                <a:latin typeface="Palatino"/>
                <a:ea typeface="Palatino"/>
                <a:cs typeface="Palatino"/>
                <a:sym typeface="Palatino"/>
              </a:rPr>
              <a:t>Common Algorithms</a:t>
            </a:r>
            <a:endParaRPr b="1" dirty="0"/>
          </a:p>
        </p:txBody>
      </p:sp>
      <p:sp>
        <p:nvSpPr>
          <p:cNvPr id="378" name="Google Shape;378;p69"/>
          <p:cNvSpPr/>
          <p:nvPr/>
        </p:nvSpPr>
        <p:spPr>
          <a:xfrm>
            <a:off x="216798" y="900379"/>
            <a:ext cx="10279484" cy="369331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dirty="0">
                <a:solidFill>
                  <a:schemeClr val="dk1"/>
                </a:solidFill>
                <a:latin typeface="Palatino"/>
                <a:ea typeface="Palatino"/>
                <a:cs typeface="Palatino"/>
                <a:sym typeface="Palatino"/>
              </a:rPr>
              <a:t>1. Array(1, 7, 2, 9).sum</a:t>
            </a:r>
            <a:endParaRPr dirty="0"/>
          </a:p>
          <a:p>
            <a:pPr marL="0" marR="0" lvl="0" indent="0" algn="l" rtl="0">
              <a:spcBef>
                <a:spcPts val="0"/>
              </a:spcBef>
              <a:spcAft>
                <a:spcPts val="0"/>
              </a:spcAft>
              <a:buNone/>
            </a:pPr>
            <a:endParaRPr sz="1800" b="0" i="0" u="none" strike="noStrike" dirty="0">
              <a:solidFill>
                <a:schemeClr val="dk1"/>
              </a:solidFill>
              <a:latin typeface="Lucida Sans"/>
              <a:ea typeface="Lucida Sans"/>
              <a:cs typeface="Lucida Sans"/>
              <a:sym typeface="Lucida Sans"/>
            </a:endParaRPr>
          </a:p>
          <a:p>
            <a:pPr marL="0" marR="0" lvl="0" indent="0" algn="l" rtl="0">
              <a:spcBef>
                <a:spcPts val="0"/>
              </a:spcBef>
              <a:spcAft>
                <a:spcPts val="0"/>
              </a:spcAft>
              <a:buNone/>
            </a:pPr>
            <a:r>
              <a:rPr lang="en-US" sz="2400" dirty="0">
                <a:solidFill>
                  <a:schemeClr val="dk1"/>
                </a:solidFill>
                <a:latin typeface="Palatino"/>
                <a:ea typeface="Palatino"/>
                <a:cs typeface="Palatino"/>
                <a:sym typeface="Palatino"/>
              </a:rPr>
              <a:t>2. </a:t>
            </a:r>
            <a:r>
              <a:rPr lang="en-US" sz="2400" dirty="0" err="1">
                <a:solidFill>
                  <a:schemeClr val="dk1"/>
                </a:solidFill>
                <a:latin typeface="Palatino"/>
                <a:ea typeface="Palatino"/>
                <a:cs typeface="Palatino"/>
                <a:sym typeface="Palatino"/>
              </a:rPr>
              <a:t>ArrayBuffer</a:t>
            </a:r>
            <a:r>
              <a:rPr lang="en-US" sz="2400" dirty="0">
                <a:solidFill>
                  <a:schemeClr val="dk1"/>
                </a:solidFill>
                <a:latin typeface="Palatino"/>
                <a:ea typeface="Palatino"/>
                <a:cs typeface="Palatino"/>
                <a:sym typeface="Palatino"/>
              </a:rPr>
              <a:t>("Mary", "had", "a", "little", "lamb").max</a:t>
            </a:r>
            <a:endParaRPr dirty="0"/>
          </a:p>
          <a:p>
            <a:pPr marL="0" marR="0" lvl="0" indent="0" algn="l" rtl="0">
              <a:spcBef>
                <a:spcPts val="0"/>
              </a:spcBef>
              <a:spcAft>
                <a:spcPts val="0"/>
              </a:spcAft>
              <a:buNone/>
            </a:pPr>
            <a:r>
              <a:rPr lang="en-US" sz="2400" dirty="0">
                <a:solidFill>
                  <a:schemeClr val="dk1"/>
                </a:solidFill>
                <a:latin typeface="Palatino"/>
                <a:ea typeface="Palatino"/>
                <a:cs typeface="Palatino"/>
                <a:sym typeface="Palatino"/>
              </a:rPr>
              <a:t>// "little</a:t>
            </a:r>
            <a:endParaRPr dirty="0"/>
          </a:p>
          <a:p>
            <a:pPr marL="0" marR="0" lvl="0" indent="0" algn="l" rtl="0">
              <a:spcBef>
                <a:spcPts val="0"/>
              </a:spcBef>
              <a:spcAft>
                <a:spcPts val="0"/>
              </a:spcAft>
              <a:buNone/>
            </a:pPr>
            <a:endParaRPr sz="2400" dirty="0">
              <a:solidFill>
                <a:schemeClr val="dk1"/>
              </a:solidFill>
              <a:latin typeface="Palatino"/>
              <a:ea typeface="Palatino"/>
              <a:cs typeface="Palatino"/>
              <a:sym typeface="Palatino"/>
            </a:endParaRPr>
          </a:p>
          <a:p>
            <a:pPr marL="0" marR="0" lvl="0" indent="0" algn="l" rtl="0">
              <a:spcBef>
                <a:spcPts val="0"/>
              </a:spcBef>
              <a:spcAft>
                <a:spcPts val="0"/>
              </a:spcAft>
              <a:buNone/>
            </a:pPr>
            <a:r>
              <a:rPr lang="en-US" sz="2400" dirty="0">
                <a:solidFill>
                  <a:schemeClr val="dk1"/>
                </a:solidFill>
                <a:latin typeface="Palatino"/>
                <a:ea typeface="Palatino"/>
                <a:cs typeface="Palatino"/>
                <a:sym typeface="Palatino"/>
              </a:rPr>
              <a:t>3. </a:t>
            </a:r>
            <a:r>
              <a:rPr lang="en-US" sz="2400" dirty="0" err="1">
                <a:solidFill>
                  <a:schemeClr val="dk1"/>
                </a:solidFill>
                <a:latin typeface="Palatino"/>
                <a:ea typeface="Palatino"/>
                <a:cs typeface="Palatino"/>
                <a:sym typeface="Palatino"/>
              </a:rPr>
              <a:t>val</a:t>
            </a:r>
            <a:r>
              <a:rPr lang="en-US" sz="2400" dirty="0">
                <a:solidFill>
                  <a:schemeClr val="dk1"/>
                </a:solidFill>
                <a:latin typeface="Palatino"/>
                <a:ea typeface="Palatino"/>
                <a:cs typeface="Palatino"/>
                <a:sym typeface="Palatino"/>
              </a:rPr>
              <a:t> b = </a:t>
            </a:r>
            <a:r>
              <a:rPr lang="en-US" sz="2400" dirty="0" err="1">
                <a:solidFill>
                  <a:schemeClr val="dk1"/>
                </a:solidFill>
                <a:latin typeface="Palatino"/>
                <a:ea typeface="Palatino"/>
                <a:cs typeface="Palatino"/>
                <a:sym typeface="Palatino"/>
              </a:rPr>
              <a:t>ArrayBuffer</a:t>
            </a:r>
            <a:r>
              <a:rPr lang="en-US" sz="2400" dirty="0">
                <a:solidFill>
                  <a:schemeClr val="dk1"/>
                </a:solidFill>
                <a:latin typeface="Palatino"/>
                <a:ea typeface="Palatino"/>
                <a:cs typeface="Palatino"/>
                <a:sym typeface="Palatino"/>
              </a:rPr>
              <a:t>(1, 7, 2, 9)</a:t>
            </a:r>
            <a:endParaRPr dirty="0"/>
          </a:p>
          <a:p>
            <a:pPr marL="0" marR="0" lvl="0" indent="0" algn="l" rtl="0">
              <a:spcBef>
                <a:spcPts val="0"/>
              </a:spcBef>
              <a:spcAft>
                <a:spcPts val="0"/>
              </a:spcAft>
              <a:buNone/>
            </a:pPr>
            <a:r>
              <a:rPr lang="en-US" sz="2400" dirty="0" err="1">
                <a:solidFill>
                  <a:schemeClr val="dk1"/>
                </a:solidFill>
                <a:latin typeface="Palatino"/>
                <a:ea typeface="Palatino"/>
                <a:cs typeface="Palatino"/>
                <a:sym typeface="Palatino"/>
              </a:rPr>
              <a:t>val</a:t>
            </a:r>
            <a:r>
              <a:rPr lang="en-US" sz="2400" dirty="0">
                <a:solidFill>
                  <a:schemeClr val="dk1"/>
                </a:solidFill>
                <a:latin typeface="Palatino"/>
                <a:ea typeface="Palatino"/>
                <a:cs typeface="Palatino"/>
                <a:sym typeface="Palatino"/>
              </a:rPr>
              <a:t> </a:t>
            </a:r>
            <a:r>
              <a:rPr lang="en-US" sz="2400" dirty="0" err="1">
                <a:solidFill>
                  <a:schemeClr val="dk1"/>
                </a:solidFill>
                <a:latin typeface="Palatino"/>
                <a:ea typeface="Palatino"/>
                <a:cs typeface="Palatino"/>
                <a:sym typeface="Palatino"/>
              </a:rPr>
              <a:t>bSorted</a:t>
            </a:r>
            <a:r>
              <a:rPr lang="en-US" sz="2400" dirty="0">
                <a:solidFill>
                  <a:schemeClr val="dk1"/>
                </a:solidFill>
                <a:latin typeface="Palatino"/>
                <a:ea typeface="Palatino"/>
                <a:cs typeface="Palatino"/>
                <a:sym typeface="Palatino"/>
              </a:rPr>
              <a:t> = </a:t>
            </a:r>
            <a:r>
              <a:rPr lang="en-US" sz="2400" dirty="0" err="1">
                <a:solidFill>
                  <a:schemeClr val="dk1"/>
                </a:solidFill>
                <a:latin typeface="Palatino"/>
                <a:ea typeface="Palatino"/>
                <a:cs typeface="Palatino"/>
                <a:sym typeface="Palatino"/>
              </a:rPr>
              <a:t>b.sorted</a:t>
            </a:r>
            <a:endParaRPr sz="2400" dirty="0">
              <a:solidFill>
                <a:schemeClr val="dk1"/>
              </a:solidFill>
              <a:latin typeface="Palatino"/>
              <a:ea typeface="Palatino"/>
              <a:cs typeface="Palatino"/>
              <a:sym typeface="Palatino"/>
            </a:endParaRPr>
          </a:p>
          <a:p>
            <a:pPr marL="0" marR="0" lvl="0" indent="0" algn="l" rtl="0">
              <a:spcBef>
                <a:spcPts val="0"/>
              </a:spcBef>
              <a:spcAft>
                <a:spcPts val="0"/>
              </a:spcAft>
              <a:buNone/>
            </a:pPr>
            <a:endParaRPr sz="2400" dirty="0">
              <a:solidFill>
                <a:schemeClr val="dk1"/>
              </a:solidFill>
              <a:latin typeface="Palatino"/>
              <a:ea typeface="Palatino"/>
              <a:cs typeface="Palatino"/>
              <a:sym typeface="Palatino"/>
            </a:endParaRPr>
          </a:p>
          <a:p>
            <a:pPr marL="0" marR="0" lvl="0" indent="0" algn="l" rtl="0">
              <a:spcBef>
                <a:spcPts val="0"/>
              </a:spcBef>
              <a:spcAft>
                <a:spcPts val="0"/>
              </a:spcAft>
              <a:buNone/>
            </a:pPr>
            <a:r>
              <a:rPr lang="en-US" sz="2400" dirty="0">
                <a:solidFill>
                  <a:schemeClr val="dk1"/>
                </a:solidFill>
                <a:latin typeface="Palatino"/>
                <a:ea typeface="Palatino"/>
                <a:cs typeface="Palatino"/>
                <a:sym typeface="Palatino"/>
              </a:rPr>
              <a:t>4. the </a:t>
            </a:r>
            <a:r>
              <a:rPr lang="en-US" sz="2400" dirty="0" err="1">
                <a:solidFill>
                  <a:schemeClr val="dk1"/>
                </a:solidFill>
                <a:latin typeface="Palatino"/>
                <a:ea typeface="Palatino"/>
                <a:cs typeface="Palatino"/>
                <a:sym typeface="Palatino"/>
              </a:rPr>
              <a:t>mkString</a:t>
            </a:r>
            <a:endParaRPr sz="2400" dirty="0">
              <a:solidFill>
                <a:schemeClr val="dk1"/>
              </a:solidFill>
              <a:latin typeface="Palatino"/>
              <a:ea typeface="Palatino"/>
              <a:cs typeface="Palatino"/>
              <a:sym typeface="Palatino"/>
            </a:endParaRPr>
          </a:p>
          <a:p>
            <a:pPr marL="0" marR="0" lvl="0" indent="0" algn="l" rtl="0">
              <a:spcBef>
                <a:spcPts val="0"/>
              </a:spcBef>
              <a:spcAft>
                <a:spcPts val="0"/>
              </a:spcAft>
              <a:buNone/>
            </a:pPr>
            <a:r>
              <a:rPr lang="en-US" sz="2400" dirty="0">
                <a:solidFill>
                  <a:schemeClr val="dk1"/>
                </a:solidFill>
                <a:latin typeface="Palatino"/>
                <a:ea typeface="Palatino"/>
                <a:cs typeface="Palatino"/>
                <a:sym typeface="Palatino"/>
              </a:rPr>
              <a:t>method lets you specify the separator between elements</a:t>
            </a:r>
            <a:endParaRPr dirty="0"/>
          </a:p>
        </p:txBody>
      </p:sp>
      <p:sp>
        <p:nvSpPr>
          <p:cNvPr id="379" name="Google Shape;379;p69"/>
          <p:cNvSpPr/>
          <p:nvPr/>
        </p:nvSpPr>
        <p:spPr>
          <a:xfrm>
            <a:off x="360608" y="4857817"/>
            <a:ext cx="8043932" cy="156966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a:solidFill>
                  <a:schemeClr val="dk1"/>
                </a:solidFill>
                <a:latin typeface="Palatino"/>
                <a:ea typeface="Palatino"/>
                <a:cs typeface="Palatino"/>
                <a:sym typeface="Palatino"/>
              </a:rPr>
              <a:t>a.mkString(" and ")</a:t>
            </a:r>
            <a:endParaRPr/>
          </a:p>
          <a:p>
            <a:pPr marL="0" marR="0" lvl="0" indent="0" algn="l" rtl="0">
              <a:spcBef>
                <a:spcPts val="0"/>
              </a:spcBef>
              <a:spcAft>
                <a:spcPts val="0"/>
              </a:spcAft>
              <a:buNone/>
            </a:pPr>
            <a:r>
              <a:rPr lang="en-US" sz="2400">
                <a:solidFill>
                  <a:schemeClr val="dk1"/>
                </a:solidFill>
                <a:latin typeface="Palatino"/>
                <a:ea typeface="Palatino"/>
                <a:cs typeface="Palatino"/>
                <a:sym typeface="Palatino"/>
              </a:rPr>
              <a:t>// "1 and 2 and 7 and 9"</a:t>
            </a:r>
            <a:endParaRPr/>
          </a:p>
          <a:p>
            <a:pPr marL="0" marR="0" lvl="0" indent="0" algn="l" rtl="0">
              <a:spcBef>
                <a:spcPts val="0"/>
              </a:spcBef>
              <a:spcAft>
                <a:spcPts val="0"/>
              </a:spcAft>
              <a:buNone/>
            </a:pPr>
            <a:r>
              <a:rPr lang="en-US" sz="2400">
                <a:solidFill>
                  <a:schemeClr val="dk1"/>
                </a:solidFill>
                <a:latin typeface="Palatino"/>
                <a:ea typeface="Palatino"/>
                <a:cs typeface="Palatino"/>
                <a:sym typeface="Palatino"/>
              </a:rPr>
              <a:t>a.mkString("&lt;", ",", "&gt;")</a:t>
            </a:r>
            <a:endParaRPr/>
          </a:p>
          <a:p>
            <a:pPr marL="0" marR="0" lvl="0" indent="0" algn="l" rtl="0">
              <a:spcBef>
                <a:spcPts val="0"/>
              </a:spcBef>
              <a:spcAft>
                <a:spcPts val="0"/>
              </a:spcAft>
              <a:buNone/>
            </a:pPr>
            <a:r>
              <a:rPr lang="en-US" sz="2400">
                <a:solidFill>
                  <a:schemeClr val="dk1"/>
                </a:solidFill>
                <a:latin typeface="Palatino"/>
                <a:ea typeface="Palatino"/>
                <a:cs typeface="Palatino"/>
                <a:sym typeface="Palatino"/>
              </a:rPr>
              <a:t>// "&lt;1,2,7,9&gt;"</a:t>
            </a:r>
            <a:endParaRP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383"/>
        <p:cNvGrpSpPr/>
        <p:nvPr/>
      </p:nvGrpSpPr>
      <p:grpSpPr>
        <a:xfrm>
          <a:off x="0" y="0"/>
          <a:ext cx="0" cy="0"/>
          <a:chOff x="0" y="0"/>
          <a:chExt cx="0" cy="0"/>
        </a:xfrm>
      </p:grpSpPr>
      <p:sp>
        <p:nvSpPr>
          <p:cNvPr id="384" name="Google Shape;384;p70"/>
          <p:cNvSpPr/>
          <p:nvPr/>
        </p:nvSpPr>
        <p:spPr>
          <a:xfrm>
            <a:off x="174714" y="565528"/>
            <a:ext cx="3996069" cy="46166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b="1" dirty="0">
                <a:solidFill>
                  <a:schemeClr val="dk1"/>
                </a:solidFill>
                <a:latin typeface="Palatino"/>
                <a:ea typeface="Palatino"/>
                <a:cs typeface="Palatino"/>
                <a:sym typeface="Palatino"/>
              </a:rPr>
              <a:t>Multidimensional Arrays</a:t>
            </a:r>
            <a:endParaRPr b="1" dirty="0"/>
          </a:p>
        </p:txBody>
      </p:sp>
      <p:sp>
        <p:nvSpPr>
          <p:cNvPr id="385" name="Google Shape;385;p70"/>
          <p:cNvSpPr/>
          <p:nvPr/>
        </p:nvSpPr>
        <p:spPr>
          <a:xfrm>
            <a:off x="522173" y="1737505"/>
            <a:ext cx="11669827" cy="2677656"/>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dirty="0">
                <a:solidFill>
                  <a:schemeClr val="dk1"/>
                </a:solidFill>
                <a:latin typeface="Palatino"/>
                <a:ea typeface="Palatino"/>
                <a:cs typeface="Palatino"/>
                <a:sym typeface="Palatino"/>
              </a:rPr>
              <a:t>To construct such an array, use the </a:t>
            </a:r>
            <a:r>
              <a:rPr lang="en-US" sz="2400" dirty="0" err="1">
                <a:solidFill>
                  <a:schemeClr val="dk1"/>
                </a:solidFill>
                <a:latin typeface="Palatino"/>
                <a:ea typeface="Palatino"/>
                <a:cs typeface="Palatino"/>
                <a:sym typeface="Palatino"/>
              </a:rPr>
              <a:t>ofDim</a:t>
            </a:r>
            <a:r>
              <a:rPr lang="en-US" sz="2400" dirty="0">
                <a:solidFill>
                  <a:schemeClr val="dk1"/>
                </a:solidFill>
                <a:latin typeface="Palatino"/>
                <a:ea typeface="Palatino"/>
                <a:cs typeface="Palatino"/>
                <a:sym typeface="Palatino"/>
              </a:rPr>
              <a:t> method:</a:t>
            </a:r>
            <a:endParaRPr dirty="0"/>
          </a:p>
          <a:p>
            <a:pPr marL="0" marR="0" lvl="0" indent="0" algn="l" rtl="0">
              <a:spcBef>
                <a:spcPts val="0"/>
              </a:spcBef>
              <a:spcAft>
                <a:spcPts val="0"/>
              </a:spcAft>
              <a:buNone/>
            </a:pPr>
            <a:endParaRPr sz="2400" dirty="0">
              <a:solidFill>
                <a:schemeClr val="dk1"/>
              </a:solidFill>
              <a:latin typeface="Palatino"/>
              <a:ea typeface="Palatino"/>
              <a:cs typeface="Palatino"/>
              <a:sym typeface="Palatino"/>
            </a:endParaRPr>
          </a:p>
          <a:p>
            <a:pPr marL="0" marR="0" lvl="0" indent="0" algn="l" rtl="0">
              <a:spcBef>
                <a:spcPts val="0"/>
              </a:spcBef>
              <a:spcAft>
                <a:spcPts val="0"/>
              </a:spcAft>
              <a:buNone/>
            </a:pPr>
            <a:r>
              <a:rPr lang="en-US" sz="2400" dirty="0" err="1">
                <a:solidFill>
                  <a:schemeClr val="dk1"/>
                </a:solidFill>
                <a:latin typeface="Palatino"/>
                <a:ea typeface="Palatino"/>
                <a:cs typeface="Palatino"/>
                <a:sym typeface="Palatino"/>
              </a:rPr>
              <a:t>val</a:t>
            </a:r>
            <a:r>
              <a:rPr lang="en-US" sz="2400" dirty="0">
                <a:solidFill>
                  <a:schemeClr val="dk1"/>
                </a:solidFill>
                <a:latin typeface="Palatino"/>
                <a:ea typeface="Palatino"/>
                <a:cs typeface="Palatino"/>
                <a:sym typeface="Palatino"/>
              </a:rPr>
              <a:t> matrix = </a:t>
            </a:r>
            <a:r>
              <a:rPr lang="en-US" sz="2400" dirty="0" err="1">
                <a:solidFill>
                  <a:schemeClr val="dk1"/>
                </a:solidFill>
                <a:latin typeface="Palatino"/>
                <a:ea typeface="Palatino"/>
                <a:cs typeface="Palatino"/>
                <a:sym typeface="Palatino"/>
              </a:rPr>
              <a:t>Array.ofDim</a:t>
            </a:r>
            <a:r>
              <a:rPr lang="en-US" sz="2400" dirty="0">
                <a:solidFill>
                  <a:schemeClr val="dk1"/>
                </a:solidFill>
                <a:latin typeface="Palatino"/>
                <a:ea typeface="Palatino"/>
                <a:cs typeface="Palatino"/>
                <a:sym typeface="Palatino"/>
              </a:rPr>
              <a:t>[Double](3, 4) // Three rows, four columns</a:t>
            </a:r>
            <a:endParaRPr dirty="0"/>
          </a:p>
          <a:p>
            <a:pPr marL="0" marR="0" lvl="0" indent="0" algn="l" rtl="0">
              <a:spcBef>
                <a:spcPts val="0"/>
              </a:spcBef>
              <a:spcAft>
                <a:spcPts val="0"/>
              </a:spcAft>
              <a:buNone/>
            </a:pPr>
            <a:endParaRPr sz="2400" dirty="0">
              <a:solidFill>
                <a:schemeClr val="dk1"/>
              </a:solidFill>
              <a:latin typeface="Palatino"/>
              <a:ea typeface="Palatino"/>
              <a:cs typeface="Palatino"/>
              <a:sym typeface="Palatino"/>
            </a:endParaRPr>
          </a:p>
          <a:p>
            <a:pPr marL="0" marR="0" lvl="0" indent="0" algn="l" rtl="0">
              <a:spcBef>
                <a:spcPts val="0"/>
              </a:spcBef>
              <a:spcAft>
                <a:spcPts val="0"/>
              </a:spcAft>
              <a:buNone/>
            </a:pPr>
            <a:r>
              <a:rPr lang="en-US" sz="2400" dirty="0">
                <a:solidFill>
                  <a:schemeClr val="dk1"/>
                </a:solidFill>
                <a:latin typeface="Palatino"/>
                <a:ea typeface="Palatino"/>
                <a:cs typeface="Palatino"/>
                <a:sym typeface="Palatino"/>
              </a:rPr>
              <a:t>To access an element, use two pairs of parentheses:</a:t>
            </a:r>
            <a:endParaRPr dirty="0"/>
          </a:p>
          <a:p>
            <a:pPr marL="0" marR="0" lvl="0" indent="0" algn="l" rtl="0">
              <a:spcBef>
                <a:spcPts val="0"/>
              </a:spcBef>
              <a:spcAft>
                <a:spcPts val="0"/>
              </a:spcAft>
              <a:buNone/>
            </a:pPr>
            <a:endParaRPr sz="2400" dirty="0">
              <a:solidFill>
                <a:schemeClr val="dk1"/>
              </a:solidFill>
              <a:latin typeface="Palatino"/>
              <a:ea typeface="Palatino"/>
              <a:cs typeface="Palatino"/>
              <a:sym typeface="Palatino"/>
            </a:endParaRPr>
          </a:p>
          <a:p>
            <a:pPr marL="0" marR="0" lvl="0" indent="0" algn="l" rtl="0">
              <a:spcBef>
                <a:spcPts val="0"/>
              </a:spcBef>
              <a:spcAft>
                <a:spcPts val="0"/>
              </a:spcAft>
              <a:buNone/>
            </a:pPr>
            <a:r>
              <a:rPr lang="en-US" sz="2400" dirty="0">
                <a:solidFill>
                  <a:schemeClr val="dk1"/>
                </a:solidFill>
                <a:latin typeface="Palatino"/>
                <a:ea typeface="Palatino"/>
                <a:cs typeface="Palatino"/>
                <a:sym typeface="Palatino"/>
              </a:rPr>
              <a:t>matrix(row)(column) = 42</a:t>
            </a:r>
            <a:endParaRPr dirty="0"/>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sp>
        <p:nvSpPr>
          <p:cNvPr id="390" name="Google Shape;390;p71"/>
          <p:cNvSpPr/>
          <p:nvPr/>
        </p:nvSpPr>
        <p:spPr>
          <a:xfrm>
            <a:off x="201771" y="0"/>
            <a:ext cx="10899820" cy="667875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3200" b="0" i="0" u="none" strike="noStrike">
                <a:solidFill>
                  <a:schemeClr val="dk1"/>
                </a:solidFill>
                <a:latin typeface="Arial"/>
                <a:ea typeface="Arial"/>
                <a:cs typeface="Arial"/>
                <a:sym typeface="Arial"/>
              </a:rPr>
              <a:t>Constructing a Map</a:t>
            </a:r>
            <a:endParaRPr/>
          </a:p>
          <a:p>
            <a:pPr marL="0" marR="0" lvl="0" indent="0" algn="l" rtl="0">
              <a:spcBef>
                <a:spcPts val="0"/>
              </a:spcBef>
              <a:spcAft>
                <a:spcPts val="0"/>
              </a:spcAft>
              <a:buNone/>
            </a:pPr>
            <a:endParaRPr sz="3200" b="0" i="0" u="none" strike="noStrike">
              <a:solidFill>
                <a:schemeClr val="dk1"/>
              </a:solidFill>
              <a:latin typeface="Arial"/>
              <a:ea typeface="Arial"/>
              <a:cs typeface="Arial"/>
              <a:sym typeface="Arial"/>
            </a:endParaRPr>
          </a:p>
          <a:p>
            <a:pPr marL="0" marR="0" lvl="0" indent="0" algn="l" rtl="0">
              <a:spcBef>
                <a:spcPts val="0"/>
              </a:spcBef>
              <a:spcAft>
                <a:spcPts val="0"/>
              </a:spcAft>
              <a:buNone/>
            </a:pPr>
            <a:r>
              <a:rPr lang="en-US" sz="2800" b="0" i="0" u="none" strike="noStrike">
                <a:solidFill>
                  <a:schemeClr val="dk1"/>
                </a:solidFill>
                <a:latin typeface="Palatino"/>
                <a:ea typeface="Palatino"/>
                <a:cs typeface="Palatino"/>
                <a:sym typeface="Palatino"/>
              </a:rPr>
              <a:t>You can construct a map as</a:t>
            </a:r>
            <a:endParaRPr/>
          </a:p>
          <a:p>
            <a:pPr marL="0" marR="0" lvl="0" indent="0" algn="l" rtl="0">
              <a:spcBef>
                <a:spcPts val="0"/>
              </a:spcBef>
              <a:spcAft>
                <a:spcPts val="0"/>
              </a:spcAft>
              <a:buNone/>
            </a:pPr>
            <a:r>
              <a:rPr lang="en-US" sz="2800" b="0" i="0" u="none" strike="noStrike">
                <a:solidFill>
                  <a:schemeClr val="dk1"/>
                </a:solidFill>
                <a:latin typeface="Lucida Sans"/>
                <a:ea typeface="Lucida Sans"/>
                <a:cs typeface="Lucida Sans"/>
                <a:sym typeface="Lucida Sans"/>
              </a:rPr>
              <a:t>val scores = Map("Alice" -&gt; 10, "Bob" -&gt; 3, "Cindy" -&gt; 8)</a:t>
            </a:r>
            <a:endParaRPr/>
          </a:p>
          <a:p>
            <a:pPr marL="0" marR="0" lvl="0" indent="0" algn="l" rtl="0">
              <a:spcBef>
                <a:spcPts val="0"/>
              </a:spcBef>
              <a:spcAft>
                <a:spcPts val="0"/>
              </a:spcAft>
              <a:buNone/>
            </a:pPr>
            <a:endParaRPr sz="2800" b="0" i="0" u="none" strike="noStrike">
              <a:solidFill>
                <a:schemeClr val="dk1"/>
              </a:solidFill>
              <a:latin typeface="Lucida Sans"/>
              <a:ea typeface="Lucida Sans"/>
              <a:cs typeface="Lucida Sans"/>
              <a:sym typeface="Lucida Sans"/>
            </a:endParaRPr>
          </a:p>
          <a:p>
            <a:pPr marL="0" marR="0" lvl="0" indent="0" algn="l" rtl="0">
              <a:spcBef>
                <a:spcPts val="0"/>
              </a:spcBef>
              <a:spcAft>
                <a:spcPts val="0"/>
              </a:spcAft>
              <a:buNone/>
            </a:pPr>
            <a:r>
              <a:rPr lang="en-US" sz="2800" b="0" i="0" u="none" strike="noStrike">
                <a:solidFill>
                  <a:schemeClr val="dk1"/>
                </a:solidFill>
                <a:latin typeface="Palatino"/>
                <a:ea typeface="Palatino"/>
                <a:cs typeface="Palatino"/>
                <a:sym typeface="Palatino"/>
              </a:rPr>
              <a:t>This constructs an immutable </a:t>
            </a:r>
            <a:r>
              <a:rPr lang="en-US" sz="2800" b="0" i="0" u="none" strike="noStrike">
                <a:solidFill>
                  <a:schemeClr val="dk1"/>
                </a:solidFill>
                <a:latin typeface="Lucida Sans"/>
                <a:ea typeface="Lucida Sans"/>
                <a:cs typeface="Lucida Sans"/>
                <a:sym typeface="Lucida Sans"/>
              </a:rPr>
              <a:t>Map[String, Int] </a:t>
            </a:r>
            <a:r>
              <a:rPr lang="en-US" sz="2800" b="0" i="0" u="none" strike="noStrike">
                <a:solidFill>
                  <a:schemeClr val="dk1"/>
                </a:solidFill>
                <a:latin typeface="Palatino"/>
                <a:ea typeface="Palatino"/>
                <a:cs typeface="Palatino"/>
                <a:sym typeface="Palatino"/>
              </a:rPr>
              <a:t>whose contents can’t be changed.</a:t>
            </a:r>
            <a:endParaRPr/>
          </a:p>
          <a:p>
            <a:pPr marL="0" marR="0" lvl="0" indent="0" algn="l" rtl="0">
              <a:spcBef>
                <a:spcPts val="0"/>
              </a:spcBef>
              <a:spcAft>
                <a:spcPts val="0"/>
              </a:spcAft>
              <a:buNone/>
            </a:pPr>
            <a:endParaRPr sz="2800" b="0" i="0" u="none" strike="noStrike">
              <a:solidFill>
                <a:schemeClr val="dk1"/>
              </a:solidFill>
              <a:latin typeface="Palatino"/>
              <a:ea typeface="Palatino"/>
              <a:cs typeface="Palatino"/>
              <a:sym typeface="Palatino"/>
            </a:endParaRPr>
          </a:p>
          <a:p>
            <a:pPr marL="0" marR="0" lvl="0" indent="0" algn="l" rtl="0">
              <a:spcBef>
                <a:spcPts val="0"/>
              </a:spcBef>
              <a:spcAft>
                <a:spcPts val="0"/>
              </a:spcAft>
              <a:buNone/>
            </a:pPr>
            <a:r>
              <a:rPr lang="en-US" sz="2800" b="0" i="0" u="none" strike="noStrike">
                <a:solidFill>
                  <a:schemeClr val="dk1"/>
                </a:solidFill>
                <a:latin typeface="Palatino"/>
                <a:ea typeface="Palatino"/>
                <a:cs typeface="Palatino"/>
                <a:sym typeface="Palatino"/>
              </a:rPr>
              <a:t>If you want a mutable map, use</a:t>
            </a:r>
            <a:endParaRPr/>
          </a:p>
          <a:p>
            <a:pPr marL="0" marR="0" lvl="0" indent="0" algn="l" rtl="0">
              <a:spcBef>
                <a:spcPts val="0"/>
              </a:spcBef>
              <a:spcAft>
                <a:spcPts val="0"/>
              </a:spcAft>
              <a:buNone/>
            </a:pPr>
            <a:r>
              <a:rPr lang="en-US" sz="2800" b="0" i="0" u="none" strike="noStrike">
                <a:solidFill>
                  <a:schemeClr val="dk1"/>
                </a:solidFill>
                <a:latin typeface="Lucida Sans"/>
                <a:ea typeface="Lucida Sans"/>
                <a:cs typeface="Lucida Sans"/>
                <a:sym typeface="Lucida Sans"/>
              </a:rPr>
              <a:t>val scores = scala.collection.mutable.Map("Alice" -&gt; 10, "Bob" -&gt; 3, "Cindy" -&gt; 8)</a:t>
            </a:r>
            <a:endParaRPr/>
          </a:p>
          <a:p>
            <a:pPr marL="0" marR="0" lvl="0" indent="0" algn="l" rtl="0">
              <a:spcBef>
                <a:spcPts val="0"/>
              </a:spcBef>
              <a:spcAft>
                <a:spcPts val="0"/>
              </a:spcAft>
              <a:buNone/>
            </a:pPr>
            <a:endParaRPr sz="2800" b="0" i="0" u="none" strike="noStrike">
              <a:solidFill>
                <a:schemeClr val="dk1"/>
              </a:solidFill>
              <a:latin typeface="Lucida Sans"/>
              <a:ea typeface="Lucida Sans"/>
              <a:cs typeface="Lucida Sans"/>
              <a:sym typeface="Lucida Sans"/>
            </a:endParaRPr>
          </a:p>
          <a:p>
            <a:pPr marL="0" marR="0" lvl="0" indent="0" algn="l" rtl="0">
              <a:spcBef>
                <a:spcPts val="0"/>
              </a:spcBef>
              <a:spcAft>
                <a:spcPts val="0"/>
              </a:spcAft>
              <a:buNone/>
            </a:pPr>
            <a:r>
              <a:rPr lang="en-US" sz="2800">
                <a:solidFill>
                  <a:schemeClr val="dk1"/>
                </a:solidFill>
                <a:latin typeface="Palatino"/>
                <a:ea typeface="Palatino"/>
                <a:cs typeface="Palatino"/>
                <a:sym typeface="Palatino"/>
              </a:rPr>
              <a:t>If you want to start out with a blank map, you have to supply type parameters:</a:t>
            </a:r>
            <a:endParaRPr/>
          </a:p>
          <a:p>
            <a:pPr marL="0" marR="0" lvl="0" indent="0" algn="l" rtl="0">
              <a:spcBef>
                <a:spcPts val="0"/>
              </a:spcBef>
              <a:spcAft>
                <a:spcPts val="0"/>
              </a:spcAft>
              <a:buNone/>
            </a:pPr>
            <a:r>
              <a:rPr lang="en-US" sz="2800">
                <a:solidFill>
                  <a:schemeClr val="dk1"/>
                </a:solidFill>
                <a:latin typeface="Palatino"/>
                <a:ea typeface="Palatino"/>
                <a:cs typeface="Palatino"/>
                <a:sym typeface="Palatino"/>
              </a:rPr>
              <a:t>val scores = scala.collection.mutable.Map[String, Int]()</a:t>
            </a:r>
            <a:endParaRP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394"/>
        <p:cNvGrpSpPr/>
        <p:nvPr/>
      </p:nvGrpSpPr>
      <p:grpSpPr>
        <a:xfrm>
          <a:off x="0" y="0"/>
          <a:ext cx="0" cy="0"/>
          <a:chOff x="0" y="0"/>
          <a:chExt cx="0" cy="0"/>
        </a:xfrm>
      </p:grpSpPr>
      <p:sp>
        <p:nvSpPr>
          <p:cNvPr id="395" name="Google Shape;395;p72"/>
          <p:cNvSpPr/>
          <p:nvPr/>
        </p:nvSpPr>
        <p:spPr>
          <a:xfrm>
            <a:off x="98737" y="345724"/>
            <a:ext cx="11002851" cy="526297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800">
                <a:solidFill>
                  <a:schemeClr val="dk1"/>
                </a:solidFill>
                <a:latin typeface="Palatino"/>
                <a:ea typeface="Palatino"/>
                <a:cs typeface="Palatino"/>
                <a:sym typeface="Palatino"/>
              </a:rPr>
              <a:t>You could have equally well defined the map as</a:t>
            </a:r>
            <a:endParaRPr/>
          </a:p>
          <a:p>
            <a:pPr marL="0" marR="0" lvl="0" indent="0" algn="l" rtl="0">
              <a:spcBef>
                <a:spcPts val="0"/>
              </a:spcBef>
              <a:spcAft>
                <a:spcPts val="0"/>
              </a:spcAft>
              <a:buNone/>
            </a:pPr>
            <a:r>
              <a:rPr lang="en-US" sz="2800">
                <a:solidFill>
                  <a:schemeClr val="dk1"/>
                </a:solidFill>
                <a:latin typeface="Palatino"/>
                <a:ea typeface="Palatino"/>
                <a:cs typeface="Palatino"/>
                <a:sym typeface="Palatino"/>
              </a:rPr>
              <a:t>val scores = Map(("Alice", 10), ("Bob", 3), ("Cindy", 8))</a:t>
            </a:r>
            <a:endParaRPr/>
          </a:p>
          <a:p>
            <a:pPr marL="0" marR="0" lvl="0" indent="0" algn="l" rtl="0">
              <a:spcBef>
                <a:spcPts val="0"/>
              </a:spcBef>
              <a:spcAft>
                <a:spcPts val="0"/>
              </a:spcAft>
              <a:buNone/>
            </a:pPr>
            <a:r>
              <a:rPr lang="en-US" sz="2800">
                <a:solidFill>
                  <a:schemeClr val="dk1"/>
                </a:solidFill>
                <a:latin typeface="Palatino"/>
                <a:ea typeface="Palatino"/>
                <a:cs typeface="Palatino"/>
                <a:sym typeface="Palatino"/>
              </a:rPr>
              <a:t>The -&gt; operator is just a little easier on the eyes than the parentheses</a:t>
            </a:r>
            <a:endParaRPr/>
          </a:p>
          <a:p>
            <a:pPr marL="0" marR="0" lvl="0" indent="0" algn="l" rtl="0">
              <a:spcBef>
                <a:spcPts val="0"/>
              </a:spcBef>
              <a:spcAft>
                <a:spcPts val="0"/>
              </a:spcAft>
              <a:buNone/>
            </a:pPr>
            <a:endParaRPr sz="2800">
              <a:solidFill>
                <a:schemeClr val="dk1"/>
              </a:solidFill>
              <a:latin typeface="Palatino"/>
              <a:ea typeface="Palatino"/>
              <a:cs typeface="Palatino"/>
              <a:sym typeface="Palatino"/>
            </a:endParaRPr>
          </a:p>
          <a:p>
            <a:pPr marL="0" marR="0" lvl="0" indent="0" algn="l" rtl="0">
              <a:spcBef>
                <a:spcPts val="0"/>
              </a:spcBef>
              <a:spcAft>
                <a:spcPts val="0"/>
              </a:spcAft>
              <a:buNone/>
            </a:pPr>
            <a:r>
              <a:rPr lang="en-US" sz="2800">
                <a:solidFill>
                  <a:schemeClr val="dk1"/>
                </a:solidFill>
                <a:latin typeface="Palatino"/>
                <a:ea typeface="Palatino"/>
                <a:cs typeface="Palatino"/>
                <a:sym typeface="Palatino"/>
              </a:rPr>
              <a:t>Accessing Map Values</a:t>
            </a:r>
            <a:endParaRPr/>
          </a:p>
          <a:p>
            <a:pPr marL="0" marR="0" lvl="0" indent="0" algn="l" rtl="0">
              <a:spcBef>
                <a:spcPts val="0"/>
              </a:spcBef>
              <a:spcAft>
                <a:spcPts val="0"/>
              </a:spcAft>
              <a:buNone/>
            </a:pPr>
            <a:endParaRPr sz="2800">
              <a:solidFill>
                <a:schemeClr val="dk1"/>
              </a:solidFill>
              <a:latin typeface="Palatino"/>
              <a:ea typeface="Palatino"/>
              <a:cs typeface="Palatino"/>
              <a:sym typeface="Palatino"/>
            </a:endParaRPr>
          </a:p>
          <a:p>
            <a:pPr marL="0" marR="0" lvl="0" indent="0" algn="l" rtl="0">
              <a:spcBef>
                <a:spcPts val="0"/>
              </a:spcBef>
              <a:spcAft>
                <a:spcPts val="0"/>
              </a:spcAft>
              <a:buNone/>
            </a:pPr>
            <a:r>
              <a:rPr lang="en-US" sz="2800">
                <a:solidFill>
                  <a:schemeClr val="dk1"/>
                </a:solidFill>
                <a:latin typeface="Palatino"/>
                <a:ea typeface="Palatino"/>
                <a:cs typeface="Palatino"/>
                <a:sym typeface="Palatino"/>
              </a:rPr>
              <a:t>val bobsScore = scores("Bob") // Like scores.get("Bob")</a:t>
            </a:r>
            <a:endParaRPr/>
          </a:p>
          <a:p>
            <a:pPr marL="0" marR="0" lvl="0" indent="0" algn="l" rtl="0">
              <a:spcBef>
                <a:spcPts val="0"/>
              </a:spcBef>
              <a:spcAft>
                <a:spcPts val="0"/>
              </a:spcAft>
              <a:buNone/>
            </a:pPr>
            <a:endParaRPr sz="2800">
              <a:solidFill>
                <a:schemeClr val="dk1"/>
              </a:solidFill>
              <a:latin typeface="Palatino"/>
              <a:ea typeface="Palatino"/>
              <a:cs typeface="Palatino"/>
              <a:sym typeface="Palatino"/>
            </a:endParaRPr>
          </a:p>
          <a:p>
            <a:pPr marL="0" marR="0" lvl="0" indent="0" algn="l" rtl="0">
              <a:spcBef>
                <a:spcPts val="0"/>
              </a:spcBef>
              <a:spcAft>
                <a:spcPts val="0"/>
              </a:spcAft>
              <a:buNone/>
            </a:pPr>
            <a:r>
              <a:rPr lang="en-US" sz="2800">
                <a:solidFill>
                  <a:schemeClr val="dk1"/>
                </a:solidFill>
                <a:latin typeface="Palatino"/>
                <a:ea typeface="Palatino"/>
                <a:cs typeface="Palatino"/>
                <a:sym typeface="Palatino"/>
              </a:rPr>
              <a:t>If the map doesn’t contain a value for the requested key, an exception is thrown.</a:t>
            </a:r>
            <a:endParaRPr/>
          </a:p>
          <a:p>
            <a:pPr marL="0" marR="0" lvl="0" indent="0" algn="l" rtl="0">
              <a:spcBef>
                <a:spcPts val="0"/>
              </a:spcBef>
              <a:spcAft>
                <a:spcPts val="0"/>
              </a:spcAft>
              <a:buNone/>
            </a:pPr>
            <a:endParaRPr sz="2800">
              <a:solidFill>
                <a:schemeClr val="dk1"/>
              </a:solidFill>
              <a:latin typeface="Palatino"/>
              <a:ea typeface="Palatino"/>
              <a:cs typeface="Palatino"/>
              <a:sym typeface="Palatino"/>
            </a:endParaRP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399"/>
        <p:cNvGrpSpPr/>
        <p:nvPr/>
      </p:nvGrpSpPr>
      <p:grpSpPr>
        <a:xfrm>
          <a:off x="0" y="0"/>
          <a:ext cx="0" cy="0"/>
          <a:chOff x="0" y="0"/>
          <a:chExt cx="0" cy="0"/>
        </a:xfrm>
      </p:grpSpPr>
      <p:sp>
        <p:nvSpPr>
          <p:cNvPr id="400" name="Google Shape;400;p73"/>
          <p:cNvSpPr/>
          <p:nvPr/>
        </p:nvSpPr>
        <p:spPr>
          <a:xfrm>
            <a:off x="601012" y="494386"/>
            <a:ext cx="10758153" cy="310854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800">
                <a:solidFill>
                  <a:schemeClr val="dk1"/>
                </a:solidFill>
                <a:latin typeface="Palatino"/>
                <a:ea typeface="Palatino"/>
                <a:cs typeface="Palatino"/>
                <a:sym typeface="Palatino"/>
              </a:rPr>
              <a:t>To check whether there is a key with the given value, call the contains method:</a:t>
            </a:r>
            <a:endParaRPr/>
          </a:p>
          <a:p>
            <a:pPr marL="0" marR="0" lvl="0" indent="0" algn="l" rtl="0">
              <a:spcBef>
                <a:spcPts val="0"/>
              </a:spcBef>
              <a:spcAft>
                <a:spcPts val="0"/>
              </a:spcAft>
              <a:buNone/>
            </a:pPr>
            <a:endParaRPr sz="2800">
              <a:solidFill>
                <a:schemeClr val="dk1"/>
              </a:solidFill>
              <a:latin typeface="Palatino"/>
              <a:ea typeface="Palatino"/>
              <a:cs typeface="Palatino"/>
              <a:sym typeface="Palatino"/>
            </a:endParaRPr>
          </a:p>
          <a:p>
            <a:pPr marL="0" marR="0" lvl="0" indent="0" algn="l" rtl="0">
              <a:spcBef>
                <a:spcPts val="0"/>
              </a:spcBef>
              <a:spcAft>
                <a:spcPts val="0"/>
              </a:spcAft>
              <a:buNone/>
            </a:pPr>
            <a:r>
              <a:rPr lang="en-US" sz="2800">
                <a:solidFill>
                  <a:schemeClr val="dk1"/>
                </a:solidFill>
                <a:latin typeface="Palatino"/>
                <a:ea typeface="Palatino"/>
                <a:cs typeface="Palatino"/>
                <a:sym typeface="Palatino"/>
              </a:rPr>
              <a:t>val bobsScore = if (scores.contains("Bob")) scores("Bob") else 0</a:t>
            </a:r>
            <a:endParaRPr/>
          </a:p>
          <a:p>
            <a:pPr marL="0" marR="0" lvl="0" indent="0" algn="l" rtl="0">
              <a:spcBef>
                <a:spcPts val="0"/>
              </a:spcBef>
              <a:spcAft>
                <a:spcPts val="0"/>
              </a:spcAft>
              <a:buNone/>
            </a:pPr>
            <a:endParaRPr sz="2800">
              <a:solidFill>
                <a:schemeClr val="dk1"/>
              </a:solidFill>
              <a:latin typeface="Palatino"/>
              <a:ea typeface="Palatino"/>
              <a:cs typeface="Palatino"/>
              <a:sym typeface="Palatino"/>
            </a:endParaRPr>
          </a:p>
          <a:p>
            <a:pPr marL="0" marR="0" lvl="0" indent="0" algn="l" rtl="0">
              <a:spcBef>
                <a:spcPts val="0"/>
              </a:spcBef>
              <a:spcAft>
                <a:spcPts val="0"/>
              </a:spcAft>
              <a:buNone/>
            </a:pPr>
            <a:r>
              <a:rPr lang="en-US" sz="2800">
                <a:solidFill>
                  <a:schemeClr val="dk1"/>
                </a:solidFill>
                <a:latin typeface="Palatino"/>
                <a:ea typeface="Palatino"/>
                <a:cs typeface="Palatino"/>
                <a:sym typeface="Palatino"/>
              </a:rPr>
              <a:t>Since this call combination is so common, there is a shortcut:</a:t>
            </a:r>
            <a:endParaRPr/>
          </a:p>
          <a:p>
            <a:pPr marL="0" marR="0" lvl="0" indent="0" algn="l" rtl="0">
              <a:spcBef>
                <a:spcPts val="0"/>
              </a:spcBef>
              <a:spcAft>
                <a:spcPts val="0"/>
              </a:spcAft>
              <a:buNone/>
            </a:pPr>
            <a:r>
              <a:rPr lang="en-US" sz="2800">
                <a:solidFill>
                  <a:schemeClr val="dk1"/>
                </a:solidFill>
                <a:latin typeface="Palatino"/>
                <a:ea typeface="Palatino"/>
                <a:cs typeface="Palatino"/>
                <a:sym typeface="Palatino"/>
              </a:rPr>
              <a:t>val bobsScore = scores.getOrElse("Bob", 0)</a:t>
            </a:r>
            <a:endParaRPr sz="2800">
              <a:solidFill>
                <a:schemeClr val="dk1"/>
              </a:solidFill>
              <a:latin typeface="Palatino"/>
              <a:ea typeface="Palatino"/>
              <a:cs typeface="Palatino"/>
              <a:sym typeface="Palatino"/>
            </a:endParaRP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404"/>
        <p:cNvGrpSpPr/>
        <p:nvPr/>
      </p:nvGrpSpPr>
      <p:grpSpPr>
        <a:xfrm>
          <a:off x="0" y="0"/>
          <a:ext cx="0" cy="0"/>
          <a:chOff x="0" y="0"/>
          <a:chExt cx="0" cy="0"/>
        </a:xfrm>
      </p:grpSpPr>
      <p:sp>
        <p:nvSpPr>
          <p:cNvPr id="405" name="Google Shape;405;p74"/>
          <p:cNvSpPr/>
          <p:nvPr/>
        </p:nvSpPr>
        <p:spPr>
          <a:xfrm>
            <a:off x="141667" y="266883"/>
            <a:ext cx="10998557" cy="618630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3200" b="0" i="0" u="none" strike="noStrike" dirty="0">
                <a:solidFill>
                  <a:schemeClr val="dk1"/>
                </a:solidFill>
                <a:latin typeface="Arial"/>
                <a:ea typeface="Arial"/>
                <a:cs typeface="Arial"/>
                <a:sym typeface="Arial"/>
              </a:rPr>
              <a:t>Updating Map Values</a:t>
            </a:r>
          </a:p>
          <a:p>
            <a:pPr marL="0" marR="0" lvl="0" indent="0" algn="l" rtl="0">
              <a:spcBef>
                <a:spcPts val="0"/>
              </a:spcBef>
              <a:spcAft>
                <a:spcPts val="0"/>
              </a:spcAft>
              <a:buNone/>
            </a:pPr>
            <a:endParaRPr dirty="0"/>
          </a:p>
          <a:p>
            <a:pPr marL="0" marR="0" lvl="0" indent="0" algn="l" rtl="0">
              <a:spcBef>
                <a:spcPts val="0"/>
              </a:spcBef>
              <a:spcAft>
                <a:spcPts val="0"/>
              </a:spcAft>
              <a:buNone/>
            </a:pPr>
            <a:r>
              <a:rPr lang="en-US" sz="2800" dirty="0">
                <a:solidFill>
                  <a:schemeClr val="dk1"/>
                </a:solidFill>
                <a:latin typeface="Palatino"/>
                <a:ea typeface="Palatino"/>
                <a:cs typeface="Palatino"/>
                <a:sym typeface="Palatino"/>
              </a:rPr>
              <a:t>In a </a:t>
            </a:r>
            <a:r>
              <a:rPr lang="en-US" sz="2800" b="1" dirty="0">
                <a:solidFill>
                  <a:schemeClr val="dk1"/>
                </a:solidFill>
                <a:latin typeface="Palatino"/>
                <a:ea typeface="Palatino"/>
                <a:cs typeface="Palatino"/>
                <a:sym typeface="Palatino"/>
              </a:rPr>
              <a:t>mutable map</a:t>
            </a:r>
            <a:r>
              <a:rPr lang="en-US" sz="2800" dirty="0">
                <a:solidFill>
                  <a:schemeClr val="dk1"/>
                </a:solidFill>
                <a:latin typeface="Palatino"/>
                <a:ea typeface="Palatino"/>
                <a:cs typeface="Palatino"/>
                <a:sym typeface="Palatino"/>
              </a:rPr>
              <a:t>, you can </a:t>
            </a:r>
            <a:r>
              <a:rPr lang="en-US" sz="2800" b="1" dirty="0">
                <a:solidFill>
                  <a:schemeClr val="dk1"/>
                </a:solidFill>
                <a:latin typeface="Palatino"/>
                <a:ea typeface="Palatino"/>
                <a:cs typeface="Palatino"/>
                <a:sym typeface="Palatino"/>
              </a:rPr>
              <a:t>update a map value, or add a new one, with a () to the left of an = sign:</a:t>
            </a:r>
            <a:endParaRPr dirty="0"/>
          </a:p>
          <a:p>
            <a:pPr marL="0" marR="0" lvl="0" indent="0" algn="l" rtl="0">
              <a:spcBef>
                <a:spcPts val="0"/>
              </a:spcBef>
              <a:spcAft>
                <a:spcPts val="0"/>
              </a:spcAft>
              <a:buNone/>
            </a:pPr>
            <a:endParaRPr sz="2800" dirty="0">
              <a:solidFill>
                <a:schemeClr val="dk1"/>
              </a:solidFill>
              <a:latin typeface="Palatino"/>
              <a:ea typeface="Palatino"/>
              <a:cs typeface="Palatino"/>
              <a:sym typeface="Palatino"/>
            </a:endParaRPr>
          </a:p>
          <a:p>
            <a:pPr marL="457200" marR="0" lvl="0" indent="-457200" algn="l" rtl="0">
              <a:spcBef>
                <a:spcPts val="0"/>
              </a:spcBef>
              <a:spcAft>
                <a:spcPts val="0"/>
              </a:spcAft>
              <a:buClr>
                <a:schemeClr val="dk1"/>
              </a:buClr>
              <a:buSzPts val="2800"/>
              <a:buFont typeface="Arial"/>
              <a:buChar char="•"/>
            </a:pPr>
            <a:r>
              <a:rPr lang="en-US" sz="2800" dirty="0">
                <a:solidFill>
                  <a:schemeClr val="dk1"/>
                </a:solidFill>
                <a:latin typeface="Palatino"/>
                <a:ea typeface="Palatino"/>
                <a:cs typeface="Palatino"/>
                <a:sym typeface="Palatino"/>
              </a:rPr>
              <a:t>scores("Bob") = 10</a:t>
            </a:r>
            <a:endParaRPr dirty="0"/>
          </a:p>
          <a:p>
            <a:pPr marL="0" marR="0" lvl="0" indent="0" algn="l" rtl="0">
              <a:spcBef>
                <a:spcPts val="0"/>
              </a:spcBef>
              <a:spcAft>
                <a:spcPts val="0"/>
              </a:spcAft>
              <a:buNone/>
            </a:pPr>
            <a:r>
              <a:rPr lang="en-US" sz="2800" dirty="0">
                <a:solidFill>
                  <a:schemeClr val="dk1"/>
                </a:solidFill>
                <a:latin typeface="Palatino"/>
                <a:ea typeface="Palatino"/>
                <a:cs typeface="Palatino"/>
                <a:sym typeface="Palatino"/>
              </a:rPr>
              <a:t>// Updates the existing value for the key "Bob" (assuming scores is mutable)</a:t>
            </a:r>
            <a:endParaRPr dirty="0"/>
          </a:p>
          <a:p>
            <a:pPr marL="457200" marR="0" lvl="0" indent="-457200" algn="l" rtl="0">
              <a:spcBef>
                <a:spcPts val="0"/>
              </a:spcBef>
              <a:spcAft>
                <a:spcPts val="0"/>
              </a:spcAft>
              <a:buClr>
                <a:schemeClr val="dk1"/>
              </a:buClr>
              <a:buSzPts val="2800"/>
              <a:buFont typeface="Arial"/>
              <a:buChar char="•"/>
            </a:pPr>
            <a:r>
              <a:rPr lang="en-US" sz="2800" dirty="0">
                <a:solidFill>
                  <a:schemeClr val="dk1"/>
                </a:solidFill>
                <a:latin typeface="Palatino"/>
                <a:ea typeface="Palatino"/>
                <a:cs typeface="Palatino"/>
                <a:sym typeface="Palatino"/>
              </a:rPr>
              <a:t>scores("Fred") = 7</a:t>
            </a:r>
            <a:endParaRPr dirty="0"/>
          </a:p>
          <a:p>
            <a:pPr marL="0" marR="0" lvl="0" indent="0" algn="l" rtl="0">
              <a:spcBef>
                <a:spcPts val="0"/>
              </a:spcBef>
              <a:spcAft>
                <a:spcPts val="0"/>
              </a:spcAft>
              <a:buNone/>
            </a:pPr>
            <a:r>
              <a:rPr lang="en-US" sz="2800" dirty="0">
                <a:solidFill>
                  <a:schemeClr val="dk1"/>
                </a:solidFill>
                <a:latin typeface="Palatino"/>
                <a:ea typeface="Palatino"/>
                <a:cs typeface="Palatino"/>
                <a:sym typeface="Palatino"/>
              </a:rPr>
              <a:t>// Adds a new key/value pair to scores (assuming it is mutable)</a:t>
            </a:r>
            <a:endParaRPr dirty="0"/>
          </a:p>
          <a:p>
            <a:pPr marL="0" marR="0" lvl="0" indent="0" algn="l" rtl="0">
              <a:spcBef>
                <a:spcPts val="0"/>
              </a:spcBef>
              <a:spcAft>
                <a:spcPts val="0"/>
              </a:spcAft>
              <a:buNone/>
            </a:pPr>
            <a:endParaRPr sz="2800" dirty="0">
              <a:solidFill>
                <a:schemeClr val="dk1"/>
              </a:solidFill>
              <a:latin typeface="Palatino"/>
              <a:ea typeface="Palatino"/>
              <a:cs typeface="Palatino"/>
              <a:sym typeface="Palatino"/>
            </a:endParaRPr>
          </a:p>
          <a:p>
            <a:pPr marL="0" marR="0" lvl="0" indent="0" algn="l" rtl="0">
              <a:spcBef>
                <a:spcPts val="0"/>
              </a:spcBef>
              <a:spcAft>
                <a:spcPts val="0"/>
              </a:spcAft>
              <a:buNone/>
            </a:pPr>
            <a:r>
              <a:rPr lang="en-US" sz="2800" dirty="0">
                <a:solidFill>
                  <a:schemeClr val="dk1"/>
                </a:solidFill>
                <a:latin typeface="Palatino"/>
                <a:ea typeface="Palatino"/>
                <a:cs typeface="Palatino"/>
                <a:sym typeface="Palatino"/>
              </a:rPr>
              <a:t>Alternatively, </a:t>
            </a:r>
            <a:r>
              <a:rPr lang="en-US" sz="2800" b="1" dirty="0">
                <a:solidFill>
                  <a:schemeClr val="dk1"/>
                </a:solidFill>
                <a:latin typeface="Palatino"/>
                <a:ea typeface="Palatino"/>
                <a:cs typeface="Palatino"/>
                <a:sym typeface="Palatino"/>
              </a:rPr>
              <a:t>you can use the += operation to add multiple associations:</a:t>
            </a:r>
            <a:endParaRPr dirty="0"/>
          </a:p>
          <a:p>
            <a:pPr marL="0" marR="0" lvl="0" indent="0" algn="l" rtl="0">
              <a:spcBef>
                <a:spcPts val="0"/>
              </a:spcBef>
              <a:spcAft>
                <a:spcPts val="0"/>
              </a:spcAft>
              <a:buNone/>
            </a:pPr>
            <a:r>
              <a:rPr lang="en-US" sz="2800" dirty="0">
                <a:solidFill>
                  <a:schemeClr val="dk1"/>
                </a:solidFill>
                <a:latin typeface="Palatino"/>
                <a:ea typeface="Palatino"/>
                <a:cs typeface="Palatino"/>
                <a:sym typeface="Palatino"/>
              </a:rPr>
              <a:t>scores += ("Bob" -&gt; 10, "Fred" -&gt; 7)</a:t>
            </a:r>
            <a:endParaRPr dirty="0"/>
          </a:p>
          <a:p>
            <a:pPr marL="0" marR="0" lvl="0" indent="0" algn="l" rtl="0">
              <a:spcBef>
                <a:spcPts val="0"/>
              </a:spcBef>
              <a:spcAft>
                <a:spcPts val="0"/>
              </a:spcAft>
              <a:buNone/>
            </a:pPr>
            <a:r>
              <a:rPr lang="en-US" sz="2800" dirty="0">
                <a:solidFill>
                  <a:schemeClr val="dk1"/>
                </a:solidFill>
                <a:latin typeface="Palatino"/>
                <a:ea typeface="Palatino"/>
                <a:cs typeface="Palatino"/>
                <a:sym typeface="Palatino"/>
              </a:rPr>
              <a:t>.</a:t>
            </a:r>
            <a:endParaRPr sz="2800" dirty="0">
              <a:solidFill>
                <a:schemeClr val="dk1"/>
              </a:solidFill>
              <a:latin typeface="Palatino"/>
              <a:ea typeface="Palatino"/>
              <a:cs typeface="Palatino"/>
              <a:sym typeface="Palatino"/>
            </a:endParaRP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409"/>
        <p:cNvGrpSpPr/>
        <p:nvPr/>
      </p:nvGrpSpPr>
      <p:grpSpPr>
        <a:xfrm>
          <a:off x="0" y="0"/>
          <a:ext cx="0" cy="0"/>
          <a:chOff x="0" y="0"/>
          <a:chExt cx="0" cy="0"/>
        </a:xfrm>
      </p:grpSpPr>
      <p:sp>
        <p:nvSpPr>
          <p:cNvPr id="410" name="Google Shape;410;p75"/>
          <p:cNvSpPr/>
          <p:nvPr/>
        </p:nvSpPr>
        <p:spPr>
          <a:xfrm>
            <a:off x="704045" y="494180"/>
            <a:ext cx="11054366" cy="526297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800">
                <a:solidFill>
                  <a:schemeClr val="dk1"/>
                </a:solidFill>
                <a:latin typeface="Palatino"/>
                <a:ea typeface="Palatino"/>
                <a:cs typeface="Palatino"/>
                <a:sym typeface="Palatino"/>
              </a:rPr>
              <a:t>To </a:t>
            </a:r>
            <a:r>
              <a:rPr lang="en-US" sz="2800" b="1">
                <a:solidFill>
                  <a:schemeClr val="dk1"/>
                </a:solidFill>
                <a:latin typeface="Palatino"/>
                <a:ea typeface="Palatino"/>
                <a:cs typeface="Palatino"/>
                <a:sym typeface="Palatino"/>
              </a:rPr>
              <a:t>remove a key and its associated value</a:t>
            </a:r>
            <a:r>
              <a:rPr lang="en-US" sz="2800">
                <a:solidFill>
                  <a:schemeClr val="dk1"/>
                </a:solidFill>
                <a:latin typeface="Palatino"/>
                <a:ea typeface="Palatino"/>
                <a:cs typeface="Palatino"/>
                <a:sym typeface="Palatino"/>
              </a:rPr>
              <a:t>, use the -= operator:</a:t>
            </a:r>
            <a:endParaRPr/>
          </a:p>
          <a:p>
            <a:pPr marL="0" marR="0" lvl="0" indent="0" algn="l" rtl="0">
              <a:spcBef>
                <a:spcPts val="0"/>
              </a:spcBef>
              <a:spcAft>
                <a:spcPts val="0"/>
              </a:spcAft>
              <a:buNone/>
            </a:pPr>
            <a:r>
              <a:rPr lang="en-US" sz="2800">
                <a:solidFill>
                  <a:schemeClr val="dk1"/>
                </a:solidFill>
                <a:latin typeface="Palatino"/>
                <a:ea typeface="Palatino"/>
                <a:cs typeface="Palatino"/>
                <a:sym typeface="Palatino"/>
              </a:rPr>
              <a:t>scores -= "Alice“</a:t>
            </a:r>
            <a:endParaRPr/>
          </a:p>
          <a:p>
            <a:pPr marL="0" marR="0" lvl="0" indent="0" algn="l" rtl="0">
              <a:spcBef>
                <a:spcPts val="0"/>
              </a:spcBef>
              <a:spcAft>
                <a:spcPts val="0"/>
              </a:spcAft>
              <a:buNone/>
            </a:pPr>
            <a:endParaRPr sz="2800">
              <a:solidFill>
                <a:schemeClr val="dk1"/>
              </a:solidFill>
              <a:latin typeface="Palatino"/>
              <a:ea typeface="Palatino"/>
              <a:cs typeface="Palatino"/>
              <a:sym typeface="Palatino"/>
            </a:endParaRPr>
          </a:p>
          <a:p>
            <a:pPr marL="0" marR="0" lvl="0" indent="0" algn="l" rtl="0">
              <a:spcBef>
                <a:spcPts val="0"/>
              </a:spcBef>
              <a:spcAft>
                <a:spcPts val="0"/>
              </a:spcAft>
              <a:buNone/>
            </a:pPr>
            <a:r>
              <a:rPr lang="en-US" sz="2800">
                <a:solidFill>
                  <a:schemeClr val="dk1"/>
                </a:solidFill>
                <a:latin typeface="Palatino"/>
                <a:ea typeface="Palatino"/>
                <a:cs typeface="Palatino"/>
                <a:sym typeface="Palatino"/>
              </a:rPr>
              <a:t>You </a:t>
            </a:r>
            <a:r>
              <a:rPr lang="en-US" sz="2800" b="1">
                <a:solidFill>
                  <a:schemeClr val="dk1"/>
                </a:solidFill>
                <a:latin typeface="Palatino"/>
                <a:ea typeface="Palatino"/>
                <a:cs typeface="Palatino"/>
                <a:sym typeface="Palatino"/>
              </a:rPr>
              <a:t>can’t update an immutable map</a:t>
            </a:r>
            <a:r>
              <a:rPr lang="en-US" sz="2800">
                <a:solidFill>
                  <a:schemeClr val="dk1"/>
                </a:solidFill>
                <a:latin typeface="Palatino"/>
                <a:ea typeface="Palatino"/>
                <a:cs typeface="Palatino"/>
                <a:sym typeface="Palatino"/>
              </a:rPr>
              <a:t>, but you can do something that’s just as </a:t>
            </a:r>
            <a:r>
              <a:rPr lang="en-US" sz="2800" b="1">
                <a:solidFill>
                  <a:schemeClr val="dk1"/>
                </a:solidFill>
                <a:latin typeface="Palatino"/>
                <a:ea typeface="Palatino"/>
                <a:cs typeface="Palatino"/>
                <a:sym typeface="Palatino"/>
              </a:rPr>
              <a:t>useful—obtain a new map that has the desired upd</a:t>
            </a:r>
            <a:r>
              <a:rPr lang="en-US" sz="2800">
                <a:solidFill>
                  <a:schemeClr val="dk1"/>
                </a:solidFill>
                <a:latin typeface="Palatino"/>
                <a:ea typeface="Palatino"/>
                <a:cs typeface="Palatino"/>
                <a:sym typeface="Palatino"/>
              </a:rPr>
              <a:t>ate:</a:t>
            </a:r>
            <a:endParaRPr/>
          </a:p>
          <a:p>
            <a:pPr marL="0" marR="0" lvl="0" indent="0" algn="l" rtl="0">
              <a:spcBef>
                <a:spcPts val="0"/>
              </a:spcBef>
              <a:spcAft>
                <a:spcPts val="0"/>
              </a:spcAft>
              <a:buNone/>
            </a:pPr>
            <a:endParaRPr sz="2800">
              <a:solidFill>
                <a:schemeClr val="dk1"/>
              </a:solidFill>
              <a:latin typeface="Palatino"/>
              <a:ea typeface="Palatino"/>
              <a:cs typeface="Palatino"/>
              <a:sym typeface="Palatino"/>
            </a:endParaRPr>
          </a:p>
          <a:p>
            <a:pPr marL="0" marR="0" lvl="0" indent="0" algn="l" rtl="0">
              <a:spcBef>
                <a:spcPts val="0"/>
              </a:spcBef>
              <a:spcAft>
                <a:spcPts val="0"/>
              </a:spcAft>
              <a:buNone/>
            </a:pPr>
            <a:r>
              <a:rPr lang="en-US" sz="2800">
                <a:solidFill>
                  <a:schemeClr val="dk1"/>
                </a:solidFill>
                <a:latin typeface="Palatino"/>
                <a:ea typeface="Palatino"/>
                <a:cs typeface="Palatino"/>
                <a:sym typeface="Palatino"/>
              </a:rPr>
              <a:t>val newScores = scores + ("Bob" -&gt; 10, "Fred" -&gt; 7) // New map with update</a:t>
            </a:r>
            <a:endParaRPr/>
          </a:p>
          <a:p>
            <a:pPr marL="0" marR="0" lvl="0" indent="0" algn="l" rtl="0">
              <a:spcBef>
                <a:spcPts val="0"/>
              </a:spcBef>
              <a:spcAft>
                <a:spcPts val="0"/>
              </a:spcAft>
              <a:buNone/>
            </a:pPr>
            <a:endParaRPr sz="2800">
              <a:solidFill>
                <a:schemeClr val="dk1"/>
              </a:solidFill>
              <a:latin typeface="Palatino"/>
              <a:ea typeface="Palatino"/>
              <a:cs typeface="Palatino"/>
              <a:sym typeface="Palatino"/>
            </a:endParaRPr>
          </a:p>
          <a:p>
            <a:pPr marL="0" marR="0" lvl="0" indent="0" algn="l" rtl="0">
              <a:spcBef>
                <a:spcPts val="0"/>
              </a:spcBef>
              <a:spcAft>
                <a:spcPts val="0"/>
              </a:spcAft>
              <a:buNone/>
            </a:pPr>
            <a:r>
              <a:rPr lang="en-US" sz="2800">
                <a:solidFill>
                  <a:schemeClr val="dk1"/>
                </a:solidFill>
                <a:latin typeface="Palatino"/>
                <a:ea typeface="Palatino"/>
                <a:cs typeface="Palatino"/>
                <a:sym typeface="Palatino"/>
              </a:rPr>
              <a:t>The </a:t>
            </a:r>
            <a:r>
              <a:rPr lang="en-US" sz="2800" b="1">
                <a:solidFill>
                  <a:schemeClr val="dk1"/>
                </a:solidFill>
                <a:latin typeface="Palatino"/>
                <a:ea typeface="Palatino"/>
                <a:cs typeface="Palatino"/>
                <a:sym typeface="Palatino"/>
              </a:rPr>
              <a:t>newScores map contains the same associations as scores, except that "Bob" has been updated and "Fred" added</a:t>
            </a:r>
            <a:endParaRP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414"/>
        <p:cNvGrpSpPr/>
        <p:nvPr/>
      </p:nvGrpSpPr>
      <p:grpSpPr>
        <a:xfrm>
          <a:off x="0" y="0"/>
          <a:ext cx="0" cy="0"/>
          <a:chOff x="0" y="0"/>
          <a:chExt cx="0" cy="0"/>
        </a:xfrm>
      </p:grpSpPr>
      <p:sp>
        <p:nvSpPr>
          <p:cNvPr id="415" name="Google Shape;415;p76"/>
          <p:cNvSpPr/>
          <p:nvPr/>
        </p:nvSpPr>
        <p:spPr>
          <a:xfrm>
            <a:off x="510861" y="509446"/>
            <a:ext cx="10204361" cy="353943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800">
                <a:solidFill>
                  <a:schemeClr val="dk1"/>
                </a:solidFill>
                <a:latin typeface="Palatino"/>
                <a:ea typeface="Palatino"/>
                <a:cs typeface="Palatino"/>
                <a:sym typeface="Palatino"/>
              </a:rPr>
              <a:t>Instead of saving the result as a new value, you can update a var:</a:t>
            </a:r>
            <a:endParaRPr/>
          </a:p>
          <a:p>
            <a:pPr marL="0" marR="0" lvl="0" indent="0" algn="l" rtl="0">
              <a:spcBef>
                <a:spcPts val="0"/>
              </a:spcBef>
              <a:spcAft>
                <a:spcPts val="0"/>
              </a:spcAft>
              <a:buNone/>
            </a:pPr>
            <a:endParaRPr sz="2800">
              <a:solidFill>
                <a:schemeClr val="dk1"/>
              </a:solidFill>
              <a:latin typeface="Palatino"/>
              <a:ea typeface="Palatino"/>
              <a:cs typeface="Palatino"/>
              <a:sym typeface="Palatino"/>
            </a:endParaRPr>
          </a:p>
          <a:p>
            <a:pPr marL="0" marR="0" lvl="0" indent="0" algn="l" rtl="0">
              <a:spcBef>
                <a:spcPts val="0"/>
              </a:spcBef>
              <a:spcAft>
                <a:spcPts val="0"/>
              </a:spcAft>
              <a:buNone/>
            </a:pPr>
            <a:r>
              <a:rPr lang="en-US" sz="2800">
                <a:solidFill>
                  <a:schemeClr val="dk1"/>
                </a:solidFill>
                <a:latin typeface="Palatino"/>
                <a:ea typeface="Palatino"/>
                <a:cs typeface="Palatino"/>
                <a:sym typeface="Palatino"/>
              </a:rPr>
              <a:t>var scores = ...</a:t>
            </a:r>
            <a:endParaRPr/>
          </a:p>
          <a:p>
            <a:pPr marL="0" marR="0" lvl="0" indent="0" algn="l" rtl="0">
              <a:spcBef>
                <a:spcPts val="0"/>
              </a:spcBef>
              <a:spcAft>
                <a:spcPts val="0"/>
              </a:spcAft>
              <a:buNone/>
            </a:pPr>
            <a:r>
              <a:rPr lang="en-US" sz="2800">
                <a:solidFill>
                  <a:schemeClr val="dk1"/>
                </a:solidFill>
                <a:latin typeface="Palatino"/>
                <a:ea typeface="Palatino"/>
                <a:cs typeface="Palatino"/>
                <a:sym typeface="Palatino"/>
              </a:rPr>
              <a:t>scores = scores + ("Bob" -&gt; 10, "Fred" -&gt; 7)</a:t>
            </a:r>
            <a:endParaRPr/>
          </a:p>
          <a:p>
            <a:pPr marL="0" marR="0" lvl="0" indent="0" algn="l" rtl="0">
              <a:spcBef>
                <a:spcPts val="0"/>
              </a:spcBef>
              <a:spcAft>
                <a:spcPts val="0"/>
              </a:spcAft>
              <a:buNone/>
            </a:pPr>
            <a:endParaRPr sz="2800">
              <a:solidFill>
                <a:schemeClr val="dk1"/>
              </a:solidFill>
              <a:latin typeface="Palatino"/>
              <a:ea typeface="Palatino"/>
              <a:cs typeface="Palatino"/>
              <a:sym typeface="Palatino"/>
            </a:endParaRPr>
          </a:p>
          <a:p>
            <a:pPr marL="0" marR="0" lvl="0" indent="0" algn="l" rtl="0">
              <a:spcBef>
                <a:spcPts val="0"/>
              </a:spcBef>
              <a:spcAft>
                <a:spcPts val="0"/>
              </a:spcAft>
              <a:buNone/>
            </a:pPr>
            <a:r>
              <a:rPr lang="en-US" sz="2800">
                <a:solidFill>
                  <a:schemeClr val="dk1"/>
                </a:solidFill>
                <a:latin typeface="Palatino"/>
                <a:ea typeface="Palatino"/>
                <a:cs typeface="Palatino"/>
                <a:sym typeface="Palatino"/>
              </a:rPr>
              <a:t>You can even use the += operator:</a:t>
            </a:r>
            <a:endParaRPr/>
          </a:p>
          <a:p>
            <a:pPr marL="0" marR="0" lvl="0" indent="0" algn="l" rtl="0">
              <a:spcBef>
                <a:spcPts val="0"/>
              </a:spcBef>
              <a:spcAft>
                <a:spcPts val="0"/>
              </a:spcAft>
              <a:buNone/>
            </a:pPr>
            <a:r>
              <a:rPr lang="en-US" sz="2800">
                <a:solidFill>
                  <a:schemeClr val="dk1"/>
                </a:solidFill>
                <a:latin typeface="Palatino"/>
                <a:ea typeface="Palatino"/>
                <a:cs typeface="Palatino"/>
                <a:sym typeface="Palatino"/>
              </a:rPr>
              <a:t>scores += ("Bob" -&gt; 10, "Fred" -&gt; 7)</a:t>
            </a:r>
            <a:endParaRPr sz="2800">
              <a:solidFill>
                <a:schemeClr val="dk1"/>
              </a:solidFill>
              <a:latin typeface="Palatino"/>
              <a:ea typeface="Palatino"/>
              <a:cs typeface="Palatino"/>
              <a:sym typeface="Palatino"/>
            </a:endParaRP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419"/>
        <p:cNvGrpSpPr/>
        <p:nvPr/>
      </p:nvGrpSpPr>
      <p:grpSpPr>
        <a:xfrm>
          <a:off x="0" y="0"/>
          <a:ext cx="0" cy="0"/>
          <a:chOff x="0" y="0"/>
          <a:chExt cx="0" cy="0"/>
        </a:xfrm>
      </p:grpSpPr>
      <p:sp>
        <p:nvSpPr>
          <p:cNvPr id="420" name="Google Shape;420;p77"/>
          <p:cNvSpPr/>
          <p:nvPr/>
        </p:nvSpPr>
        <p:spPr>
          <a:xfrm>
            <a:off x="564522" y="191505"/>
            <a:ext cx="11296920" cy="181588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800" b="0" i="0" u="none" strike="noStrike">
                <a:solidFill>
                  <a:schemeClr val="dk1"/>
                </a:solidFill>
                <a:latin typeface="Arial"/>
                <a:ea typeface="Arial"/>
                <a:cs typeface="Arial"/>
                <a:sym typeface="Arial"/>
              </a:rPr>
              <a:t>Iterating over Maps</a:t>
            </a:r>
            <a:endParaRPr/>
          </a:p>
          <a:p>
            <a:pPr marL="0" marR="0" lvl="0" indent="0" algn="l" rtl="0">
              <a:spcBef>
                <a:spcPts val="0"/>
              </a:spcBef>
              <a:spcAft>
                <a:spcPts val="0"/>
              </a:spcAft>
              <a:buNone/>
            </a:pPr>
            <a:r>
              <a:rPr lang="en-US" sz="2800">
                <a:solidFill>
                  <a:schemeClr val="dk1"/>
                </a:solidFill>
                <a:latin typeface="Palatino"/>
                <a:ea typeface="Palatino"/>
                <a:cs typeface="Palatino"/>
                <a:sym typeface="Palatino"/>
              </a:rPr>
              <a:t>The following amazingly </a:t>
            </a:r>
            <a:r>
              <a:rPr lang="en-US" sz="2800" b="1">
                <a:solidFill>
                  <a:schemeClr val="dk1"/>
                </a:solidFill>
                <a:latin typeface="Palatino"/>
                <a:ea typeface="Palatino"/>
                <a:cs typeface="Palatino"/>
                <a:sym typeface="Palatino"/>
              </a:rPr>
              <a:t>simple loop iterates over all key/value </a:t>
            </a:r>
            <a:r>
              <a:rPr lang="en-US" sz="2800">
                <a:solidFill>
                  <a:schemeClr val="dk1"/>
                </a:solidFill>
                <a:latin typeface="Palatino"/>
                <a:ea typeface="Palatino"/>
                <a:cs typeface="Palatino"/>
                <a:sym typeface="Palatino"/>
              </a:rPr>
              <a:t>pairs of a map:</a:t>
            </a:r>
            <a:endParaRPr/>
          </a:p>
          <a:p>
            <a:pPr marL="0" marR="0" lvl="0" indent="0" algn="l" rtl="0">
              <a:spcBef>
                <a:spcPts val="0"/>
              </a:spcBef>
              <a:spcAft>
                <a:spcPts val="0"/>
              </a:spcAft>
              <a:buNone/>
            </a:pPr>
            <a:r>
              <a:rPr lang="en-US" sz="2800">
                <a:solidFill>
                  <a:schemeClr val="dk1"/>
                </a:solidFill>
                <a:latin typeface="Palatino"/>
                <a:ea typeface="Palatino"/>
                <a:cs typeface="Palatino"/>
                <a:sym typeface="Palatino"/>
              </a:rPr>
              <a:t>for ((k, v) &lt;- map) process k and v</a:t>
            </a:r>
            <a:endParaRPr/>
          </a:p>
        </p:txBody>
      </p:sp>
      <p:sp>
        <p:nvSpPr>
          <p:cNvPr id="421" name="Google Shape;421;p77"/>
          <p:cNvSpPr/>
          <p:nvPr/>
        </p:nvSpPr>
        <p:spPr>
          <a:xfrm>
            <a:off x="435733" y="2284754"/>
            <a:ext cx="11181009" cy="440120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800">
                <a:solidFill>
                  <a:schemeClr val="dk1"/>
                </a:solidFill>
                <a:latin typeface="Palatino"/>
                <a:ea typeface="Palatino"/>
                <a:cs typeface="Palatino"/>
                <a:sym typeface="Palatino"/>
              </a:rPr>
              <a:t>If for some reason </a:t>
            </a:r>
            <a:r>
              <a:rPr lang="en-US" sz="2800" b="1">
                <a:solidFill>
                  <a:schemeClr val="dk1"/>
                </a:solidFill>
                <a:latin typeface="Palatino"/>
                <a:ea typeface="Palatino"/>
                <a:cs typeface="Palatino"/>
                <a:sym typeface="Palatino"/>
              </a:rPr>
              <a:t>you want to visit only the keys or values, use the keySet and values methods,</a:t>
            </a:r>
            <a:endParaRPr/>
          </a:p>
          <a:p>
            <a:pPr marL="0" marR="0" lvl="0" indent="0" algn="l" rtl="0">
              <a:spcBef>
                <a:spcPts val="0"/>
              </a:spcBef>
              <a:spcAft>
                <a:spcPts val="0"/>
              </a:spcAft>
              <a:buNone/>
            </a:pPr>
            <a:r>
              <a:rPr lang="en-US" sz="2800" b="1">
                <a:solidFill>
                  <a:schemeClr val="dk1"/>
                </a:solidFill>
                <a:latin typeface="Palatino"/>
                <a:ea typeface="Palatino"/>
                <a:cs typeface="Palatino"/>
                <a:sym typeface="Palatino"/>
              </a:rPr>
              <a:t>scores.keySet /</a:t>
            </a:r>
            <a:r>
              <a:rPr lang="en-US" sz="2800">
                <a:solidFill>
                  <a:schemeClr val="dk1"/>
                </a:solidFill>
                <a:latin typeface="Palatino"/>
                <a:ea typeface="Palatino"/>
                <a:cs typeface="Palatino"/>
                <a:sym typeface="Palatino"/>
              </a:rPr>
              <a:t>/ A set such as Set("Bob", "Cindy", "Fred", "Alice")</a:t>
            </a:r>
            <a:endParaRPr/>
          </a:p>
          <a:p>
            <a:pPr marL="0" marR="0" lvl="0" indent="0" algn="l" rtl="0">
              <a:spcBef>
                <a:spcPts val="0"/>
              </a:spcBef>
              <a:spcAft>
                <a:spcPts val="0"/>
              </a:spcAft>
              <a:buNone/>
            </a:pPr>
            <a:endParaRPr sz="2800">
              <a:solidFill>
                <a:schemeClr val="dk1"/>
              </a:solidFill>
              <a:latin typeface="Palatino"/>
              <a:ea typeface="Palatino"/>
              <a:cs typeface="Palatino"/>
              <a:sym typeface="Palatino"/>
            </a:endParaRPr>
          </a:p>
          <a:p>
            <a:pPr marL="0" marR="0" lvl="0" indent="0" algn="l" rtl="0">
              <a:spcBef>
                <a:spcPts val="0"/>
              </a:spcBef>
              <a:spcAft>
                <a:spcPts val="0"/>
              </a:spcAft>
              <a:buNone/>
            </a:pPr>
            <a:r>
              <a:rPr lang="en-US" sz="2800" b="1">
                <a:solidFill>
                  <a:schemeClr val="dk1"/>
                </a:solidFill>
                <a:latin typeface="Palatino"/>
                <a:ea typeface="Palatino"/>
                <a:cs typeface="Palatino"/>
                <a:sym typeface="Palatino"/>
              </a:rPr>
              <a:t>for (v &lt;- scores.values) println(v) </a:t>
            </a:r>
            <a:r>
              <a:rPr lang="en-US" sz="2800">
                <a:solidFill>
                  <a:schemeClr val="dk1"/>
                </a:solidFill>
                <a:latin typeface="Palatino"/>
                <a:ea typeface="Palatino"/>
                <a:cs typeface="Palatino"/>
                <a:sym typeface="Palatino"/>
              </a:rPr>
              <a:t>// Prints 10 8 7 10 or some permutation thereof</a:t>
            </a:r>
            <a:endParaRPr/>
          </a:p>
          <a:p>
            <a:pPr marL="0" marR="0" lvl="0" indent="0" algn="l" rtl="0">
              <a:spcBef>
                <a:spcPts val="0"/>
              </a:spcBef>
              <a:spcAft>
                <a:spcPts val="0"/>
              </a:spcAft>
              <a:buNone/>
            </a:pPr>
            <a:endParaRPr sz="2800">
              <a:solidFill>
                <a:schemeClr val="dk1"/>
              </a:solidFill>
              <a:latin typeface="Palatino"/>
              <a:ea typeface="Palatino"/>
              <a:cs typeface="Palatino"/>
              <a:sym typeface="Palatino"/>
            </a:endParaRPr>
          </a:p>
          <a:p>
            <a:pPr marL="0" marR="0" lvl="0" indent="0" algn="l" rtl="0">
              <a:spcBef>
                <a:spcPts val="0"/>
              </a:spcBef>
              <a:spcAft>
                <a:spcPts val="0"/>
              </a:spcAft>
              <a:buNone/>
            </a:pPr>
            <a:r>
              <a:rPr lang="en-US" sz="2800">
                <a:solidFill>
                  <a:schemeClr val="dk1"/>
                </a:solidFill>
                <a:latin typeface="Palatino"/>
                <a:ea typeface="Palatino"/>
                <a:cs typeface="Palatino"/>
                <a:sym typeface="Palatino"/>
              </a:rPr>
              <a:t>To </a:t>
            </a:r>
            <a:r>
              <a:rPr lang="en-US" sz="2800" b="1">
                <a:solidFill>
                  <a:schemeClr val="dk1"/>
                </a:solidFill>
                <a:latin typeface="Palatino"/>
                <a:ea typeface="Palatino"/>
                <a:cs typeface="Palatino"/>
                <a:sym typeface="Palatino"/>
              </a:rPr>
              <a:t>reverse a map—that </a:t>
            </a:r>
            <a:r>
              <a:rPr lang="en-US" sz="2800">
                <a:solidFill>
                  <a:schemeClr val="dk1"/>
                </a:solidFill>
                <a:latin typeface="Palatino"/>
                <a:ea typeface="Palatino"/>
                <a:cs typeface="Palatino"/>
                <a:sym typeface="Palatino"/>
              </a:rPr>
              <a:t>is, switch keys and values—use</a:t>
            </a:r>
            <a:endParaRPr/>
          </a:p>
          <a:p>
            <a:pPr marL="0" marR="0" lvl="0" indent="0" algn="l" rtl="0">
              <a:spcBef>
                <a:spcPts val="0"/>
              </a:spcBef>
              <a:spcAft>
                <a:spcPts val="0"/>
              </a:spcAft>
              <a:buNone/>
            </a:pPr>
            <a:r>
              <a:rPr lang="en-US" sz="2800">
                <a:solidFill>
                  <a:schemeClr val="dk1"/>
                </a:solidFill>
                <a:latin typeface="Palatino"/>
                <a:ea typeface="Palatino"/>
                <a:cs typeface="Palatino"/>
                <a:sym typeface="Palatino"/>
              </a:rPr>
              <a:t>for ((k, v) &lt;- map) yield (v, k)</a:t>
            </a:r>
            <a:endParaRPr/>
          </a:p>
          <a:p>
            <a:pPr marL="0" marR="0" lvl="0" indent="0" algn="l" rtl="0">
              <a:spcBef>
                <a:spcPts val="0"/>
              </a:spcBef>
              <a:spcAft>
                <a:spcPts val="0"/>
              </a:spcAft>
              <a:buNone/>
            </a:pPr>
            <a:endParaRPr sz="2800">
              <a:solidFill>
                <a:schemeClr val="dk1"/>
              </a:solidFill>
              <a:latin typeface="Palatino"/>
              <a:ea typeface="Palatino"/>
              <a:cs typeface="Palatino"/>
              <a:sym typeface="Palatino"/>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6"/>
          <p:cNvSpPr txBox="1"/>
          <p:nvPr/>
        </p:nvSpPr>
        <p:spPr>
          <a:xfrm>
            <a:off x="0" y="0"/>
            <a:ext cx="11573693" cy="677104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i="0" u="none" strike="noStrike" cap="none" dirty="0">
                <a:solidFill>
                  <a:schemeClr val="dk1"/>
                </a:solidFill>
                <a:latin typeface="Arial"/>
                <a:ea typeface="Arial"/>
                <a:cs typeface="Arial"/>
                <a:sym typeface="Arial"/>
              </a:rPr>
              <a:t>Declaring Values and Variables</a:t>
            </a:r>
          </a:p>
          <a:p>
            <a:pPr marL="0" marR="0" lvl="0" indent="0" algn="l" rtl="0">
              <a:spcBef>
                <a:spcPts val="0"/>
              </a:spcBef>
              <a:spcAft>
                <a:spcPts val="0"/>
              </a:spcAft>
              <a:buNone/>
            </a:pPr>
            <a:endParaRPr dirty="0"/>
          </a:p>
          <a:p>
            <a:pPr marL="0" marR="0" lvl="0" indent="0" algn="l" rtl="0">
              <a:spcBef>
                <a:spcPts val="0"/>
              </a:spcBef>
              <a:spcAft>
                <a:spcPts val="0"/>
              </a:spcAft>
              <a:buNone/>
            </a:pPr>
            <a:r>
              <a:rPr lang="en-US" sz="2800" b="0" i="0" u="none" strike="noStrike" cap="none" dirty="0">
                <a:solidFill>
                  <a:schemeClr val="dk1"/>
                </a:solidFill>
                <a:latin typeface="Palatino"/>
                <a:ea typeface="Palatino"/>
                <a:cs typeface="Palatino"/>
                <a:sym typeface="Palatino"/>
              </a:rPr>
              <a:t>Instead of using </a:t>
            </a:r>
            <a:r>
              <a:rPr lang="en-US" sz="2800" b="0" i="0" u="none" strike="noStrike" cap="none" dirty="0">
                <a:solidFill>
                  <a:schemeClr val="dk1"/>
                </a:solidFill>
                <a:latin typeface="Lucida Sans"/>
                <a:ea typeface="Lucida Sans"/>
                <a:cs typeface="Lucida Sans"/>
                <a:sym typeface="Lucida Sans"/>
              </a:rPr>
              <a:t>res0</a:t>
            </a:r>
            <a:r>
              <a:rPr lang="en-US" sz="2800" b="0" i="0" u="none" strike="noStrike" cap="none" dirty="0">
                <a:solidFill>
                  <a:schemeClr val="dk1"/>
                </a:solidFill>
                <a:latin typeface="Palatino"/>
                <a:ea typeface="Palatino"/>
                <a:cs typeface="Palatino"/>
                <a:sym typeface="Palatino"/>
              </a:rPr>
              <a:t>, </a:t>
            </a:r>
            <a:r>
              <a:rPr lang="en-US" sz="2800" b="0" i="0" u="none" strike="noStrike" cap="none" dirty="0">
                <a:solidFill>
                  <a:schemeClr val="dk1"/>
                </a:solidFill>
                <a:latin typeface="Lucida Sans"/>
                <a:ea typeface="Lucida Sans"/>
                <a:cs typeface="Lucida Sans"/>
                <a:sym typeface="Lucida Sans"/>
              </a:rPr>
              <a:t>res1</a:t>
            </a:r>
            <a:r>
              <a:rPr lang="en-US" sz="2800" b="0" i="0" u="none" strike="noStrike" cap="none" dirty="0">
                <a:solidFill>
                  <a:schemeClr val="dk1"/>
                </a:solidFill>
                <a:latin typeface="Palatino"/>
                <a:ea typeface="Palatino"/>
                <a:cs typeface="Palatino"/>
                <a:sym typeface="Palatino"/>
              </a:rPr>
              <a:t>, and so on, you can define your own names:</a:t>
            </a:r>
            <a:endParaRPr dirty="0"/>
          </a:p>
          <a:p>
            <a:pPr marL="0" marR="0" lvl="0" indent="0" algn="l" rtl="0">
              <a:spcBef>
                <a:spcPts val="0"/>
              </a:spcBef>
              <a:spcAft>
                <a:spcPts val="0"/>
              </a:spcAft>
              <a:buNone/>
            </a:pPr>
            <a:r>
              <a:rPr lang="en-US" sz="2800" b="0" i="0" u="none" strike="noStrike" cap="none" dirty="0" err="1">
                <a:solidFill>
                  <a:schemeClr val="dk1"/>
                </a:solidFill>
                <a:latin typeface="Lucida Sans"/>
                <a:ea typeface="Lucida Sans"/>
                <a:cs typeface="Lucida Sans"/>
                <a:sym typeface="Lucida Sans"/>
              </a:rPr>
              <a:t>scala</a:t>
            </a:r>
            <a:r>
              <a:rPr lang="en-US" sz="2800" b="0" i="0" u="none" strike="noStrike" cap="none" dirty="0">
                <a:solidFill>
                  <a:schemeClr val="dk1"/>
                </a:solidFill>
                <a:latin typeface="Lucida Sans"/>
                <a:ea typeface="Lucida Sans"/>
                <a:cs typeface="Lucida Sans"/>
                <a:sym typeface="Lucida Sans"/>
              </a:rPr>
              <a:t>&gt; </a:t>
            </a:r>
            <a:r>
              <a:rPr lang="en-US" sz="2800" b="1" i="0" u="none" strike="noStrike" cap="none" dirty="0" err="1">
                <a:solidFill>
                  <a:schemeClr val="dk1"/>
                </a:solidFill>
                <a:latin typeface="Lucida Sans"/>
                <a:ea typeface="Lucida Sans"/>
                <a:cs typeface="Lucida Sans"/>
                <a:sym typeface="Lucida Sans"/>
              </a:rPr>
              <a:t>val</a:t>
            </a:r>
            <a:r>
              <a:rPr lang="en-US" sz="2800" b="1" i="0" u="none" strike="noStrike" cap="none" dirty="0">
                <a:solidFill>
                  <a:schemeClr val="dk1"/>
                </a:solidFill>
                <a:latin typeface="Lucida Sans"/>
                <a:ea typeface="Lucida Sans"/>
                <a:cs typeface="Lucida Sans"/>
                <a:sym typeface="Lucida Sans"/>
              </a:rPr>
              <a:t> answer = 8 * 5 + 2</a:t>
            </a:r>
            <a:endParaRPr dirty="0"/>
          </a:p>
          <a:p>
            <a:pPr marL="0" marR="0" lvl="0" indent="0" algn="l" rtl="0">
              <a:spcBef>
                <a:spcPts val="0"/>
              </a:spcBef>
              <a:spcAft>
                <a:spcPts val="0"/>
              </a:spcAft>
              <a:buNone/>
            </a:pPr>
            <a:r>
              <a:rPr lang="en-US" sz="2800" b="0" i="0" u="none" strike="noStrike" cap="none" dirty="0">
                <a:solidFill>
                  <a:schemeClr val="dk1"/>
                </a:solidFill>
                <a:latin typeface="Lucida Sans"/>
                <a:ea typeface="Lucida Sans"/>
                <a:cs typeface="Lucida Sans"/>
                <a:sym typeface="Lucida Sans"/>
              </a:rPr>
              <a:t>answer: Int = 42</a:t>
            </a:r>
            <a:endParaRPr dirty="0"/>
          </a:p>
          <a:p>
            <a:pPr marL="0" marR="0" lvl="0" indent="0" algn="l" rtl="0">
              <a:spcBef>
                <a:spcPts val="0"/>
              </a:spcBef>
              <a:spcAft>
                <a:spcPts val="0"/>
              </a:spcAft>
              <a:buNone/>
            </a:pPr>
            <a:r>
              <a:rPr lang="en-US" sz="2800" b="0" i="0" u="none" strike="noStrike" cap="none" dirty="0">
                <a:solidFill>
                  <a:schemeClr val="dk1"/>
                </a:solidFill>
                <a:latin typeface="Palatino"/>
                <a:ea typeface="Palatino"/>
                <a:cs typeface="Palatino"/>
                <a:sym typeface="Palatino"/>
              </a:rPr>
              <a:t>You can use these names in subsequent expressions:</a:t>
            </a:r>
            <a:endParaRPr dirty="0"/>
          </a:p>
          <a:p>
            <a:pPr marL="0" marR="0" lvl="0" indent="0" algn="l" rtl="0">
              <a:spcBef>
                <a:spcPts val="0"/>
              </a:spcBef>
              <a:spcAft>
                <a:spcPts val="0"/>
              </a:spcAft>
              <a:buNone/>
            </a:pPr>
            <a:r>
              <a:rPr lang="en-US" sz="2800" b="0" i="0" u="none" strike="noStrike" cap="none" dirty="0" err="1">
                <a:solidFill>
                  <a:schemeClr val="dk1"/>
                </a:solidFill>
                <a:latin typeface="Lucida Sans"/>
                <a:ea typeface="Lucida Sans"/>
                <a:cs typeface="Lucida Sans"/>
                <a:sym typeface="Lucida Sans"/>
              </a:rPr>
              <a:t>scala</a:t>
            </a:r>
            <a:r>
              <a:rPr lang="en-US" sz="2800" b="0" i="0" u="none" strike="noStrike" cap="none" dirty="0">
                <a:solidFill>
                  <a:schemeClr val="dk1"/>
                </a:solidFill>
                <a:latin typeface="Lucida Sans"/>
                <a:ea typeface="Lucida Sans"/>
                <a:cs typeface="Lucida Sans"/>
                <a:sym typeface="Lucida Sans"/>
              </a:rPr>
              <a:t>&gt; 0.5 * answer</a:t>
            </a:r>
            <a:endParaRPr dirty="0"/>
          </a:p>
          <a:p>
            <a:pPr marL="0" marR="0" lvl="0" indent="0" algn="l" rtl="0">
              <a:spcBef>
                <a:spcPts val="0"/>
              </a:spcBef>
              <a:spcAft>
                <a:spcPts val="0"/>
              </a:spcAft>
              <a:buNone/>
            </a:pPr>
            <a:r>
              <a:rPr lang="en-US" sz="2800" b="0" i="0" u="none" strike="noStrike" cap="none" dirty="0">
                <a:solidFill>
                  <a:schemeClr val="dk1"/>
                </a:solidFill>
                <a:latin typeface="Lucida Sans"/>
                <a:ea typeface="Lucida Sans"/>
                <a:cs typeface="Lucida Sans"/>
                <a:sym typeface="Lucida Sans"/>
              </a:rPr>
              <a:t>res3: Double = 21.0</a:t>
            </a:r>
            <a:endParaRPr dirty="0"/>
          </a:p>
          <a:p>
            <a:pPr marL="0" marR="0" lvl="0" indent="0" algn="l" rtl="0">
              <a:spcBef>
                <a:spcPts val="0"/>
              </a:spcBef>
              <a:spcAft>
                <a:spcPts val="0"/>
              </a:spcAft>
              <a:buNone/>
            </a:pPr>
            <a:endParaRPr sz="2800" b="0" i="0" u="none" strike="noStrike" cap="none" dirty="0">
              <a:solidFill>
                <a:schemeClr val="dk1"/>
              </a:solidFill>
              <a:latin typeface="Lucida Sans"/>
              <a:ea typeface="Lucida Sans"/>
              <a:cs typeface="Lucida Sans"/>
              <a:sym typeface="Lucida Sans"/>
            </a:endParaRPr>
          </a:p>
          <a:p>
            <a:pPr marL="0" marR="0" lvl="0" indent="0" algn="l" rtl="0">
              <a:spcBef>
                <a:spcPts val="0"/>
              </a:spcBef>
              <a:spcAft>
                <a:spcPts val="0"/>
              </a:spcAft>
              <a:buNone/>
            </a:pPr>
            <a:r>
              <a:rPr lang="en-US" sz="2800" b="1" i="0" u="none" strike="noStrike" cap="none" dirty="0">
                <a:solidFill>
                  <a:schemeClr val="dk1"/>
                </a:solidFill>
                <a:latin typeface="Palatino"/>
                <a:ea typeface="Palatino"/>
                <a:cs typeface="Palatino"/>
                <a:sym typeface="Palatino"/>
              </a:rPr>
              <a:t>A value declared with </a:t>
            </a:r>
            <a:r>
              <a:rPr lang="en-US" sz="2800" b="1" i="0" u="none" strike="noStrike" cap="none" dirty="0" err="1">
                <a:solidFill>
                  <a:schemeClr val="dk1"/>
                </a:solidFill>
                <a:latin typeface="Lucida Sans"/>
                <a:ea typeface="Lucida Sans"/>
                <a:cs typeface="Lucida Sans"/>
                <a:sym typeface="Lucida Sans"/>
              </a:rPr>
              <a:t>val</a:t>
            </a:r>
            <a:r>
              <a:rPr lang="en-US" sz="2800" b="1" i="0" u="none" strike="noStrike" cap="none" dirty="0">
                <a:solidFill>
                  <a:schemeClr val="dk1"/>
                </a:solidFill>
                <a:latin typeface="Lucida Sans"/>
                <a:ea typeface="Lucida Sans"/>
                <a:cs typeface="Lucida Sans"/>
                <a:sym typeface="Lucida Sans"/>
              </a:rPr>
              <a:t> </a:t>
            </a:r>
            <a:r>
              <a:rPr lang="en-US" sz="2800" b="1" i="0" u="none" strike="noStrike" cap="none" dirty="0">
                <a:solidFill>
                  <a:schemeClr val="dk1"/>
                </a:solidFill>
                <a:latin typeface="Palatino"/>
                <a:ea typeface="Palatino"/>
                <a:cs typeface="Palatino"/>
                <a:sym typeface="Palatino"/>
              </a:rPr>
              <a:t>is actually a constant—you can’t change its contents:</a:t>
            </a:r>
            <a:endParaRPr dirty="0"/>
          </a:p>
          <a:p>
            <a:pPr marL="0" marR="0" lvl="0" indent="0" algn="l" rtl="0">
              <a:spcBef>
                <a:spcPts val="0"/>
              </a:spcBef>
              <a:spcAft>
                <a:spcPts val="0"/>
              </a:spcAft>
              <a:buNone/>
            </a:pPr>
            <a:r>
              <a:rPr lang="en-US" sz="2800" b="0" i="0" u="none" strike="noStrike" cap="none" dirty="0" err="1">
                <a:solidFill>
                  <a:schemeClr val="dk1"/>
                </a:solidFill>
                <a:latin typeface="Lucida Sans"/>
                <a:ea typeface="Lucida Sans"/>
                <a:cs typeface="Lucida Sans"/>
                <a:sym typeface="Lucida Sans"/>
              </a:rPr>
              <a:t>scala</a:t>
            </a:r>
            <a:r>
              <a:rPr lang="en-US" sz="2800" b="0" i="0" u="none" strike="noStrike" cap="none" dirty="0">
                <a:solidFill>
                  <a:schemeClr val="dk1"/>
                </a:solidFill>
                <a:latin typeface="Lucida Sans"/>
                <a:ea typeface="Lucida Sans"/>
                <a:cs typeface="Lucida Sans"/>
                <a:sym typeface="Lucida Sans"/>
              </a:rPr>
              <a:t>&gt; </a:t>
            </a:r>
            <a:r>
              <a:rPr lang="en-US" sz="2800" b="1" i="0" u="none" strike="noStrike" cap="none" dirty="0">
                <a:solidFill>
                  <a:schemeClr val="dk1"/>
                </a:solidFill>
                <a:latin typeface="Lucida Sans"/>
                <a:ea typeface="Lucida Sans"/>
                <a:cs typeface="Lucida Sans"/>
                <a:sym typeface="Lucida Sans"/>
              </a:rPr>
              <a:t>answer = 0</a:t>
            </a:r>
            <a:endParaRPr dirty="0"/>
          </a:p>
          <a:p>
            <a:pPr marL="0" marR="0" lvl="0" indent="0" algn="l" rtl="0">
              <a:spcBef>
                <a:spcPts val="0"/>
              </a:spcBef>
              <a:spcAft>
                <a:spcPts val="0"/>
              </a:spcAft>
              <a:buNone/>
            </a:pPr>
            <a:r>
              <a:rPr lang="en-US" sz="2800" b="0" i="0" u="none" strike="noStrike" cap="none" dirty="0">
                <a:solidFill>
                  <a:schemeClr val="dk1"/>
                </a:solidFill>
                <a:latin typeface="Lucida Sans"/>
                <a:ea typeface="Lucida Sans"/>
                <a:cs typeface="Lucida Sans"/>
                <a:sym typeface="Lucida Sans"/>
              </a:rPr>
              <a:t>&lt;console&gt;:6: error: reassignment to </a:t>
            </a:r>
            <a:r>
              <a:rPr lang="en-US" sz="2800" b="0" i="0" u="none" strike="noStrike" cap="none" dirty="0" err="1">
                <a:solidFill>
                  <a:schemeClr val="dk1"/>
                </a:solidFill>
                <a:latin typeface="Lucida Sans"/>
                <a:ea typeface="Lucida Sans"/>
                <a:cs typeface="Lucida Sans"/>
                <a:sym typeface="Lucida Sans"/>
              </a:rPr>
              <a:t>val</a:t>
            </a:r>
            <a:endParaRPr sz="2800" b="0" i="0" u="none" strike="noStrike" cap="none" dirty="0">
              <a:solidFill>
                <a:schemeClr val="dk1"/>
              </a:solidFill>
              <a:latin typeface="Lucida Sans"/>
              <a:ea typeface="Lucida Sans"/>
              <a:cs typeface="Lucida Sans"/>
              <a:sym typeface="Lucida Sans"/>
            </a:endParaRPr>
          </a:p>
          <a:p>
            <a:pPr marL="0" marR="0" lvl="0" indent="0" algn="l" rtl="0">
              <a:spcBef>
                <a:spcPts val="0"/>
              </a:spcBef>
              <a:spcAft>
                <a:spcPts val="0"/>
              </a:spcAft>
              <a:buNone/>
            </a:pPr>
            <a:r>
              <a:rPr lang="en-US" sz="2800" b="1" i="0" u="none" strike="noStrike" cap="none" dirty="0">
                <a:solidFill>
                  <a:schemeClr val="dk1"/>
                </a:solidFill>
                <a:latin typeface="Palatino"/>
                <a:ea typeface="Palatino"/>
                <a:cs typeface="Palatino"/>
                <a:sym typeface="Palatino"/>
              </a:rPr>
              <a:t>To declare a variable whose contents can vary, use a </a:t>
            </a:r>
            <a:r>
              <a:rPr lang="en-US" sz="2800" b="1" i="0" u="none" strike="noStrike" cap="none" dirty="0">
                <a:solidFill>
                  <a:schemeClr val="dk1"/>
                </a:solidFill>
                <a:latin typeface="Lucida Sans"/>
                <a:ea typeface="Lucida Sans"/>
                <a:cs typeface="Lucida Sans"/>
                <a:sym typeface="Lucida Sans"/>
              </a:rPr>
              <a:t>var</a:t>
            </a:r>
            <a:r>
              <a:rPr lang="en-US" sz="2800" b="1" i="0" u="none" strike="noStrike" cap="none" dirty="0">
                <a:solidFill>
                  <a:schemeClr val="dk1"/>
                </a:solidFill>
                <a:latin typeface="Palatino"/>
                <a:ea typeface="Palatino"/>
                <a:cs typeface="Palatino"/>
                <a:sym typeface="Palatino"/>
              </a:rPr>
              <a:t>:</a:t>
            </a:r>
            <a:endParaRPr dirty="0"/>
          </a:p>
          <a:p>
            <a:pPr marL="0" marR="0" lvl="0" indent="0" algn="l" rtl="0">
              <a:spcBef>
                <a:spcPts val="0"/>
              </a:spcBef>
              <a:spcAft>
                <a:spcPts val="0"/>
              </a:spcAft>
              <a:buNone/>
            </a:pPr>
            <a:r>
              <a:rPr lang="en-US" sz="2800" b="0" i="0" u="none" strike="noStrike" cap="none" dirty="0">
                <a:solidFill>
                  <a:schemeClr val="dk1"/>
                </a:solidFill>
                <a:latin typeface="Lucida Sans"/>
                <a:ea typeface="Lucida Sans"/>
                <a:cs typeface="Lucida Sans"/>
                <a:sym typeface="Lucida Sans"/>
              </a:rPr>
              <a:t>var counter = 0</a:t>
            </a:r>
            <a:endParaRPr dirty="0"/>
          </a:p>
          <a:p>
            <a:pPr marL="0" marR="0" lvl="0" indent="0" algn="l" rtl="0">
              <a:spcBef>
                <a:spcPts val="0"/>
              </a:spcBef>
              <a:spcAft>
                <a:spcPts val="0"/>
              </a:spcAft>
              <a:buNone/>
            </a:pPr>
            <a:r>
              <a:rPr lang="en-US" sz="2800" b="0" i="0" u="none" strike="noStrike" cap="none" dirty="0">
                <a:solidFill>
                  <a:schemeClr val="dk1"/>
                </a:solidFill>
                <a:latin typeface="Lucida Sans"/>
                <a:ea typeface="Lucida Sans"/>
                <a:cs typeface="Lucida Sans"/>
                <a:sym typeface="Lucida Sans"/>
              </a:rPr>
              <a:t>counter = 1 // </a:t>
            </a:r>
            <a:r>
              <a:rPr lang="en-US" sz="2800" b="0" i="0" u="none" strike="noStrike" cap="none" dirty="0">
                <a:solidFill>
                  <a:schemeClr val="dk1"/>
                </a:solidFill>
                <a:latin typeface="Palatino"/>
                <a:ea typeface="Palatino"/>
                <a:cs typeface="Palatino"/>
                <a:sym typeface="Palatino"/>
              </a:rPr>
              <a:t>OK, can change a </a:t>
            </a:r>
            <a:r>
              <a:rPr lang="en-US" sz="2800" b="0" i="0" u="none" strike="noStrike" cap="none" dirty="0">
                <a:solidFill>
                  <a:schemeClr val="dk1"/>
                </a:solidFill>
                <a:latin typeface="Lucida Sans"/>
                <a:ea typeface="Lucida Sans"/>
                <a:cs typeface="Lucida Sans"/>
                <a:sym typeface="Lucida Sans"/>
              </a:rPr>
              <a:t>var</a:t>
            </a:r>
            <a:endParaRPr sz="2800" b="0" i="0" u="none" strike="noStrike" cap="none" dirty="0">
              <a:solidFill>
                <a:schemeClr val="dk1"/>
              </a:solidFill>
              <a:latin typeface="Calibri"/>
              <a:ea typeface="Calibri"/>
              <a:cs typeface="Calibri"/>
              <a:sym typeface="Calibri"/>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425"/>
        <p:cNvGrpSpPr/>
        <p:nvPr/>
      </p:nvGrpSpPr>
      <p:grpSpPr>
        <a:xfrm>
          <a:off x="0" y="0"/>
          <a:ext cx="0" cy="0"/>
          <a:chOff x="0" y="0"/>
          <a:chExt cx="0" cy="0"/>
        </a:xfrm>
      </p:grpSpPr>
      <p:sp>
        <p:nvSpPr>
          <p:cNvPr id="426" name="Google Shape;426;p78"/>
          <p:cNvSpPr/>
          <p:nvPr/>
        </p:nvSpPr>
        <p:spPr>
          <a:xfrm>
            <a:off x="279042" y="302359"/>
            <a:ext cx="11672552" cy="5693866"/>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800" b="0" i="0" u="none" strike="noStrike" dirty="0">
                <a:solidFill>
                  <a:schemeClr val="dk1"/>
                </a:solidFill>
                <a:latin typeface="Arial"/>
                <a:ea typeface="Arial"/>
                <a:cs typeface="Arial"/>
                <a:sym typeface="Arial"/>
              </a:rPr>
              <a:t>Sorted Maps</a:t>
            </a:r>
            <a:endParaRPr dirty="0"/>
          </a:p>
          <a:p>
            <a:pPr marL="0" marR="0" lvl="0" indent="0" algn="l" rtl="0">
              <a:spcBef>
                <a:spcPts val="0"/>
              </a:spcBef>
              <a:spcAft>
                <a:spcPts val="0"/>
              </a:spcAft>
              <a:buNone/>
            </a:pPr>
            <a:endParaRPr sz="2800" b="0" i="0" u="none" strike="noStrike" dirty="0">
              <a:solidFill>
                <a:schemeClr val="dk1"/>
              </a:solidFill>
              <a:latin typeface="Arial"/>
              <a:ea typeface="Arial"/>
              <a:cs typeface="Arial"/>
              <a:sym typeface="Arial"/>
            </a:endParaRPr>
          </a:p>
          <a:p>
            <a:pPr marL="0" marR="0" lvl="0" indent="0" algn="l" rtl="0">
              <a:spcBef>
                <a:spcPts val="0"/>
              </a:spcBef>
              <a:spcAft>
                <a:spcPts val="0"/>
              </a:spcAft>
              <a:buNone/>
            </a:pPr>
            <a:r>
              <a:rPr lang="en-US" sz="2800" dirty="0">
                <a:solidFill>
                  <a:schemeClr val="dk1"/>
                </a:solidFill>
                <a:latin typeface="Palatino"/>
                <a:ea typeface="Palatino"/>
                <a:cs typeface="Palatino"/>
                <a:sym typeface="Palatino"/>
              </a:rPr>
              <a:t>There are </a:t>
            </a:r>
            <a:r>
              <a:rPr lang="en-US" sz="2800" b="1" dirty="0">
                <a:solidFill>
                  <a:schemeClr val="dk1"/>
                </a:solidFill>
                <a:latin typeface="Palatino"/>
                <a:ea typeface="Palatino"/>
                <a:cs typeface="Palatino"/>
                <a:sym typeface="Palatino"/>
              </a:rPr>
              <a:t>two common implementation strategies </a:t>
            </a:r>
            <a:r>
              <a:rPr lang="en-US" sz="2800" dirty="0">
                <a:solidFill>
                  <a:schemeClr val="dk1"/>
                </a:solidFill>
                <a:latin typeface="Palatino"/>
                <a:ea typeface="Palatino"/>
                <a:cs typeface="Palatino"/>
                <a:sym typeface="Palatino"/>
              </a:rPr>
              <a:t>for maps:</a:t>
            </a:r>
            <a:endParaRPr dirty="0"/>
          </a:p>
          <a:p>
            <a:pPr marL="0" marR="0" lvl="0" indent="0" algn="l" rtl="0">
              <a:spcBef>
                <a:spcPts val="0"/>
              </a:spcBef>
              <a:spcAft>
                <a:spcPts val="0"/>
              </a:spcAft>
              <a:buNone/>
            </a:pPr>
            <a:r>
              <a:rPr lang="en-US" sz="2800" dirty="0">
                <a:solidFill>
                  <a:schemeClr val="dk1"/>
                </a:solidFill>
                <a:latin typeface="Palatino"/>
                <a:ea typeface="Palatino"/>
                <a:cs typeface="Palatino"/>
                <a:sym typeface="Palatino"/>
              </a:rPr>
              <a:t> hash tables and balanced trees.</a:t>
            </a:r>
            <a:endParaRPr dirty="0"/>
          </a:p>
          <a:p>
            <a:pPr marL="0" marR="0" lvl="0" indent="0" algn="l" rtl="0">
              <a:spcBef>
                <a:spcPts val="0"/>
              </a:spcBef>
              <a:spcAft>
                <a:spcPts val="0"/>
              </a:spcAft>
              <a:buNone/>
            </a:pPr>
            <a:endParaRPr sz="2800" dirty="0">
              <a:solidFill>
                <a:schemeClr val="dk1"/>
              </a:solidFill>
              <a:latin typeface="Palatino"/>
              <a:ea typeface="Palatino"/>
              <a:cs typeface="Palatino"/>
              <a:sym typeface="Palatino"/>
            </a:endParaRPr>
          </a:p>
          <a:p>
            <a:pPr marL="0" marR="0" lvl="0" indent="0" algn="l" rtl="0">
              <a:spcBef>
                <a:spcPts val="0"/>
              </a:spcBef>
              <a:spcAft>
                <a:spcPts val="0"/>
              </a:spcAft>
              <a:buNone/>
            </a:pPr>
            <a:r>
              <a:rPr lang="en-US" sz="2800" dirty="0">
                <a:solidFill>
                  <a:schemeClr val="dk1"/>
                </a:solidFill>
                <a:latin typeface="Palatino"/>
                <a:ea typeface="Palatino"/>
                <a:cs typeface="Palatino"/>
                <a:sym typeface="Palatino"/>
              </a:rPr>
              <a:t> </a:t>
            </a:r>
            <a:r>
              <a:rPr lang="en-US" sz="2800" b="1" dirty="0">
                <a:solidFill>
                  <a:schemeClr val="dk1"/>
                </a:solidFill>
                <a:latin typeface="Palatino"/>
                <a:ea typeface="Palatino"/>
                <a:cs typeface="Palatino"/>
                <a:sym typeface="Palatino"/>
              </a:rPr>
              <a:t>Hash tables use the hash codes of the keys to scramble entries</a:t>
            </a:r>
            <a:r>
              <a:rPr lang="en-US" sz="2800" dirty="0">
                <a:solidFill>
                  <a:schemeClr val="dk1"/>
                </a:solidFill>
                <a:latin typeface="Palatino"/>
                <a:ea typeface="Palatino"/>
                <a:cs typeface="Palatino"/>
                <a:sym typeface="Palatino"/>
              </a:rPr>
              <a:t>,</a:t>
            </a:r>
            <a:endParaRPr dirty="0"/>
          </a:p>
          <a:p>
            <a:pPr marL="0" marR="0" lvl="0" indent="0" algn="l" rtl="0">
              <a:spcBef>
                <a:spcPts val="0"/>
              </a:spcBef>
              <a:spcAft>
                <a:spcPts val="0"/>
              </a:spcAft>
              <a:buNone/>
            </a:pPr>
            <a:r>
              <a:rPr lang="en-US" sz="2800" b="1" dirty="0">
                <a:solidFill>
                  <a:schemeClr val="dk1"/>
                </a:solidFill>
                <a:latin typeface="Palatino"/>
                <a:ea typeface="Palatino"/>
                <a:cs typeface="Palatino"/>
                <a:sym typeface="Palatino"/>
              </a:rPr>
              <a:t>so iterating over the elements yields them in unpredictable order</a:t>
            </a:r>
            <a:endParaRPr dirty="0"/>
          </a:p>
          <a:p>
            <a:pPr marL="0" marR="0" lvl="0" indent="0" algn="l" rtl="0">
              <a:spcBef>
                <a:spcPts val="0"/>
              </a:spcBef>
              <a:spcAft>
                <a:spcPts val="0"/>
              </a:spcAft>
              <a:buNone/>
            </a:pPr>
            <a:endParaRPr sz="2800" dirty="0">
              <a:solidFill>
                <a:schemeClr val="dk1"/>
              </a:solidFill>
              <a:latin typeface="Palatino"/>
              <a:ea typeface="Palatino"/>
              <a:cs typeface="Palatino"/>
              <a:sym typeface="Palatino"/>
            </a:endParaRPr>
          </a:p>
          <a:p>
            <a:pPr marL="0" marR="0" lvl="0" indent="0" algn="l" rtl="0">
              <a:spcBef>
                <a:spcPts val="0"/>
              </a:spcBef>
              <a:spcAft>
                <a:spcPts val="0"/>
              </a:spcAft>
              <a:buNone/>
            </a:pPr>
            <a:r>
              <a:rPr lang="en-US" sz="2800" dirty="0">
                <a:solidFill>
                  <a:schemeClr val="dk1"/>
                </a:solidFill>
                <a:latin typeface="Palatino"/>
                <a:ea typeface="Palatino"/>
                <a:cs typeface="Palatino"/>
                <a:sym typeface="Palatino"/>
              </a:rPr>
              <a:t>If you </a:t>
            </a:r>
            <a:r>
              <a:rPr lang="en-US" sz="2800" b="1" dirty="0">
                <a:solidFill>
                  <a:schemeClr val="dk1"/>
                </a:solidFill>
                <a:latin typeface="Palatino"/>
                <a:ea typeface="Palatino"/>
                <a:cs typeface="Palatino"/>
                <a:sym typeface="Palatino"/>
              </a:rPr>
              <a:t>need to visit the keys in sorted order, use a </a:t>
            </a:r>
            <a:r>
              <a:rPr lang="en-US" sz="2800" b="1" dirty="0" err="1">
                <a:solidFill>
                  <a:schemeClr val="dk1"/>
                </a:solidFill>
                <a:latin typeface="Palatino"/>
                <a:ea typeface="Palatino"/>
                <a:cs typeface="Palatino"/>
                <a:sym typeface="Palatino"/>
              </a:rPr>
              <a:t>SortedMap</a:t>
            </a:r>
            <a:r>
              <a:rPr lang="en-US" sz="2800" b="1" dirty="0">
                <a:solidFill>
                  <a:schemeClr val="dk1"/>
                </a:solidFill>
                <a:latin typeface="Palatino"/>
                <a:ea typeface="Palatino"/>
                <a:cs typeface="Palatino"/>
                <a:sym typeface="Palatino"/>
              </a:rPr>
              <a:t> instead.</a:t>
            </a:r>
            <a:endParaRPr dirty="0"/>
          </a:p>
          <a:p>
            <a:pPr marL="0" marR="0" lvl="0" indent="0" algn="l" rtl="0">
              <a:spcBef>
                <a:spcPts val="0"/>
              </a:spcBef>
              <a:spcAft>
                <a:spcPts val="0"/>
              </a:spcAft>
              <a:buNone/>
            </a:pPr>
            <a:endParaRPr sz="2800" dirty="0">
              <a:solidFill>
                <a:schemeClr val="dk1"/>
              </a:solidFill>
              <a:latin typeface="Palatino"/>
              <a:ea typeface="Palatino"/>
              <a:cs typeface="Palatino"/>
              <a:sym typeface="Palatino"/>
            </a:endParaRPr>
          </a:p>
          <a:p>
            <a:pPr marL="0" marR="0" lvl="0" indent="0" algn="l" rtl="0">
              <a:spcBef>
                <a:spcPts val="0"/>
              </a:spcBef>
              <a:spcAft>
                <a:spcPts val="0"/>
              </a:spcAft>
              <a:buNone/>
            </a:pPr>
            <a:r>
              <a:rPr lang="en-US" sz="2800" dirty="0" err="1">
                <a:solidFill>
                  <a:schemeClr val="dk1"/>
                </a:solidFill>
                <a:latin typeface="Palatino"/>
                <a:ea typeface="Palatino"/>
                <a:cs typeface="Palatino"/>
                <a:sym typeface="Palatino"/>
              </a:rPr>
              <a:t>val</a:t>
            </a:r>
            <a:r>
              <a:rPr lang="en-US" sz="2800" dirty="0">
                <a:solidFill>
                  <a:schemeClr val="dk1"/>
                </a:solidFill>
                <a:latin typeface="Palatino"/>
                <a:ea typeface="Palatino"/>
                <a:cs typeface="Palatino"/>
                <a:sym typeface="Palatino"/>
              </a:rPr>
              <a:t> scores = </a:t>
            </a:r>
            <a:r>
              <a:rPr lang="en-US" sz="2800" dirty="0" err="1">
                <a:solidFill>
                  <a:schemeClr val="dk1"/>
                </a:solidFill>
                <a:latin typeface="Palatino"/>
                <a:ea typeface="Palatino"/>
                <a:cs typeface="Palatino"/>
                <a:sym typeface="Palatino"/>
              </a:rPr>
              <a:t>scala.collection.mutable.SortedMap</a:t>
            </a:r>
            <a:r>
              <a:rPr lang="en-US" sz="2800" dirty="0">
                <a:solidFill>
                  <a:schemeClr val="dk1"/>
                </a:solidFill>
                <a:latin typeface="Palatino"/>
                <a:ea typeface="Palatino"/>
                <a:cs typeface="Palatino"/>
                <a:sym typeface="Palatino"/>
              </a:rPr>
              <a:t>("Alice" -&gt; 10,</a:t>
            </a:r>
            <a:endParaRPr dirty="0"/>
          </a:p>
          <a:p>
            <a:pPr marL="0" marR="0" lvl="0" indent="0" algn="l" rtl="0">
              <a:spcBef>
                <a:spcPts val="0"/>
              </a:spcBef>
              <a:spcAft>
                <a:spcPts val="0"/>
              </a:spcAft>
              <a:buNone/>
            </a:pPr>
            <a:r>
              <a:rPr lang="en-US" sz="2800" dirty="0">
                <a:solidFill>
                  <a:schemeClr val="dk1"/>
                </a:solidFill>
                <a:latin typeface="Palatino"/>
                <a:ea typeface="Palatino"/>
                <a:cs typeface="Palatino"/>
                <a:sym typeface="Palatino"/>
              </a:rPr>
              <a:t>"Fred" -&gt; 7, "Bob" -&gt; 3, "Cindy" -&gt; 8)</a:t>
            </a:r>
            <a:endParaRPr dirty="0"/>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430"/>
        <p:cNvGrpSpPr/>
        <p:nvPr/>
      </p:nvGrpSpPr>
      <p:grpSpPr>
        <a:xfrm>
          <a:off x="0" y="0"/>
          <a:ext cx="0" cy="0"/>
          <a:chOff x="0" y="0"/>
          <a:chExt cx="0" cy="0"/>
        </a:xfrm>
      </p:grpSpPr>
      <p:sp>
        <p:nvSpPr>
          <p:cNvPr id="431" name="Google Shape;431;p79"/>
          <p:cNvSpPr/>
          <p:nvPr/>
        </p:nvSpPr>
        <p:spPr>
          <a:xfrm>
            <a:off x="317678" y="379011"/>
            <a:ext cx="11874321" cy="698652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800" b="0" i="0" u="none" strike="noStrike">
                <a:solidFill>
                  <a:schemeClr val="dk1"/>
                </a:solidFill>
                <a:latin typeface="Arial"/>
                <a:ea typeface="Arial"/>
                <a:cs typeface="Arial"/>
                <a:sym typeface="Arial"/>
              </a:rPr>
              <a:t>Tuples</a:t>
            </a:r>
            <a:endParaRPr/>
          </a:p>
          <a:p>
            <a:pPr marL="0" marR="0" lvl="0" indent="0" algn="l" rtl="0">
              <a:spcBef>
                <a:spcPts val="0"/>
              </a:spcBef>
              <a:spcAft>
                <a:spcPts val="0"/>
              </a:spcAft>
              <a:buNone/>
            </a:pPr>
            <a:endParaRPr sz="2800" b="0" i="0" u="none" strike="noStrike">
              <a:solidFill>
                <a:schemeClr val="dk1"/>
              </a:solidFill>
              <a:latin typeface="Arial"/>
              <a:ea typeface="Arial"/>
              <a:cs typeface="Arial"/>
              <a:sym typeface="Arial"/>
            </a:endParaRPr>
          </a:p>
          <a:p>
            <a:pPr marL="0" marR="0" lvl="0" indent="0" algn="l" rtl="0">
              <a:spcBef>
                <a:spcPts val="0"/>
              </a:spcBef>
              <a:spcAft>
                <a:spcPts val="0"/>
              </a:spcAft>
              <a:buNone/>
            </a:pPr>
            <a:r>
              <a:rPr lang="en-US" sz="2800">
                <a:solidFill>
                  <a:schemeClr val="dk1"/>
                </a:solidFill>
                <a:latin typeface="Palatino"/>
                <a:ea typeface="Palatino"/>
                <a:cs typeface="Palatino"/>
                <a:sym typeface="Palatino"/>
              </a:rPr>
              <a:t>Maps are collections of key/value pairs. </a:t>
            </a:r>
            <a:endParaRPr sz="2800">
              <a:solidFill>
                <a:schemeClr val="dk1"/>
              </a:solidFill>
              <a:latin typeface="Palatino"/>
              <a:ea typeface="Palatino"/>
              <a:cs typeface="Palatino"/>
              <a:sym typeface="Palatino"/>
            </a:endParaRPr>
          </a:p>
          <a:p>
            <a:pPr marL="0" marR="0" lvl="0" indent="0" algn="l" rtl="0">
              <a:spcBef>
                <a:spcPts val="0"/>
              </a:spcBef>
              <a:spcAft>
                <a:spcPts val="0"/>
              </a:spcAft>
              <a:buNone/>
            </a:pPr>
            <a:endParaRPr sz="2800">
              <a:solidFill>
                <a:schemeClr val="dk1"/>
              </a:solidFill>
              <a:latin typeface="Palatino"/>
              <a:ea typeface="Palatino"/>
              <a:cs typeface="Palatino"/>
              <a:sym typeface="Palatino"/>
            </a:endParaRPr>
          </a:p>
          <a:p>
            <a:pPr marL="0" marR="0" lvl="0" indent="0" algn="l" rtl="0">
              <a:spcBef>
                <a:spcPts val="0"/>
              </a:spcBef>
              <a:spcAft>
                <a:spcPts val="0"/>
              </a:spcAft>
              <a:buNone/>
            </a:pPr>
            <a:r>
              <a:rPr lang="en-US" sz="2800">
                <a:solidFill>
                  <a:schemeClr val="dk1"/>
                </a:solidFill>
                <a:latin typeface="Palatino"/>
                <a:ea typeface="Palatino"/>
                <a:cs typeface="Palatino"/>
                <a:sym typeface="Palatino"/>
              </a:rPr>
              <a:t>Pairs are the simplest case of tuples</a:t>
            </a:r>
            <a:endParaRPr/>
          </a:p>
          <a:p>
            <a:pPr marL="0" marR="0" lvl="0" indent="0" algn="l" rtl="0">
              <a:spcBef>
                <a:spcPts val="0"/>
              </a:spcBef>
              <a:spcAft>
                <a:spcPts val="0"/>
              </a:spcAft>
              <a:buNone/>
            </a:pPr>
            <a:endParaRPr sz="2800">
              <a:solidFill>
                <a:schemeClr val="dk1"/>
              </a:solidFill>
              <a:latin typeface="Palatino"/>
              <a:ea typeface="Palatino"/>
              <a:cs typeface="Palatino"/>
              <a:sym typeface="Palatino"/>
            </a:endParaRPr>
          </a:p>
          <a:p>
            <a:pPr marL="0" marR="0" lvl="0" indent="0" algn="l" rtl="0">
              <a:spcBef>
                <a:spcPts val="0"/>
              </a:spcBef>
              <a:spcAft>
                <a:spcPts val="0"/>
              </a:spcAft>
              <a:buNone/>
            </a:pPr>
            <a:r>
              <a:rPr lang="en-US" sz="2800">
                <a:solidFill>
                  <a:schemeClr val="dk1"/>
                </a:solidFill>
                <a:latin typeface="Palatino"/>
                <a:ea typeface="Palatino"/>
                <a:cs typeface="Palatino"/>
                <a:sym typeface="Palatino"/>
              </a:rPr>
              <a:t>A tuple value is formed by enclosing individual values in parentheses.</a:t>
            </a:r>
            <a:endParaRPr/>
          </a:p>
          <a:p>
            <a:pPr marL="0" marR="0" lvl="0" indent="0" algn="l" rtl="0">
              <a:spcBef>
                <a:spcPts val="0"/>
              </a:spcBef>
              <a:spcAft>
                <a:spcPts val="0"/>
              </a:spcAft>
              <a:buNone/>
            </a:pPr>
            <a:r>
              <a:rPr lang="en-US" sz="2800">
                <a:solidFill>
                  <a:schemeClr val="dk1"/>
                </a:solidFill>
                <a:latin typeface="Palatino"/>
                <a:ea typeface="Palatino"/>
                <a:cs typeface="Palatino"/>
                <a:sym typeface="Palatino"/>
              </a:rPr>
              <a:t>For example,</a:t>
            </a:r>
            <a:endParaRPr/>
          </a:p>
          <a:p>
            <a:pPr marL="0" marR="0" lvl="0" indent="0" algn="l" rtl="0">
              <a:spcBef>
                <a:spcPts val="0"/>
              </a:spcBef>
              <a:spcAft>
                <a:spcPts val="0"/>
              </a:spcAft>
              <a:buNone/>
            </a:pPr>
            <a:endParaRPr sz="2800">
              <a:solidFill>
                <a:schemeClr val="dk1"/>
              </a:solidFill>
              <a:latin typeface="Palatino"/>
              <a:ea typeface="Palatino"/>
              <a:cs typeface="Palatino"/>
              <a:sym typeface="Palatino"/>
            </a:endParaRPr>
          </a:p>
          <a:p>
            <a:pPr marL="0" marR="0" lvl="0" indent="0" algn="l" rtl="0">
              <a:spcBef>
                <a:spcPts val="0"/>
              </a:spcBef>
              <a:spcAft>
                <a:spcPts val="0"/>
              </a:spcAft>
              <a:buNone/>
            </a:pPr>
            <a:r>
              <a:rPr lang="en-US" sz="2800">
                <a:solidFill>
                  <a:schemeClr val="dk1"/>
                </a:solidFill>
                <a:latin typeface="Palatino"/>
                <a:ea typeface="Palatino"/>
                <a:cs typeface="Palatino"/>
                <a:sym typeface="Palatino"/>
              </a:rPr>
              <a:t>(1, 3.14, "Fred") is a tuple of type</a:t>
            </a:r>
            <a:endParaRPr/>
          </a:p>
          <a:p>
            <a:pPr marL="0" marR="0" lvl="0" indent="0" algn="l" rtl="0">
              <a:spcBef>
                <a:spcPts val="0"/>
              </a:spcBef>
              <a:spcAft>
                <a:spcPts val="0"/>
              </a:spcAft>
              <a:buNone/>
            </a:pPr>
            <a:endParaRPr sz="2800">
              <a:solidFill>
                <a:schemeClr val="dk1"/>
              </a:solidFill>
              <a:latin typeface="Palatino"/>
              <a:ea typeface="Palatino"/>
              <a:cs typeface="Palatino"/>
              <a:sym typeface="Palatino"/>
            </a:endParaRPr>
          </a:p>
          <a:p>
            <a:pPr marL="0" marR="0" lvl="0" indent="0" algn="l" rtl="0">
              <a:spcBef>
                <a:spcPts val="0"/>
              </a:spcBef>
              <a:spcAft>
                <a:spcPts val="0"/>
              </a:spcAft>
              <a:buNone/>
            </a:pPr>
            <a:r>
              <a:rPr lang="en-US" sz="2800">
                <a:solidFill>
                  <a:schemeClr val="dk1"/>
                </a:solidFill>
                <a:latin typeface="Palatino"/>
                <a:ea typeface="Palatino"/>
                <a:cs typeface="Palatino"/>
                <a:sym typeface="Palatino"/>
              </a:rPr>
              <a:t>Tuple3[Int, Double, java.lang.String]</a:t>
            </a:r>
            <a:endParaRPr/>
          </a:p>
          <a:p>
            <a:pPr marL="0" marR="0" lvl="0" indent="0" algn="l" rtl="0">
              <a:spcBef>
                <a:spcPts val="0"/>
              </a:spcBef>
              <a:spcAft>
                <a:spcPts val="0"/>
              </a:spcAft>
              <a:buNone/>
            </a:pPr>
            <a:r>
              <a:rPr lang="en-US" sz="2800">
                <a:solidFill>
                  <a:schemeClr val="dk1"/>
                </a:solidFill>
                <a:latin typeface="Palatino"/>
                <a:ea typeface="Palatino"/>
                <a:cs typeface="Palatino"/>
                <a:sym typeface="Palatino"/>
              </a:rPr>
              <a:t>which is also written as</a:t>
            </a:r>
            <a:endParaRPr/>
          </a:p>
          <a:p>
            <a:pPr marL="0" marR="0" lvl="0" indent="0" algn="l" rtl="0">
              <a:spcBef>
                <a:spcPts val="0"/>
              </a:spcBef>
              <a:spcAft>
                <a:spcPts val="0"/>
              </a:spcAft>
              <a:buNone/>
            </a:pPr>
            <a:r>
              <a:rPr lang="en-US" sz="2800">
                <a:solidFill>
                  <a:schemeClr val="dk1"/>
                </a:solidFill>
                <a:latin typeface="Palatino"/>
                <a:ea typeface="Palatino"/>
                <a:cs typeface="Palatino"/>
                <a:sym typeface="Palatino"/>
              </a:rPr>
              <a:t>(Int, Double, java.lang.String)</a:t>
            </a:r>
            <a:endParaRPr/>
          </a:p>
          <a:p>
            <a:pPr marL="0" marR="0" lvl="0" indent="0" algn="l" rtl="0">
              <a:spcBef>
                <a:spcPts val="0"/>
              </a:spcBef>
              <a:spcAft>
                <a:spcPts val="0"/>
              </a:spcAft>
              <a:buNone/>
            </a:pPr>
            <a:endParaRPr sz="2800">
              <a:solidFill>
                <a:schemeClr val="dk1"/>
              </a:solidFill>
              <a:latin typeface="Palatino"/>
              <a:ea typeface="Palatino"/>
              <a:cs typeface="Palatino"/>
              <a:sym typeface="Palatino"/>
            </a:endParaRPr>
          </a:p>
          <a:p>
            <a:pPr marL="0" marR="0" lvl="0" indent="0" algn="l" rtl="0">
              <a:spcBef>
                <a:spcPts val="0"/>
              </a:spcBef>
              <a:spcAft>
                <a:spcPts val="0"/>
              </a:spcAft>
              <a:buNone/>
            </a:pPr>
            <a:endParaRPr sz="2800">
              <a:solidFill>
                <a:schemeClr val="dk1"/>
              </a:solidFill>
              <a:latin typeface="Palatino"/>
              <a:ea typeface="Palatino"/>
              <a:cs typeface="Palatino"/>
              <a:sym typeface="Palatino"/>
            </a:endParaRP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435"/>
        <p:cNvGrpSpPr/>
        <p:nvPr/>
      </p:nvGrpSpPr>
      <p:grpSpPr>
        <a:xfrm>
          <a:off x="0" y="0"/>
          <a:ext cx="0" cy="0"/>
          <a:chOff x="0" y="0"/>
          <a:chExt cx="0" cy="0"/>
        </a:xfrm>
      </p:grpSpPr>
      <p:sp>
        <p:nvSpPr>
          <p:cNvPr id="436" name="Google Shape;436;p80"/>
          <p:cNvSpPr/>
          <p:nvPr/>
        </p:nvSpPr>
        <p:spPr>
          <a:xfrm>
            <a:off x="613892" y="664979"/>
            <a:ext cx="10680879" cy="483209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800">
                <a:solidFill>
                  <a:schemeClr val="dk1"/>
                </a:solidFill>
                <a:latin typeface="Palatino"/>
                <a:ea typeface="Palatino"/>
                <a:cs typeface="Palatino"/>
                <a:sym typeface="Palatino"/>
              </a:rPr>
              <a:t>If you have a tuple, say,</a:t>
            </a:r>
            <a:endParaRPr/>
          </a:p>
          <a:p>
            <a:pPr marL="0" marR="0" lvl="0" indent="0" algn="l" rtl="0">
              <a:spcBef>
                <a:spcPts val="0"/>
              </a:spcBef>
              <a:spcAft>
                <a:spcPts val="0"/>
              </a:spcAft>
              <a:buNone/>
            </a:pPr>
            <a:endParaRPr sz="2800">
              <a:solidFill>
                <a:schemeClr val="dk1"/>
              </a:solidFill>
              <a:latin typeface="Palatino"/>
              <a:ea typeface="Palatino"/>
              <a:cs typeface="Palatino"/>
              <a:sym typeface="Palatino"/>
            </a:endParaRPr>
          </a:p>
          <a:p>
            <a:pPr marL="0" marR="0" lvl="0" indent="0" algn="l" rtl="0">
              <a:spcBef>
                <a:spcPts val="0"/>
              </a:spcBef>
              <a:spcAft>
                <a:spcPts val="0"/>
              </a:spcAft>
              <a:buNone/>
            </a:pPr>
            <a:r>
              <a:rPr lang="en-US" sz="2800">
                <a:solidFill>
                  <a:schemeClr val="dk1"/>
                </a:solidFill>
                <a:latin typeface="Palatino"/>
                <a:ea typeface="Palatino"/>
                <a:cs typeface="Palatino"/>
                <a:sym typeface="Palatino"/>
              </a:rPr>
              <a:t>val t = (1, 3.14, "Fred")</a:t>
            </a:r>
            <a:endParaRPr/>
          </a:p>
          <a:p>
            <a:pPr marL="0" marR="0" lvl="0" indent="0" algn="l" rtl="0">
              <a:spcBef>
                <a:spcPts val="0"/>
              </a:spcBef>
              <a:spcAft>
                <a:spcPts val="0"/>
              </a:spcAft>
              <a:buNone/>
            </a:pPr>
            <a:endParaRPr sz="2800">
              <a:solidFill>
                <a:schemeClr val="dk1"/>
              </a:solidFill>
              <a:latin typeface="Palatino"/>
              <a:ea typeface="Palatino"/>
              <a:cs typeface="Palatino"/>
              <a:sym typeface="Palatino"/>
            </a:endParaRPr>
          </a:p>
          <a:p>
            <a:pPr marL="0" marR="0" lvl="0" indent="0" algn="l" rtl="0">
              <a:spcBef>
                <a:spcPts val="0"/>
              </a:spcBef>
              <a:spcAft>
                <a:spcPts val="0"/>
              </a:spcAft>
              <a:buNone/>
            </a:pPr>
            <a:r>
              <a:rPr lang="en-US" sz="2800">
                <a:solidFill>
                  <a:schemeClr val="dk1"/>
                </a:solidFill>
                <a:latin typeface="Palatino"/>
                <a:ea typeface="Palatino"/>
                <a:cs typeface="Palatino"/>
                <a:sym typeface="Palatino"/>
              </a:rPr>
              <a:t>then you can </a:t>
            </a:r>
            <a:r>
              <a:rPr lang="en-US" sz="2800" b="1">
                <a:solidFill>
                  <a:schemeClr val="dk1"/>
                </a:solidFill>
                <a:latin typeface="Palatino"/>
                <a:ea typeface="Palatino"/>
                <a:cs typeface="Palatino"/>
                <a:sym typeface="Palatino"/>
              </a:rPr>
              <a:t>access its components with the methods _1, _2, _3</a:t>
            </a:r>
            <a:r>
              <a:rPr lang="en-US" sz="2800">
                <a:solidFill>
                  <a:schemeClr val="dk1"/>
                </a:solidFill>
                <a:latin typeface="Palatino"/>
                <a:ea typeface="Palatino"/>
                <a:cs typeface="Palatino"/>
                <a:sym typeface="Palatino"/>
              </a:rPr>
              <a:t>, for example:</a:t>
            </a:r>
            <a:endParaRPr/>
          </a:p>
          <a:p>
            <a:pPr marL="0" marR="0" lvl="0" indent="0" algn="l" rtl="0">
              <a:spcBef>
                <a:spcPts val="0"/>
              </a:spcBef>
              <a:spcAft>
                <a:spcPts val="0"/>
              </a:spcAft>
              <a:buNone/>
            </a:pPr>
            <a:endParaRPr sz="2800">
              <a:solidFill>
                <a:schemeClr val="dk1"/>
              </a:solidFill>
              <a:latin typeface="Palatino"/>
              <a:ea typeface="Palatino"/>
              <a:cs typeface="Palatino"/>
              <a:sym typeface="Palatino"/>
            </a:endParaRPr>
          </a:p>
          <a:p>
            <a:pPr marL="0" marR="0" lvl="0" indent="0" algn="l" rtl="0">
              <a:spcBef>
                <a:spcPts val="0"/>
              </a:spcBef>
              <a:spcAft>
                <a:spcPts val="0"/>
              </a:spcAft>
              <a:buNone/>
            </a:pPr>
            <a:r>
              <a:rPr lang="en-US" sz="2800" b="1">
                <a:solidFill>
                  <a:schemeClr val="dk1"/>
                </a:solidFill>
                <a:latin typeface="Palatino"/>
                <a:ea typeface="Palatino"/>
                <a:cs typeface="Palatino"/>
                <a:sym typeface="Palatino"/>
              </a:rPr>
              <a:t>val second = t._2 </a:t>
            </a:r>
            <a:r>
              <a:rPr lang="en-US" sz="2800">
                <a:solidFill>
                  <a:schemeClr val="dk1"/>
                </a:solidFill>
                <a:latin typeface="Palatino"/>
                <a:ea typeface="Palatino"/>
                <a:cs typeface="Palatino"/>
                <a:sym typeface="Palatino"/>
              </a:rPr>
              <a:t>// Sets second to 3.14</a:t>
            </a:r>
            <a:endParaRPr/>
          </a:p>
          <a:p>
            <a:pPr marL="0" marR="0" lvl="0" indent="0" algn="l" rtl="0">
              <a:spcBef>
                <a:spcPts val="0"/>
              </a:spcBef>
              <a:spcAft>
                <a:spcPts val="0"/>
              </a:spcAft>
              <a:buNone/>
            </a:pPr>
            <a:endParaRPr sz="2800">
              <a:solidFill>
                <a:schemeClr val="dk1"/>
              </a:solidFill>
              <a:latin typeface="Palatino"/>
              <a:ea typeface="Palatino"/>
              <a:cs typeface="Palatino"/>
              <a:sym typeface="Palatino"/>
            </a:endParaRPr>
          </a:p>
          <a:p>
            <a:pPr marL="0" marR="0" lvl="0" indent="0" algn="l" rtl="0">
              <a:spcBef>
                <a:spcPts val="0"/>
              </a:spcBef>
              <a:spcAft>
                <a:spcPts val="0"/>
              </a:spcAft>
              <a:buNone/>
            </a:pPr>
            <a:r>
              <a:rPr lang="en-US" sz="2800">
                <a:solidFill>
                  <a:schemeClr val="dk1"/>
                </a:solidFill>
                <a:latin typeface="Palatino"/>
                <a:ea typeface="Palatino"/>
                <a:cs typeface="Palatino"/>
                <a:sym typeface="Palatino"/>
              </a:rPr>
              <a:t>Unlike array or string positions, the </a:t>
            </a:r>
            <a:r>
              <a:rPr lang="en-US" sz="2800" b="1">
                <a:solidFill>
                  <a:schemeClr val="dk1"/>
                </a:solidFill>
                <a:latin typeface="Palatino"/>
                <a:ea typeface="Palatino"/>
                <a:cs typeface="Palatino"/>
                <a:sym typeface="Palatino"/>
              </a:rPr>
              <a:t>component positions of a tuple start with 1, not 0.</a:t>
            </a:r>
            <a:endParaRP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445"/>
        <p:cNvGrpSpPr/>
        <p:nvPr/>
      </p:nvGrpSpPr>
      <p:grpSpPr>
        <a:xfrm>
          <a:off x="0" y="0"/>
          <a:ext cx="0" cy="0"/>
          <a:chOff x="0" y="0"/>
          <a:chExt cx="0" cy="0"/>
        </a:xfrm>
      </p:grpSpPr>
      <p:sp>
        <p:nvSpPr>
          <p:cNvPr id="446" name="Google Shape;446;p82"/>
          <p:cNvSpPr/>
          <p:nvPr/>
        </p:nvSpPr>
        <p:spPr>
          <a:xfrm>
            <a:off x="317678" y="545242"/>
            <a:ext cx="11144519" cy="353943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800">
                <a:solidFill>
                  <a:schemeClr val="dk1"/>
                </a:solidFill>
                <a:latin typeface="Palatino"/>
                <a:ea typeface="Palatino"/>
                <a:cs typeface="Palatino"/>
                <a:sym typeface="Palatino"/>
              </a:rPr>
              <a:t>Tuples are </a:t>
            </a:r>
            <a:r>
              <a:rPr lang="en-US" sz="2800" b="1">
                <a:solidFill>
                  <a:schemeClr val="dk1"/>
                </a:solidFill>
                <a:latin typeface="Palatino"/>
                <a:ea typeface="Palatino"/>
                <a:cs typeface="Palatino"/>
                <a:sym typeface="Palatino"/>
              </a:rPr>
              <a:t>useful for functions that return more than one value</a:t>
            </a:r>
            <a:r>
              <a:rPr lang="en-US" sz="2800">
                <a:solidFill>
                  <a:schemeClr val="dk1"/>
                </a:solidFill>
                <a:latin typeface="Palatino"/>
                <a:ea typeface="Palatino"/>
                <a:cs typeface="Palatino"/>
                <a:sym typeface="Palatino"/>
              </a:rPr>
              <a:t>. </a:t>
            </a:r>
            <a:endParaRPr sz="2800">
              <a:solidFill>
                <a:schemeClr val="dk1"/>
              </a:solidFill>
              <a:latin typeface="Palatino"/>
              <a:ea typeface="Palatino"/>
              <a:cs typeface="Palatino"/>
              <a:sym typeface="Palatino"/>
            </a:endParaRPr>
          </a:p>
          <a:p>
            <a:pPr marL="0" marR="0" lvl="0" indent="0" algn="l" rtl="0">
              <a:spcBef>
                <a:spcPts val="0"/>
              </a:spcBef>
              <a:spcAft>
                <a:spcPts val="0"/>
              </a:spcAft>
              <a:buNone/>
            </a:pPr>
            <a:endParaRPr sz="2800">
              <a:solidFill>
                <a:schemeClr val="dk1"/>
              </a:solidFill>
              <a:latin typeface="Palatino"/>
              <a:ea typeface="Palatino"/>
              <a:cs typeface="Palatino"/>
              <a:sym typeface="Palatino"/>
            </a:endParaRPr>
          </a:p>
          <a:p>
            <a:pPr marL="0" marR="0" lvl="0" indent="0" algn="l" rtl="0">
              <a:spcBef>
                <a:spcPts val="0"/>
              </a:spcBef>
              <a:spcAft>
                <a:spcPts val="0"/>
              </a:spcAft>
              <a:buNone/>
            </a:pPr>
            <a:r>
              <a:rPr lang="en-US" sz="2800">
                <a:solidFill>
                  <a:schemeClr val="dk1"/>
                </a:solidFill>
                <a:latin typeface="Palatino"/>
                <a:ea typeface="Palatino"/>
                <a:cs typeface="Palatino"/>
                <a:sym typeface="Palatino"/>
              </a:rPr>
              <a:t>For example,</a:t>
            </a:r>
            <a:endParaRPr/>
          </a:p>
          <a:p>
            <a:pPr marL="0" marR="0" lvl="0" indent="0" algn="l" rtl="0">
              <a:spcBef>
                <a:spcPts val="0"/>
              </a:spcBef>
              <a:spcAft>
                <a:spcPts val="0"/>
              </a:spcAft>
              <a:buNone/>
            </a:pPr>
            <a:r>
              <a:rPr lang="en-US" sz="2800">
                <a:solidFill>
                  <a:schemeClr val="dk1"/>
                </a:solidFill>
                <a:latin typeface="Palatino"/>
                <a:ea typeface="Palatino"/>
                <a:cs typeface="Palatino"/>
                <a:sym typeface="Palatino"/>
              </a:rPr>
              <a:t>the </a:t>
            </a:r>
            <a:r>
              <a:rPr lang="en-US" sz="2800" b="1">
                <a:solidFill>
                  <a:schemeClr val="dk1"/>
                </a:solidFill>
                <a:latin typeface="Palatino"/>
                <a:ea typeface="Palatino"/>
                <a:cs typeface="Palatino"/>
                <a:sym typeface="Palatino"/>
              </a:rPr>
              <a:t>partition method of the StringOps class returns a pair of strings, containing the characters that fulfill a condition and those that don’t</a:t>
            </a:r>
            <a:r>
              <a:rPr lang="en-US" sz="2800">
                <a:solidFill>
                  <a:schemeClr val="dk1"/>
                </a:solidFill>
                <a:latin typeface="Palatino"/>
                <a:ea typeface="Palatino"/>
                <a:cs typeface="Palatino"/>
                <a:sym typeface="Palatino"/>
              </a:rPr>
              <a:t>:</a:t>
            </a:r>
            <a:endParaRPr/>
          </a:p>
          <a:p>
            <a:pPr marL="0" marR="0" lvl="0" indent="0" algn="l" rtl="0">
              <a:spcBef>
                <a:spcPts val="0"/>
              </a:spcBef>
              <a:spcAft>
                <a:spcPts val="0"/>
              </a:spcAft>
              <a:buNone/>
            </a:pPr>
            <a:endParaRPr sz="2800">
              <a:solidFill>
                <a:schemeClr val="dk1"/>
              </a:solidFill>
              <a:latin typeface="Palatino"/>
              <a:ea typeface="Palatino"/>
              <a:cs typeface="Palatino"/>
              <a:sym typeface="Palatino"/>
            </a:endParaRPr>
          </a:p>
          <a:p>
            <a:pPr marL="0" marR="0" lvl="0" indent="0" algn="l" rtl="0">
              <a:spcBef>
                <a:spcPts val="0"/>
              </a:spcBef>
              <a:spcAft>
                <a:spcPts val="0"/>
              </a:spcAft>
              <a:buNone/>
            </a:pPr>
            <a:r>
              <a:rPr lang="en-US" sz="2800">
                <a:solidFill>
                  <a:schemeClr val="dk1"/>
                </a:solidFill>
                <a:latin typeface="Palatino"/>
                <a:ea typeface="Palatino"/>
                <a:cs typeface="Palatino"/>
                <a:sym typeface="Palatino"/>
              </a:rPr>
              <a:t>"New York".partition(_.isUpper) // Yields the pair ("NY", "ew ork")</a:t>
            </a:r>
            <a:endParaRP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450"/>
        <p:cNvGrpSpPr/>
        <p:nvPr/>
      </p:nvGrpSpPr>
      <p:grpSpPr>
        <a:xfrm>
          <a:off x="0" y="0"/>
          <a:ext cx="0" cy="0"/>
          <a:chOff x="0" y="0"/>
          <a:chExt cx="0" cy="0"/>
        </a:xfrm>
      </p:grpSpPr>
      <p:sp>
        <p:nvSpPr>
          <p:cNvPr id="451" name="Google Shape;451;p83"/>
          <p:cNvSpPr/>
          <p:nvPr/>
        </p:nvSpPr>
        <p:spPr>
          <a:xfrm>
            <a:off x="193183" y="-141407"/>
            <a:ext cx="11333408" cy="698652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lang="en-US" sz="2400" dirty="0">
              <a:solidFill>
                <a:schemeClr val="dk1"/>
              </a:solidFill>
              <a:latin typeface="Palatino"/>
              <a:ea typeface="Palatino"/>
              <a:cs typeface="Palatino"/>
              <a:sym typeface="Palatino"/>
            </a:endParaRPr>
          </a:p>
          <a:p>
            <a:pPr marL="0" marR="0" lvl="0" indent="0" algn="l" rtl="0">
              <a:spcBef>
                <a:spcPts val="0"/>
              </a:spcBef>
              <a:spcAft>
                <a:spcPts val="0"/>
              </a:spcAft>
              <a:buNone/>
            </a:pPr>
            <a:r>
              <a:rPr lang="en-US" sz="2400" dirty="0">
                <a:solidFill>
                  <a:schemeClr val="dk1"/>
                </a:solidFill>
                <a:latin typeface="Palatino"/>
                <a:ea typeface="Palatino"/>
                <a:cs typeface="Palatino"/>
                <a:sym typeface="Palatino"/>
              </a:rPr>
              <a:t>Zipping</a:t>
            </a:r>
            <a:endParaRPr sz="1200" dirty="0"/>
          </a:p>
          <a:p>
            <a:pPr marL="0" marR="0" lvl="0" indent="0" algn="l" rtl="0">
              <a:spcBef>
                <a:spcPts val="0"/>
              </a:spcBef>
              <a:spcAft>
                <a:spcPts val="0"/>
              </a:spcAft>
              <a:buNone/>
            </a:pPr>
            <a:endParaRPr sz="2400" dirty="0">
              <a:solidFill>
                <a:schemeClr val="dk1"/>
              </a:solidFill>
              <a:latin typeface="Palatino"/>
              <a:ea typeface="Palatino"/>
              <a:cs typeface="Palatino"/>
              <a:sym typeface="Palatino"/>
            </a:endParaRPr>
          </a:p>
          <a:p>
            <a:pPr marL="0" marR="0" lvl="0" indent="0" algn="l" rtl="0">
              <a:spcBef>
                <a:spcPts val="0"/>
              </a:spcBef>
              <a:spcAft>
                <a:spcPts val="0"/>
              </a:spcAft>
              <a:buNone/>
            </a:pPr>
            <a:r>
              <a:rPr lang="en-US" sz="2400" dirty="0">
                <a:solidFill>
                  <a:schemeClr val="dk1"/>
                </a:solidFill>
                <a:latin typeface="Palatino"/>
                <a:ea typeface="Palatino"/>
                <a:cs typeface="Palatino"/>
                <a:sym typeface="Palatino"/>
              </a:rPr>
              <a:t>One reason for </a:t>
            </a:r>
            <a:r>
              <a:rPr lang="en-US" sz="2400" b="1" dirty="0">
                <a:solidFill>
                  <a:schemeClr val="dk1"/>
                </a:solidFill>
                <a:latin typeface="Palatino"/>
                <a:ea typeface="Palatino"/>
                <a:cs typeface="Palatino"/>
                <a:sym typeface="Palatino"/>
              </a:rPr>
              <a:t>using tuples is to bundle together values so that they can be processed together. </a:t>
            </a:r>
            <a:endParaRPr sz="2400" b="1" dirty="0">
              <a:solidFill>
                <a:schemeClr val="dk1"/>
              </a:solidFill>
              <a:latin typeface="Palatino"/>
              <a:ea typeface="Palatino"/>
              <a:cs typeface="Palatino"/>
              <a:sym typeface="Palatino"/>
            </a:endParaRPr>
          </a:p>
          <a:p>
            <a:pPr marL="0" marR="0" lvl="0" indent="0" algn="l" rtl="0">
              <a:spcBef>
                <a:spcPts val="0"/>
              </a:spcBef>
              <a:spcAft>
                <a:spcPts val="0"/>
              </a:spcAft>
              <a:buNone/>
            </a:pPr>
            <a:endParaRPr sz="2400" dirty="0">
              <a:solidFill>
                <a:schemeClr val="dk1"/>
              </a:solidFill>
              <a:latin typeface="Palatino"/>
              <a:ea typeface="Palatino"/>
              <a:cs typeface="Palatino"/>
              <a:sym typeface="Palatino"/>
            </a:endParaRPr>
          </a:p>
          <a:p>
            <a:pPr marL="0" marR="0" lvl="0" indent="0" algn="l" rtl="0">
              <a:spcBef>
                <a:spcPts val="0"/>
              </a:spcBef>
              <a:spcAft>
                <a:spcPts val="0"/>
              </a:spcAft>
              <a:buNone/>
            </a:pPr>
            <a:r>
              <a:rPr lang="en-US" sz="2400" dirty="0">
                <a:solidFill>
                  <a:schemeClr val="dk1"/>
                </a:solidFill>
                <a:latin typeface="Palatino"/>
                <a:ea typeface="Palatino"/>
                <a:cs typeface="Palatino"/>
                <a:sym typeface="Palatino"/>
              </a:rPr>
              <a:t>This is commonly done with the zip method. For example,</a:t>
            </a:r>
            <a:endParaRPr sz="1200" dirty="0"/>
          </a:p>
          <a:p>
            <a:pPr marL="0" marR="0" lvl="0" indent="0" algn="l" rtl="0">
              <a:spcBef>
                <a:spcPts val="0"/>
              </a:spcBef>
              <a:spcAft>
                <a:spcPts val="0"/>
              </a:spcAft>
              <a:buNone/>
            </a:pPr>
            <a:r>
              <a:rPr lang="en-US" sz="2400" dirty="0">
                <a:solidFill>
                  <a:schemeClr val="dk1"/>
                </a:solidFill>
                <a:latin typeface="Palatino"/>
                <a:ea typeface="Palatino"/>
                <a:cs typeface="Palatino"/>
                <a:sym typeface="Palatino"/>
              </a:rPr>
              <a:t>the code</a:t>
            </a:r>
            <a:endParaRPr sz="1200" dirty="0"/>
          </a:p>
          <a:p>
            <a:pPr marL="0" marR="0" lvl="0" indent="0" algn="l" rtl="0">
              <a:spcBef>
                <a:spcPts val="0"/>
              </a:spcBef>
              <a:spcAft>
                <a:spcPts val="0"/>
              </a:spcAft>
              <a:buNone/>
            </a:pPr>
            <a:endParaRPr sz="2400" dirty="0">
              <a:solidFill>
                <a:schemeClr val="dk1"/>
              </a:solidFill>
              <a:latin typeface="Palatino"/>
              <a:ea typeface="Palatino"/>
              <a:cs typeface="Palatino"/>
              <a:sym typeface="Palatino"/>
            </a:endParaRPr>
          </a:p>
          <a:p>
            <a:pPr marL="0" marR="0" lvl="0" indent="0" algn="l" rtl="0">
              <a:spcBef>
                <a:spcPts val="0"/>
              </a:spcBef>
              <a:spcAft>
                <a:spcPts val="0"/>
              </a:spcAft>
              <a:buNone/>
            </a:pPr>
            <a:r>
              <a:rPr lang="en-US" sz="2400" dirty="0" err="1">
                <a:solidFill>
                  <a:schemeClr val="dk1"/>
                </a:solidFill>
                <a:latin typeface="Palatino"/>
                <a:ea typeface="Palatino"/>
                <a:cs typeface="Palatino"/>
                <a:sym typeface="Palatino"/>
              </a:rPr>
              <a:t>val</a:t>
            </a:r>
            <a:r>
              <a:rPr lang="en-US" sz="2400" dirty="0">
                <a:solidFill>
                  <a:schemeClr val="dk1"/>
                </a:solidFill>
                <a:latin typeface="Palatino"/>
                <a:ea typeface="Palatino"/>
                <a:cs typeface="Palatino"/>
                <a:sym typeface="Palatino"/>
              </a:rPr>
              <a:t> symbols = Array("&lt;", "-", "&gt;")</a:t>
            </a:r>
            <a:endParaRPr sz="1200" dirty="0"/>
          </a:p>
          <a:p>
            <a:pPr marL="0" marR="0" lvl="0" indent="0" algn="l" rtl="0">
              <a:spcBef>
                <a:spcPts val="0"/>
              </a:spcBef>
              <a:spcAft>
                <a:spcPts val="0"/>
              </a:spcAft>
              <a:buNone/>
            </a:pPr>
            <a:r>
              <a:rPr lang="en-US" sz="2400" dirty="0" err="1">
                <a:solidFill>
                  <a:schemeClr val="dk1"/>
                </a:solidFill>
                <a:latin typeface="Palatino"/>
                <a:ea typeface="Palatino"/>
                <a:cs typeface="Palatino"/>
                <a:sym typeface="Palatino"/>
              </a:rPr>
              <a:t>val</a:t>
            </a:r>
            <a:r>
              <a:rPr lang="en-US" sz="2400" dirty="0">
                <a:solidFill>
                  <a:schemeClr val="dk1"/>
                </a:solidFill>
                <a:latin typeface="Palatino"/>
                <a:ea typeface="Palatino"/>
                <a:cs typeface="Palatino"/>
                <a:sym typeface="Palatino"/>
              </a:rPr>
              <a:t> counts = Array(2, 10, 2)</a:t>
            </a:r>
            <a:endParaRPr sz="1200" dirty="0"/>
          </a:p>
          <a:p>
            <a:pPr marL="0" marR="0" lvl="0" indent="0" algn="l" rtl="0">
              <a:spcBef>
                <a:spcPts val="0"/>
              </a:spcBef>
              <a:spcAft>
                <a:spcPts val="0"/>
              </a:spcAft>
              <a:buNone/>
            </a:pPr>
            <a:r>
              <a:rPr lang="en-US" sz="2400" dirty="0" err="1">
                <a:solidFill>
                  <a:schemeClr val="dk1"/>
                </a:solidFill>
                <a:latin typeface="Palatino"/>
                <a:ea typeface="Palatino"/>
                <a:cs typeface="Palatino"/>
                <a:sym typeface="Palatino"/>
              </a:rPr>
              <a:t>val</a:t>
            </a:r>
            <a:r>
              <a:rPr lang="en-US" sz="2400" dirty="0">
                <a:solidFill>
                  <a:schemeClr val="dk1"/>
                </a:solidFill>
                <a:latin typeface="Palatino"/>
                <a:ea typeface="Palatino"/>
                <a:cs typeface="Palatino"/>
                <a:sym typeface="Palatino"/>
              </a:rPr>
              <a:t> pairs = symbols.zip(counts)</a:t>
            </a:r>
            <a:endParaRPr sz="1200" dirty="0"/>
          </a:p>
          <a:p>
            <a:pPr marL="0" marR="0" lvl="0" indent="0" algn="l" rtl="0">
              <a:spcBef>
                <a:spcPts val="0"/>
              </a:spcBef>
              <a:spcAft>
                <a:spcPts val="0"/>
              </a:spcAft>
              <a:buNone/>
            </a:pPr>
            <a:r>
              <a:rPr lang="en-US" sz="2400" dirty="0">
                <a:solidFill>
                  <a:schemeClr val="dk1"/>
                </a:solidFill>
                <a:latin typeface="Palatino"/>
                <a:ea typeface="Palatino"/>
                <a:cs typeface="Palatino"/>
                <a:sym typeface="Palatino"/>
              </a:rPr>
              <a:t>yields an array of pairs</a:t>
            </a:r>
            <a:endParaRPr sz="1200" dirty="0"/>
          </a:p>
          <a:p>
            <a:pPr marL="0" marR="0" lvl="0" indent="0" algn="l" rtl="0">
              <a:spcBef>
                <a:spcPts val="0"/>
              </a:spcBef>
              <a:spcAft>
                <a:spcPts val="0"/>
              </a:spcAft>
              <a:buNone/>
            </a:pPr>
            <a:r>
              <a:rPr lang="en-US" sz="2400" dirty="0">
                <a:solidFill>
                  <a:schemeClr val="dk1"/>
                </a:solidFill>
                <a:latin typeface="Palatino"/>
                <a:ea typeface="Palatino"/>
                <a:cs typeface="Palatino"/>
                <a:sym typeface="Palatino"/>
              </a:rPr>
              <a:t>Array(("&lt;", 2), ("-", 10), ("&gt;", 2))</a:t>
            </a:r>
            <a:endParaRPr sz="1200" dirty="0"/>
          </a:p>
          <a:p>
            <a:pPr marL="0" marR="0" lvl="0" indent="0" algn="l" rtl="0">
              <a:spcBef>
                <a:spcPts val="0"/>
              </a:spcBef>
              <a:spcAft>
                <a:spcPts val="0"/>
              </a:spcAft>
              <a:buNone/>
            </a:pPr>
            <a:endParaRPr sz="2400" dirty="0">
              <a:solidFill>
                <a:schemeClr val="dk1"/>
              </a:solidFill>
              <a:latin typeface="Palatino"/>
              <a:ea typeface="Palatino"/>
              <a:cs typeface="Palatino"/>
              <a:sym typeface="Palatino"/>
            </a:endParaRPr>
          </a:p>
          <a:p>
            <a:pPr marL="0" marR="0" lvl="0" indent="0" algn="l" rtl="0">
              <a:spcBef>
                <a:spcPts val="0"/>
              </a:spcBef>
              <a:spcAft>
                <a:spcPts val="0"/>
              </a:spcAft>
              <a:buNone/>
            </a:pPr>
            <a:r>
              <a:rPr lang="en-US" sz="2400" dirty="0">
                <a:solidFill>
                  <a:schemeClr val="dk1"/>
                </a:solidFill>
                <a:latin typeface="Palatino"/>
                <a:ea typeface="Palatino"/>
                <a:cs typeface="Palatino"/>
                <a:sym typeface="Palatino"/>
              </a:rPr>
              <a:t>The pairs can then be processed together:</a:t>
            </a:r>
            <a:endParaRPr sz="1200" dirty="0"/>
          </a:p>
          <a:p>
            <a:pPr marL="0" marR="0" lvl="0" indent="0" algn="l" rtl="0">
              <a:spcBef>
                <a:spcPts val="0"/>
              </a:spcBef>
              <a:spcAft>
                <a:spcPts val="0"/>
              </a:spcAft>
              <a:buNone/>
            </a:pPr>
            <a:r>
              <a:rPr lang="en-US" sz="2400" dirty="0">
                <a:solidFill>
                  <a:schemeClr val="dk1"/>
                </a:solidFill>
                <a:latin typeface="Palatino"/>
                <a:ea typeface="Palatino"/>
                <a:cs typeface="Palatino"/>
                <a:sym typeface="Palatino"/>
              </a:rPr>
              <a:t>for ((s, n) &lt;- pairs) print(s * n) // Prints &lt;&lt;----------&gt;&gt;</a:t>
            </a:r>
            <a:endParaRPr sz="2400" dirty="0">
              <a:solidFill>
                <a:schemeClr val="dk1"/>
              </a:solidFill>
              <a:latin typeface="Palatino"/>
              <a:ea typeface="Palatino"/>
              <a:cs typeface="Palatino"/>
              <a:sym typeface="Palatino"/>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7"/>
          <p:cNvSpPr txBox="1"/>
          <p:nvPr/>
        </p:nvSpPr>
        <p:spPr>
          <a:xfrm>
            <a:off x="296091" y="181957"/>
            <a:ext cx="11399520" cy="649408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0" i="0" u="none" strike="noStrike" cap="none">
                <a:solidFill>
                  <a:schemeClr val="dk1"/>
                </a:solidFill>
                <a:latin typeface="Palatino"/>
                <a:ea typeface="Palatino"/>
                <a:cs typeface="Palatino"/>
                <a:sym typeface="Palatino"/>
              </a:rPr>
              <a:t>You </a:t>
            </a:r>
            <a:r>
              <a:rPr lang="en-US" sz="2800" b="1" i="0" u="none" strike="noStrike" cap="none">
                <a:solidFill>
                  <a:schemeClr val="dk1"/>
                </a:solidFill>
                <a:latin typeface="Palatino"/>
                <a:ea typeface="Palatino"/>
                <a:cs typeface="Palatino"/>
                <a:sym typeface="Palatino"/>
              </a:rPr>
              <a:t>need not specify the type of a value or variable</a:t>
            </a:r>
            <a:r>
              <a:rPr lang="en-US" sz="2800" b="0" i="0" u="none" strike="noStrike" cap="none">
                <a:solidFill>
                  <a:schemeClr val="dk1"/>
                </a:solidFill>
                <a:latin typeface="Palatino"/>
                <a:ea typeface="Palatino"/>
                <a:cs typeface="Palatino"/>
                <a:sym typeface="Palatino"/>
              </a:rPr>
              <a:t>.</a:t>
            </a:r>
            <a:endParaRPr/>
          </a:p>
          <a:p>
            <a:pPr marL="0" marR="0" lvl="0" indent="0" algn="l" rtl="0">
              <a:spcBef>
                <a:spcPts val="0"/>
              </a:spcBef>
              <a:spcAft>
                <a:spcPts val="0"/>
              </a:spcAft>
              <a:buNone/>
            </a:pPr>
            <a:endParaRPr sz="2800" b="0" i="0" u="none" strike="noStrike" cap="none">
              <a:solidFill>
                <a:schemeClr val="dk1"/>
              </a:solidFill>
              <a:latin typeface="Palatino"/>
              <a:ea typeface="Palatino"/>
              <a:cs typeface="Palatino"/>
              <a:sym typeface="Palatino"/>
            </a:endParaRPr>
          </a:p>
          <a:p>
            <a:pPr marL="0" marR="0" lvl="0" indent="0" algn="l" rtl="0">
              <a:spcBef>
                <a:spcPts val="0"/>
              </a:spcBef>
              <a:spcAft>
                <a:spcPts val="0"/>
              </a:spcAft>
              <a:buNone/>
            </a:pPr>
            <a:r>
              <a:rPr lang="en-US" sz="2800" b="0" i="0" u="none" strike="noStrike" cap="none">
                <a:solidFill>
                  <a:schemeClr val="dk1"/>
                </a:solidFill>
                <a:latin typeface="Palatino"/>
                <a:ea typeface="Palatino"/>
                <a:cs typeface="Palatino"/>
                <a:sym typeface="Palatino"/>
              </a:rPr>
              <a:t> It is </a:t>
            </a:r>
            <a:r>
              <a:rPr lang="en-US" sz="2800" b="1" i="0" u="none" strike="noStrike" cap="none">
                <a:solidFill>
                  <a:schemeClr val="dk1"/>
                </a:solidFill>
                <a:latin typeface="Palatino"/>
                <a:ea typeface="Palatino"/>
                <a:cs typeface="Palatino"/>
                <a:sym typeface="Palatino"/>
              </a:rPr>
              <a:t>inferred from the type of the expression with which you initialize it. </a:t>
            </a:r>
            <a:endParaRPr/>
          </a:p>
          <a:p>
            <a:pPr marL="0" marR="0" lvl="0" indent="0" algn="l" rtl="0">
              <a:spcBef>
                <a:spcPts val="0"/>
              </a:spcBef>
              <a:spcAft>
                <a:spcPts val="0"/>
              </a:spcAft>
              <a:buNone/>
            </a:pPr>
            <a:endParaRPr sz="2800" b="0" i="0" u="none" strike="noStrike" cap="none">
              <a:solidFill>
                <a:schemeClr val="dk1"/>
              </a:solidFill>
              <a:latin typeface="Palatino"/>
              <a:ea typeface="Palatino"/>
              <a:cs typeface="Palatino"/>
              <a:sym typeface="Palatino"/>
            </a:endParaRPr>
          </a:p>
          <a:p>
            <a:pPr marL="0" marR="0" lvl="0" indent="0" algn="l" rtl="0">
              <a:spcBef>
                <a:spcPts val="0"/>
              </a:spcBef>
              <a:spcAft>
                <a:spcPts val="0"/>
              </a:spcAft>
              <a:buNone/>
            </a:pPr>
            <a:r>
              <a:rPr lang="en-US" sz="2800" b="0" i="0" u="none" strike="noStrike" cap="none">
                <a:solidFill>
                  <a:schemeClr val="dk1"/>
                </a:solidFill>
                <a:latin typeface="Palatino"/>
                <a:ea typeface="Palatino"/>
                <a:cs typeface="Palatino"/>
                <a:sym typeface="Palatino"/>
              </a:rPr>
              <a:t>It is an </a:t>
            </a:r>
            <a:r>
              <a:rPr lang="en-US" sz="2800" b="1" i="0" u="none" strike="noStrike" cap="none">
                <a:solidFill>
                  <a:schemeClr val="dk1"/>
                </a:solidFill>
                <a:latin typeface="Palatino"/>
                <a:ea typeface="Palatino"/>
                <a:cs typeface="Palatino"/>
                <a:sym typeface="Palatino"/>
              </a:rPr>
              <a:t>error to declare a value or variable without initializing it.</a:t>
            </a:r>
            <a:endParaRPr/>
          </a:p>
          <a:p>
            <a:pPr marL="0" marR="0" lvl="0" indent="0" algn="l" rtl="0">
              <a:spcBef>
                <a:spcPts val="0"/>
              </a:spcBef>
              <a:spcAft>
                <a:spcPts val="0"/>
              </a:spcAft>
              <a:buNone/>
            </a:pPr>
            <a:endParaRPr sz="2800" b="0" i="0" u="none" strike="noStrike" cap="none">
              <a:solidFill>
                <a:schemeClr val="dk1"/>
              </a:solidFill>
              <a:latin typeface="Palatino"/>
              <a:ea typeface="Palatino"/>
              <a:cs typeface="Palatino"/>
              <a:sym typeface="Palatino"/>
            </a:endParaRPr>
          </a:p>
          <a:p>
            <a:pPr marL="0" marR="0" lvl="0" indent="0" algn="l" rtl="0">
              <a:spcBef>
                <a:spcPts val="0"/>
              </a:spcBef>
              <a:spcAft>
                <a:spcPts val="0"/>
              </a:spcAft>
              <a:buNone/>
            </a:pPr>
            <a:r>
              <a:rPr lang="en-US" sz="2800" b="0" i="0" u="none" strike="noStrike" cap="none">
                <a:solidFill>
                  <a:schemeClr val="dk1"/>
                </a:solidFill>
                <a:latin typeface="Palatino"/>
                <a:ea typeface="Palatino"/>
                <a:cs typeface="Palatino"/>
                <a:sym typeface="Palatino"/>
              </a:rPr>
              <a:t>However, you can </a:t>
            </a:r>
            <a:r>
              <a:rPr lang="en-US" sz="2800" b="1" i="0" u="none" strike="noStrike" cap="none">
                <a:solidFill>
                  <a:schemeClr val="dk1"/>
                </a:solidFill>
                <a:latin typeface="Palatino"/>
                <a:ea typeface="Palatino"/>
                <a:cs typeface="Palatino"/>
                <a:sym typeface="Palatino"/>
              </a:rPr>
              <a:t>specify the type if necessary</a:t>
            </a:r>
            <a:r>
              <a:rPr lang="en-US" sz="2800" b="0" i="0" u="none" strike="noStrike" cap="none">
                <a:solidFill>
                  <a:schemeClr val="dk1"/>
                </a:solidFill>
                <a:latin typeface="Palatino"/>
                <a:ea typeface="Palatino"/>
                <a:cs typeface="Palatino"/>
                <a:sym typeface="Palatino"/>
              </a:rPr>
              <a:t>. For example,</a:t>
            </a:r>
            <a:endParaRPr/>
          </a:p>
          <a:p>
            <a:pPr marL="0" marR="0" lvl="0" indent="0" algn="l" rtl="0">
              <a:spcBef>
                <a:spcPts val="0"/>
              </a:spcBef>
              <a:spcAft>
                <a:spcPts val="0"/>
              </a:spcAft>
              <a:buNone/>
            </a:pPr>
            <a:endParaRPr sz="2800" b="0" i="0" u="none" strike="noStrike" cap="none">
              <a:solidFill>
                <a:schemeClr val="dk1"/>
              </a:solidFill>
              <a:latin typeface="Palatino"/>
              <a:ea typeface="Palatino"/>
              <a:cs typeface="Palatino"/>
              <a:sym typeface="Palatino"/>
            </a:endParaRPr>
          </a:p>
          <a:p>
            <a:pPr marL="0" marR="0" lvl="0" indent="0" algn="l" rtl="0">
              <a:spcBef>
                <a:spcPts val="0"/>
              </a:spcBef>
              <a:spcAft>
                <a:spcPts val="0"/>
              </a:spcAft>
              <a:buNone/>
            </a:pPr>
            <a:r>
              <a:rPr lang="en-US" sz="2800" b="0" i="0" u="none" strike="noStrike" cap="none">
                <a:solidFill>
                  <a:schemeClr val="dk1"/>
                </a:solidFill>
                <a:latin typeface="Lucida Sans"/>
                <a:ea typeface="Lucida Sans"/>
                <a:cs typeface="Lucida Sans"/>
                <a:sym typeface="Lucida Sans"/>
              </a:rPr>
              <a:t>val greeting: String = null</a:t>
            </a:r>
            <a:endParaRPr/>
          </a:p>
          <a:p>
            <a:pPr marL="0" marR="0" lvl="0" indent="0" algn="l" rtl="0">
              <a:spcBef>
                <a:spcPts val="0"/>
              </a:spcBef>
              <a:spcAft>
                <a:spcPts val="0"/>
              </a:spcAft>
              <a:buNone/>
            </a:pPr>
            <a:r>
              <a:rPr lang="en-US" sz="2800" b="0" i="0" u="none" strike="noStrike" cap="none">
                <a:solidFill>
                  <a:schemeClr val="dk1"/>
                </a:solidFill>
                <a:latin typeface="Lucida Sans"/>
                <a:ea typeface="Lucida Sans"/>
                <a:cs typeface="Lucida Sans"/>
                <a:sym typeface="Lucida Sans"/>
              </a:rPr>
              <a:t>val greeting: Any = "Hello"</a:t>
            </a:r>
            <a:endParaRPr/>
          </a:p>
          <a:p>
            <a:pPr marL="0" marR="0" lvl="0" indent="0" algn="l" rtl="0">
              <a:spcBef>
                <a:spcPts val="0"/>
              </a:spcBef>
              <a:spcAft>
                <a:spcPts val="0"/>
              </a:spcAft>
              <a:buNone/>
            </a:pPr>
            <a:endParaRPr sz="2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r>
              <a:rPr lang="en-US" sz="2400" b="0" i="0" u="none" strike="noStrike" cap="none">
                <a:solidFill>
                  <a:schemeClr val="dk1"/>
                </a:solidFill>
                <a:latin typeface="Palatino"/>
                <a:ea typeface="Palatino"/>
                <a:cs typeface="Palatino"/>
                <a:sym typeface="Palatino"/>
              </a:rPr>
              <a:t>You can </a:t>
            </a:r>
            <a:r>
              <a:rPr lang="en-US" sz="2400" b="1" i="0" u="none" strike="noStrike" cap="none">
                <a:solidFill>
                  <a:schemeClr val="dk1"/>
                </a:solidFill>
                <a:latin typeface="Palatino"/>
                <a:ea typeface="Palatino"/>
                <a:cs typeface="Palatino"/>
                <a:sym typeface="Palatino"/>
              </a:rPr>
              <a:t>declare multiple values or variables together:</a:t>
            </a:r>
            <a:endParaRPr/>
          </a:p>
          <a:p>
            <a:pPr marL="0" marR="0" lvl="0" indent="0" algn="l" rtl="0">
              <a:spcBef>
                <a:spcPts val="0"/>
              </a:spcBef>
              <a:spcAft>
                <a:spcPts val="0"/>
              </a:spcAft>
              <a:buNone/>
            </a:pPr>
            <a:r>
              <a:rPr lang="en-US" sz="2800" b="0" i="0" u="none" strike="noStrike" cap="none">
                <a:solidFill>
                  <a:schemeClr val="dk1"/>
                </a:solidFill>
                <a:latin typeface="Lucida Sans"/>
                <a:ea typeface="Lucida Sans"/>
                <a:cs typeface="Lucida Sans"/>
                <a:sym typeface="Lucida Sans"/>
              </a:rPr>
              <a:t>val xmax, ymax = 100 // </a:t>
            </a:r>
            <a:r>
              <a:rPr lang="en-US" sz="2800" b="0" i="0" u="none" strike="noStrike" cap="none">
                <a:solidFill>
                  <a:schemeClr val="dk1"/>
                </a:solidFill>
                <a:latin typeface="Palatino"/>
                <a:ea typeface="Palatino"/>
                <a:cs typeface="Palatino"/>
                <a:sym typeface="Palatino"/>
              </a:rPr>
              <a:t>Sets </a:t>
            </a:r>
            <a:r>
              <a:rPr lang="en-US" sz="2800" b="0" i="0" u="none" strike="noStrike" cap="none">
                <a:solidFill>
                  <a:schemeClr val="dk1"/>
                </a:solidFill>
                <a:latin typeface="Lucida Sans"/>
                <a:ea typeface="Lucida Sans"/>
                <a:cs typeface="Lucida Sans"/>
                <a:sym typeface="Lucida Sans"/>
              </a:rPr>
              <a:t>xmax </a:t>
            </a:r>
            <a:r>
              <a:rPr lang="en-US" sz="2800" b="0" i="0" u="none" strike="noStrike" cap="none">
                <a:solidFill>
                  <a:schemeClr val="dk1"/>
                </a:solidFill>
                <a:latin typeface="Palatino"/>
                <a:ea typeface="Palatino"/>
                <a:cs typeface="Palatino"/>
                <a:sym typeface="Palatino"/>
              </a:rPr>
              <a:t>and </a:t>
            </a:r>
            <a:r>
              <a:rPr lang="en-US" sz="2800" b="0" i="0" u="none" strike="noStrike" cap="none">
                <a:solidFill>
                  <a:schemeClr val="dk1"/>
                </a:solidFill>
                <a:latin typeface="Lucida Sans"/>
                <a:ea typeface="Lucida Sans"/>
                <a:cs typeface="Lucida Sans"/>
                <a:sym typeface="Lucida Sans"/>
              </a:rPr>
              <a:t>ymax </a:t>
            </a:r>
            <a:r>
              <a:rPr lang="en-US" sz="2800" b="0" i="0" u="none" strike="noStrike" cap="none">
                <a:solidFill>
                  <a:schemeClr val="dk1"/>
                </a:solidFill>
                <a:latin typeface="Palatino"/>
                <a:ea typeface="Palatino"/>
                <a:cs typeface="Palatino"/>
                <a:sym typeface="Palatino"/>
              </a:rPr>
              <a:t>to </a:t>
            </a:r>
            <a:r>
              <a:rPr lang="en-US" sz="2800" b="0" i="0" u="none" strike="noStrike" cap="none">
                <a:solidFill>
                  <a:schemeClr val="dk1"/>
                </a:solidFill>
                <a:latin typeface="Lucida Sans"/>
                <a:ea typeface="Lucida Sans"/>
                <a:cs typeface="Lucida Sans"/>
                <a:sym typeface="Lucida Sans"/>
              </a:rPr>
              <a:t>100</a:t>
            </a:r>
            <a:endParaRPr/>
          </a:p>
          <a:p>
            <a:pPr marL="0" marR="0" lvl="0" indent="0" algn="l" rtl="0">
              <a:spcBef>
                <a:spcPts val="0"/>
              </a:spcBef>
              <a:spcAft>
                <a:spcPts val="0"/>
              </a:spcAft>
              <a:buNone/>
            </a:pPr>
            <a:r>
              <a:rPr lang="en-US" sz="2800" b="0" i="0" u="none" strike="noStrike" cap="none">
                <a:solidFill>
                  <a:schemeClr val="dk1"/>
                </a:solidFill>
                <a:latin typeface="Lucida Sans"/>
                <a:ea typeface="Lucida Sans"/>
                <a:cs typeface="Lucida Sans"/>
                <a:sym typeface="Lucida Sans"/>
              </a:rPr>
              <a:t>var greeting, message: String = null</a:t>
            </a:r>
            <a:endParaRPr sz="2800" b="0" i="0" u="none" strike="noStrike" cap="none">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8"/>
          <p:cNvSpPr txBox="1"/>
          <p:nvPr/>
        </p:nvSpPr>
        <p:spPr>
          <a:xfrm>
            <a:off x="252549" y="179814"/>
            <a:ext cx="10859588" cy="655564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i="0" u="none" strike="noStrike" cap="none" dirty="0">
                <a:solidFill>
                  <a:schemeClr val="dk1"/>
                </a:solidFill>
                <a:latin typeface="Arial"/>
                <a:ea typeface="Arial"/>
                <a:cs typeface="Arial"/>
                <a:sym typeface="Arial"/>
              </a:rPr>
              <a:t>Commonly Used Types</a:t>
            </a:r>
            <a:endParaRPr b="1" dirty="0"/>
          </a:p>
          <a:p>
            <a:pPr marL="0" marR="0" lvl="0" indent="0" algn="l" rtl="0">
              <a:spcBef>
                <a:spcPts val="0"/>
              </a:spcBef>
              <a:spcAft>
                <a:spcPts val="0"/>
              </a:spcAft>
              <a:buNone/>
            </a:pPr>
            <a:endParaRPr sz="2800" b="0" i="0" u="none" strike="noStrike" cap="none" dirty="0">
              <a:solidFill>
                <a:schemeClr val="dk1"/>
              </a:solidFill>
              <a:latin typeface="Arial"/>
              <a:ea typeface="Arial"/>
              <a:cs typeface="Arial"/>
              <a:sym typeface="Arial"/>
            </a:endParaRPr>
          </a:p>
          <a:p>
            <a:pPr marL="0" marR="0" lvl="0" indent="0" algn="l" rtl="0">
              <a:spcBef>
                <a:spcPts val="0"/>
              </a:spcBef>
              <a:spcAft>
                <a:spcPts val="0"/>
              </a:spcAft>
              <a:buNone/>
            </a:pPr>
            <a:r>
              <a:rPr lang="en-US" sz="1800" b="0" i="0" u="none" strike="noStrike" cap="none" dirty="0">
                <a:solidFill>
                  <a:schemeClr val="dk1"/>
                </a:solidFill>
                <a:latin typeface="Palatino"/>
                <a:ea typeface="Palatino"/>
                <a:cs typeface="Palatino"/>
                <a:sym typeface="Palatino"/>
              </a:rPr>
              <a:t> </a:t>
            </a:r>
            <a:r>
              <a:rPr lang="en-US" sz="2800" b="0" i="0" u="none" strike="noStrike" cap="none" dirty="0">
                <a:solidFill>
                  <a:schemeClr val="dk1"/>
                </a:solidFill>
                <a:latin typeface="Palatino"/>
                <a:ea typeface="Palatino"/>
                <a:cs typeface="Palatino"/>
                <a:sym typeface="Palatino"/>
              </a:rPr>
              <a:t>Like Java, Scala has </a:t>
            </a:r>
            <a:r>
              <a:rPr lang="en-US" sz="2800" b="1" i="0" u="none" strike="noStrike" cap="none" dirty="0">
                <a:solidFill>
                  <a:schemeClr val="dk1"/>
                </a:solidFill>
                <a:latin typeface="Palatino"/>
                <a:ea typeface="Palatino"/>
                <a:cs typeface="Palatino"/>
                <a:sym typeface="Palatino"/>
              </a:rPr>
              <a:t>seven numeric types: </a:t>
            </a:r>
            <a:r>
              <a:rPr lang="en-US" sz="2800" b="1" i="0" u="none" strike="noStrike" cap="none" dirty="0">
                <a:solidFill>
                  <a:schemeClr val="dk1"/>
                </a:solidFill>
                <a:latin typeface="Lucida Sans"/>
                <a:ea typeface="Lucida Sans"/>
                <a:cs typeface="Lucida Sans"/>
                <a:sym typeface="Lucida Sans"/>
              </a:rPr>
              <a:t>Byte</a:t>
            </a:r>
            <a:r>
              <a:rPr lang="en-US" sz="2800" b="1" i="0" u="none" strike="noStrike" cap="none" dirty="0">
                <a:solidFill>
                  <a:schemeClr val="dk1"/>
                </a:solidFill>
                <a:latin typeface="Palatino"/>
                <a:ea typeface="Palatino"/>
                <a:cs typeface="Palatino"/>
                <a:sym typeface="Palatino"/>
              </a:rPr>
              <a:t>, </a:t>
            </a:r>
            <a:r>
              <a:rPr lang="en-US" sz="2800" b="1" i="0" u="none" strike="noStrike" cap="none" dirty="0">
                <a:solidFill>
                  <a:schemeClr val="dk1"/>
                </a:solidFill>
                <a:latin typeface="Lucida Sans"/>
                <a:ea typeface="Lucida Sans"/>
                <a:cs typeface="Lucida Sans"/>
                <a:sym typeface="Lucida Sans"/>
              </a:rPr>
              <a:t>Char</a:t>
            </a:r>
            <a:r>
              <a:rPr lang="en-US" sz="2800" b="1" i="0" u="none" strike="noStrike" cap="none" dirty="0">
                <a:solidFill>
                  <a:schemeClr val="dk1"/>
                </a:solidFill>
                <a:latin typeface="Palatino"/>
                <a:ea typeface="Palatino"/>
                <a:cs typeface="Palatino"/>
                <a:sym typeface="Palatino"/>
              </a:rPr>
              <a:t>, </a:t>
            </a:r>
            <a:r>
              <a:rPr lang="en-US" sz="2800" b="1" i="0" u="none" strike="noStrike" cap="none" dirty="0">
                <a:solidFill>
                  <a:schemeClr val="dk1"/>
                </a:solidFill>
                <a:latin typeface="Lucida Sans"/>
                <a:ea typeface="Lucida Sans"/>
                <a:cs typeface="Lucida Sans"/>
                <a:sym typeface="Lucida Sans"/>
              </a:rPr>
              <a:t>Short</a:t>
            </a:r>
            <a:r>
              <a:rPr lang="en-US" sz="2800" b="1" i="0" u="none" strike="noStrike" cap="none" dirty="0">
                <a:solidFill>
                  <a:schemeClr val="dk1"/>
                </a:solidFill>
                <a:latin typeface="Palatino"/>
                <a:ea typeface="Palatino"/>
                <a:cs typeface="Palatino"/>
                <a:sym typeface="Palatino"/>
              </a:rPr>
              <a:t>, </a:t>
            </a:r>
            <a:r>
              <a:rPr lang="en-US" sz="2800" b="1" i="0" u="none" strike="noStrike" cap="none" dirty="0">
                <a:solidFill>
                  <a:schemeClr val="dk1"/>
                </a:solidFill>
                <a:latin typeface="Lucida Sans"/>
                <a:ea typeface="Lucida Sans"/>
                <a:cs typeface="Lucida Sans"/>
                <a:sym typeface="Lucida Sans"/>
              </a:rPr>
              <a:t>Int</a:t>
            </a:r>
            <a:r>
              <a:rPr lang="en-US" sz="2800" b="1" i="0" u="none" strike="noStrike" cap="none" dirty="0">
                <a:solidFill>
                  <a:schemeClr val="dk1"/>
                </a:solidFill>
                <a:latin typeface="Palatino"/>
                <a:ea typeface="Palatino"/>
                <a:cs typeface="Palatino"/>
                <a:sym typeface="Palatino"/>
              </a:rPr>
              <a:t>, </a:t>
            </a:r>
            <a:r>
              <a:rPr lang="en-US" sz="2800" b="1" i="0" u="none" strike="noStrike" cap="none" dirty="0">
                <a:solidFill>
                  <a:schemeClr val="dk1"/>
                </a:solidFill>
                <a:latin typeface="Lucida Sans"/>
                <a:ea typeface="Lucida Sans"/>
                <a:cs typeface="Lucida Sans"/>
                <a:sym typeface="Lucida Sans"/>
              </a:rPr>
              <a:t>Long</a:t>
            </a:r>
            <a:r>
              <a:rPr lang="en-US" sz="2800" b="1" i="0" u="none" strike="noStrike" cap="none" dirty="0">
                <a:solidFill>
                  <a:schemeClr val="dk1"/>
                </a:solidFill>
                <a:latin typeface="Palatino"/>
                <a:ea typeface="Palatino"/>
                <a:cs typeface="Palatino"/>
                <a:sym typeface="Palatino"/>
              </a:rPr>
              <a:t>, f</a:t>
            </a:r>
            <a:r>
              <a:rPr lang="en-US" sz="2800" b="1" i="0" u="none" strike="noStrike" cap="none" dirty="0">
                <a:solidFill>
                  <a:schemeClr val="dk1"/>
                </a:solidFill>
                <a:latin typeface="Lucida Sans"/>
                <a:ea typeface="Lucida Sans"/>
                <a:cs typeface="Lucida Sans"/>
                <a:sym typeface="Lucida Sans"/>
              </a:rPr>
              <a:t>loat</a:t>
            </a:r>
            <a:r>
              <a:rPr lang="en-US" sz="2800" b="1" i="0" u="none" strike="noStrike" cap="none" dirty="0">
                <a:solidFill>
                  <a:schemeClr val="dk1"/>
                </a:solidFill>
                <a:latin typeface="Palatino"/>
                <a:ea typeface="Palatino"/>
                <a:cs typeface="Palatino"/>
                <a:sym typeface="Palatino"/>
              </a:rPr>
              <a:t>, and </a:t>
            </a:r>
            <a:r>
              <a:rPr lang="en-US" sz="2800" b="1" i="0" u="none" strike="noStrike" cap="none" dirty="0">
                <a:solidFill>
                  <a:schemeClr val="dk1"/>
                </a:solidFill>
                <a:latin typeface="Lucida Sans"/>
                <a:ea typeface="Lucida Sans"/>
                <a:cs typeface="Lucida Sans"/>
                <a:sym typeface="Lucida Sans"/>
              </a:rPr>
              <a:t>Double</a:t>
            </a:r>
            <a:r>
              <a:rPr lang="en-US" sz="2800" b="1" i="0" u="none" strike="noStrike" cap="none" dirty="0">
                <a:solidFill>
                  <a:schemeClr val="dk1"/>
                </a:solidFill>
                <a:latin typeface="Palatino"/>
                <a:ea typeface="Palatino"/>
                <a:cs typeface="Palatino"/>
                <a:sym typeface="Palatino"/>
              </a:rPr>
              <a:t>, and a </a:t>
            </a:r>
            <a:r>
              <a:rPr lang="en-US" sz="2800" b="1" i="0" u="none" strike="noStrike" cap="none" dirty="0">
                <a:solidFill>
                  <a:schemeClr val="dk1"/>
                </a:solidFill>
                <a:latin typeface="Lucida Sans"/>
                <a:ea typeface="Lucida Sans"/>
                <a:cs typeface="Lucida Sans"/>
                <a:sym typeface="Lucida Sans"/>
              </a:rPr>
              <a:t>Boolean </a:t>
            </a:r>
            <a:r>
              <a:rPr lang="en-US" sz="2800" b="1" i="0" u="none" strike="noStrike" cap="none" dirty="0">
                <a:solidFill>
                  <a:schemeClr val="dk1"/>
                </a:solidFill>
                <a:latin typeface="Palatino"/>
                <a:ea typeface="Palatino"/>
                <a:cs typeface="Palatino"/>
                <a:sym typeface="Palatino"/>
              </a:rPr>
              <a:t>type. </a:t>
            </a:r>
            <a:endParaRPr dirty="0"/>
          </a:p>
          <a:p>
            <a:pPr marL="0" marR="0" lvl="0" indent="0" algn="l" rtl="0">
              <a:spcBef>
                <a:spcPts val="0"/>
              </a:spcBef>
              <a:spcAft>
                <a:spcPts val="0"/>
              </a:spcAft>
              <a:buNone/>
            </a:pPr>
            <a:endParaRPr sz="2800" b="0" i="0" u="none" strike="noStrike" cap="none" dirty="0">
              <a:solidFill>
                <a:schemeClr val="dk1"/>
              </a:solidFill>
              <a:latin typeface="Palatino"/>
              <a:ea typeface="Palatino"/>
              <a:cs typeface="Palatino"/>
              <a:sym typeface="Palatino"/>
            </a:endParaRPr>
          </a:p>
          <a:p>
            <a:pPr marL="0" marR="0" lvl="0" indent="0" algn="l" rtl="0">
              <a:spcBef>
                <a:spcPts val="0"/>
              </a:spcBef>
              <a:spcAft>
                <a:spcPts val="0"/>
              </a:spcAft>
              <a:buNone/>
            </a:pPr>
            <a:r>
              <a:rPr lang="en-US" sz="2800" b="0" i="0" u="none" strike="noStrike" cap="none" dirty="0">
                <a:solidFill>
                  <a:schemeClr val="dk1"/>
                </a:solidFill>
                <a:latin typeface="Palatino"/>
                <a:ea typeface="Palatino"/>
                <a:cs typeface="Palatino"/>
                <a:sym typeface="Palatino"/>
              </a:rPr>
              <a:t>However, unlike Java, </a:t>
            </a:r>
            <a:r>
              <a:rPr lang="en-US" sz="2800" b="1" i="0" u="none" strike="noStrike" cap="none" dirty="0">
                <a:solidFill>
                  <a:schemeClr val="dk1"/>
                </a:solidFill>
                <a:latin typeface="Palatino"/>
                <a:ea typeface="Palatino"/>
                <a:cs typeface="Palatino"/>
                <a:sym typeface="Palatino"/>
              </a:rPr>
              <a:t>these types are </a:t>
            </a:r>
            <a:r>
              <a:rPr lang="en-US" sz="2800" b="1" i="1" u="none" strike="noStrike" cap="none" dirty="0">
                <a:solidFill>
                  <a:schemeClr val="dk1"/>
                </a:solidFill>
                <a:latin typeface="Palatino"/>
                <a:ea typeface="Palatino"/>
                <a:cs typeface="Palatino"/>
                <a:sym typeface="Palatino"/>
              </a:rPr>
              <a:t>classes</a:t>
            </a:r>
            <a:r>
              <a:rPr lang="en-US" sz="2800" b="0" i="0" u="none" strike="noStrike" cap="none" dirty="0">
                <a:solidFill>
                  <a:schemeClr val="dk1"/>
                </a:solidFill>
                <a:latin typeface="Palatino"/>
                <a:ea typeface="Palatino"/>
                <a:cs typeface="Palatino"/>
                <a:sym typeface="Palatino"/>
              </a:rPr>
              <a:t>. </a:t>
            </a:r>
            <a:endParaRPr dirty="0"/>
          </a:p>
          <a:p>
            <a:pPr marL="0" marR="0" lvl="0" indent="0" algn="l" rtl="0">
              <a:spcBef>
                <a:spcPts val="0"/>
              </a:spcBef>
              <a:spcAft>
                <a:spcPts val="0"/>
              </a:spcAft>
              <a:buNone/>
            </a:pPr>
            <a:endParaRPr sz="2800" b="0" i="0" u="none" strike="noStrike" cap="none" dirty="0">
              <a:solidFill>
                <a:schemeClr val="dk1"/>
              </a:solidFill>
              <a:latin typeface="Palatino"/>
              <a:ea typeface="Palatino"/>
              <a:cs typeface="Palatino"/>
              <a:sym typeface="Palatino"/>
            </a:endParaRPr>
          </a:p>
          <a:p>
            <a:pPr marL="0" marR="0" lvl="0" indent="0" algn="l" rtl="0">
              <a:spcBef>
                <a:spcPts val="0"/>
              </a:spcBef>
              <a:spcAft>
                <a:spcPts val="0"/>
              </a:spcAft>
              <a:buNone/>
            </a:pPr>
            <a:r>
              <a:rPr lang="en-US" sz="2800" b="0" i="0" u="none" strike="noStrike" cap="none" dirty="0">
                <a:solidFill>
                  <a:schemeClr val="dk1"/>
                </a:solidFill>
                <a:latin typeface="Palatino"/>
                <a:ea typeface="Palatino"/>
                <a:cs typeface="Palatino"/>
                <a:sym typeface="Palatino"/>
              </a:rPr>
              <a:t>There </a:t>
            </a:r>
            <a:r>
              <a:rPr lang="en-US" sz="2800" b="1" i="0" u="none" strike="noStrike" cap="none" dirty="0">
                <a:solidFill>
                  <a:schemeClr val="dk1"/>
                </a:solidFill>
                <a:latin typeface="Palatino"/>
                <a:ea typeface="Palatino"/>
                <a:cs typeface="Palatino"/>
                <a:sym typeface="Palatino"/>
              </a:rPr>
              <a:t>is no distinction between primitive types and class types in Scala. </a:t>
            </a:r>
            <a:endParaRPr dirty="0"/>
          </a:p>
          <a:p>
            <a:pPr marL="0" marR="0" lvl="0" indent="0" algn="l" rtl="0">
              <a:spcBef>
                <a:spcPts val="0"/>
              </a:spcBef>
              <a:spcAft>
                <a:spcPts val="0"/>
              </a:spcAft>
              <a:buNone/>
            </a:pPr>
            <a:endParaRPr sz="2800" b="0" i="0" u="none" strike="noStrike" cap="none" dirty="0">
              <a:solidFill>
                <a:schemeClr val="dk1"/>
              </a:solidFill>
              <a:latin typeface="Palatino"/>
              <a:ea typeface="Palatino"/>
              <a:cs typeface="Palatino"/>
              <a:sym typeface="Palatino"/>
            </a:endParaRPr>
          </a:p>
          <a:p>
            <a:pPr marL="0" marR="0" lvl="0" indent="0" algn="l" rtl="0">
              <a:spcBef>
                <a:spcPts val="0"/>
              </a:spcBef>
              <a:spcAft>
                <a:spcPts val="0"/>
              </a:spcAft>
              <a:buNone/>
            </a:pPr>
            <a:r>
              <a:rPr lang="en-US" sz="2800" b="0" i="0" u="none" strike="noStrike" cap="none" dirty="0">
                <a:solidFill>
                  <a:schemeClr val="dk1"/>
                </a:solidFill>
                <a:latin typeface="Palatino"/>
                <a:ea typeface="Palatino"/>
                <a:cs typeface="Palatino"/>
                <a:sym typeface="Palatino"/>
              </a:rPr>
              <a:t>You can </a:t>
            </a:r>
            <a:r>
              <a:rPr lang="en-US" sz="2800" b="1" i="0" u="none" strike="noStrike" cap="none" dirty="0">
                <a:solidFill>
                  <a:schemeClr val="dk1"/>
                </a:solidFill>
                <a:latin typeface="Palatino"/>
                <a:ea typeface="Palatino"/>
                <a:cs typeface="Palatino"/>
                <a:sym typeface="Palatino"/>
              </a:rPr>
              <a:t>invoke methods on numbers</a:t>
            </a:r>
            <a:r>
              <a:rPr lang="en-US" sz="2800" b="0" i="0" u="none" strike="noStrike" cap="none" dirty="0">
                <a:solidFill>
                  <a:schemeClr val="dk1"/>
                </a:solidFill>
                <a:latin typeface="Palatino"/>
                <a:ea typeface="Palatino"/>
                <a:cs typeface="Palatino"/>
                <a:sym typeface="Palatino"/>
              </a:rPr>
              <a:t>, for example:</a:t>
            </a:r>
            <a:endParaRPr dirty="0"/>
          </a:p>
          <a:p>
            <a:pPr marL="0" marR="0" lvl="0" indent="0" algn="l" rtl="0">
              <a:spcBef>
                <a:spcPts val="0"/>
              </a:spcBef>
              <a:spcAft>
                <a:spcPts val="0"/>
              </a:spcAft>
              <a:buNone/>
            </a:pPr>
            <a:endParaRPr sz="2800" b="0" i="0" u="none" strike="noStrike" cap="none" dirty="0">
              <a:solidFill>
                <a:schemeClr val="dk1"/>
              </a:solidFill>
              <a:latin typeface="Palatino"/>
              <a:ea typeface="Palatino"/>
              <a:cs typeface="Palatino"/>
              <a:sym typeface="Palatino"/>
            </a:endParaRPr>
          </a:p>
          <a:p>
            <a:pPr marL="0" marR="0" lvl="0" indent="0" algn="l" rtl="0">
              <a:spcBef>
                <a:spcPts val="0"/>
              </a:spcBef>
              <a:spcAft>
                <a:spcPts val="0"/>
              </a:spcAft>
              <a:buNone/>
            </a:pPr>
            <a:r>
              <a:rPr lang="en-US" sz="2800" b="0" i="0" u="none" strike="noStrike" cap="none" dirty="0">
                <a:solidFill>
                  <a:schemeClr val="dk1"/>
                </a:solidFill>
                <a:latin typeface="Lucida Sans"/>
                <a:ea typeface="Lucida Sans"/>
                <a:cs typeface="Lucida Sans"/>
                <a:sym typeface="Lucida Sans"/>
              </a:rPr>
              <a:t>1.toString() // </a:t>
            </a:r>
            <a:r>
              <a:rPr lang="en-US" sz="2800" b="0" i="0" u="none" strike="noStrike" cap="none" dirty="0">
                <a:solidFill>
                  <a:schemeClr val="dk1"/>
                </a:solidFill>
                <a:latin typeface="Palatino"/>
                <a:ea typeface="Palatino"/>
                <a:cs typeface="Palatino"/>
                <a:sym typeface="Palatino"/>
              </a:rPr>
              <a:t>Yields the string </a:t>
            </a:r>
            <a:r>
              <a:rPr lang="en-US" sz="2800" b="0" i="0" u="none" strike="noStrike" cap="none" dirty="0">
                <a:solidFill>
                  <a:schemeClr val="dk1"/>
                </a:solidFill>
                <a:latin typeface="Lucida Sans"/>
                <a:ea typeface="Lucida Sans"/>
                <a:cs typeface="Lucida Sans"/>
                <a:sym typeface="Lucida Sans"/>
              </a:rPr>
              <a:t>"1"</a:t>
            </a:r>
            <a:endParaRPr dirty="0"/>
          </a:p>
          <a:p>
            <a:pPr marL="0" marR="0" lvl="0" indent="0" algn="l" rtl="0">
              <a:spcBef>
                <a:spcPts val="0"/>
              </a:spcBef>
              <a:spcAft>
                <a:spcPts val="0"/>
              </a:spcAft>
              <a:buNone/>
            </a:pPr>
            <a:r>
              <a:rPr lang="en-US" sz="2800" b="0" i="0" u="none" strike="noStrike" cap="none" dirty="0">
                <a:solidFill>
                  <a:schemeClr val="dk1"/>
                </a:solidFill>
                <a:latin typeface="Palatino"/>
                <a:ea typeface="Palatino"/>
                <a:cs typeface="Palatino"/>
                <a:sym typeface="Palatino"/>
              </a:rPr>
              <a:t>or, more excitingly,</a:t>
            </a:r>
            <a:endParaRPr dirty="0"/>
          </a:p>
          <a:p>
            <a:pPr marL="0" marR="0" lvl="0" indent="0" algn="l" rtl="0">
              <a:spcBef>
                <a:spcPts val="0"/>
              </a:spcBef>
              <a:spcAft>
                <a:spcPts val="0"/>
              </a:spcAft>
              <a:buNone/>
            </a:pPr>
            <a:r>
              <a:rPr lang="en-US" sz="2800" b="0" i="0" u="none" strike="noStrike" cap="none" dirty="0">
                <a:solidFill>
                  <a:schemeClr val="dk1"/>
                </a:solidFill>
                <a:latin typeface="Lucida Sans"/>
                <a:ea typeface="Lucida Sans"/>
                <a:cs typeface="Lucida Sans"/>
                <a:sym typeface="Lucida Sans"/>
              </a:rPr>
              <a:t>1.to(10) // </a:t>
            </a:r>
            <a:r>
              <a:rPr lang="en-US" sz="2800" b="0" i="0" u="none" strike="noStrike" cap="none" dirty="0">
                <a:solidFill>
                  <a:schemeClr val="dk1"/>
                </a:solidFill>
                <a:latin typeface="Palatino"/>
                <a:ea typeface="Palatino"/>
                <a:cs typeface="Palatino"/>
                <a:sym typeface="Palatino"/>
              </a:rPr>
              <a:t>Yields </a:t>
            </a:r>
            <a:r>
              <a:rPr lang="en-US" sz="2800" b="0" i="0" u="none" strike="noStrike" cap="none" dirty="0">
                <a:solidFill>
                  <a:schemeClr val="dk1"/>
                </a:solidFill>
                <a:latin typeface="Lucida Sans"/>
                <a:ea typeface="Lucida Sans"/>
                <a:cs typeface="Lucida Sans"/>
                <a:sym typeface="Lucida Sans"/>
              </a:rPr>
              <a:t>Range(1, 2, 3, 4, 5, 6, 7, 8, 9, 10)</a:t>
            </a:r>
            <a:endParaRPr sz="2800" b="0" i="0" u="none" strike="noStrike" cap="none" dirty="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325</TotalTime>
  <Words>5969</Words>
  <Application>Microsoft Office PowerPoint</Application>
  <PresentationFormat>Custom</PresentationFormat>
  <Paragraphs>768</Paragraphs>
  <Slides>74</Slides>
  <Notes>70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74</vt:i4>
      </vt:variant>
    </vt:vector>
  </HeadingPairs>
  <TitlesOfParts>
    <vt:vector size="80" baseType="lpstr">
      <vt:lpstr>Arial</vt:lpstr>
      <vt:lpstr>Palatino</vt:lpstr>
      <vt:lpstr>Lucida Sans</vt:lpstr>
      <vt:lpstr>Calibri</vt:lpstr>
      <vt:lpstr>Helvetica Neue</vt: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STUDENT</cp:lastModifiedBy>
  <cp:revision>15</cp:revision>
  <dcterms:modified xsi:type="dcterms:W3CDTF">2023-05-24T06:29:44Z</dcterms:modified>
</cp:coreProperties>
</file>