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A6626-4CBF-46F2-8134-2D18BFBD559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24304A4-61F2-4EEA-9C1A-A1F4419CD8B5}">
      <dgm:prSet phldrT="[Text]"/>
      <dgm:spPr/>
      <dgm:t>
        <a:bodyPr/>
        <a:lstStyle/>
        <a:p>
          <a:r>
            <a:rPr lang="en-US" dirty="0"/>
            <a:t>Collection of data</a:t>
          </a:r>
        </a:p>
      </dgm:t>
    </dgm:pt>
    <dgm:pt modelId="{E6354AFE-4969-4D77-91E7-DCDA5F8C46FD}" type="parTrans" cxnId="{3852507C-12D3-4914-BAEF-74B09944BBD8}">
      <dgm:prSet/>
      <dgm:spPr/>
      <dgm:t>
        <a:bodyPr/>
        <a:lstStyle/>
        <a:p>
          <a:endParaRPr lang="en-US"/>
        </a:p>
      </dgm:t>
    </dgm:pt>
    <dgm:pt modelId="{09D34530-96BC-4AC8-A8C1-2B34A6216496}" type="sibTrans" cxnId="{3852507C-12D3-4914-BAEF-74B09944BBD8}">
      <dgm:prSet/>
      <dgm:spPr/>
      <dgm:t>
        <a:bodyPr/>
        <a:lstStyle/>
        <a:p>
          <a:endParaRPr lang="en-US"/>
        </a:p>
      </dgm:t>
    </dgm:pt>
    <dgm:pt modelId="{D26565DD-EDB8-459E-9267-7691229455E5}">
      <dgm:prSet phldrT="[Text]"/>
      <dgm:spPr/>
      <dgm:t>
        <a:bodyPr/>
        <a:lstStyle/>
        <a:p>
          <a:r>
            <a:rPr lang="en-US" dirty="0"/>
            <a:t>Determination of origin</a:t>
          </a:r>
        </a:p>
      </dgm:t>
    </dgm:pt>
    <dgm:pt modelId="{E76DD42A-6C7C-4E92-AA5D-E4F59BBA9E69}" type="parTrans" cxnId="{3CC861F4-8FA3-4D6A-812D-33E9DD008DA9}">
      <dgm:prSet/>
      <dgm:spPr/>
      <dgm:t>
        <a:bodyPr/>
        <a:lstStyle/>
        <a:p>
          <a:endParaRPr lang="en-US"/>
        </a:p>
      </dgm:t>
    </dgm:pt>
    <dgm:pt modelId="{C65E88CA-EB23-4E80-A162-3EC9E2692F04}" type="sibTrans" cxnId="{3CC861F4-8FA3-4D6A-812D-33E9DD008DA9}">
      <dgm:prSet/>
      <dgm:spPr/>
      <dgm:t>
        <a:bodyPr/>
        <a:lstStyle/>
        <a:p>
          <a:endParaRPr lang="en-US"/>
        </a:p>
      </dgm:t>
    </dgm:pt>
    <dgm:pt modelId="{C95EE2BF-3286-4B56-91E7-BD7522D6A6BF}">
      <dgm:prSet phldrT="[Text]"/>
      <dgm:spPr/>
      <dgm:t>
        <a:bodyPr/>
        <a:lstStyle/>
        <a:p>
          <a:r>
            <a:rPr lang="en-US" dirty="0"/>
            <a:t>Impact of the model</a:t>
          </a:r>
        </a:p>
      </dgm:t>
    </dgm:pt>
    <dgm:pt modelId="{13A2C1F9-F7CE-4E60-AB67-2C8EAF637FD9}" type="parTrans" cxnId="{35ED2C18-3465-41BB-960C-6AA34BB40017}">
      <dgm:prSet/>
      <dgm:spPr/>
      <dgm:t>
        <a:bodyPr/>
        <a:lstStyle/>
        <a:p>
          <a:endParaRPr lang="en-US"/>
        </a:p>
      </dgm:t>
    </dgm:pt>
    <dgm:pt modelId="{2138C248-60EA-4ACE-972C-D15CA0F5B059}" type="sibTrans" cxnId="{35ED2C18-3465-41BB-960C-6AA34BB40017}">
      <dgm:prSet/>
      <dgm:spPr/>
      <dgm:t>
        <a:bodyPr/>
        <a:lstStyle/>
        <a:p>
          <a:endParaRPr lang="en-US"/>
        </a:p>
      </dgm:t>
    </dgm:pt>
    <dgm:pt modelId="{F224571C-E5DC-4725-B3AD-37DF2785DF46}" type="pres">
      <dgm:prSet presAssocID="{A45A6626-4CBF-46F2-8134-2D18BFBD559C}" presName="Name0" presStyleCnt="0">
        <dgm:presLayoutVars>
          <dgm:chMax val="11"/>
          <dgm:chPref val="11"/>
          <dgm:dir/>
          <dgm:resizeHandles/>
        </dgm:presLayoutVars>
      </dgm:prSet>
      <dgm:spPr/>
    </dgm:pt>
    <dgm:pt modelId="{E25D9B91-7141-4F00-BC18-95ED5A3C8BC4}" type="pres">
      <dgm:prSet presAssocID="{C95EE2BF-3286-4B56-91E7-BD7522D6A6BF}" presName="Accent3" presStyleCnt="0"/>
      <dgm:spPr/>
    </dgm:pt>
    <dgm:pt modelId="{F22D2E91-1269-4D35-87F4-864A5F865A67}" type="pres">
      <dgm:prSet presAssocID="{C95EE2BF-3286-4B56-91E7-BD7522D6A6BF}" presName="Accent" presStyleLbl="node1" presStyleIdx="0" presStyleCnt="3"/>
      <dgm:spPr/>
    </dgm:pt>
    <dgm:pt modelId="{205E34EC-CF56-4BB6-B5D0-A90197CC4A7A}" type="pres">
      <dgm:prSet presAssocID="{C95EE2BF-3286-4B56-91E7-BD7522D6A6BF}" presName="ParentBackground3" presStyleCnt="0"/>
      <dgm:spPr/>
    </dgm:pt>
    <dgm:pt modelId="{1523E6C6-D8A4-4588-942A-EDC17FA80B92}" type="pres">
      <dgm:prSet presAssocID="{C95EE2BF-3286-4B56-91E7-BD7522D6A6BF}" presName="ParentBackground" presStyleLbl="fgAcc1" presStyleIdx="0" presStyleCnt="3"/>
      <dgm:spPr/>
    </dgm:pt>
    <dgm:pt modelId="{B344FC61-4BBE-407B-9BC0-5700FF059C07}" type="pres">
      <dgm:prSet presAssocID="{C95EE2BF-3286-4B56-91E7-BD7522D6A6BF}" presName="Parent3" presStyleLbl="revTx" presStyleIdx="0" presStyleCnt="0">
        <dgm:presLayoutVars>
          <dgm:chMax val="1"/>
          <dgm:chPref val="1"/>
          <dgm:bulletEnabled val="1"/>
        </dgm:presLayoutVars>
      </dgm:prSet>
      <dgm:spPr/>
    </dgm:pt>
    <dgm:pt modelId="{0C4806D3-57C0-4D07-85B9-59030D9B8392}" type="pres">
      <dgm:prSet presAssocID="{D26565DD-EDB8-459E-9267-7691229455E5}" presName="Accent2" presStyleCnt="0"/>
      <dgm:spPr/>
    </dgm:pt>
    <dgm:pt modelId="{847B2783-8CF5-44C1-B71F-F85C7D000616}" type="pres">
      <dgm:prSet presAssocID="{D26565DD-EDB8-459E-9267-7691229455E5}" presName="Accent" presStyleLbl="node1" presStyleIdx="1" presStyleCnt="3"/>
      <dgm:spPr/>
    </dgm:pt>
    <dgm:pt modelId="{3D90327C-541B-4184-B759-876709EA1DB1}" type="pres">
      <dgm:prSet presAssocID="{D26565DD-EDB8-459E-9267-7691229455E5}" presName="ParentBackground2" presStyleCnt="0"/>
      <dgm:spPr/>
    </dgm:pt>
    <dgm:pt modelId="{041AECA4-DAB4-4F6F-A05E-B069F8471539}" type="pres">
      <dgm:prSet presAssocID="{D26565DD-EDB8-459E-9267-7691229455E5}" presName="ParentBackground" presStyleLbl="fgAcc1" presStyleIdx="1" presStyleCnt="3"/>
      <dgm:spPr/>
    </dgm:pt>
    <dgm:pt modelId="{B136C8BF-F09E-405E-AA8F-74F9FE74DB40}" type="pres">
      <dgm:prSet presAssocID="{D26565DD-EDB8-459E-9267-7691229455E5}" presName="Parent2" presStyleLbl="revTx" presStyleIdx="0" presStyleCnt="0">
        <dgm:presLayoutVars>
          <dgm:chMax val="1"/>
          <dgm:chPref val="1"/>
          <dgm:bulletEnabled val="1"/>
        </dgm:presLayoutVars>
      </dgm:prSet>
      <dgm:spPr/>
    </dgm:pt>
    <dgm:pt modelId="{710D634D-6F95-49DD-8E27-05AB53D4D978}" type="pres">
      <dgm:prSet presAssocID="{C24304A4-61F2-4EEA-9C1A-A1F4419CD8B5}" presName="Accent1" presStyleCnt="0"/>
      <dgm:spPr/>
    </dgm:pt>
    <dgm:pt modelId="{4E219446-4291-4F22-8883-E8DE3DDDE908}" type="pres">
      <dgm:prSet presAssocID="{C24304A4-61F2-4EEA-9C1A-A1F4419CD8B5}" presName="Accent" presStyleLbl="node1" presStyleIdx="2" presStyleCnt="3"/>
      <dgm:spPr/>
    </dgm:pt>
    <dgm:pt modelId="{AD8002A7-12CC-4BB5-9C20-2EE97C227B0B}" type="pres">
      <dgm:prSet presAssocID="{C24304A4-61F2-4EEA-9C1A-A1F4419CD8B5}" presName="ParentBackground1" presStyleCnt="0"/>
      <dgm:spPr/>
    </dgm:pt>
    <dgm:pt modelId="{9D64394D-8B0C-4652-ACCE-37D15995A1B7}" type="pres">
      <dgm:prSet presAssocID="{C24304A4-61F2-4EEA-9C1A-A1F4419CD8B5}" presName="ParentBackground" presStyleLbl="fgAcc1" presStyleIdx="2" presStyleCnt="3"/>
      <dgm:spPr/>
    </dgm:pt>
    <dgm:pt modelId="{6639E091-6AEB-45B3-8830-6FAB8ACD4999}" type="pres">
      <dgm:prSet presAssocID="{C24304A4-61F2-4EEA-9C1A-A1F4419CD8B5}" presName="Parent1" presStyleLbl="revTx" presStyleIdx="0" presStyleCnt="0">
        <dgm:presLayoutVars>
          <dgm:chMax val="1"/>
          <dgm:chPref val="1"/>
          <dgm:bulletEnabled val="1"/>
        </dgm:presLayoutVars>
      </dgm:prSet>
      <dgm:spPr/>
    </dgm:pt>
  </dgm:ptLst>
  <dgm:cxnLst>
    <dgm:cxn modelId="{4C57E104-0B02-4AC6-82C1-2392EC9E166A}" type="presOf" srcId="{C95EE2BF-3286-4B56-91E7-BD7522D6A6BF}" destId="{1523E6C6-D8A4-4588-942A-EDC17FA80B92}" srcOrd="0" destOrd="0" presId="urn:microsoft.com/office/officeart/2011/layout/CircleProcess"/>
    <dgm:cxn modelId="{35ED2C18-3465-41BB-960C-6AA34BB40017}" srcId="{A45A6626-4CBF-46F2-8134-2D18BFBD559C}" destId="{C95EE2BF-3286-4B56-91E7-BD7522D6A6BF}" srcOrd="2" destOrd="0" parTransId="{13A2C1F9-F7CE-4E60-AB67-2C8EAF637FD9}" sibTransId="{2138C248-60EA-4ACE-972C-D15CA0F5B059}"/>
    <dgm:cxn modelId="{F4276A27-E65C-4337-ACA0-BD984B76CAB6}" type="presOf" srcId="{A45A6626-4CBF-46F2-8134-2D18BFBD559C}" destId="{F224571C-E5DC-4725-B3AD-37DF2785DF46}" srcOrd="0" destOrd="0" presId="urn:microsoft.com/office/officeart/2011/layout/CircleProcess"/>
    <dgm:cxn modelId="{4896FB29-62D5-49E1-B0C3-B22F2B7A2AAD}" type="presOf" srcId="{C95EE2BF-3286-4B56-91E7-BD7522D6A6BF}" destId="{B344FC61-4BBE-407B-9BC0-5700FF059C07}" srcOrd="1" destOrd="0" presId="urn:microsoft.com/office/officeart/2011/layout/CircleProcess"/>
    <dgm:cxn modelId="{2BFC5665-51E9-4303-8298-149F0F1F9B43}" type="presOf" srcId="{D26565DD-EDB8-459E-9267-7691229455E5}" destId="{B136C8BF-F09E-405E-AA8F-74F9FE74DB40}" srcOrd="1" destOrd="0" presId="urn:microsoft.com/office/officeart/2011/layout/CircleProcess"/>
    <dgm:cxn modelId="{AE89C86D-9444-4D03-A582-AD87EC4797C0}" type="presOf" srcId="{C24304A4-61F2-4EEA-9C1A-A1F4419CD8B5}" destId="{9D64394D-8B0C-4652-ACCE-37D15995A1B7}" srcOrd="0" destOrd="0" presId="urn:microsoft.com/office/officeart/2011/layout/CircleProcess"/>
    <dgm:cxn modelId="{3852507C-12D3-4914-BAEF-74B09944BBD8}" srcId="{A45A6626-4CBF-46F2-8134-2D18BFBD559C}" destId="{C24304A4-61F2-4EEA-9C1A-A1F4419CD8B5}" srcOrd="0" destOrd="0" parTransId="{E6354AFE-4969-4D77-91E7-DCDA5F8C46FD}" sibTransId="{09D34530-96BC-4AC8-A8C1-2B34A6216496}"/>
    <dgm:cxn modelId="{B30AC17C-0BA3-49F0-AB01-89B232F9B4ED}" type="presOf" srcId="{C24304A4-61F2-4EEA-9C1A-A1F4419CD8B5}" destId="{6639E091-6AEB-45B3-8830-6FAB8ACD4999}" srcOrd="1" destOrd="0" presId="urn:microsoft.com/office/officeart/2011/layout/CircleProcess"/>
    <dgm:cxn modelId="{997091D8-6F8D-4103-8542-43F16EC96DDF}" type="presOf" srcId="{D26565DD-EDB8-459E-9267-7691229455E5}" destId="{041AECA4-DAB4-4F6F-A05E-B069F8471539}" srcOrd="0" destOrd="0" presId="urn:microsoft.com/office/officeart/2011/layout/CircleProcess"/>
    <dgm:cxn modelId="{3CC861F4-8FA3-4D6A-812D-33E9DD008DA9}" srcId="{A45A6626-4CBF-46F2-8134-2D18BFBD559C}" destId="{D26565DD-EDB8-459E-9267-7691229455E5}" srcOrd="1" destOrd="0" parTransId="{E76DD42A-6C7C-4E92-AA5D-E4F59BBA9E69}" sibTransId="{C65E88CA-EB23-4E80-A162-3EC9E2692F04}"/>
    <dgm:cxn modelId="{C4E4D3F9-EB67-410B-B3C8-5EDBBFEC5D0D}" type="presParOf" srcId="{F224571C-E5DC-4725-B3AD-37DF2785DF46}" destId="{E25D9B91-7141-4F00-BC18-95ED5A3C8BC4}" srcOrd="0" destOrd="0" presId="urn:microsoft.com/office/officeart/2011/layout/CircleProcess"/>
    <dgm:cxn modelId="{4E18D3BE-99FE-439F-BA36-75C011A5483A}" type="presParOf" srcId="{E25D9B91-7141-4F00-BC18-95ED5A3C8BC4}" destId="{F22D2E91-1269-4D35-87F4-864A5F865A67}" srcOrd="0" destOrd="0" presId="urn:microsoft.com/office/officeart/2011/layout/CircleProcess"/>
    <dgm:cxn modelId="{979AB65A-B18E-4D5D-B0B3-FE269C718BCB}" type="presParOf" srcId="{F224571C-E5DC-4725-B3AD-37DF2785DF46}" destId="{205E34EC-CF56-4BB6-B5D0-A90197CC4A7A}" srcOrd="1" destOrd="0" presId="urn:microsoft.com/office/officeart/2011/layout/CircleProcess"/>
    <dgm:cxn modelId="{B1FDE561-B5E7-433C-A0C7-24317F538A44}" type="presParOf" srcId="{205E34EC-CF56-4BB6-B5D0-A90197CC4A7A}" destId="{1523E6C6-D8A4-4588-942A-EDC17FA80B92}" srcOrd="0" destOrd="0" presId="urn:microsoft.com/office/officeart/2011/layout/CircleProcess"/>
    <dgm:cxn modelId="{2A37EF48-32B3-419E-8C60-13E2456CAFCD}" type="presParOf" srcId="{F224571C-E5DC-4725-B3AD-37DF2785DF46}" destId="{B344FC61-4BBE-407B-9BC0-5700FF059C07}" srcOrd="2" destOrd="0" presId="urn:microsoft.com/office/officeart/2011/layout/CircleProcess"/>
    <dgm:cxn modelId="{E741B2FD-FCA1-4F91-85E3-B9588C8366E9}" type="presParOf" srcId="{F224571C-E5DC-4725-B3AD-37DF2785DF46}" destId="{0C4806D3-57C0-4D07-85B9-59030D9B8392}" srcOrd="3" destOrd="0" presId="urn:microsoft.com/office/officeart/2011/layout/CircleProcess"/>
    <dgm:cxn modelId="{1FF25580-2B00-41A9-88A1-005DE7C28A99}" type="presParOf" srcId="{0C4806D3-57C0-4D07-85B9-59030D9B8392}" destId="{847B2783-8CF5-44C1-B71F-F85C7D000616}" srcOrd="0" destOrd="0" presId="urn:microsoft.com/office/officeart/2011/layout/CircleProcess"/>
    <dgm:cxn modelId="{53DCF387-5B5D-4F29-A9E9-5D253813BDB7}" type="presParOf" srcId="{F224571C-E5DC-4725-B3AD-37DF2785DF46}" destId="{3D90327C-541B-4184-B759-876709EA1DB1}" srcOrd="4" destOrd="0" presId="urn:microsoft.com/office/officeart/2011/layout/CircleProcess"/>
    <dgm:cxn modelId="{63C57C71-B45D-46E8-B6C2-0484DB8E6FB6}" type="presParOf" srcId="{3D90327C-541B-4184-B759-876709EA1DB1}" destId="{041AECA4-DAB4-4F6F-A05E-B069F8471539}" srcOrd="0" destOrd="0" presId="urn:microsoft.com/office/officeart/2011/layout/CircleProcess"/>
    <dgm:cxn modelId="{0F3537CA-3FAB-4AE1-AFEA-9DFF53BE4BB9}" type="presParOf" srcId="{F224571C-E5DC-4725-B3AD-37DF2785DF46}" destId="{B136C8BF-F09E-405E-AA8F-74F9FE74DB40}" srcOrd="5" destOrd="0" presId="urn:microsoft.com/office/officeart/2011/layout/CircleProcess"/>
    <dgm:cxn modelId="{8167D55A-2177-4CA8-BDC0-270CB8DAC3AD}" type="presParOf" srcId="{F224571C-E5DC-4725-B3AD-37DF2785DF46}" destId="{710D634D-6F95-49DD-8E27-05AB53D4D978}" srcOrd="6" destOrd="0" presId="urn:microsoft.com/office/officeart/2011/layout/CircleProcess"/>
    <dgm:cxn modelId="{F8D7D653-5E02-4764-8E5B-AEDBB27117BE}" type="presParOf" srcId="{710D634D-6F95-49DD-8E27-05AB53D4D978}" destId="{4E219446-4291-4F22-8883-E8DE3DDDE908}" srcOrd="0" destOrd="0" presId="urn:microsoft.com/office/officeart/2011/layout/CircleProcess"/>
    <dgm:cxn modelId="{5CE3C522-1D3B-485D-92B6-6E1D22DFAF69}" type="presParOf" srcId="{F224571C-E5DC-4725-B3AD-37DF2785DF46}" destId="{AD8002A7-12CC-4BB5-9C20-2EE97C227B0B}" srcOrd="7" destOrd="0" presId="urn:microsoft.com/office/officeart/2011/layout/CircleProcess"/>
    <dgm:cxn modelId="{F918918C-BB8C-45E2-8BC9-8084407B66C3}" type="presParOf" srcId="{AD8002A7-12CC-4BB5-9C20-2EE97C227B0B}" destId="{9D64394D-8B0C-4652-ACCE-37D15995A1B7}" srcOrd="0" destOrd="0" presId="urn:microsoft.com/office/officeart/2011/layout/CircleProcess"/>
    <dgm:cxn modelId="{CD638762-CC92-4888-BA67-F4AA5CEAF8D4}" type="presParOf" srcId="{F224571C-E5DC-4725-B3AD-37DF2785DF46}" destId="{6639E091-6AEB-45B3-8830-6FAB8ACD4999}"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D2E91-1269-4D35-87F4-864A5F865A67}">
      <dsp:nvSpPr>
        <dsp:cNvPr id="0" name=""/>
        <dsp:cNvSpPr/>
      </dsp:nvSpPr>
      <dsp:spPr>
        <a:xfrm>
          <a:off x="5047578" y="634814"/>
          <a:ext cx="1681606" cy="16819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3E6C6-D8A4-4588-942A-EDC17FA80B92}">
      <dsp:nvSpPr>
        <dsp:cNvPr id="0" name=""/>
        <dsp:cNvSpPr/>
      </dsp:nvSpPr>
      <dsp:spPr>
        <a:xfrm>
          <a:off x="5103413" y="690887"/>
          <a:ext cx="1569937" cy="156977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Impact of the model</a:t>
          </a:r>
        </a:p>
      </dsp:txBody>
      <dsp:txXfrm>
        <a:off x="5327846" y="915182"/>
        <a:ext cx="1121071" cy="1121180"/>
      </dsp:txXfrm>
    </dsp:sp>
    <dsp:sp modelId="{847B2783-8CF5-44C1-B71F-F85C7D000616}">
      <dsp:nvSpPr>
        <dsp:cNvPr id="0" name=""/>
        <dsp:cNvSpPr/>
      </dsp:nvSpPr>
      <dsp:spPr>
        <a:xfrm rot="2700000">
          <a:off x="3311615" y="636847"/>
          <a:ext cx="1677556" cy="1677556"/>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AECA4-DAB4-4F6F-A05E-B069F8471539}">
      <dsp:nvSpPr>
        <dsp:cNvPr id="0" name=""/>
        <dsp:cNvSpPr/>
      </dsp:nvSpPr>
      <dsp:spPr>
        <a:xfrm>
          <a:off x="3365424" y="690887"/>
          <a:ext cx="1569937" cy="156977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Determination of origin</a:t>
          </a:r>
        </a:p>
      </dsp:txBody>
      <dsp:txXfrm>
        <a:off x="3589857" y="915182"/>
        <a:ext cx="1121071" cy="1121180"/>
      </dsp:txXfrm>
    </dsp:sp>
    <dsp:sp modelId="{4E219446-4291-4F22-8883-E8DE3DDDE908}">
      <dsp:nvSpPr>
        <dsp:cNvPr id="0" name=""/>
        <dsp:cNvSpPr/>
      </dsp:nvSpPr>
      <dsp:spPr>
        <a:xfrm rot="2700000">
          <a:off x="1573626" y="636847"/>
          <a:ext cx="1677556" cy="1677556"/>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4394D-8B0C-4652-ACCE-37D15995A1B7}">
      <dsp:nvSpPr>
        <dsp:cNvPr id="0" name=""/>
        <dsp:cNvSpPr/>
      </dsp:nvSpPr>
      <dsp:spPr>
        <a:xfrm>
          <a:off x="1627436" y="690887"/>
          <a:ext cx="1569937" cy="156977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Collection of data</a:t>
          </a:r>
        </a:p>
      </dsp:txBody>
      <dsp:txXfrm>
        <a:off x="1851869" y="915182"/>
        <a:ext cx="1121071" cy="112118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F38B9-363A-4577-94EB-04352EFA389F}"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E7E-2154-48E5-9948-64BFCBE2B1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24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F38B9-363A-4577-94EB-04352EFA389F}"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297426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F38B9-363A-4577-94EB-04352EFA389F}"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46562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F38B9-363A-4577-94EB-04352EFA389F}"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32126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AF38B9-363A-4577-94EB-04352EFA389F}"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A9E7E-2154-48E5-9948-64BFCBE2B1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03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F38B9-363A-4577-94EB-04352EFA389F}" type="datetimeFigureOut">
              <a:rPr lang="en-IN" smtClean="0"/>
              <a:t>08-10-2017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169583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F38B9-363A-4577-94EB-04352EFA389F}" type="datetimeFigureOut">
              <a:rPr lang="en-IN" smtClean="0"/>
              <a:t>08-10-2017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362170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F38B9-363A-4577-94EB-04352EFA389F}" type="datetimeFigureOut">
              <a:rPr lang="en-IN" smtClean="0"/>
              <a:t>08-10-2017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15819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AF38B9-363A-4577-94EB-04352EFA389F}" type="datetimeFigureOut">
              <a:rPr lang="en-IN" smtClean="0"/>
              <a:t>08-10-2017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209660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AF38B9-363A-4577-94EB-04352EFA389F}" type="datetimeFigureOut">
              <a:rPr lang="en-IN" smtClean="0"/>
              <a:t>08-10-2017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CA9E7E-2154-48E5-9948-64BFCBE2B1CA}" type="slidenum">
              <a:rPr lang="en-IN" smtClean="0"/>
              <a:t>‹#›</a:t>
            </a:fld>
            <a:endParaRPr lang="en-IN"/>
          </a:p>
        </p:txBody>
      </p:sp>
    </p:spTree>
    <p:extLst>
      <p:ext uri="{BB962C8B-B14F-4D97-AF65-F5344CB8AC3E}">
        <p14:creationId xmlns:p14="http://schemas.microsoft.com/office/powerpoint/2010/main" val="403295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AF38B9-363A-4577-94EB-04352EFA389F}" type="datetimeFigureOut">
              <a:rPr lang="en-IN" smtClean="0"/>
              <a:t>08-10-2017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A9E7E-2154-48E5-9948-64BFCBE2B1CA}" type="slidenum">
              <a:rPr lang="en-IN" smtClean="0"/>
              <a:t>‹#›</a:t>
            </a:fld>
            <a:endParaRPr lang="en-IN"/>
          </a:p>
        </p:txBody>
      </p:sp>
    </p:spTree>
    <p:extLst>
      <p:ext uri="{BB962C8B-B14F-4D97-AF65-F5344CB8AC3E}">
        <p14:creationId xmlns:p14="http://schemas.microsoft.com/office/powerpoint/2010/main" val="144950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AF38B9-363A-4577-94EB-04352EFA389F}" type="datetimeFigureOut">
              <a:rPr lang="en-IN" smtClean="0"/>
              <a:t>08-10-2017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CA9E7E-2154-48E5-9948-64BFCBE2B1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313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DD55-F2F5-4BE5-A39E-E596A25C1A03}"/>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Tracing of Information Flow in Social Network</a:t>
            </a:r>
          </a:p>
        </p:txBody>
      </p:sp>
      <p:sp>
        <p:nvSpPr>
          <p:cNvPr id="3" name="Subtitle 2">
            <a:extLst>
              <a:ext uri="{FF2B5EF4-FFF2-40B4-BE49-F238E27FC236}">
                <a16:creationId xmlns:a16="http://schemas.microsoft.com/office/drawing/2014/main" id="{AB7ACA76-064A-4F59-89FC-900590621198}"/>
              </a:ext>
            </a:extLst>
          </p:cNvPr>
          <p:cNvSpPr>
            <a:spLocks noGrp="1"/>
          </p:cNvSpPr>
          <p:nvPr>
            <p:ph type="subTitle" idx="1"/>
          </p:nvPr>
        </p:nvSpPr>
        <p:spPr>
          <a:xfrm>
            <a:off x="1100051" y="4455619"/>
            <a:ext cx="10058400" cy="1803137"/>
          </a:xfrm>
        </p:spPr>
        <p:txBody>
          <a:bodyPr>
            <a:normAutofit fontScale="92500" lnSpcReduction="10000"/>
          </a:bodyPr>
          <a:lstStyle/>
          <a:p>
            <a:r>
              <a:rPr lang="en-IN" cap="none" dirty="0">
                <a:latin typeface="Times New Roman" panose="02020603050405020304" pitchFamily="18" charset="0"/>
                <a:cs typeface="Times New Roman" panose="02020603050405020304" pitchFamily="18" charset="0"/>
              </a:rPr>
              <a:t>Under the guidance of:				      By:</a:t>
            </a:r>
          </a:p>
          <a:p>
            <a:r>
              <a:rPr lang="en-IN" cap="none" dirty="0">
                <a:latin typeface="Times New Roman" panose="02020603050405020304" pitchFamily="18" charset="0"/>
                <a:cs typeface="Times New Roman" panose="02020603050405020304" pitchFamily="18" charset="0"/>
              </a:rPr>
              <a:t>Ms. Ankita, Mr. </a:t>
            </a:r>
            <a:r>
              <a:rPr lang="en-IN" cap="none" dirty="0" err="1">
                <a:latin typeface="Times New Roman" panose="02020603050405020304" pitchFamily="18" charset="0"/>
                <a:cs typeface="Times New Roman" panose="02020603050405020304" pitchFamily="18" charset="0"/>
              </a:rPr>
              <a:t>Rishabh</a:t>
            </a:r>
            <a:r>
              <a:rPr lang="en-IN" cap="none" dirty="0">
                <a:latin typeface="Times New Roman" panose="02020603050405020304" pitchFamily="18" charset="0"/>
                <a:cs typeface="Times New Roman" panose="02020603050405020304" pitchFamily="18" charset="0"/>
              </a:rPr>
              <a:t> Kaushal				Himani Sharma</a:t>
            </a:r>
          </a:p>
          <a:p>
            <a:r>
              <a:rPr lang="en-IN" cap="none" dirty="0">
                <a:latin typeface="Times New Roman" panose="02020603050405020304" pitchFamily="18" charset="0"/>
                <a:cs typeface="Times New Roman" panose="02020603050405020304" pitchFamily="18" charset="0"/>
              </a:rPr>
              <a:t>								01902052016</a:t>
            </a:r>
          </a:p>
          <a:p>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M.Tech</a:t>
            </a:r>
            <a:r>
              <a:rPr lang="en-IN" cap="none" dirty="0">
                <a:latin typeface="Times New Roman" panose="02020603050405020304" pitchFamily="18" charset="0"/>
                <a:cs typeface="Times New Roman" panose="02020603050405020304" pitchFamily="18" charset="0"/>
              </a:rPr>
              <a:t>-ISM</a:t>
            </a:r>
          </a:p>
        </p:txBody>
      </p:sp>
    </p:spTree>
    <p:extLst>
      <p:ext uri="{BB962C8B-B14F-4D97-AF65-F5344CB8AC3E}">
        <p14:creationId xmlns:p14="http://schemas.microsoft.com/office/powerpoint/2010/main" val="116680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268B-E129-4AE6-9E98-B47329BDC4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1EFA9D8-338E-43B5-96E1-F742F3AA888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tracing information flow in Social Network is a cumbersome process. As large amount of data is unstructured and uncorrelated, which is available in multiple formats. </a:t>
            </a:r>
          </a:p>
          <a:p>
            <a:r>
              <a:rPr lang="en-IN" dirty="0">
                <a:latin typeface="Times New Roman" panose="02020603050405020304" pitchFamily="18" charset="0"/>
                <a:cs typeface="Times New Roman" panose="02020603050405020304" pitchFamily="18" charset="0"/>
              </a:rPr>
              <a:t>This work aims to </a:t>
            </a:r>
            <a:r>
              <a:rPr lang="en-IN" b="1" dirty="0">
                <a:latin typeface="Times New Roman" panose="02020603050405020304" pitchFamily="18" charset="0"/>
                <a:cs typeface="Times New Roman" panose="02020603050405020304" pitchFamily="18" charset="0"/>
              </a:rPr>
              <a:t>solve the problem by connecting the unconnected dots in problem domain</a:t>
            </a:r>
            <a:r>
              <a:rPr lang="en-IN" dirty="0">
                <a:latin typeface="Times New Roman" panose="02020603050405020304" pitchFamily="18" charset="0"/>
                <a:cs typeface="Times New Roman" panose="02020603050405020304" pitchFamily="18" charset="0"/>
              </a:rPr>
              <a:t>. It involves retrieval, pre-processing and analytics of social network database. </a:t>
            </a:r>
          </a:p>
          <a:p>
            <a:r>
              <a:rPr lang="en-IN" u="sng" dirty="0">
                <a:latin typeface="Times New Roman" panose="02020603050405020304" pitchFamily="18" charset="0"/>
                <a:cs typeface="Times New Roman" panose="02020603050405020304" pitchFamily="18" charset="0"/>
              </a:rPr>
              <a:t>In order to identify, the original source of information. It can be determined how information diffusion occurs among followers and exhibit their interest.  </a:t>
            </a:r>
          </a:p>
        </p:txBody>
      </p:sp>
      <p:graphicFrame>
        <p:nvGraphicFramePr>
          <p:cNvPr id="4" name="Diagram 3">
            <a:extLst>
              <a:ext uri="{FF2B5EF4-FFF2-40B4-BE49-F238E27FC236}">
                <a16:creationId xmlns:a16="http://schemas.microsoft.com/office/drawing/2014/main" id="{7522C8B3-4F76-4424-8F7F-05287C420B5F}"/>
              </a:ext>
            </a:extLst>
          </p:cNvPr>
          <p:cNvGraphicFramePr/>
          <p:nvPr>
            <p:extLst>
              <p:ext uri="{D42A27DB-BD31-4B8C-83A1-F6EECF244321}">
                <p14:modId xmlns:p14="http://schemas.microsoft.com/office/powerpoint/2010/main" val="602317513"/>
              </p:ext>
            </p:extLst>
          </p:nvPr>
        </p:nvGraphicFramePr>
        <p:xfrm>
          <a:off x="2032000" y="3826276"/>
          <a:ext cx="7955379" cy="2951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86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1F4C-A137-4875-AAE6-9F6CFBE84BA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D9DE8B-A5C2-4F43-9BBF-374970021AE1}"/>
              </a:ext>
            </a:extLst>
          </p:cNvPr>
          <p:cNvSpPr>
            <a:spLocks noGrp="1"/>
          </p:cNvSpPr>
          <p:nvPr>
            <p:ph idx="1"/>
          </p:nvPr>
        </p:nvSpPr>
        <p:spPr/>
        <p:txBody>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Online social networks allow users to produce and consume content on an unprecedented scale. Due to the impact of these networks on society, it is essential to extract valuable information from this huge amount of data.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Events, hazards, protest, rumours etc. spread and evolve very quickly in social networks. Therefore, their understanding, visualization, and prediction are becoming critical issue for both end-users and researchers.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In recent years, a variety of techniques and models developed to capture, analyse it, extract knowledge from it and predict information diffusion.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It is very common in real life that information distorts during the process of transmission in a social network, which may lead to people’s incorrect comprehension of the information and further poor decision making.</a:t>
            </a:r>
          </a:p>
        </p:txBody>
      </p:sp>
    </p:spTree>
    <p:extLst>
      <p:ext uri="{BB962C8B-B14F-4D97-AF65-F5344CB8AC3E}">
        <p14:creationId xmlns:p14="http://schemas.microsoft.com/office/powerpoint/2010/main" val="284070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3AAF-D11A-4740-91B5-0322C26D1F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Twitter is being considered?</a:t>
            </a:r>
          </a:p>
        </p:txBody>
      </p:sp>
      <p:sp>
        <p:nvSpPr>
          <p:cNvPr id="3" name="Content Placeholder 2">
            <a:extLst>
              <a:ext uri="{FF2B5EF4-FFF2-40B4-BE49-F238E27FC236}">
                <a16:creationId xmlns:a16="http://schemas.microsoft.com/office/drawing/2014/main" id="{9758C2DE-EB5F-47F2-900B-4EC0ADFA9539}"/>
              </a:ext>
            </a:extLst>
          </p:cNvPr>
          <p:cNvSpPr>
            <a:spLocks noGrp="1"/>
          </p:cNvSpPr>
          <p:nvPr>
            <p:ph idx="1"/>
          </p:nvPr>
        </p:nvSpPr>
        <p:spPr>
          <a:xfrm>
            <a:off x="1097280" y="1899002"/>
            <a:ext cx="10058400" cy="4023360"/>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Twitter is a microblogging site with more than 300 million active users.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Around 500  tweets are generated daily.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There are three levels of permission available to applications:</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read only</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read and write</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read, write and access Direct Messages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The amount of public data is very large.</a:t>
            </a:r>
          </a:p>
        </p:txBody>
      </p:sp>
    </p:spTree>
    <p:extLst>
      <p:ext uri="{BB962C8B-B14F-4D97-AF65-F5344CB8AC3E}">
        <p14:creationId xmlns:p14="http://schemas.microsoft.com/office/powerpoint/2010/main" val="197876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87E7-475E-4307-A608-60D7C5656F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CBA6571D-4442-4416-A554-07B804B09C5D}"/>
              </a:ext>
            </a:extLst>
          </p:cNvPr>
          <p:cNvSpPr>
            <a:spLocks noGrp="1"/>
          </p:cNvSpPr>
          <p:nvPr>
            <p:ph idx="1"/>
          </p:nvPr>
        </p:nvSpPr>
        <p:spPr>
          <a:xfrm>
            <a:off x="1097280" y="1845733"/>
            <a:ext cx="10058400" cy="4466289"/>
          </a:xfrm>
        </p:spPr>
        <p:txBody>
          <a:bodyPr>
            <a:normAutofit fontScale="92500"/>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Twitter, a microblogging network has attracted many studies on its features, the quote tweet option, the follow prediction, and the interaction between the network topology and the users.[1],[6]</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Various studies on information diffusion have been done. Weng et al. [5] examined how information diffusion caused the creation of new social links and reshaped the structure of microblogging system.</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Dickens et al. [4] presented models of information flow based on the Independent Cascade Model to predict the probabilities of invisible flow on Twitter.</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As online social networks become extremely popular in these days, people communicate and exchange information for various purposes. </a:t>
            </a:r>
            <a:r>
              <a:rPr lang="en-IN" dirty="0" err="1">
                <a:latin typeface="Times New Roman" panose="02020603050405020304" pitchFamily="18" charset="0"/>
                <a:cs typeface="Times New Roman" panose="02020603050405020304" pitchFamily="18" charset="0"/>
              </a:rPr>
              <a:t>Rattanaritnont</a:t>
            </a:r>
            <a:r>
              <a:rPr lang="en-IN" dirty="0">
                <a:latin typeface="Times New Roman" panose="02020603050405020304" pitchFamily="18" charset="0"/>
                <a:cs typeface="Times New Roman" panose="02020603050405020304" pitchFamily="18" charset="0"/>
              </a:rPr>
              <a:t> et al. [2] investigate patterns of information diffusion and behaviours of participating users in Twitter. That would be useful to verify the effectiveness of marketing and publicity campaigns. </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Zhang et al. [3] relying on social big data, they focus on the analysis and control of information diffusion. Using on the two real-world datasets, they proposed two critical points are verified and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Our work may be beneficial in terms of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and designing the information diffusion algorithms and relevant control strategies.</a:t>
            </a:r>
          </a:p>
        </p:txBody>
      </p:sp>
    </p:spTree>
    <p:extLst>
      <p:ext uri="{BB962C8B-B14F-4D97-AF65-F5344CB8AC3E}">
        <p14:creationId xmlns:p14="http://schemas.microsoft.com/office/powerpoint/2010/main" val="135134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4DF6-85F7-47FF-9507-59B4B1F2D0C7}"/>
              </a:ext>
            </a:extLst>
          </p:cNvPr>
          <p:cNvSpPr>
            <a:spLocks noGrp="1"/>
          </p:cNvSpPr>
          <p:nvPr>
            <p:ph type="title" idx="4294967295"/>
          </p:nvPr>
        </p:nvSpPr>
        <p:spPr>
          <a:xfrm>
            <a:off x="1068279" y="269583"/>
            <a:ext cx="10058400" cy="733425"/>
          </a:xfrm>
        </p:spPr>
        <p:txBody>
          <a:bodyPr/>
          <a:lstStyle/>
          <a:p>
            <a:r>
              <a:rPr lang="en-IN" dirty="0">
                <a:latin typeface="Times New Roman" panose="02020603050405020304" pitchFamily="18" charset="0"/>
                <a:cs typeface="Times New Roman" panose="02020603050405020304" pitchFamily="18" charset="0"/>
              </a:rPr>
              <a:t>Proposed Methodology </a:t>
            </a:r>
          </a:p>
        </p:txBody>
      </p:sp>
      <p:pic>
        <p:nvPicPr>
          <p:cNvPr id="15" name="Picture 14">
            <a:extLst>
              <a:ext uri="{FF2B5EF4-FFF2-40B4-BE49-F238E27FC236}">
                <a16:creationId xmlns:a16="http://schemas.microsoft.com/office/drawing/2014/main" id="{6ABA35E8-7336-40A9-8F06-6DB728B8C9A5}"/>
              </a:ext>
            </a:extLst>
          </p:cNvPr>
          <p:cNvPicPr>
            <a:picLocks noChangeAspect="1"/>
          </p:cNvPicPr>
          <p:nvPr/>
        </p:nvPicPr>
        <p:blipFill>
          <a:blip r:embed="rId2"/>
          <a:stretch>
            <a:fillRect/>
          </a:stretch>
        </p:blipFill>
        <p:spPr>
          <a:xfrm>
            <a:off x="2057399" y="983035"/>
            <a:ext cx="9267825" cy="5613027"/>
          </a:xfrm>
          <a:prstGeom prst="rect">
            <a:avLst/>
          </a:prstGeom>
        </p:spPr>
      </p:pic>
    </p:spTree>
    <p:extLst>
      <p:ext uri="{BB962C8B-B14F-4D97-AF65-F5344CB8AC3E}">
        <p14:creationId xmlns:p14="http://schemas.microsoft.com/office/powerpoint/2010/main" val="165476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720D-3940-4532-95EA-DE44805CFDB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1CCA060-46DD-4EA1-8C15-A30895F3E7E0}"/>
              </a:ext>
            </a:extLst>
          </p:cNvPr>
          <p:cNvSpPr>
            <a:spLocks noGrp="1"/>
          </p:cNvSpPr>
          <p:nvPr>
            <p:ph idx="1"/>
          </p:nvPr>
        </p:nvSpPr>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Guille</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Hacid</a:t>
            </a:r>
            <a:r>
              <a:rPr lang="en-IN" dirty="0">
                <a:latin typeface="Times New Roman" panose="02020603050405020304" pitchFamily="18" charset="0"/>
                <a:cs typeface="Times New Roman" panose="02020603050405020304" pitchFamily="18" charset="0"/>
              </a:rPr>
              <a:t> H, Favre C, </a:t>
            </a:r>
            <a:r>
              <a:rPr lang="en-IN" dirty="0" err="1">
                <a:latin typeface="Times New Roman" panose="02020603050405020304" pitchFamily="18" charset="0"/>
                <a:cs typeface="Times New Roman" panose="02020603050405020304" pitchFamily="18" charset="0"/>
              </a:rPr>
              <a:t>Zighed</a:t>
            </a:r>
            <a:r>
              <a:rPr lang="en-IN" dirty="0">
                <a:latin typeface="Times New Roman" panose="02020603050405020304" pitchFamily="18" charset="0"/>
                <a:cs typeface="Times New Roman" panose="02020603050405020304" pitchFamily="18" charset="0"/>
              </a:rPr>
              <a:t> DA (2013) Information diffusion in online social networks: a survey. SIGMOD Rec 42(1):17–28.</a:t>
            </a:r>
          </a:p>
          <a:p>
            <a:pPr algn="just"/>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Geerajit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Rattanaritnont</a:t>
            </a:r>
            <a:r>
              <a:rPr lang="en-IN" dirty="0">
                <a:latin typeface="Times New Roman" panose="02020603050405020304" pitchFamily="18" charset="0"/>
                <a:cs typeface="Times New Roman" panose="02020603050405020304" pitchFamily="18" charset="0"/>
              </a:rPr>
              <a:t>, Masashi Toyoda, Masaru </a:t>
            </a:r>
            <a:r>
              <a:rPr lang="en-IN" dirty="0" err="1">
                <a:latin typeface="Times New Roman" panose="02020603050405020304" pitchFamily="18" charset="0"/>
                <a:cs typeface="Times New Roman" panose="02020603050405020304" pitchFamily="18" charset="0"/>
              </a:rPr>
              <a:t>Kitsuregawa</a:t>
            </a:r>
            <a:r>
              <a:rPr lang="en-IN" dirty="0">
                <a:latin typeface="Times New Roman" panose="02020603050405020304" pitchFamily="18" charset="0"/>
                <a:cs typeface="Times New Roman" panose="02020603050405020304" pitchFamily="18" charset="0"/>
              </a:rPr>
              <a:t>, “Characterizing Topic-Specific Hashtag Cascade in Twitter Based on Distributions of User Influence”, Web Technologies and Applications. </a:t>
            </a:r>
            <a:r>
              <a:rPr lang="en-IN" dirty="0" err="1">
                <a:latin typeface="Times New Roman" panose="02020603050405020304" pitchFamily="18" charset="0"/>
                <a:cs typeface="Times New Roman" panose="02020603050405020304" pitchFamily="18" charset="0"/>
              </a:rPr>
              <a:t>APWeb</a:t>
            </a:r>
            <a:r>
              <a:rPr lang="en-IN" dirty="0">
                <a:latin typeface="Times New Roman" panose="02020603050405020304" pitchFamily="18" charset="0"/>
                <a:cs typeface="Times New Roman" panose="02020603050405020304" pitchFamily="18" charset="0"/>
              </a:rPr>
              <a:t> 2012. Lecture Notes in Computer Science, </a:t>
            </a:r>
            <a:r>
              <a:rPr lang="en-IN" dirty="0" err="1">
                <a:latin typeface="Times New Roman" panose="02020603050405020304" pitchFamily="18" charset="0"/>
                <a:cs typeface="Times New Roman" panose="02020603050405020304" pitchFamily="18" charset="0"/>
              </a:rPr>
              <a:t>vol</a:t>
            </a:r>
            <a:r>
              <a:rPr lang="en-IN" dirty="0">
                <a:latin typeface="Times New Roman" panose="02020603050405020304" pitchFamily="18" charset="0"/>
                <a:cs typeface="Times New Roman" panose="02020603050405020304" pitchFamily="18" charset="0"/>
              </a:rPr>
              <a:t> 7235. Springer, Berlin, Heidelberg.</a:t>
            </a:r>
          </a:p>
          <a:p>
            <a:pPr algn="just"/>
            <a:r>
              <a:rPr lang="en-IN" dirty="0">
                <a:latin typeface="Times New Roman" panose="02020603050405020304" pitchFamily="18" charset="0"/>
                <a:cs typeface="Times New Roman" panose="02020603050405020304" pitchFamily="18" charset="0"/>
              </a:rPr>
              <a:t>[3] Kai Zhang, </a:t>
            </a:r>
            <a:r>
              <a:rPr lang="en-IN" dirty="0" err="1">
                <a:latin typeface="Times New Roman" panose="02020603050405020304" pitchFamily="18" charset="0"/>
                <a:cs typeface="Times New Roman" panose="02020603050405020304" pitchFamily="18" charset="0"/>
              </a:rPr>
              <a:t>Jingjing</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Chunxiao</a:t>
            </a:r>
            <a:r>
              <a:rPr lang="en-IN" dirty="0">
                <a:latin typeface="Times New Roman" panose="02020603050405020304" pitchFamily="18" charset="0"/>
                <a:cs typeface="Times New Roman" panose="02020603050405020304" pitchFamily="18" charset="0"/>
              </a:rPr>
              <a:t> Jiang, </a:t>
            </a:r>
            <a:r>
              <a:rPr lang="en-IN" dirty="0" err="1">
                <a:latin typeface="Times New Roman" panose="02020603050405020304" pitchFamily="18" charset="0"/>
                <a:cs typeface="Times New Roman" panose="02020603050405020304" pitchFamily="18" charset="0"/>
              </a:rPr>
              <a:t>Zhongxiang</a:t>
            </a:r>
            <a:r>
              <a:rPr lang="en-IN" dirty="0">
                <a:latin typeface="Times New Roman" panose="02020603050405020304" pitchFamily="18" charset="0"/>
                <a:cs typeface="Times New Roman" panose="02020603050405020304" pitchFamily="18" charset="0"/>
              </a:rPr>
              <a:t> Wei, Yong Ren, ”Big data driven information diffusion analysis and control in online social networks.”, in IEEE International Conference on Communications ,2017.</a:t>
            </a:r>
          </a:p>
          <a:p>
            <a:pPr algn="just"/>
            <a:r>
              <a:rPr lang="en-IN" dirty="0">
                <a:latin typeface="Times New Roman" panose="02020603050405020304" pitchFamily="18" charset="0"/>
                <a:cs typeface="Times New Roman" panose="02020603050405020304" pitchFamily="18" charset="0"/>
              </a:rPr>
              <a:t>[4] L. Dickens, I. Molloy, J. Lobo, P. C. Cheng, A. Russo, “Learning stochastic models of information flow”, IEEE 28th International Conference on Data Engineering, pp. 570–581, 2012.</a:t>
            </a:r>
          </a:p>
          <a:p>
            <a:pPr algn="just"/>
            <a:r>
              <a:rPr lang="en-IN" dirty="0">
                <a:latin typeface="Times New Roman" panose="02020603050405020304" pitchFamily="18" charset="0"/>
                <a:cs typeface="Times New Roman" panose="02020603050405020304" pitchFamily="18" charset="0"/>
              </a:rPr>
              <a:t>[5] L. Weng, J. </a:t>
            </a:r>
            <a:r>
              <a:rPr lang="en-IN" dirty="0" err="1">
                <a:latin typeface="Times New Roman" panose="02020603050405020304" pitchFamily="18" charset="0"/>
                <a:cs typeface="Times New Roman" panose="02020603050405020304" pitchFamily="18" charset="0"/>
              </a:rPr>
              <a:t>Ratkiewicz</a:t>
            </a:r>
            <a:r>
              <a:rPr lang="en-IN" dirty="0">
                <a:latin typeface="Times New Roman" panose="02020603050405020304" pitchFamily="18" charset="0"/>
                <a:cs typeface="Times New Roman" panose="02020603050405020304" pitchFamily="18" charset="0"/>
              </a:rPr>
              <a:t>, N. </a:t>
            </a:r>
            <a:r>
              <a:rPr lang="en-IN" dirty="0" err="1">
                <a:latin typeface="Times New Roman" panose="02020603050405020304" pitchFamily="18" charset="0"/>
                <a:cs typeface="Times New Roman" panose="02020603050405020304" pitchFamily="18" charset="0"/>
              </a:rPr>
              <a:t>Perra</a:t>
            </a: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Gon¸calves</a:t>
            </a:r>
            <a:r>
              <a:rPr lang="en-IN" dirty="0">
                <a:latin typeface="Times New Roman" panose="02020603050405020304" pitchFamily="18" charset="0"/>
                <a:cs typeface="Times New Roman" panose="02020603050405020304" pitchFamily="18" charset="0"/>
              </a:rPr>
              <a:t>, C. Castillo, F. </a:t>
            </a:r>
            <a:r>
              <a:rPr lang="en-IN" dirty="0" err="1">
                <a:latin typeface="Times New Roman" panose="02020603050405020304" pitchFamily="18" charset="0"/>
                <a:cs typeface="Times New Roman" panose="02020603050405020304" pitchFamily="18" charset="0"/>
              </a:rPr>
              <a:t>Bonchi</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Schifanella</a:t>
            </a:r>
            <a:r>
              <a:rPr lang="en-IN" dirty="0">
                <a:latin typeface="Times New Roman" panose="02020603050405020304" pitchFamily="18" charset="0"/>
                <a:cs typeface="Times New Roman" panose="02020603050405020304" pitchFamily="18" charset="0"/>
              </a:rPr>
              <a:t>, F. </a:t>
            </a:r>
            <a:r>
              <a:rPr lang="en-IN" dirty="0" err="1">
                <a:latin typeface="Times New Roman" panose="02020603050405020304" pitchFamily="18" charset="0"/>
                <a:cs typeface="Times New Roman" panose="02020603050405020304" pitchFamily="18" charset="0"/>
              </a:rPr>
              <a:t>Menczer</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Flammini</a:t>
            </a:r>
            <a:r>
              <a:rPr lang="en-IN" dirty="0">
                <a:latin typeface="Times New Roman" panose="02020603050405020304" pitchFamily="18" charset="0"/>
                <a:cs typeface="Times New Roman" panose="02020603050405020304" pitchFamily="18" charset="0"/>
              </a:rPr>
              <a:t>, “The role of information diffusion in the evolution of social networks”,  Proceedings of the 19th ACM SIGKDD International Conference on Knowledge Discovery and Data Mining, KDD ’13, ACM, pp. 356–364, 2013.</a:t>
            </a:r>
          </a:p>
          <a:p>
            <a:pPr algn="just"/>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Yadong</a:t>
            </a:r>
            <a:r>
              <a:rPr lang="en-IN" dirty="0">
                <a:latin typeface="Times New Roman" panose="02020603050405020304" pitchFamily="18" charset="0"/>
                <a:cs typeface="Times New Roman" panose="02020603050405020304" pitchFamily="18" charset="0"/>
              </a:rPr>
              <a:t> Zhou, </a:t>
            </a:r>
            <a:r>
              <a:rPr lang="en-IN" dirty="0" err="1">
                <a:latin typeface="Times New Roman" panose="02020603050405020304" pitchFamily="18" charset="0"/>
                <a:cs typeface="Times New Roman" panose="02020603050405020304" pitchFamily="18" charset="0"/>
              </a:rPr>
              <a:t>Beibei</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Xiaoxiao</a:t>
            </a:r>
            <a:r>
              <a:rPr lang="en-IN" dirty="0">
                <a:latin typeface="Times New Roman" panose="02020603050405020304" pitchFamily="18" charset="0"/>
                <a:cs typeface="Times New Roman" panose="02020603050405020304" pitchFamily="18" charset="0"/>
              </a:rPr>
              <a:t> Sun, </a:t>
            </a:r>
            <a:r>
              <a:rPr lang="en-IN" dirty="0" err="1">
                <a:latin typeface="Times New Roman" panose="02020603050405020304" pitchFamily="18" charset="0"/>
                <a:cs typeface="Times New Roman" panose="02020603050405020304" pitchFamily="18" charset="0"/>
              </a:rPr>
              <a:t>Qinghua</a:t>
            </a:r>
            <a:r>
              <a:rPr lang="en-IN" dirty="0">
                <a:latin typeface="Times New Roman" panose="02020603050405020304" pitchFamily="18" charset="0"/>
                <a:cs typeface="Times New Roman" panose="02020603050405020304" pitchFamily="18" charset="0"/>
              </a:rPr>
              <a:t> Zheng, Ting Liu,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dynamics of information diffusion in microblogging social network”, Journal of Network and Computer Applications 86: 92-102, 2017.</a:t>
            </a:r>
          </a:p>
        </p:txBody>
      </p:sp>
    </p:spTree>
    <p:extLst>
      <p:ext uri="{BB962C8B-B14F-4D97-AF65-F5344CB8AC3E}">
        <p14:creationId xmlns:p14="http://schemas.microsoft.com/office/powerpoint/2010/main" val="107803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68268-01E9-4514-8780-7B3D7BAE3A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 t="7537" r="-124" b="7537"/>
          <a:stretch/>
        </p:blipFill>
        <p:spPr>
          <a:xfrm>
            <a:off x="0" y="62144"/>
            <a:ext cx="12192000" cy="6279286"/>
          </a:xfrm>
          <a:prstGeom prst="rect">
            <a:avLst/>
          </a:prstGeom>
        </p:spPr>
      </p:pic>
      <p:sp>
        <p:nvSpPr>
          <p:cNvPr id="5" name="Rectangle 4">
            <a:extLst>
              <a:ext uri="{FF2B5EF4-FFF2-40B4-BE49-F238E27FC236}">
                <a16:creationId xmlns:a16="http://schemas.microsoft.com/office/drawing/2014/main" id="{5BA7E098-2FFF-4D13-971F-669851FD5B33}"/>
              </a:ext>
            </a:extLst>
          </p:cNvPr>
          <p:cNvSpPr/>
          <p:nvPr/>
        </p:nvSpPr>
        <p:spPr>
          <a:xfrm>
            <a:off x="4305738" y="1582419"/>
            <a:ext cx="375808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 !!</a:t>
            </a:r>
          </a:p>
        </p:txBody>
      </p:sp>
    </p:spTree>
    <p:extLst>
      <p:ext uri="{BB962C8B-B14F-4D97-AF65-F5344CB8AC3E}">
        <p14:creationId xmlns:p14="http://schemas.microsoft.com/office/powerpoint/2010/main" val="1812191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575</TotalTime>
  <Words>833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Times New Roman</vt:lpstr>
      <vt:lpstr>Wingdings</vt:lpstr>
      <vt:lpstr>Retrospect</vt:lpstr>
      <vt:lpstr>Tracing of Information Flow in Social Network</vt:lpstr>
      <vt:lpstr>Problem Statement</vt:lpstr>
      <vt:lpstr>Introduction</vt:lpstr>
      <vt:lpstr>Why Twitter is being considered?</vt:lpstr>
      <vt:lpstr>Literature Survey</vt:lpstr>
      <vt:lpstr>Proposed Methodology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of Information Flow in Social Network</dc:title>
  <dc:creator>Himani Sharma</dc:creator>
  <cp:lastModifiedBy>Himani Sharma</cp:lastModifiedBy>
  <cp:revision>38</cp:revision>
  <dcterms:created xsi:type="dcterms:W3CDTF">2017-10-08T11:21:24Z</dcterms:created>
  <dcterms:modified xsi:type="dcterms:W3CDTF">2017-10-08T20:56:45Z</dcterms:modified>
</cp:coreProperties>
</file>