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Old Standard TT"/>
      <p:regular r:id="rId30"/>
      <p:bold r:id="rId31"/>
      <p: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bold.fntdata"/><Relationship Id="rId30" Type="http://schemas.openxmlformats.org/officeDocument/2006/relationships/font" Target="fonts/OldStandardTT-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ldStandardT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latin typeface="Roboto"/>
                <a:ea typeface="Roboto"/>
                <a:cs typeface="Roboto"/>
                <a:sym typeface="Roboto"/>
              </a:rPr>
              <a:t>My name is LSG and I am </a:t>
            </a:r>
            <a:r>
              <a:rPr lang="en" sz="1200">
                <a:solidFill>
                  <a:srgbClr val="111111"/>
                </a:solidFill>
                <a:latin typeface="Roboto"/>
                <a:ea typeface="Roboto"/>
                <a:cs typeface="Roboto"/>
                <a:sym typeface="Roboto"/>
              </a:rPr>
              <a:t>currently pursuing </a:t>
            </a:r>
            <a:r>
              <a:rPr lang="en" sz="1200">
                <a:solidFill>
                  <a:srgbClr val="111111"/>
                </a:solidFill>
                <a:latin typeface="Roboto"/>
                <a:ea typeface="Roboto"/>
                <a:cs typeface="Roboto"/>
                <a:sym typeface="Roboto"/>
              </a:rPr>
              <a:t>an internship in the field of machine learning and data science. During this presentation, I’ll be sharing with you some of the key learnings and experiences from my internship so far.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09fd4c7f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09fd4c7f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latin typeface="Roboto"/>
                <a:ea typeface="Roboto"/>
                <a:cs typeface="Roboto"/>
                <a:sym typeface="Roboto"/>
              </a:rPr>
              <a:t>During this week, we learned about various array functions available in NumPy such as arange, linspace, logspace and meshgrid. These functions allow us to create arrays with specific properties in a concise manner.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09fd4c7f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09fd4c7f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latin typeface="Roboto"/>
                <a:ea typeface="Roboto"/>
                <a:cs typeface="Roboto"/>
                <a:sym typeface="Roboto"/>
              </a:rPr>
              <a:t>We also learned about different operations that can be performed on arrays using NumPy such as indexing, slicing, reshaping and concatenation. These operations allow us to manipulate arrays in powerful ways.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09fd4c7f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09fd4c7f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latin typeface="Roboto"/>
                <a:ea typeface="Roboto"/>
                <a:cs typeface="Roboto"/>
                <a:sym typeface="Roboto"/>
              </a:rPr>
              <a:t>inear algebra is a fundamental tool in machine learning and data science. During this week, we learned how to use NumPy to perform linear algebra operations such as matrix multiplication, inversion and eigendecomposition.</a:t>
            </a:r>
            <a:endParaRPr sz="1200">
              <a:solidFill>
                <a:srgbClr val="111111"/>
              </a:solidFill>
              <a:latin typeface="Roboto"/>
              <a:ea typeface="Roboto"/>
              <a:cs typeface="Roboto"/>
              <a:sym typeface="Roboto"/>
            </a:endParaRPr>
          </a:p>
          <a:p>
            <a:pPr indent="0" lvl="0" marL="0" rtl="0" algn="l">
              <a:spcBef>
                <a:spcPts val="0"/>
              </a:spcBef>
              <a:spcAft>
                <a:spcPts val="0"/>
              </a:spcAft>
              <a:buNone/>
            </a:pPr>
            <a:r>
              <a:rPr lang="en" sz="1200">
                <a:solidFill>
                  <a:srgbClr val="111111"/>
                </a:solidFill>
                <a:latin typeface="Roboto"/>
                <a:ea typeface="Roboto"/>
                <a:cs typeface="Roboto"/>
                <a:sym typeface="Roboto"/>
              </a:rPr>
              <a:t>We also learned how to use NumPy for statistical analysis. This included topics such as mean, median, mode, standard deviation and correlation.</a:t>
            </a:r>
            <a:endParaRPr sz="1200">
              <a:solidFill>
                <a:srgbClr val="11111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09fd4c7f9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09fd4c7f9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latin typeface="Roboto"/>
                <a:ea typeface="Roboto"/>
                <a:cs typeface="Roboto"/>
                <a:sym typeface="Roboto"/>
              </a:rPr>
              <a:t>We also got introduced to reading and writing CSV files using NumPy. This is an important skill as CSV files are commonly used for storing and exchanging data.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09fd4c7f9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09fd4c7f9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latin typeface="Roboto"/>
                <a:ea typeface="Roboto"/>
                <a:cs typeface="Roboto"/>
                <a:sym typeface="Roboto"/>
              </a:rPr>
              <a:t>In Week 3, our focus shifted to working with Pandas. This included topics such as data frame creation and manipulation, introduction to series and web scraping.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09fd4c7f9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09fd4c7f9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latin typeface="Roboto"/>
                <a:ea typeface="Roboto"/>
                <a:cs typeface="Roboto"/>
                <a:sym typeface="Roboto"/>
              </a:rPr>
              <a:t>Pandas is a powerful library for data manipulation and analysis in Python. During this week, we got introduced to its capabilities for working with data frames which are two-dimensional tabular data structures with labeled axes.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09fd4c7f9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09fd4c7f9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latin typeface="Roboto"/>
                <a:ea typeface="Roboto"/>
                <a:cs typeface="Roboto"/>
                <a:sym typeface="Roboto"/>
              </a:rPr>
              <a:t>We learned how to create data frames from various sources such as dictionaries, lists and CSV files. We also learned how to manipulate data frames using operations such as indexing, slicing, filtering and aggregation.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09fd4c7f9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09fd4c7f9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latin typeface="Roboto"/>
                <a:ea typeface="Roboto"/>
                <a:cs typeface="Roboto"/>
                <a:sym typeface="Roboto"/>
              </a:rPr>
              <a:t>We also got introduced to series which are one-dimensional labeled arrays in Pandas. We learned how to create series from various sources such as lists and dictionaries and how to manipulate them using operations such as indexing, slicing and filtering.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09fd4c7f9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09fd4c7f9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latin typeface="Roboto"/>
                <a:ea typeface="Roboto"/>
                <a:cs typeface="Roboto"/>
                <a:sym typeface="Roboto"/>
              </a:rPr>
              <a:t>We also got introduced to web scraping which is the process of extracting data from websites using automated tools. We learned how to use Pandas to convert scraped data into data frames for further analysis.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sz="1200">
                <a:solidFill>
                  <a:srgbClr val="111111"/>
                </a:solidFill>
                <a:latin typeface="Roboto"/>
                <a:ea typeface="Roboto"/>
                <a:cs typeface="Roboto"/>
                <a:sym typeface="Roboto"/>
              </a:rPr>
              <a:t>n conclusion, my internship was a valuable learning experience where I got the opportunity to work on real-world projects and apply my knowledge of machine learning and data science. I hope you found this presentation informative and thank you for your attention.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09fd4c7f9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09fd4c7f9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latin typeface="Roboto"/>
                <a:ea typeface="Roboto"/>
                <a:cs typeface="Roboto"/>
                <a:sym typeface="Roboto"/>
              </a:rPr>
              <a:t>Here’s a brief overview of what we’ll be covering today. In Week 1, we focused on revision of Python concepts and introduction to various modules. In Week 2, we worked on arrays functions in NumPy and operations on arrays. And in Week 3, we worked on Pandas and web scraping.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09fd4c7f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09fd4c7f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latin typeface="Roboto"/>
                <a:ea typeface="Roboto"/>
                <a:cs typeface="Roboto"/>
                <a:sym typeface="Roboto"/>
              </a:rPr>
              <a:t>In Week 1, our main focus was on revising fundamental Python concepts and getting introduced to various modules such as NumPy, Datetime and Colorama. We also covered advanced Python concepts such as map, filter, and reduce functions.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09fd4c7f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09fd4c7f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latin typeface="Roboto"/>
                <a:ea typeface="Roboto"/>
                <a:cs typeface="Roboto"/>
                <a:sym typeface="Roboto"/>
              </a:rPr>
              <a:t>During this week, we revised some of the fundamental concepts in Python such as data types, control structures, functions and modules. This provided a solid foundation for the rest of the internship.</a:t>
            </a:r>
            <a:endParaRPr sz="1200">
              <a:solidFill>
                <a:srgbClr val="11111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09fd4c7f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09fd4c7f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latin typeface="Roboto"/>
                <a:ea typeface="Roboto"/>
                <a:cs typeface="Roboto"/>
                <a:sym typeface="Roboto"/>
              </a:rPr>
              <a:t>We also got introduced to the NumPy module which is a powerful library for numerical computing in Python. We learned about its capabilities for working with arrays and performing mathematical operations on them.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09fd4c7f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09fd4c7f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latin typeface="Roboto"/>
                <a:ea typeface="Roboto"/>
                <a:cs typeface="Roboto"/>
                <a:sym typeface="Roboto"/>
              </a:rPr>
              <a:t>We also got introduced to the Datetime and Colorama modules. The Datetime module provides classes for manipulating dates and times while the Colorama module makes it easy to color terminal text.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09fd4c7f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09fd4c7f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latin typeface="Roboto"/>
                <a:ea typeface="Roboto"/>
                <a:cs typeface="Roboto"/>
                <a:sym typeface="Roboto"/>
              </a:rPr>
              <a:t>We also covered advanced Python concepts such as map, filter, and reduce functions. These functions allow us to apply a function to a sequence of elements in a concise and efficient manner.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09fd4c7f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09fd4c7f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11111"/>
                </a:solidFill>
                <a:latin typeface="Roboto"/>
                <a:ea typeface="Roboto"/>
                <a:cs typeface="Roboto"/>
                <a:sym typeface="Roboto"/>
              </a:rPr>
              <a:t>n Week 2, our focus shifted to working with arrays using NumPy. This included topics such as array functions, operations on arrays, linear algebra, statistical analysis and introduction to CSV files.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Summer Training Internship</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 Lakshyajeet Singh Goyal</a:t>
            </a:r>
            <a:endParaRPr/>
          </a:p>
          <a:p>
            <a:pPr indent="0" lvl="0" marL="0" rtl="0" algn="l">
              <a:spcBef>
                <a:spcPts val="0"/>
              </a:spcBef>
              <a:spcAft>
                <a:spcPts val="0"/>
              </a:spcAft>
              <a:buNone/>
            </a:pPr>
            <a:r>
              <a:rPr lang="en"/>
              <a:t>     21EJICS070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265500" y="20170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00">
                <a:solidFill>
                  <a:srgbClr val="111111"/>
                </a:solidFill>
              </a:rPr>
              <a:t>Week 2 - Arrays Functions in NumPy</a:t>
            </a:r>
            <a:endParaRPr sz="3100"/>
          </a:p>
        </p:txBody>
      </p:sp>
      <p:sp>
        <p:nvSpPr>
          <p:cNvPr id="120" name="Google Shape;120;p22"/>
          <p:cNvSpPr txBox="1"/>
          <p:nvPr>
            <p:ph idx="1" type="subTitle"/>
          </p:nvPr>
        </p:nvSpPr>
        <p:spPr>
          <a:xfrm>
            <a:off x="265500" y="1730075"/>
            <a:ext cx="4045200" cy="316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Arial"/>
              <a:buChar char="●"/>
            </a:pPr>
            <a:r>
              <a:rPr lang="en" sz="2200">
                <a:latin typeface="Arial"/>
                <a:ea typeface="Arial"/>
                <a:cs typeface="Arial"/>
                <a:sym typeface="Arial"/>
              </a:rPr>
              <a:t>Arange Function</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Random Function</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Dimensionality of an Array</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Shape of Array</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Map </a:t>
            </a:r>
            <a:r>
              <a:rPr lang="en" sz="2200">
                <a:latin typeface="Arial"/>
                <a:ea typeface="Arial"/>
                <a:cs typeface="Arial"/>
                <a:sym typeface="Arial"/>
              </a:rPr>
              <a:t>function</a:t>
            </a:r>
            <a:r>
              <a:rPr lang="en" sz="2200">
                <a:latin typeface="Arial"/>
                <a:ea typeface="Arial"/>
                <a:cs typeface="Arial"/>
                <a:sym typeface="Arial"/>
              </a:rPr>
              <a:t> of Array</a:t>
            </a:r>
            <a:endParaRPr sz="2200">
              <a:latin typeface="Arial"/>
              <a:ea typeface="Arial"/>
              <a:cs typeface="Arial"/>
              <a:sym typeface="Arial"/>
            </a:endParaRPr>
          </a:p>
        </p:txBody>
      </p:sp>
      <p:pic>
        <p:nvPicPr>
          <p:cNvPr id="121" name="Google Shape;121;p22"/>
          <p:cNvPicPr preferRelativeResize="0"/>
          <p:nvPr/>
        </p:nvPicPr>
        <p:blipFill rotWithShape="1">
          <a:blip r:embed="rId3">
            <a:alphaModFix/>
          </a:blip>
          <a:srcRect b="-23" l="11426" r="59177" t="22347"/>
          <a:stretch/>
        </p:blipFill>
        <p:spPr>
          <a:xfrm>
            <a:off x="5376075" y="435651"/>
            <a:ext cx="2875850" cy="4272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265500" y="20170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00">
                <a:solidFill>
                  <a:srgbClr val="111111"/>
                </a:solidFill>
              </a:rPr>
              <a:t>Week 2 - Operations Performed on Arrays</a:t>
            </a:r>
            <a:endParaRPr sz="3100"/>
          </a:p>
        </p:txBody>
      </p:sp>
      <p:sp>
        <p:nvSpPr>
          <p:cNvPr id="127" name="Google Shape;127;p23"/>
          <p:cNvSpPr txBox="1"/>
          <p:nvPr>
            <p:ph idx="1" type="subTitle"/>
          </p:nvPr>
        </p:nvSpPr>
        <p:spPr>
          <a:xfrm>
            <a:off x="265500" y="1730075"/>
            <a:ext cx="4045200" cy="316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Arial"/>
              <a:buChar char="●"/>
            </a:pPr>
            <a:r>
              <a:rPr lang="en" sz="2200">
                <a:latin typeface="Arial"/>
                <a:ea typeface="Arial"/>
                <a:cs typeface="Arial"/>
                <a:sym typeface="Arial"/>
              </a:rPr>
              <a:t>Indexing and Slicing</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Arithmetic Operations on Array</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Filter and Map on Array</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Reshape function </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Changing Dimension of Arrays</a:t>
            </a:r>
            <a:endParaRPr sz="2200">
              <a:latin typeface="Arial"/>
              <a:ea typeface="Arial"/>
              <a:cs typeface="Arial"/>
              <a:sym typeface="Arial"/>
            </a:endParaRPr>
          </a:p>
        </p:txBody>
      </p:sp>
      <p:pic>
        <p:nvPicPr>
          <p:cNvPr id="128" name="Google Shape;128;p23"/>
          <p:cNvPicPr preferRelativeResize="0"/>
          <p:nvPr/>
        </p:nvPicPr>
        <p:blipFill rotWithShape="1">
          <a:blip r:embed="rId3">
            <a:alphaModFix/>
          </a:blip>
          <a:srcRect b="8690" l="10785" r="44976" t="24411"/>
          <a:stretch/>
        </p:blipFill>
        <p:spPr>
          <a:xfrm>
            <a:off x="4835400" y="852112"/>
            <a:ext cx="4045201" cy="3439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265500" y="20170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00">
                <a:solidFill>
                  <a:srgbClr val="111111"/>
                </a:solidFill>
              </a:rPr>
              <a:t>Week 2 - Linear Algebra</a:t>
            </a:r>
            <a:endParaRPr sz="3100"/>
          </a:p>
        </p:txBody>
      </p:sp>
      <p:sp>
        <p:nvSpPr>
          <p:cNvPr id="134" name="Google Shape;134;p24"/>
          <p:cNvSpPr txBox="1"/>
          <p:nvPr>
            <p:ph idx="1" type="subTitle"/>
          </p:nvPr>
        </p:nvSpPr>
        <p:spPr>
          <a:xfrm>
            <a:off x="265500" y="1730075"/>
            <a:ext cx="4045200" cy="316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Arial"/>
              <a:buChar char="●"/>
            </a:pPr>
            <a:r>
              <a:rPr lang="en" sz="2200">
                <a:latin typeface="Arial"/>
                <a:ea typeface="Arial"/>
                <a:cs typeface="Arial"/>
                <a:sym typeface="Arial"/>
              </a:rPr>
              <a:t>Introduction</a:t>
            </a:r>
            <a:r>
              <a:rPr lang="en" sz="2200">
                <a:latin typeface="Arial"/>
                <a:ea typeface="Arial"/>
                <a:cs typeface="Arial"/>
                <a:sym typeface="Arial"/>
              </a:rPr>
              <a:t> to Statistics library</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Statistics Theory</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Introduction to SciPy Library</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Advanced Statistic functions with SciPy</a:t>
            </a:r>
            <a:endParaRPr sz="2200">
              <a:latin typeface="Arial"/>
              <a:ea typeface="Arial"/>
              <a:cs typeface="Arial"/>
              <a:sym typeface="Arial"/>
            </a:endParaRPr>
          </a:p>
        </p:txBody>
      </p:sp>
      <p:pic>
        <p:nvPicPr>
          <p:cNvPr id="135" name="Google Shape;135;p24"/>
          <p:cNvPicPr preferRelativeResize="0"/>
          <p:nvPr/>
        </p:nvPicPr>
        <p:blipFill rotWithShape="1">
          <a:blip r:embed="rId3">
            <a:alphaModFix/>
          </a:blip>
          <a:srcRect b="4976" l="10674" r="51326" t="23518"/>
          <a:stretch/>
        </p:blipFill>
        <p:spPr>
          <a:xfrm>
            <a:off x="5052025" y="705325"/>
            <a:ext cx="3528525" cy="37328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265500" y="20170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100">
                <a:solidFill>
                  <a:srgbClr val="111111"/>
                </a:solidFill>
              </a:rPr>
              <a:t>Week 2 - Introduction to CSV Files</a:t>
            </a:r>
            <a:endParaRPr sz="2900"/>
          </a:p>
        </p:txBody>
      </p:sp>
      <p:sp>
        <p:nvSpPr>
          <p:cNvPr id="141" name="Google Shape;141;p25"/>
          <p:cNvSpPr txBox="1"/>
          <p:nvPr>
            <p:ph idx="1" type="subTitle"/>
          </p:nvPr>
        </p:nvSpPr>
        <p:spPr>
          <a:xfrm>
            <a:off x="265500" y="1730075"/>
            <a:ext cx="4045200" cy="316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Arial"/>
              <a:buChar char="●"/>
            </a:pPr>
            <a:r>
              <a:rPr lang="en" sz="2200">
                <a:latin typeface="Arial"/>
                <a:ea typeface="Arial"/>
                <a:cs typeface="Arial"/>
                <a:sym typeface="Arial"/>
              </a:rPr>
              <a:t>CSV File Structure</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Manually creating CSV File</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Saving an Array to CSV File</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Loading data from CSV</a:t>
            </a:r>
            <a:endParaRPr sz="2200">
              <a:latin typeface="Arial"/>
              <a:ea typeface="Arial"/>
              <a:cs typeface="Arial"/>
              <a:sym typeface="Arial"/>
            </a:endParaRPr>
          </a:p>
        </p:txBody>
      </p:sp>
      <p:pic>
        <p:nvPicPr>
          <p:cNvPr id="142" name="Google Shape;142;p25"/>
          <p:cNvPicPr preferRelativeResize="0"/>
          <p:nvPr/>
        </p:nvPicPr>
        <p:blipFill rotWithShape="1">
          <a:blip r:embed="rId3">
            <a:alphaModFix/>
          </a:blip>
          <a:srcRect b="4978" l="10674" r="51326" t="22135"/>
          <a:stretch/>
        </p:blipFill>
        <p:spPr>
          <a:xfrm>
            <a:off x="5028550" y="618575"/>
            <a:ext cx="3551774" cy="3830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02275" y="1810350"/>
            <a:ext cx="31929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Week 3</a:t>
            </a:r>
            <a:endParaRPr/>
          </a:p>
        </p:txBody>
      </p:sp>
      <p:sp>
        <p:nvSpPr>
          <p:cNvPr id="148" name="Google Shape;148;p26"/>
          <p:cNvSpPr txBox="1"/>
          <p:nvPr/>
        </p:nvSpPr>
        <p:spPr>
          <a:xfrm>
            <a:off x="4746050" y="2048375"/>
            <a:ext cx="37641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AutoNum type="arabicPeriod"/>
            </a:pPr>
            <a:r>
              <a:rPr lang="en" sz="1600">
                <a:solidFill>
                  <a:schemeClr val="lt1"/>
                </a:solidFill>
              </a:rPr>
              <a:t>Introduction to Pandas</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Creating and Manipulating DataFrames</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Websraping data to DataFrames</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Saving and Loading DataFrames to CSV</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Connecting Python to MySQL</a:t>
            </a:r>
            <a:endParaRPr sz="1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265500" y="20170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100">
                <a:solidFill>
                  <a:srgbClr val="111111"/>
                </a:solidFill>
              </a:rPr>
              <a:t>Week 3 - Introduction to Pandas</a:t>
            </a:r>
            <a:endParaRPr sz="2900"/>
          </a:p>
        </p:txBody>
      </p:sp>
      <p:sp>
        <p:nvSpPr>
          <p:cNvPr id="154" name="Google Shape;154;p27"/>
          <p:cNvSpPr txBox="1"/>
          <p:nvPr>
            <p:ph idx="1" type="subTitle"/>
          </p:nvPr>
        </p:nvSpPr>
        <p:spPr>
          <a:xfrm>
            <a:off x="265500" y="1730075"/>
            <a:ext cx="4045200" cy="316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Arial"/>
              <a:buChar char="●"/>
            </a:pPr>
            <a:r>
              <a:rPr lang="en" sz="2200">
                <a:latin typeface="Arial"/>
                <a:ea typeface="Arial"/>
                <a:cs typeface="Arial"/>
                <a:sym typeface="Arial"/>
              </a:rPr>
              <a:t>Introduction to the Pandas module</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Creating a DataFrame from Python Collections</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Converting NumPy Arrays to DataFrame</a:t>
            </a:r>
            <a:endParaRPr sz="2200">
              <a:latin typeface="Arial"/>
              <a:ea typeface="Arial"/>
              <a:cs typeface="Arial"/>
              <a:sym typeface="Arial"/>
            </a:endParaRPr>
          </a:p>
        </p:txBody>
      </p:sp>
      <p:pic>
        <p:nvPicPr>
          <p:cNvPr id="155" name="Google Shape;155;p27"/>
          <p:cNvPicPr preferRelativeResize="0"/>
          <p:nvPr/>
        </p:nvPicPr>
        <p:blipFill rotWithShape="1">
          <a:blip r:embed="rId3">
            <a:alphaModFix/>
          </a:blip>
          <a:srcRect b="30319" l="17201" r="51090" t="26691"/>
          <a:stretch/>
        </p:blipFill>
        <p:spPr>
          <a:xfrm>
            <a:off x="4951250" y="1067487"/>
            <a:ext cx="3946801" cy="3008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265500" y="20170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100">
                <a:solidFill>
                  <a:srgbClr val="111111"/>
                </a:solidFill>
              </a:rPr>
              <a:t>Week 3 - DataFrame Creation and Manipulation</a:t>
            </a:r>
            <a:endParaRPr sz="2900"/>
          </a:p>
        </p:txBody>
      </p:sp>
      <p:sp>
        <p:nvSpPr>
          <p:cNvPr id="161" name="Google Shape;161;p28"/>
          <p:cNvSpPr txBox="1"/>
          <p:nvPr>
            <p:ph idx="1" type="subTitle"/>
          </p:nvPr>
        </p:nvSpPr>
        <p:spPr>
          <a:xfrm>
            <a:off x="265500" y="1730075"/>
            <a:ext cx="4045200" cy="316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Arial"/>
              <a:buChar char="●"/>
            </a:pPr>
            <a:r>
              <a:rPr lang="en" sz="2200">
                <a:latin typeface="Arial"/>
                <a:ea typeface="Arial"/>
                <a:cs typeface="Arial"/>
                <a:sym typeface="Arial"/>
              </a:rPr>
              <a:t>Creating DataFrame from CSV files</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Adding and Dropping Columns</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Pandas Map function</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Plotting DataFrame</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Introduction to Matplotlib</a:t>
            </a:r>
            <a:endParaRPr sz="2200">
              <a:latin typeface="Arial"/>
              <a:ea typeface="Arial"/>
              <a:cs typeface="Arial"/>
              <a:sym typeface="Arial"/>
            </a:endParaRPr>
          </a:p>
        </p:txBody>
      </p:sp>
      <p:pic>
        <p:nvPicPr>
          <p:cNvPr id="162" name="Google Shape;162;p28"/>
          <p:cNvPicPr preferRelativeResize="0"/>
          <p:nvPr/>
        </p:nvPicPr>
        <p:blipFill rotWithShape="1">
          <a:blip r:embed="rId3">
            <a:alphaModFix/>
          </a:blip>
          <a:srcRect b="-2036" l="10264" r="42236" t="27147"/>
          <a:stretch/>
        </p:blipFill>
        <p:spPr>
          <a:xfrm>
            <a:off x="4686450" y="410300"/>
            <a:ext cx="4343101" cy="43228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idx="1" type="subTitle"/>
          </p:nvPr>
        </p:nvSpPr>
        <p:spPr>
          <a:xfrm>
            <a:off x="265500" y="1730075"/>
            <a:ext cx="4045200" cy="316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Arial"/>
              <a:buChar char="●"/>
            </a:pPr>
            <a:r>
              <a:rPr lang="en" sz="2200">
                <a:latin typeface="Arial"/>
                <a:ea typeface="Arial"/>
                <a:cs typeface="Arial"/>
                <a:sym typeface="Arial"/>
              </a:rPr>
              <a:t>Creating Pandas Series from Python Collections</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Series Operations</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Joining Series to make DataFrame</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Map function on Series</a:t>
            </a:r>
            <a:endParaRPr sz="2200">
              <a:latin typeface="Arial"/>
              <a:ea typeface="Arial"/>
              <a:cs typeface="Arial"/>
              <a:sym typeface="Arial"/>
            </a:endParaRPr>
          </a:p>
        </p:txBody>
      </p:sp>
      <p:sp>
        <p:nvSpPr>
          <p:cNvPr id="168" name="Google Shape;168;p29"/>
          <p:cNvSpPr txBox="1"/>
          <p:nvPr>
            <p:ph type="title"/>
          </p:nvPr>
        </p:nvSpPr>
        <p:spPr>
          <a:xfrm>
            <a:off x="265500" y="20170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100">
                <a:solidFill>
                  <a:srgbClr val="111111"/>
                </a:solidFill>
              </a:rPr>
              <a:t>Week 3 - Introduction to Series</a:t>
            </a:r>
            <a:endParaRPr sz="2900"/>
          </a:p>
        </p:txBody>
      </p:sp>
      <p:pic>
        <p:nvPicPr>
          <p:cNvPr id="169" name="Google Shape;169;p29"/>
          <p:cNvPicPr preferRelativeResize="0"/>
          <p:nvPr/>
        </p:nvPicPr>
        <p:blipFill rotWithShape="1">
          <a:blip r:embed="rId3">
            <a:alphaModFix/>
          </a:blip>
          <a:srcRect b="936" l="11552" r="55327" t="28121"/>
          <a:stretch/>
        </p:blipFill>
        <p:spPr>
          <a:xfrm>
            <a:off x="5164775" y="343750"/>
            <a:ext cx="3345375" cy="40288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idx="1" type="subTitle"/>
          </p:nvPr>
        </p:nvSpPr>
        <p:spPr>
          <a:xfrm>
            <a:off x="265500" y="1730075"/>
            <a:ext cx="4045200" cy="316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Arial"/>
              <a:buChar char="●"/>
            </a:pPr>
            <a:r>
              <a:rPr lang="en" sz="2200">
                <a:latin typeface="Arial"/>
                <a:ea typeface="Arial"/>
                <a:cs typeface="Arial"/>
                <a:sym typeface="Arial"/>
              </a:rPr>
              <a:t>Web scraping with Pandas</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Requests module introduction</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Converting web data to DataFrames</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Visualizing DataFrames</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Introduction to Beautiful Soup</a:t>
            </a:r>
            <a:endParaRPr sz="2200">
              <a:latin typeface="Arial"/>
              <a:ea typeface="Arial"/>
              <a:cs typeface="Arial"/>
              <a:sym typeface="Arial"/>
            </a:endParaRPr>
          </a:p>
        </p:txBody>
      </p:sp>
      <p:sp>
        <p:nvSpPr>
          <p:cNvPr id="175" name="Google Shape;175;p30"/>
          <p:cNvSpPr txBox="1"/>
          <p:nvPr>
            <p:ph type="title"/>
          </p:nvPr>
        </p:nvSpPr>
        <p:spPr>
          <a:xfrm>
            <a:off x="265500" y="20170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100">
                <a:solidFill>
                  <a:srgbClr val="111111"/>
                </a:solidFill>
              </a:rPr>
              <a:t>Week 3 - Introduction to Web Scraping</a:t>
            </a:r>
            <a:endParaRPr sz="2900"/>
          </a:p>
        </p:txBody>
      </p:sp>
      <p:pic>
        <p:nvPicPr>
          <p:cNvPr id="176" name="Google Shape;176;p30"/>
          <p:cNvPicPr preferRelativeResize="0"/>
          <p:nvPr/>
        </p:nvPicPr>
        <p:blipFill rotWithShape="1">
          <a:blip r:embed="rId3">
            <a:alphaModFix/>
          </a:blip>
          <a:srcRect b="0" l="17204" r="45979" t="26231"/>
          <a:stretch/>
        </p:blipFill>
        <p:spPr>
          <a:xfrm>
            <a:off x="5164775" y="675563"/>
            <a:ext cx="3366599" cy="37923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2" name="Google Shape;182;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In conclusion, my internship so far has been a valuable learning experience where I got the opportunity to work on real-world projects and apply my knowledge of data science. During these 3 weeks, I revised fundamental Python concepts and got introduced to various modules such as NumPy, Datetime and Colorama. I also learned about advanced Python concepts such as map, filter, and reduce functions. In Week 2, I worked with arrays using NumPy and learned about various array functions, operations on arrays, linear algebra and statistical analysis. In Week 3, I got introduced to Pandas and learned about data frame creation and manipulation, series and web scraping. Overall, this internship has helped me to deepen my understanding of data science and has prepared me for future challenges in these fields. </a:t>
            </a:r>
            <a:endParaRPr/>
          </a:p>
          <a:p>
            <a:pPr indent="0" lvl="0" marL="0" rtl="0" algn="l">
              <a:spcBef>
                <a:spcPts val="1200"/>
              </a:spcBef>
              <a:spcAft>
                <a:spcPts val="120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5604000" cy="1063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Summer Training</a:t>
            </a:r>
            <a:endParaRPr/>
          </a:p>
        </p:txBody>
      </p:sp>
      <p:sp>
        <p:nvSpPr>
          <p:cNvPr id="66" name="Google Shape;66;p14"/>
          <p:cNvSpPr txBox="1"/>
          <p:nvPr/>
        </p:nvSpPr>
        <p:spPr>
          <a:xfrm>
            <a:off x="664250" y="1847025"/>
            <a:ext cx="5256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rPr>
              <a:t>Training at </a:t>
            </a:r>
            <a:endParaRPr sz="2000">
              <a:solidFill>
                <a:schemeClr val="lt1"/>
              </a:solidFill>
            </a:endParaRPr>
          </a:p>
          <a:p>
            <a:pPr indent="0" lvl="0" marL="0" rtl="0" algn="l">
              <a:spcBef>
                <a:spcPts val="0"/>
              </a:spcBef>
              <a:spcAft>
                <a:spcPts val="0"/>
              </a:spcAft>
              <a:buNone/>
            </a:pPr>
            <a:r>
              <a:rPr lang="en" sz="2000">
                <a:solidFill>
                  <a:schemeClr val="lt1"/>
                </a:solidFill>
              </a:rPr>
              <a:t>Zeetron Networks,</a:t>
            </a:r>
            <a:endParaRPr sz="2000">
              <a:solidFill>
                <a:schemeClr val="lt1"/>
              </a:solidFill>
            </a:endParaRPr>
          </a:p>
          <a:p>
            <a:pPr indent="0" lvl="0" marL="0" rtl="0" algn="l">
              <a:spcBef>
                <a:spcPts val="0"/>
              </a:spcBef>
              <a:spcAft>
                <a:spcPts val="0"/>
              </a:spcAft>
              <a:buNone/>
            </a:pPr>
            <a:r>
              <a:rPr lang="en" sz="2000">
                <a:solidFill>
                  <a:schemeClr val="lt1"/>
                </a:solidFill>
              </a:rPr>
              <a:t>Tonk Road,</a:t>
            </a:r>
            <a:endParaRPr sz="2000">
              <a:solidFill>
                <a:schemeClr val="lt1"/>
              </a:solidFill>
            </a:endParaRPr>
          </a:p>
          <a:p>
            <a:pPr indent="0" lvl="0" marL="0" rtl="0" algn="l">
              <a:spcBef>
                <a:spcPts val="0"/>
              </a:spcBef>
              <a:spcAft>
                <a:spcPts val="0"/>
              </a:spcAft>
              <a:buNone/>
            </a:pPr>
            <a:r>
              <a:rPr lang="en" sz="2000">
                <a:solidFill>
                  <a:schemeClr val="lt1"/>
                </a:solidFill>
              </a:rPr>
              <a:t>Jaipur</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rPr lang="en" sz="2000">
                <a:solidFill>
                  <a:schemeClr val="lt1"/>
                </a:solidFill>
              </a:rPr>
              <a:t>Field - Machine Learning with Data Science</a:t>
            </a:r>
            <a:endParaRPr sz="20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2887375"/>
            <a:ext cx="8520600" cy="184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666666"/>
                </a:solidFill>
              </a:rPr>
              <a:t>By</a:t>
            </a:r>
            <a:r>
              <a:rPr lang="en">
                <a:solidFill>
                  <a:srgbClr val="666666"/>
                </a:solidFill>
              </a:rPr>
              <a:t> </a:t>
            </a:r>
            <a:r>
              <a:rPr lang="en"/>
              <a:t>Lakshyajeet Singh Goyal</a:t>
            </a:r>
            <a:endParaRPr/>
          </a:p>
          <a:p>
            <a:pPr indent="0" lvl="0" marL="0" rtl="0" algn="l">
              <a:spcBef>
                <a:spcPts val="0"/>
              </a:spcBef>
              <a:spcAft>
                <a:spcPts val="0"/>
              </a:spcAft>
              <a:buNone/>
            </a:pPr>
            <a:r>
              <a:rPr lang="en"/>
              <a:t>	 CSE II Year IV Sem</a:t>
            </a:r>
            <a:endParaRPr/>
          </a:p>
          <a:p>
            <a:pPr indent="0" lvl="0" marL="0" rtl="0" algn="l">
              <a:spcBef>
                <a:spcPts val="0"/>
              </a:spcBef>
              <a:spcAft>
                <a:spcPts val="0"/>
              </a:spcAft>
              <a:buNone/>
            </a:pPr>
            <a:r>
              <a:rPr lang="en"/>
              <a:t>      21EJICS070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latin typeface="Arial"/>
                <a:ea typeface="Arial"/>
                <a:cs typeface="Arial"/>
                <a:sym typeface="Arial"/>
              </a:rPr>
              <a:t>Lesson Plan</a:t>
            </a:r>
            <a:endParaRPr>
              <a:solidFill>
                <a:schemeClr val="lt1"/>
              </a:solidFill>
              <a:latin typeface="Arial"/>
              <a:ea typeface="Arial"/>
              <a:cs typeface="Arial"/>
              <a:sym typeface="Arial"/>
            </a:endParaRPr>
          </a:p>
        </p:txBody>
      </p:sp>
      <p:sp>
        <p:nvSpPr>
          <p:cNvPr id="72" name="Google Shape;72;p15"/>
          <p:cNvSpPr txBox="1"/>
          <p:nvPr>
            <p:ph idx="1" type="body"/>
          </p:nvPr>
        </p:nvSpPr>
        <p:spPr>
          <a:xfrm>
            <a:off x="311700" y="1171675"/>
            <a:ext cx="2645700" cy="3397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200">
                <a:solidFill>
                  <a:schemeClr val="lt1"/>
                </a:solidFill>
              </a:rPr>
              <a:t>Week 1</a:t>
            </a:r>
            <a:endParaRPr sz="2200">
              <a:solidFill>
                <a:schemeClr val="lt1"/>
              </a:solidFill>
            </a:endParaRPr>
          </a:p>
          <a:p>
            <a:pPr indent="-323056" lvl="0" marL="457200" rtl="0" algn="l">
              <a:spcBef>
                <a:spcPts val="1200"/>
              </a:spcBef>
              <a:spcAft>
                <a:spcPts val="0"/>
              </a:spcAft>
              <a:buClr>
                <a:schemeClr val="lt1"/>
              </a:buClr>
              <a:buSzPct val="100000"/>
              <a:buChar char="●"/>
            </a:pPr>
            <a:r>
              <a:rPr lang="en" sz="1750">
                <a:solidFill>
                  <a:schemeClr val="lt1"/>
                </a:solidFill>
              </a:rPr>
              <a:t>Revision of Python Concepts</a:t>
            </a:r>
            <a:endParaRPr sz="1750">
              <a:solidFill>
                <a:schemeClr val="lt1"/>
              </a:solidFill>
            </a:endParaRPr>
          </a:p>
          <a:p>
            <a:pPr indent="-323056" lvl="0" marL="457200" rtl="0" algn="l">
              <a:spcBef>
                <a:spcPts val="0"/>
              </a:spcBef>
              <a:spcAft>
                <a:spcPts val="0"/>
              </a:spcAft>
              <a:buClr>
                <a:schemeClr val="lt1"/>
              </a:buClr>
              <a:buSzPct val="100000"/>
              <a:buChar char="●"/>
            </a:pPr>
            <a:r>
              <a:rPr lang="en" sz="1750">
                <a:solidFill>
                  <a:schemeClr val="lt1"/>
                </a:solidFill>
              </a:rPr>
              <a:t>Introduction to NumPy module</a:t>
            </a:r>
            <a:endParaRPr sz="1750">
              <a:solidFill>
                <a:schemeClr val="lt1"/>
              </a:solidFill>
            </a:endParaRPr>
          </a:p>
          <a:p>
            <a:pPr indent="-323056" lvl="0" marL="457200" rtl="0" algn="l">
              <a:spcBef>
                <a:spcPts val="0"/>
              </a:spcBef>
              <a:spcAft>
                <a:spcPts val="0"/>
              </a:spcAft>
              <a:buClr>
                <a:schemeClr val="lt1"/>
              </a:buClr>
              <a:buSzPct val="100000"/>
              <a:buChar char="●"/>
            </a:pPr>
            <a:r>
              <a:rPr lang="en" sz="1750">
                <a:solidFill>
                  <a:schemeClr val="lt1"/>
                </a:solidFill>
              </a:rPr>
              <a:t>Introduction to Datetime and Colorama Module</a:t>
            </a:r>
            <a:endParaRPr sz="1750">
              <a:solidFill>
                <a:schemeClr val="lt1"/>
              </a:solidFill>
            </a:endParaRPr>
          </a:p>
          <a:p>
            <a:pPr indent="-323056" lvl="0" marL="457200" rtl="0" algn="l">
              <a:spcBef>
                <a:spcPts val="0"/>
              </a:spcBef>
              <a:spcAft>
                <a:spcPts val="0"/>
              </a:spcAft>
              <a:buClr>
                <a:schemeClr val="lt1"/>
              </a:buClr>
              <a:buSzPct val="100000"/>
              <a:buChar char="●"/>
            </a:pPr>
            <a:r>
              <a:rPr lang="en" sz="1750">
                <a:solidFill>
                  <a:schemeClr val="lt1"/>
                </a:solidFill>
              </a:rPr>
              <a:t>Advance Python concepts</a:t>
            </a:r>
            <a:endParaRPr sz="1750">
              <a:solidFill>
                <a:schemeClr val="lt1"/>
              </a:solidFill>
            </a:endParaRPr>
          </a:p>
          <a:p>
            <a:pPr indent="-323056" lvl="0" marL="457200" rtl="0" algn="l">
              <a:spcBef>
                <a:spcPts val="0"/>
              </a:spcBef>
              <a:spcAft>
                <a:spcPts val="0"/>
              </a:spcAft>
              <a:buClr>
                <a:schemeClr val="lt1"/>
              </a:buClr>
              <a:buSzPct val="100000"/>
              <a:buChar char="●"/>
            </a:pPr>
            <a:r>
              <a:rPr lang="en" sz="1750">
                <a:solidFill>
                  <a:schemeClr val="lt1"/>
                </a:solidFill>
              </a:rPr>
              <a:t>Map Filter and Reduce Function</a:t>
            </a:r>
            <a:endParaRPr sz="1750">
              <a:solidFill>
                <a:schemeClr val="lt1"/>
              </a:solidFill>
            </a:endParaRPr>
          </a:p>
          <a:p>
            <a:pPr indent="0" lvl="0" marL="457200" rtl="0" algn="l">
              <a:spcBef>
                <a:spcPts val="1200"/>
              </a:spcBef>
              <a:spcAft>
                <a:spcPts val="1200"/>
              </a:spcAft>
              <a:buNone/>
            </a:pPr>
            <a:r>
              <a:t/>
            </a:r>
            <a:endParaRPr sz="1500">
              <a:solidFill>
                <a:schemeClr val="lt1"/>
              </a:solidFill>
            </a:endParaRPr>
          </a:p>
        </p:txBody>
      </p:sp>
      <p:sp>
        <p:nvSpPr>
          <p:cNvPr id="73" name="Google Shape;73;p15"/>
          <p:cNvSpPr txBox="1"/>
          <p:nvPr>
            <p:ph idx="2" type="body"/>
          </p:nvPr>
        </p:nvSpPr>
        <p:spPr>
          <a:xfrm>
            <a:off x="3249150" y="1171675"/>
            <a:ext cx="26457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chemeClr val="lt1"/>
                </a:solidFill>
              </a:rPr>
              <a:t>Week 2</a:t>
            </a:r>
            <a:endParaRPr sz="2200">
              <a:solidFill>
                <a:schemeClr val="lt1"/>
              </a:solidFill>
            </a:endParaRPr>
          </a:p>
          <a:p>
            <a:pPr indent="-323850" lvl="0" marL="457200" rtl="0" algn="l">
              <a:spcBef>
                <a:spcPts val="1200"/>
              </a:spcBef>
              <a:spcAft>
                <a:spcPts val="0"/>
              </a:spcAft>
              <a:buClr>
                <a:schemeClr val="lt1"/>
              </a:buClr>
              <a:buSzPts val="1500"/>
              <a:buChar char="●"/>
            </a:pPr>
            <a:r>
              <a:rPr lang="en" sz="1500">
                <a:solidFill>
                  <a:schemeClr val="lt1"/>
                </a:solidFill>
              </a:rPr>
              <a:t>Arrays Functions in NumPy</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Operations performed on Arrays</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Linear Algebra</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Statistical Analysis</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Introduction to CSV files</a:t>
            </a:r>
            <a:endParaRPr sz="1500">
              <a:solidFill>
                <a:schemeClr val="lt1"/>
              </a:solidFill>
            </a:endParaRPr>
          </a:p>
        </p:txBody>
      </p:sp>
      <p:sp>
        <p:nvSpPr>
          <p:cNvPr id="74" name="Google Shape;74;p15"/>
          <p:cNvSpPr txBox="1"/>
          <p:nvPr>
            <p:ph idx="1" type="body"/>
          </p:nvPr>
        </p:nvSpPr>
        <p:spPr>
          <a:xfrm>
            <a:off x="6186600" y="1171675"/>
            <a:ext cx="26457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chemeClr val="lt1"/>
                </a:solidFill>
              </a:rPr>
              <a:t>Week 3</a:t>
            </a:r>
            <a:endParaRPr sz="2200">
              <a:solidFill>
                <a:schemeClr val="lt1"/>
              </a:solidFill>
            </a:endParaRPr>
          </a:p>
          <a:p>
            <a:pPr indent="-323850" lvl="0" marL="457200" rtl="0" algn="l">
              <a:spcBef>
                <a:spcPts val="1200"/>
              </a:spcBef>
              <a:spcAft>
                <a:spcPts val="0"/>
              </a:spcAft>
              <a:buClr>
                <a:schemeClr val="lt1"/>
              </a:buClr>
              <a:buSzPts val="1500"/>
              <a:buChar char="●"/>
            </a:pPr>
            <a:r>
              <a:rPr lang="en" sz="1500">
                <a:solidFill>
                  <a:schemeClr val="lt1"/>
                </a:solidFill>
              </a:rPr>
              <a:t>Introduction to Pandas</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DataFrame creation and manipulation</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Introduction to Series</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Introduction to Web Scraping</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Converting scraped data to DataFrames</a:t>
            </a:r>
            <a:endParaRPr sz="15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500"/>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5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02275" y="1810350"/>
            <a:ext cx="31929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Week 1</a:t>
            </a:r>
            <a:endParaRPr/>
          </a:p>
        </p:txBody>
      </p:sp>
      <p:sp>
        <p:nvSpPr>
          <p:cNvPr id="80" name="Google Shape;80;p16"/>
          <p:cNvSpPr txBox="1"/>
          <p:nvPr/>
        </p:nvSpPr>
        <p:spPr>
          <a:xfrm>
            <a:off x="4746050" y="2048375"/>
            <a:ext cx="37641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AutoNum type="arabicPeriod"/>
            </a:pPr>
            <a:r>
              <a:rPr lang="en" sz="1600">
                <a:solidFill>
                  <a:schemeClr val="lt1"/>
                </a:solidFill>
              </a:rPr>
              <a:t>Basics of Python</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Reshape and Map Function</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Lambda Function </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Introduction to Numpy</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Numpy 2D Array</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Conversion of Python Data type into Numpy Arrays</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Colorama Module</a:t>
            </a:r>
            <a:endParaRPr sz="1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265500" y="201700"/>
            <a:ext cx="4045200" cy="1333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solidFill>
                  <a:srgbClr val="111111"/>
                </a:solidFill>
              </a:rPr>
              <a:t>Week 1 - Revision of Python Concepts</a:t>
            </a:r>
            <a:endParaRPr sz="3600"/>
          </a:p>
        </p:txBody>
      </p:sp>
      <p:sp>
        <p:nvSpPr>
          <p:cNvPr id="86" name="Google Shape;86;p17"/>
          <p:cNvSpPr txBox="1"/>
          <p:nvPr>
            <p:ph idx="1" type="subTitle"/>
          </p:nvPr>
        </p:nvSpPr>
        <p:spPr>
          <a:xfrm>
            <a:off x="265500" y="1730075"/>
            <a:ext cx="4045200" cy="316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Arial"/>
              <a:buChar char="●"/>
            </a:pPr>
            <a:r>
              <a:rPr lang="en" sz="2200">
                <a:latin typeface="Arial"/>
                <a:ea typeface="Arial"/>
                <a:cs typeface="Arial"/>
                <a:sym typeface="Arial"/>
              </a:rPr>
              <a:t>Basics of Python</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Defining and Calling functions</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Lambda function</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Control flow</a:t>
            </a:r>
            <a:endParaRPr sz="2200">
              <a:latin typeface="Arial"/>
              <a:ea typeface="Arial"/>
              <a:cs typeface="Arial"/>
              <a:sym typeface="Arial"/>
            </a:endParaRPr>
          </a:p>
        </p:txBody>
      </p:sp>
      <p:pic>
        <p:nvPicPr>
          <p:cNvPr id="87" name="Google Shape;87;p17"/>
          <p:cNvPicPr preferRelativeResize="0"/>
          <p:nvPr/>
        </p:nvPicPr>
        <p:blipFill rotWithShape="1">
          <a:blip r:embed="rId3">
            <a:alphaModFix/>
          </a:blip>
          <a:srcRect b="23430" l="16789" r="38331" t="44228"/>
          <a:stretch/>
        </p:blipFill>
        <p:spPr>
          <a:xfrm>
            <a:off x="4670650" y="1472625"/>
            <a:ext cx="4388924" cy="219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5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265500" y="20170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100">
                <a:solidFill>
                  <a:srgbClr val="111111"/>
                </a:solidFill>
              </a:rPr>
              <a:t>Week 1 - Introduction to NumPy Module</a:t>
            </a:r>
            <a:endParaRPr sz="3100"/>
          </a:p>
        </p:txBody>
      </p:sp>
      <p:sp>
        <p:nvSpPr>
          <p:cNvPr id="93" name="Google Shape;93;p18"/>
          <p:cNvSpPr txBox="1"/>
          <p:nvPr>
            <p:ph idx="1" type="subTitle"/>
          </p:nvPr>
        </p:nvSpPr>
        <p:spPr>
          <a:xfrm>
            <a:off x="265500" y="1730075"/>
            <a:ext cx="4045200" cy="316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Arial"/>
              <a:buChar char="●"/>
            </a:pPr>
            <a:r>
              <a:rPr lang="en" sz="2200">
                <a:latin typeface="Arial"/>
                <a:ea typeface="Arial"/>
                <a:cs typeface="Arial"/>
                <a:sym typeface="Arial"/>
              </a:rPr>
              <a:t>Introduction to Modules in Python</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Array Data Structure</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Creating an Array from List</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Operations on Array</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Dimensions and Reshaping </a:t>
            </a:r>
            <a:endParaRPr/>
          </a:p>
        </p:txBody>
      </p:sp>
      <p:pic>
        <p:nvPicPr>
          <p:cNvPr id="94" name="Google Shape;94;p18"/>
          <p:cNvPicPr preferRelativeResize="0"/>
          <p:nvPr/>
        </p:nvPicPr>
        <p:blipFill rotWithShape="1">
          <a:blip r:embed="rId3">
            <a:alphaModFix/>
          </a:blip>
          <a:srcRect b="1110" l="12273" r="57300" t="28127"/>
          <a:stretch/>
        </p:blipFill>
        <p:spPr>
          <a:xfrm>
            <a:off x="4939500" y="752800"/>
            <a:ext cx="2782149" cy="36379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5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265500" y="20170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00">
                <a:solidFill>
                  <a:srgbClr val="111111"/>
                </a:solidFill>
              </a:rPr>
              <a:t>Week 1 - Datetime and Colorama Module</a:t>
            </a:r>
            <a:endParaRPr sz="3100"/>
          </a:p>
        </p:txBody>
      </p:sp>
      <p:sp>
        <p:nvSpPr>
          <p:cNvPr id="100" name="Google Shape;100;p19"/>
          <p:cNvSpPr txBox="1"/>
          <p:nvPr>
            <p:ph idx="1" type="subTitle"/>
          </p:nvPr>
        </p:nvSpPr>
        <p:spPr>
          <a:xfrm>
            <a:off x="265500" y="1730075"/>
            <a:ext cx="4045200" cy="316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Arial"/>
              <a:buChar char="●"/>
            </a:pPr>
            <a:r>
              <a:rPr lang="en" sz="2200">
                <a:latin typeface="Arial"/>
                <a:ea typeface="Arial"/>
                <a:cs typeface="Arial"/>
                <a:sym typeface="Arial"/>
              </a:rPr>
              <a:t>Introduction to Datetime</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Getting current Date and Time</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Printing Colored information with colorama</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Arithmetic Operations on Date Object</a:t>
            </a:r>
            <a:endParaRPr/>
          </a:p>
        </p:txBody>
      </p:sp>
      <p:pic>
        <p:nvPicPr>
          <p:cNvPr id="101" name="Google Shape;101;p19"/>
          <p:cNvPicPr preferRelativeResize="0"/>
          <p:nvPr/>
        </p:nvPicPr>
        <p:blipFill rotWithShape="1">
          <a:blip r:embed="rId3">
            <a:alphaModFix/>
          </a:blip>
          <a:srcRect b="10095" l="17386" r="49816" t="41109"/>
          <a:stretch/>
        </p:blipFill>
        <p:spPr>
          <a:xfrm>
            <a:off x="4892550" y="950675"/>
            <a:ext cx="3875824" cy="3242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265500" y="20170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00">
                <a:solidFill>
                  <a:srgbClr val="111111"/>
                </a:solidFill>
              </a:rPr>
              <a:t>Week 1 - Advance Python Concepts</a:t>
            </a:r>
            <a:endParaRPr sz="3100"/>
          </a:p>
        </p:txBody>
      </p:sp>
      <p:sp>
        <p:nvSpPr>
          <p:cNvPr id="107" name="Google Shape;107;p20"/>
          <p:cNvSpPr txBox="1"/>
          <p:nvPr>
            <p:ph idx="1" type="subTitle"/>
          </p:nvPr>
        </p:nvSpPr>
        <p:spPr>
          <a:xfrm>
            <a:off x="265500" y="1730075"/>
            <a:ext cx="4045200" cy="316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Arial"/>
              <a:buChar char="●"/>
            </a:pPr>
            <a:r>
              <a:rPr lang="en" sz="2200">
                <a:latin typeface="Arial"/>
                <a:ea typeface="Arial"/>
                <a:cs typeface="Arial"/>
                <a:sym typeface="Arial"/>
              </a:rPr>
              <a:t>Classes and OOP</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Special Functions in Class</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Map, Filter and Reduce functions</a:t>
            </a:r>
            <a:endParaRPr sz="2200">
              <a:latin typeface="Arial"/>
              <a:ea typeface="Arial"/>
              <a:cs typeface="Arial"/>
              <a:sym typeface="Arial"/>
            </a:endParaRPr>
          </a:p>
          <a:p>
            <a:pPr indent="-368300" lvl="0" marL="457200" rtl="0" algn="l">
              <a:spcBef>
                <a:spcPts val="0"/>
              </a:spcBef>
              <a:spcAft>
                <a:spcPts val="0"/>
              </a:spcAft>
              <a:buSzPts val="2200"/>
              <a:buFont typeface="Arial"/>
              <a:buChar char="●"/>
            </a:pPr>
            <a:r>
              <a:rPr lang="en" sz="2200">
                <a:latin typeface="Arial"/>
                <a:ea typeface="Arial"/>
                <a:cs typeface="Arial"/>
                <a:sym typeface="Arial"/>
              </a:rPr>
              <a:t>Exception Handling</a:t>
            </a:r>
            <a:endParaRPr sz="2200">
              <a:latin typeface="Arial"/>
              <a:ea typeface="Arial"/>
              <a:cs typeface="Arial"/>
              <a:sym typeface="Arial"/>
            </a:endParaRPr>
          </a:p>
        </p:txBody>
      </p:sp>
      <p:pic>
        <p:nvPicPr>
          <p:cNvPr id="108" name="Google Shape;108;p20"/>
          <p:cNvPicPr preferRelativeResize="0"/>
          <p:nvPr/>
        </p:nvPicPr>
        <p:blipFill rotWithShape="1">
          <a:blip r:embed="rId3">
            <a:alphaModFix/>
          </a:blip>
          <a:srcRect b="4745" l="16819" r="47108" t="28126"/>
          <a:stretch/>
        </p:blipFill>
        <p:spPr>
          <a:xfrm>
            <a:off x="5092112" y="724200"/>
            <a:ext cx="3531783" cy="3695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02275" y="1810350"/>
            <a:ext cx="31929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Week 2</a:t>
            </a:r>
            <a:endParaRPr/>
          </a:p>
        </p:txBody>
      </p:sp>
      <p:sp>
        <p:nvSpPr>
          <p:cNvPr id="114" name="Google Shape;114;p21"/>
          <p:cNvSpPr txBox="1"/>
          <p:nvPr/>
        </p:nvSpPr>
        <p:spPr>
          <a:xfrm>
            <a:off x="4746050" y="2048375"/>
            <a:ext cx="37641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AutoNum type="arabicPeriod"/>
            </a:pPr>
            <a:r>
              <a:rPr lang="en" sz="1600">
                <a:solidFill>
                  <a:schemeClr val="lt1"/>
                </a:solidFill>
              </a:rPr>
              <a:t>NumPy 3D Array</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NumPy Arange Function</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Slicing Arrays</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Base conversion of Data in Arrays</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Introduction to Pandas</a:t>
            </a:r>
            <a:endParaRPr sz="1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