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9" r:id="rId3"/>
    <p:sldId id="2581" r:id="rId4"/>
    <p:sldId id="2583" r:id="rId5"/>
    <p:sldId id="2584" r:id="rId6"/>
    <p:sldId id="2590" r:id="rId7"/>
    <p:sldId id="2585" r:id="rId8"/>
    <p:sldId id="25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134BE-7DE4-47F4-8BFC-0D39C7AF9302}"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EA433-E7D6-423A-9412-47A9B68EB5EC}" type="slidenum">
              <a:rPr lang="en-US" smtClean="0"/>
              <a:t>‹#›</a:t>
            </a:fld>
            <a:endParaRPr lang="en-US"/>
          </a:p>
        </p:txBody>
      </p:sp>
    </p:spTree>
    <p:extLst>
      <p:ext uri="{BB962C8B-B14F-4D97-AF65-F5344CB8AC3E}">
        <p14:creationId xmlns:p14="http://schemas.microsoft.com/office/powerpoint/2010/main" val="183906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2</a:t>
            </a:fld>
            <a:endParaRPr lang="fr-FR" noProof="0"/>
          </a:p>
        </p:txBody>
      </p:sp>
    </p:spTree>
    <p:extLst>
      <p:ext uri="{BB962C8B-B14F-4D97-AF65-F5344CB8AC3E}">
        <p14:creationId xmlns:p14="http://schemas.microsoft.com/office/powerpoint/2010/main" val="52965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3</a:t>
            </a:fld>
            <a:endParaRPr lang="fr-FR" noProof="0"/>
          </a:p>
        </p:txBody>
      </p:sp>
    </p:spTree>
    <p:extLst>
      <p:ext uri="{BB962C8B-B14F-4D97-AF65-F5344CB8AC3E}">
        <p14:creationId xmlns:p14="http://schemas.microsoft.com/office/powerpoint/2010/main" val="296703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4</a:t>
            </a:fld>
            <a:endParaRPr lang="fr-FR" noProof="0"/>
          </a:p>
        </p:txBody>
      </p:sp>
    </p:spTree>
    <p:extLst>
      <p:ext uri="{BB962C8B-B14F-4D97-AF65-F5344CB8AC3E}">
        <p14:creationId xmlns:p14="http://schemas.microsoft.com/office/powerpoint/2010/main" val="275866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5</a:t>
            </a:fld>
            <a:endParaRPr lang="fr-FR" noProof="0"/>
          </a:p>
        </p:txBody>
      </p:sp>
    </p:spTree>
    <p:extLst>
      <p:ext uri="{BB962C8B-B14F-4D97-AF65-F5344CB8AC3E}">
        <p14:creationId xmlns:p14="http://schemas.microsoft.com/office/powerpoint/2010/main" val="304770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6</a:t>
            </a:fld>
            <a:endParaRPr lang="fr-FR" noProof="0"/>
          </a:p>
        </p:txBody>
      </p:sp>
    </p:spTree>
    <p:extLst>
      <p:ext uri="{BB962C8B-B14F-4D97-AF65-F5344CB8AC3E}">
        <p14:creationId xmlns:p14="http://schemas.microsoft.com/office/powerpoint/2010/main" val="332869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7</a:t>
            </a:fld>
            <a:endParaRPr lang="fr-FR" noProof="0"/>
          </a:p>
        </p:txBody>
      </p:sp>
    </p:spTree>
    <p:extLst>
      <p:ext uri="{BB962C8B-B14F-4D97-AF65-F5344CB8AC3E}">
        <p14:creationId xmlns:p14="http://schemas.microsoft.com/office/powerpoint/2010/main" val="1264055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 étapes qui se traduisent chacune par un ou des livrables</a:t>
            </a:r>
          </a:p>
          <a:p>
            <a:r>
              <a:rPr lang="fr-FR" dirty="0"/>
              <a:t>1/ le besoin de DWFA et le dictionnaire de données</a:t>
            </a:r>
          </a:p>
          <a:p>
            <a:r>
              <a:rPr lang="fr-FR" dirty="0"/>
              <a:t>2/ Mise en forme</a:t>
            </a:r>
          </a:p>
          <a:p>
            <a:r>
              <a:rPr lang="fr-FR" dirty="0"/>
              <a:t>3/ dans notre cas pas eu lieu (~mentor)</a:t>
            </a:r>
          </a:p>
          <a:p>
            <a:r>
              <a:rPr lang="fr-FR" dirty="0"/>
              <a:t>4/ choix de python car gros volume de données</a:t>
            </a:r>
          </a:p>
          <a:p>
            <a:r>
              <a:rPr lang="fr-FR" dirty="0"/>
              <a:t>5/ choix de Tableau software = choix perso car déjà fait power BI et volonté d’apprendre</a:t>
            </a:r>
          </a:p>
        </p:txBody>
      </p:sp>
      <p:sp>
        <p:nvSpPr>
          <p:cNvPr id="4" name="Espace réservé du numéro de diapositive 3"/>
          <p:cNvSpPr>
            <a:spLocks noGrp="1"/>
          </p:cNvSpPr>
          <p:nvPr>
            <p:ph type="sldNum" sz="quarter" idx="5"/>
          </p:nvPr>
        </p:nvSpPr>
        <p:spPr/>
        <p:txBody>
          <a:bodyPr/>
          <a:lstStyle/>
          <a:p>
            <a:pPr rtl="0"/>
            <a:fld id="{3CFA0038-7055-434C-B6C4-B8C69565C600}" type="slidenum">
              <a:rPr lang="fr-FR" noProof="0" smtClean="0"/>
              <a:t>8</a:t>
            </a:fld>
            <a:endParaRPr lang="fr-FR" noProof="0"/>
          </a:p>
        </p:txBody>
      </p:sp>
    </p:spTree>
    <p:extLst>
      <p:ext uri="{BB962C8B-B14F-4D97-AF65-F5344CB8AC3E}">
        <p14:creationId xmlns:p14="http://schemas.microsoft.com/office/powerpoint/2010/main" val="56152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2B13-0D7F-64B2-7EF9-E4F1F70F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62345-AB7E-4E6F-004E-D0513CD5C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65403-B3AB-B180-A247-ECBABE3F23EE}"/>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B4F7BE33-F015-EF89-E013-FC64FACAE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3838A-30B9-F37B-E91D-8ED72D31DE0B}"/>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158090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5453-F664-A302-DADB-48062F557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634013-DA5B-75CF-0CA3-4DECA2161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5E992-CE26-1D4C-E71B-5B3E495C542D}"/>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E6A22BE3-7A46-9E7C-0EAE-F62DF7544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26939-A1B2-6511-5A25-607A77C2C6B4}"/>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364271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66A0D-4D54-E22B-045E-97E5E6D573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6E4773-875F-74B4-5662-042434B63B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107D5-67BB-1426-B041-73AD47BFC63C}"/>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5B5BAB18-3213-3CB4-91E6-F38E5F13B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1DD8E-D926-6455-B6FD-EAE2158D6A53}"/>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1884359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sposition personnalisé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55CE402-860D-C63C-CB5B-CD19221CD0F1}"/>
              </a:ext>
            </a:extLst>
          </p:cNvPr>
          <p:cNvSpPr>
            <a:spLocks noGrp="1"/>
          </p:cNvSpPr>
          <p:nvPr>
            <p:ph type="ftr" sz="quarter" idx="10"/>
          </p:nvPr>
        </p:nvSpPr>
        <p:spPr/>
        <p:txBody>
          <a:bodyPr/>
          <a:lstStyle/>
          <a:p>
            <a:pPr rtl="0"/>
            <a:endParaRPr lang="fr-FR" noProof="0" dirty="0"/>
          </a:p>
        </p:txBody>
      </p:sp>
      <p:sp>
        <p:nvSpPr>
          <p:cNvPr id="3" name="ZoneTexte 2">
            <a:extLst>
              <a:ext uri="{FF2B5EF4-FFF2-40B4-BE49-F238E27FC236}">
                <a16:creationId xmlns:a16="http://schemas.microsoft.com/office/drawing/2014/main" id="{47C6EC0B-16DD-3C1F-C7D4-32434D1C09BD}"/>
              </a:ext>
            </a:extLst>
          </p:cNvPr>
          <p:cNvSpPr txBox="1"/>
          <p:nvPr userDrawn="1"/>
        </p:nvSpPr>
        <p:spPr>
          <a:xfrm>
            <a:off x="11439525" y="6075144"/>
            <a:ext cx="587375" cy="646331"/>
          </a:xfrm>
          <a:prstGeom prst="rect">
            <a:avLst/>
          </a:prstGeom>
          <a:noFill/>
        </p:spPr>
        <p:txBody>
          <a:bodyPr wrap="square">
            <a:spAutoFit/>
          </a:bodyPr>
          <a:lstStyle/>
          <a:p>
            <a:fld id="{7782931A-7D25-4B4B-9464-57AE418934A3}" type="slidenum">
              <a:rPr lang="fr-FR" noProof="0" smtClean="0"/>
              <a:pPr/>
              <a:t>‹#›</a:t>
            </a:fld>
            <a:endParaRPr lang="fr-FR" dirty="0"/>
          </a:p>
        </p:txBody>
      </p:sp>
    </p:spTree>
    <p:extLst>
      <p:ext uri="{BB962C8B-B14F-4D97-AF65-F5344CB8AC3E}">
        <p14:creationId xmlns:p14="http://schemas.microsoft.com/office/powerpoint/2010/main" val="403825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C824-E53B-617E-5B30-3AA6BA9B7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EC8BB-6F03-AF65-702E-78B5D331E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1F469-6475-E405-DC36-BE38B0CCDF93}"/>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9DA49F70-870D-EF2D-0255-39A570510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0284-E91E-0156-98E8-86374D3784BF}"/>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304489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3621-3008-E735-6260-05D6925B8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D8F38A-ABC3-D238-6A89-B74BB52F0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A0187-17A6-1B6F-A26F-FEDEB7DA833F}"/>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DCCD2B0F-0882-BAC8-4A84-D374E1003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866D1-0B4C-0404-43BB-065C8C2707EE}"/>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127926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E659-4576-4505-B94C-A101983AF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05EB6-35B4-DBE0-6D70-05C0667E9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9C3ED-C5E0-9688-0B3F-85D6F392C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77C16-43A1-6C9A-E649-A7A8C498007D}"/>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6" name="Footer Placeholder 5">
            <a:extLst>
              <a:ext uri="{FF2B5EF4-FFF2-40B4-BE49-F238E27FC236}">
                <a16:creationId xmlns:a16="http://schemas.microsoft.com/office/drawing/2014/main" id="{4A5FB7E5-E101-1AB7-547D-419B58CBB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8DB5A-7E8E-EE1C-8B15-C66353635F2A}"/>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90129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FFA8-D9E6-C2F7-873D-3A25B5D85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4A5E9F-1842-2C6B-0BF3-C32383D65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41B27-D124-CEE7-D8DA-DB52D3BD19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F81AD-DF33-4C99-5086-17550085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892D9-F7A3-010E-D8BA-240DB467A9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B3601-3835-B801-ADA8-38FB75DE5EE5}"/>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8" name="Footer Placeholder 7">
            <a:extLst>
              <a:ext uri="{FF2B5EF4-FFF2-40B4-BE49-F238E27FC236}">
                <a16:creationId xmlns:a16="http://schemas.microsoft.com/office/drawing/2014/main" id="{2734E8B8-085C-5B1B-4E06-06948C6D3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A35AE-0CC0-213D-C452-C16AC0E9D19D}"/>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344775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B9DC-A68B-7F18-5891-4D462AB9F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4111-A30C-66FA-D1DE-1E331C20906A}"/>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4" name="Footer Placeholder 3">
            <a:extLst>
              <a:ext uri="{FF2B5EF4-FFF2-40B4-BE49-F238E27FC236}">
                <a16:creationId xmlns:a16="http://schemas.microsoft.com/office/drawing/2014/main" id="{EB6A9E21-491A-7BDB-0185-84EAD3D4A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2B81E-5569-08CC-7677-009BF9DCFE6F}"/>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273872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C4014-3E20-79C4-414F-549CAF728EA5}"/>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3" name="Footer Placeholder 2">
            <a:extLst>
              <a:ext uri="{FF2B5EF4-FFF2-40B4-BE49-F238E27FC236}">
                <a16:creationId xmlns:a16="http://schemas.microsoft.com/office/drawing/2014/main" id="{1FBB9804-2E13-5B50-0963-4B9F33B41C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2265ED-2856-E16C-BC83-5363FAF19234}"/>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3116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9B11-6DD8-7B7E-5E47-1716F375F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266F7-2E13-4C06-4477-03E5DC9B0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9551F-3E4D-FDFD-B411-881252AA0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1A1C6-841F-138F-04A5-84345CBCA788}"/>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6" name="Footer Placeholder 5">
            <a:extLst>
              <a:ext uri="{FF2B5EF4-FFF2-40B4-BE49-F238E27FC236}">
                <a16:creationId xmlns:a16="http://schemas.microsoft.com/office/drawing/2014/main" id="{10AB96F3-BF22-2E74-7BED-762E12AE5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93BF7-73EE-CB76-5F2F-1978B5373686}"/>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259642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113B-D1DF-225E-F363-1D50877EE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61CCF7-EEC4-09EB-490E-B2E6536DC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C4814-6C80-74D6-B8A7-3E6EAB10F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547AE-A18A-9BA2-39DB-F3DA205F4607}"/>
              </a:ext>
            </a:extLst>
          </p:cNvPr>
          <p:cNvSpPr>
            <a:spLocks noGrp="1"/>
          </p:cNvSpPr>
          <p:nvPr>
            <p:ph type="dt" sz="half" idx="10"/>
          </p:nvPr>
        </p:nvSpPr>
        <p:spPr/>
        <p:txBody>
          <a:bodyPr/>
          <a:lstStyle/>
          <a:p>
            <a:fld id="{AC66CEE6-0200-4733-8A6F-0BC30DBD707A}" type="datetimeFigureOut">
              <a:rPr lang="en-US" smtClean="0"/>
              <a:t>7/10/2023</a:t>
            </a:fld>
            <a:endParaRPr lang="en-US"/>
          </a:p>
        </p:txBody>
      </p:sp>
      <p:sp>
        <p:nvSpPr>
          <p:cNvPr id="6" name="Footer Placeholder 5">
            <a:extLst>
              <a:ext uri="{FF2B5EF4-FFF2-40B4-BE49-F238E27FC236}">
                <a16:creationId xmlns:a16="http://schemas.microsoft.com/office/drawing/2014/main" id="{008DF868-C796-2595-59E6-46CBB2906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FE57F-FA5A-92E0-A85F-A090ABAFA318}"/>
              </a:ext>
            </a:extLst>
          </p:cNvPr>
          <p:cNvSpPr>
            <a:spLocks noGrp="1"/>
          </p:cNvSpPr>
          <p:nvPr>
            <p:ph type="sldNum" sz="quarter" idx="12"/>
          </p:nvPr>
        </p:nvSpPr>
        <p:spPr/>
        <p:txBody>
          <a:bodyPr/>
          <a:lstStyle/>
          <a:p>
            <a:fld id="{20064379-1C7C-4081-A702-08900F8AB765}" type="slidenum">
              <a:rPr lang="en-US" smtClean="0"/>
              <a:t>‹#›</a:t>
            </a:fld>
            <a:endParaRPr lang="en-US"/>
          </a:p>
        </p:txBody>
      </p:sp>
    </p:spTree>
    <p:extLst>
      <p:ext uri="{BB962C8B-B14F-4D97-AF65-F5344CB8AC3E}">
        <p14:creationId xmlns:p14="http://schemas.microsoft.com/office/powerpoint/2010/main" val="412075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50338-582C-FF5E-D568-B0DB85C80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5D6DE-7FA9-CE27-44BB-5445CBF00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DD3A8-C2E0-EC9D-CEE1-3BD9A0857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6CEE6-0200-4733-8A6F-0BC30DBD707A}" type="datetimeFigureOut">
              <a:rPr lang="en-US" smtClean="0"/>
              <a:t>7/10/2023</a:t>
            </a:fld>
            <a:endParaRPr lang="en-US"/>
          </a:p>
        </p:txBody>
      </p:sp>
      <p:sp>
        <p:nvSpPr>
          <p:cNvPr id="5" name="Footer Placeholder 4">
            <a:extLst>
              <a:ext uri="{FF2B5EF4-FFF2-40B4-BE49-F238E27FC236}">
                <a16:creationId xmlns:a16="http://schemas.microsoft.com/office/drawing/2014/main" id="{24D11FA8-7604-C64F-37B3-7AA906264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A3A6C4-3074-F376-7928-1A8A5061F4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64379-1C7C-4081-A702-08900F8AB765}" type="slidenum">
              <a:rPr lang="en-US" smtClean="0"/>
              <a:t>‹#›</a:t>
            </a:fld>
            <a:endParaRPr lang="en-US"/>
          </a:p>
        </p:txBody>
      </p:sp>
    </p:spTree>
    <p:extLst>
      <p:ext uri="{BB962C8B-B14F-4D97-AF65-F5344CB8AC3E}">
        <p14:creationId xmlns:p14="http://schemas.microsoft.com/office/powerpoint/2010/main" val="41631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34972&amp;picture=water"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Etudedeaupotable_16887555373760/DWFAetudedeaupotable?:language=fr-FR&amp;publish=yes&amp;:display_count=n&amp;:origin=viz_share_link"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ater splashing water with bubbles&#10;&#10;Description automatically generated">
            <a:extLst>
              <a:ext uri="{FF2B5EF4-FFF2-40B4-BE49-F238E27FC236}">
                <a16:creationId xmlns:a16="http://schemas.microsoft.com/office/drawing/2014/main" id="{52FA5B82-DB58-6033-F96A-7BAD788D35A3}"/>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485" b="8694"/>
          <a:stretch/>
        </p:blipFill>
        <p:spPr>
          <a:xfrm>
            <a:off x="128585" y="115194"/>
            <a:ext cx="11934817" cy="6627613"/>
          </a:xfrm>
          <a:prstGeom prst="rect">
            <a:avLst/>
          </a:prstGeom>
        </p:spPr>
      </p:pic>
      <p:sp>
        <p:nvSpPr>
          <p:cNvPr id="2" name="Title 1">
            <a:extLst>
              <a:ext uri="{FF2B5EF4-FFF2-40B4-BE49-F238E27FC236}">
                <a16:creationId xmlns:a16="http://schemas.microsoft.com/office/drawing/2014/main" id="{3DC936C1-4738-CD8F-4A29-C79DFE9E13C8}"/>
              </a:ext>
            </a:extLst>
          </p:cNvPr>
          <p:cNvSpPr>
            <a:spLocks noGrp="1"/>
          </p:cNvSpPr>
          <p:nvPr>
            <p:ph type="ctrTitle"/>
          </p:nvPr>
        </p:nvSpPr>
        <p:spPr>
          <a:xfrm>
            <a:off x="1539098" y="1456879"/>
            <a:ext cx="9390027" cy="2387600"/>
          </a:xfrm>
        </p:spPr>
        <p:txBody>
          <a:bodyPr>
            <a:normAutofit/>
          </a:bodyPr>
          <a:lstStyle/>
          <a:p>
            <a:pPr algn="l"/>
            <a:r>
              <a:rPr lang="fr-FR" sz="5000" dirty="0">
                <a:solidFill>
                  <a:schemeClr val="bg1"/>
                </a:solidFill>
              </a:rPr>
              <a:t>Faites une étude sur l'eau potable</a:t>
            </a:r>
            <a:endParaRPr lang="en-US" sz="5000" dirty="0">
              <a:solidFill>
                <a:schemeClr val="bg1"/>
              </a:solidFill>
            </a:endParaRPr>
          </a:p>
        </p:txBody>
      </p:sp>
      <p:sp>
        <p:nvSpPr>
          <p:cNvPr id="3" name="Subtitle 2">
            <a:extLst>
              <a:ext uri="{FF2B5EF4-FFF2-40B4-BE49-F238E27FC236}">
                <a16:creationId xmlns:a16="http://schemas.microsoft.com/office/drawing/2014/main" id="{99FA0F82-C3C8-C34E-9008-367A866A70D0}"/>
              </a:ext>
            </a:extLst>
          </p:cNvPr>
          <p:cNvSpPr>
            <a:spLocks noGrp="1"/>
          </p:cNvSpPr>
          <p:nvPr>
            <p:ph type="subTitle" idx="1"/>
          </p:nvPr>
        </p:nvSpPr>
        <p:spPr>
          <a:xfrm>
            <a:off x="3343268" y="4113091"/>
            <a:ext cx="5505449" cy="1655762"/>
          </a:xfrm>
        </p:spPr>
        <p:txBody>
          <a:bodyPr>
            <a:normAutofit/>
          </a:bodyPr>
          <a:lstStyle/>
          <a:p>
            <a:r>
              <a:rPr lang="fr-FR" sz="2000" dirty="0">
                <a:solidFill>
                  <a:schemeClr val="bg1"/>
                </a:solidFill>
              </a:rPr>
              <a:t>Projet 8</a:t>
            </a:r>
            <a:endParaRPr lang="en-US" sz="2000" dirty="0">
              <a:solidFill>
                <a:schemeClr val="bg1"/>
              </a:solidFill>
            </a:endParaRPr>
          </a:p>
        </p:txBody>
      </p:sp>
      <p:sp>
        <p:nvSpPr>
          <p:cNvPr id="24" name="Rectangle 20">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4F2767C-F836-BA4D-425C-EDA94496CE7D}"/>
              </a:ext>
            </a:extLst>
          </p:cNvPr>
          <p:cNvPicPr>
            <a:picLocks noChangeAspect="1"/>
          </p:cNvPicPr>
          <p:nvPr/>
        </p:nvPicPr>
        <p:blipFill>
          <a:blip r:embed="rId4"/>
          <a:stretch>
            <a:fillRect/>
          </a:stretch>
        </p:blipFill>
        <p:spPr>
          <a:xfrm>
            <a:off x="5544257" y="1832726"/>
            <a:ext cx="1103472" cy="688908"/>
          </a:xfrm>
          <a:prstGeom prst="rect">
            <a:avLst/>
          </a:prstGeom>
        </p:spPr>
      </p:pic>
    </p:spTree>
    <p:extLst>
      <p:ext uri="{BB962C8B-B14F-4D97-AF65-F5344CB8AC3E}">
        <p14:creationId xmlns:p14="http://schemas.microsoft.com/office/powerpoint/2010/main" val="131568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a:solidFill>
                  <a:schemeClr val="bg1"/>
                </a:solidFill>
              </a:rPr>
              <a:t>Sommaire</a:t>
            </a:r>
          </a:p>
        </p:txBody>
      </p:sp>
      <p:sp>
        <p:nvSpPr>
          <p:cNvPr id="3" name="TextBox 2">
            <a:extLst>
              <a:ext uri="{FF2B5EF4-FFF2-40B4-BE49-F238E27FC236}">
                <a16:creationId xmlns:a16="http://schemas.microsoft.com/office/drawing/2014/main" id="{12C8B50C-6C10-86F3-E7B8-90A300FBE9D9}"/>
              </a:ext>
            </a:extLst>
          </p:cNvPr>
          <p:cNvSpPr txBox="1"/>
          <p:nvPr/>
        </p:nvSpPr>
        <p:spPr>
          <a:xfrm>
            <a:off x="3881141" y="3031351"/>
            <a:ext cx="946349" cy="369332"/>
          </a:xfrm>
          <a:prstGeom prst="rect">
            <a:avLst/>
          </a:prstGeom>
          <a:noFill/>
        </p:spPr>
        <p:txBody>
          <a:bodyPr wrap="none" rtlCol="0">
            <a:spAutoFit/>
          </a:bodyPr>
          <a:lstStyle/>
          <a:p>
            <a:r>
              <a:rPr lang="fr-FR" dirty="0" err="1"/>
              <a:t>Mockup</a:t>
            </a:r>
            <a:endParaRPr lang="fr-FR" dirty="0"/>
          </a:p>
        </p:txBody>
      </p:sp>
      <p:pic>
        <p:nvPicPr>
          <p:cNvPr id="4" name="Picture 3">
            <a:extLst>
              <a:ext uri="{FF2B5EF4-FFF2-40B4-BE49-F238E27FC236}">
                <a16:creationId xmlns:a16="http://schemas.microsoft.com/office/drawing/2014/main" id="{80FE07E4-B76C-CED7-877E-21FD7C7D82F4}"/>
              </a:ext>
            </a:extLst>
          </p:cNvPr>
          <p:cNvPicPr>
            <a:picLocks noChangeAspect="1"/>
          </p:cNvPicPr>
          <p:nvPr/>
        </p:nvPicPr>
        <p:blipFill>
          <a:blip r:embed="rId3"/>
          <a:stretch>
            <a:fillRect/>
          </a:stretch>
        </p:blipFill>
        <p:spPr>
          <a:xfrm>
            <a:off x="3100032" y="5359564"/>
            <a:ext cx="530398" cy="536494"/>
          </a:xfrm>
          <a:prstGeom prst="rect">
            <a:avLst/>
          </a:prstGeom>
        </p:spPr>
      </p:pic>
      <p:sp>
        <p:nvSpPr>
          <p:cNvPr id="5" name="TextBox 4">
            <a:extLst>
              <a:ext uri="{FF2B5EF4-FFF2-40B4-BE49-F238E27FC236}">
                <a16:creationId xmlns:a16="http://schemas.microsoft.com/office/drawing/2014/main" id="{8C5FF5E2-5302-A120-6257-17501ADF0BCF}"/>
              </a:ext>
            </a:extLst>
          </p:cNvPr>
          <p:cNvSpPr txBox="1"/>
          <p:nvPr/>
        </p:nvSpPr>
        <p:spPr>
          <a:xfrm>
            <a:off x="3883138" y="5391726"/>
            <a:ext cx="1697581" cy="369332"/>
          </a:xfrm>
          <a:prstGeom prst="rect">
            <a:avLst/>
          </a:prstGeom>
          <a:noFill/>
        </p:spPr>
        <p:txBody>
          <a:bodyPr wrap="none" rtlCol="0">
            <a:spAutoFit/>
          </a:bodyPr>
          <a:lstStyle/>
          <a:p>
            <a:r>
              <a:rPr lang="fr-FR" dirty="0"/>
              <a:t>Tableau de bord</a:t>
            </a:r>
            <a:endParaRPr lang="en-US" dirty="0"/>
          </a:p>
        </p:txBody>
      </p:sp>
      <p:pic>
        <p:nvPicPr>
          <p:cNvPr id="6" name="Picture 5">
            <a:extLst>
              <a:ext uri="{FF2B5EF4-FFF2-40B4-BE49-F238E27FC236}">
                <a16:creationId xmlns:a16="http://schemas.microsoft.com/office/drawing/2014/main" id="{9A62836F-3B9D-5DE1-5C32-AA4896711C55}"/>
              </a:ext>
            </a:extLst>
          </p:cNvPr>
          <p:cNvPicPr>
            <a:picLocks noChangeAspect="1"/>
          </p:cNvPicPr>
          <p:nvPr/>
        </p:nvPicPr>
        <p:blipFill>
          <a:blip r:embed="rId4"/>
          <a:stretch>
            <a:fillRect/>
          </a:stretch>
        </p:blipFill>
        <p:spPr>
          <a:xfrm>
            <a:off x="3164045" y="4613743"/>
            <a:ext cx="402371" cy="469433"/>
          </a:xfrm>
          <a:prstGeom prst="rect">
            <a:avLst/>
          </a:prstGeom>
        </p:spPr>
      </p:pic>
      <p:sp>
        <p:nvSpPr>
          <p:cNvPr id="7" name="TextBox 6">
            <a:extLst>
              <a:ext uri="{FF2B5EF4-FFF2-40B4-BE49-F238E27FC236}">
                <a16:creationId xmlns:a16="http://schemas.microsoft.com/office/drawing/2014/main" id="{2896D4D5-2B16-6A19-8FA5-52C55842D913}"/>
              </a:ext>
            </a:extLst>
          </p:cNvPr>
          <p:cNvSpPr txBox="1"/>
          <p:nvPr/>
        </p:nvSpPr>
        <p:spPr>
          <a:xfrm>
            <a:off x="3883138" y="4713844"/>
            <a:ext cx="3762184" cy="369332"/>
          </a:xfrm>
          <a:prstGeom prst="rect">
            <a:avLst/>
          </a:prstGeom>
          <a:noFill/>
        </p:spPr>
        <p:txBody>
          <a:bodyPr wrap="none" rtlCol="0">
            <a:spAutoFit/>
          </a:bodyPr>
          <a:lstStyle/>
          <a:p>
            <a:r>
              <a:rPr lang="fr-FR" dirty="0"/>
              <a:t>Préparation et nettoyage des données</a:t>
            </a:r>
          </a:p>
        </p:txBody>
      </p:sp>
      <p:pic>
        <p:nvPicPr>
          <p:cNvPr id="8" name="Picture 7">
            <a:extLst>
              <a:ext uri="{FF2B5EF4-FFF2-40B4-BE49-F238E27FC236}">
                <a16:creationId xmlns:a16="http://schemas.microsoft.com/office/drawing/2014/main" id="{838A3A55-A8B0-11B9-45CB-C42AA7817604}"/>
              </a:ext>
            </a:extLst>
          </p:cNvPr>
          <p:cNvPicPr>
            <a:picLocks noChangeAspect="1"/>
          </p:cNvPicPr>
          <p:nvPr/>
        </p:nvPicPr>
        <p:blipFill>
          <a:blip r:embed="rId5"/>
          <a:stretch>
            <a:fillRect/>
          </a:stretch>
        </p:blipFill>
        <p:spPr>
          <a:xfrm>
            <a:off x="3066500" y="2333081"/>
            <a:ext cx="597460" cy="463336"/>
          </a:xfrm>
          <a:prstGeom prst="rect">
            <a:avLst/>
          </a:prstGeom>
        </p:spPr>
      </p:pic>
      <p:sp>
        <p:nvSpPr>
          <p:cNvPr id="9" name="TextBox 8">
            <a:extLst>
              <a:ext uri="{FF2B5EF4-FFF2-40B4-BE49-F238E27FC236}">
                <a16:creationId xmlns:a16="http://schemas.microsoft.com/office/drawing/2014/main" id="{8A1C7CC6-575D-0A02-4A93-04FB5B6B0406}"/>
              </a:ext>
            </a:extLst>
          </p:cNvPr>
          <p:cNvSpPr txBox="1"/>
          <p:nvPr/>
        </p:nvSpPr>
        <p:spPr>
          <a:xfrm>
            <a:off x="3881141" y="2385539"/>
            <a:ext cx="1051378" cy="369332"/>
          </a:xfrm>
          <a:prstGeom prst="rect">
            <a:avLst/>
          </a:prstGeom>
          <a:noFill/>
        </p:spPr>
        <p:txBody>
          <a:bodyPr wrap="none" rtlCol="0">
            <a:spAutoFit/>
          </a:bodyPr>
          <a:lstStyle/>
          <a:p>
            <a:r>
              <a:rPr lang="fr-FR" dirty="0" err="1"/>
              <a:t>Blueprint</a:t>
            </a:r>
            <a:endParaRPr lang="fr-FR" dirty="0"/>
          </a:p>
        </p:txBody>
      </p:sp>
      <p:sp>
        <p:nvSpPr>
          <p:cNvPr id="11" name="TextBox 10">
            <a:extLst>
              <a:ext uri="{FF2B5EF4-FFF2-40B4-BE49-F238E27FC236}">
                <a16:creationId xmlns:a16="http://schemas.microsoft.com/office/drawing/2014/main" id="{CE4CAFBB-7A18-002D-BBF0-A2F8D942AFC6}"/>
              </a:ext>
            </a:extLst>
          </p:cNvPr>
          <p:cNvSpPr txBox="1"/>
          <p:nvPr/>
        </p:nvSpPr>
        <p:spPr>
          <a:xfrm>
            <a:off x="3881141" y="1621780"/>
            <a:ext cx="4326441" cy="369332"/>
          </a:xfrm>
          <a:prstGeom prst="rect">
            <a:avLst/>
          </a:prstGeom>
          <a:noFill/>
        </p:spPr>
        <p:txBody>
          <a:bodyPr wrap="none" rtlCol="0">
            <a:spAutoFit/>
          </a:bodyPr>
          <a:lstStyle/>
          <a:p>
            <a:r>
              <a:rPr lang="fr-FR" dirty="0"/>
              <a:t>Le processus de création de tableau de bord</a:t>
            </a:r>
          </a:p>
        </p:txBody>
      </p:sp>
      <p:pic>
        <p:nvPicPr>
          <p:cNvPr id="12" name="Picture 11">
            <a:extLst>
              <a:ext uri="{FF2B5EF4-FFF2-40B4-BE49-F238E27FC236}">
                <a16:creationId xmlns:a16="http://schemas.microsoft.com/office/drawing/2014/main" id="{055AE139-8578-D384-7DA1-C10276EFA291}"/>
              </a:ext>
            </a:extLst>
          </p:cNvPr>
          <p:cNvPicPr>
            <a:picLocks noChangeAspect="1"/>
          </p:cNvPicPr>
          <p:nvPr/>
        </p:nvPicPr>
        <p:blipFill>
          <a:blip r:embed="rId6"/>
          <a:stretch>
            <a:fillRect/>
          </a:stretch>
        </p:blipFill>
        <p:spPr>
          <a:xfrm>
            <a:off x="3032970" y="3081037"/>
            <a:ext cx="597460" cy="329213"/>
          </a:xfrm>
          <a:prstGeom prst="rect">
            <a:avLst/>
          </a:prstGeom>
        </p:spPr>
      </p:pic>
      <p:pic>
        <p:nvPicPr>
          <p:cNvPr id="10" name="Picture 9">
            <a:extLst>
              <a:ext uri="{FF2B5EF4-FFF2-40B4-BE49-F238E27FC236}">
                <a16:creationId xmlns:a16="http://schemas.microsoft.com/office/drawing/2014/main" id="{2971B2AA-0499-16AF-9458-9814032E47AE}"/>
              </a:ext>
            </a:extLst>
          </p:cNvPr>
          <p:cNvPicPr>
            <a:picLocks noChangeAspect="1"/>
          </p:cNvPicPr>
          <p:nvPr/>
        </p:nvPicPr>
        <p:blipFill>
          <a:blip r:embed="rId7"/>
          <a:stretch>
            <a:fillRect/>
          </a:stretch>
        </p:blipFill>
        <p:spPr>
          <a:xfrm>
            <a:off x="3228059" y="1607044"/>
            <a:ext cx="402371" cy="396274"/>
          </a:xfrm>
          <a:prstGeom prst="rect">
            <a:avLst/>
          </a:prstGeom>
        </p:spPr>
      </p:pic>
      <p:pic>
        <p:nvPicPr>
          <p:cNvPr id="14" name="Picture 13" descr="A computer screen with a graph and pie chart&#10;&#10;Description automatically generated">
            <a:extLst>
              <a:ext uri="{FF2B5EF4-FFF2-40B4-BE49-F238E27FC236}">
                <a16:creationId xmlns:a16="http://schemas.microsoft.com/office/drawing/2014/main" id="{96111E1C-FE64-28BD-32A7-65E1173E0B27}"/>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993755" y="3673502"/>
            <a:ext cx="742950" cy="742950"/>
          </a:xfrm>
          <a:prstGeom prst="rect">
            <a:avLst/>
          </a:prstGeom>
          <a:noFill/>
          <a:ln>
            <a:noFill/>
          </a:ln>
        </p:spPr>
      </p:pic>
      <p:sp>
        <p:nvSpPr>
          <p:cNvPr id="15" name="TextBox 14">
            <a:extLst>
              <a:ext uri="{FF2B5EF4-FFF2-40B4-BE49-F238E27FC236}">
                <a16:creationId xmlns:a16="http://schemas.microsoft.com/office/drawing/2014/main" id="{9E9D054B-A551-3EC5-D85B-2FB68E5BED70}"/>
              </a:ext>
            </a:extLst>
          </p:cNvPr>
          <p:cNvSpPr txBox="1"/>
          <p:nvPr/>
        </p:nvSpPr>
        <p:spPr>
          <a:xfrm>
            <a:off x="3881141" y="3807253"/>
            <a:ext cx="2846100" cy="369332"/>
          </a:xfrm>
          <a:prstGeom prst="rect">
            <a:avLst/>
          </a:prstGeom>
          <a:noFill/>
        </p:spPr>
        <p:txBody>
          <a:bodyPr wrap="none" rtlCol="0">
            <a:spAutoFit/>
          </a:bodyPr>
          <a:lstStyle/>
          <a:p>
            <a:r>
              <a:rPr lang="fr-FR" dirty="0"/>
              <a:t>Choix d’outil de visualisation</a:t>
            </a:r>
            <a:endParaRPr lang="en-US" dirty="0"/>
          </a:p>
        </p:txBody>
      </p:sp>
    </p:spTree>
    <p:extLst>
      <p:ext uri="{BB962C8B-B14F-4D97-AF65-F5344CB8AC3E}">
        <p14:creationId xmlns:p14="http://schemas.microsoft.com/office/powerpoint/2010/main" val="371720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a:solidFill>
                  <a:schemeClr val="bg1"/>
                </a:solidFill>
              </a:rPr>
              <a:t>Le processus de création de tableau de bord</a:t>
            </a:r>
          </a:p>
        </p:txBody>
      </p:sp>
      <p:sp>
        <p:nvSpPr>
          <p:cNvPr id="5" name="Rectangle : coins arrondis 4">
            <a:extLst>
              <a:ext uri="{FF2B5EF4-FFF2-40B4-BE49-F238E27FC236}">
                <a16:creationId xmlns:a16="http://schemas.microsoft.com/office/drawing/2014/main" id="{A1F5A1F5-5D41-68FD-F214-18A092C21718}"/>
              </a:ext>
            </a:extLst>
          </p:cNvPr>
          <p:cNvSpPr/>
          <p:nvPr/>
        </p:nvSpPr>
        <p:spPr>
          <a:xfrm>
            <a:off x="720205" y="2512056"/>
            <a:ext cx="1857829" cy="1251857"/>
          </a:xfrm>
          <a:prstGeom prst="roundRect">
            <a:avLst/>
          </a:prstGeom>
          <a:solidFill>
            <a:srgbClr val="282B59"/>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b="1" dirty="0">
                <a:solidFill>
                  <a:schemeClr val="bg1"/>
                </a:solidFill>
              </a:rPr>
              <a:t>Analyser</a:t>
            </a:r>
          </a:p>
        </p:txBody>
      </p:sp>
      <p:sp>
        <p:nvSpPr>
          <p:cNvPr id="6" name="Rectangle : coins arrondis 5">
            <a:extLst>
              <a:ext uri="{FF2B5EF4-FFF2-40B4-BE49-F238E27FC236}">
                <a16:creationId xmlns:a16="http://schemas.microsoft.com/office/drawing/2014/main" id="{9D16C739-1B08-199C-8AAE-42C735078F1A}"/>
              </a:ext>
            </a:extLst>
          </p:cNvPr>
          <p:cNvSpPr/>
          <p:nvPr/>
        </p:nvSpPr>
        <p:spPr>
          <a:xfrm>
            <a:off x="3789797" y="2541178"/>
            <a:ext cx="1857829" cy="1251857"/>
          </a:xfrm>
          <a:prstGeom prst="roundRect">
            <a:avLst/>
          </a:prstGeom>
          <a:solidFill>
            <a:srgbClr val="282B59"/>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b="1" dirty="0">
                <a:solidFill>
                  <a:schemeClr val="bg1"/>
                </a:solidFill>
              </a:rPr>
              <a:t>Modéliser</a:t>
            </a:r>
          </a:p>
        </p:txBody>
      </p:sp>
      <p:sp>
        <p:nvSpPr>
          <p:cNvPr id="8" name="Rectangle : coins arrondis 7">
            <a:extLst>
              <a:ext uri="{FF2B5EF4-FFF2-40B4-BE49-F238E27FC236}">
                <a16:creationId xmlns:a16="http://schemas.microsoft.com/office/drawing/2014/main" id="{8664F654-5812-D027-F163-3ABDEDBA2597}"/>
              </a:ext>
            </a:extLst>
          </p:cNvPr>
          <p:cNvSpPr/>
          <p:nvPr/>
        </p:nvSpPr>
        <p:spPr>
          <a:xfrm>
            <a:off x="6891441" y="2512056"/>
            <a:ext cx="1857829" cy="1251857"/>
          </a:xfrm>
          <a:prstGeom prst="roundRect">
            <a:avLst/>
          </a:prstGeom>
          <a:solidFill>
            <a:srgbClr val="282B59"/>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b="1" dirty="0">
                <a:solidFill>
                  <a:schemeClr val="bg1"/>
                </a:solidFill>
              </a:rPr>
              <a:t>Préparer</a:t>
            </a:r>
          </a:p>
        </p:txBody>
      </p:sp>
      <p:sp>
        <p:nvSpPr>
          <p:cNvPr id="9" name="Rectangle : coins arrondis 8">
            <a:extLst>
              <a:ext uri="{FF2B5EF4-FFF2-40B4-BE49-F238E27FC236}">
                <a16:creationId xmlns:a16="http://schemas.microsoft.com/office/drawing/2014/main" id="{FFD8C417-5802-B3A9-04C8-A1E6C2AE5060}"/>
              </a:ext>
            </a:extLst>
          </p:cNvPr>
          <p:cNvSpPr/>
          <p:nvPr/>
        </p:nvSpPr>
        <p:spPr>
          <a:xfrm>
            <a:off x="9993085" y="2512056"/>
            <a:ext cx="1857829" cy="1251857"/>
          </a:xfrm>
          <a:prstGeom prst="roundRect">
            <a:avLst/>
          </a:prstGeom>
          <a:solidFill>
            <a:srgbClr val="282B59"/>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fr-FR" b="1" dirty="0">
                <a:solidFill>
                  <a:schemeClr val="bg1"/>
                </a:solidFill>
              </a:rPr>
              <a:t>Construire</a:t>
            </a:r>
          </a:p>
        </p:txBody>
      </p:sp>
      <p:pic>
        <p:nvPicPr>
          <p:cNvPr id="11" name="Graphique 10" descr="Loupe avec un remplissage uni">
            <a:extLst>
              <a:ext uri="{FF2B5EF4-FFF2-40B4-BE49-F238E27FC236}">
                <a16:creationId xmlns:a16="http://schemas.microsoft.com/office/drawing/2014/main" id="{2DE219BC-2731-724A-0F47-71824DE133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1277" y="1409143"/>
            <a:ext cx="914400" cy="914400"/>
          </a:xfrm>
          <a:prstGeom prst="rect">
            <a:avLst/>
          </a:prstGeom>
        </p:spPr>
      </p:pic>
      <p:pic>
        <p:nvPicPr>
          <p:cNvPr id="15" name="Graphique 14" descr="Ampoule et crayon avec un remplissage uni">
            <a:extLst>
              <a:ext uri="{FF2B5EF4-FFF2-40B4-BE49-F238E27FC236}">
                <a16:creationId xmlns:a16="http://schemas.microsoft.com/office/drawing/2014/main" id="{35A073E5-5E9F-5266-61E7-A1688E9844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0474" y="1421459"/>
            <a:ext cx="914400" cy="914400"/>
          </a:xfrm>
          <a:prstGeom prst="rect">
            <a:avLst/>
          </a:prstGeom>
        </p:spPr>
      </p:pic>
      <p:pic>
        <p:nvPicPr>
          <p:cNvPr id="17" name="Graphique 16" descr="Mille avec un remplissage uni">
            <a:extLst>
              <a:ext uri="{FF2B5EF4-FFF2-40B4-BE49-F238E27FC236}">
                <a16:creationId xmlns:a16="http://schemas.microsoft.com/office/drawing/2014/main" id="{6BB2E3E1-D01E-70A4-5A32-F5A9846A6B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0286" y="1421459"/>
            <a:ext cx="914400" cy="914400"/>
          </a:xfrm>
          <a:prstGeom prst="rect">
            <a:avLst/>
          </a:prstGeom>
        </p:spPr>
      </p:pic>
      <p:pic>
        <p:nvPicPr>
          <p:cNvPr id="19" name="Graphique 18" descr="Base de données avec un remplissage uni">
            <a:extLst>
              <a:ext uri="{FF2B5EF4-FFF2-40B4-BE49-F238E27FC236}">
                <a16:creationId xmlns:a16="http://schemas.microsoft.com/office/drawing/2014/main" id="{9075E0AB-AFE3-F6C8-878D-3800137622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47885" y="1409143"/>
            <a:ext cx="914400" cy="914400"/>
          </a:xfrm>
          <a:prstGeom prst="rect">
            <a:avLst/>
          </a:prstGeom>
        </p:spPr>
      </p:pic>
      <p:sp>
        <p:nvSpPr>
          <p:cNvPr id="22" name="Ellipse 21">
            <a:extLst>
              <a:ext uri="{FF2B5EF4-FFF2-40B4-BE49-F238E27FC236}">
                <a16:creationId xmlns:a16="http://schemas.microsoft.com/office/drawing/2014/main" id="{1C779145-1788-070B-5D07-127EDB547661}"/>
              </a:ext>
            </a:extLst>
          </p:cNvPr>
          <p:cNvSpPr/>
          <p:nvPr/>
        </p:nvSpPr>
        <p:spPr>
          <a:xfrm>
            <a:off x="9860803" y="2323543"/>
            <a:ext cx="612000" cy="612000"/>
          </a:xfrm>
          <a:prstGeom prst="ellipse">
            <a:avLst/>
          </a:prstGeom>
          <a:solidFill>
            <a:schemeClr val="bg1"/>
          </a:solidFill>
          <a:ln>
            <a:solidFill>
              <a:srgbClr val="282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282B59"/>
                </a:solidFill>
              </a:rPr>
              <a:t>4</a:t>
            </a:r>
          </a:p>
        </p:txBody>
      </p:sp>
      <p:sp>
        <p:nvSpPr>
          <p:cNvPr id="23" name="Ellipse 22">
            <a:extLst>
              <a:ext uri="{FF2B5EF4-FFF2-40B4-BE49-F238E27FC236}">
                <a16:creationId xmlns:a16="http://schemas.microsoft.com/office/drawing/2014/main" id="{D53E6598-B8DE-7687-A808-93D65ADBB9CC}"/>
              </a:ext>
            </a:extLst>
          </p:cNvPr>
          <p:cNvSpPr/>
          <p:nvPr/>
        </p:nvSpPr>
        <p:spPr>
          <a:xfrm>
            <a:off x="671214" y="2323543"/>
            <a:ext cx="612000" cy="612000"/>
          </a:xfrm>
          <a:prstGeom prst="ellipse">
            <a:avLst/>
          </a:prstGeom>
          <a:solidFill>
            <a:schemeClr val="bg1"/>
          </a:solidFill>
          <a:ln>
            <a:solidFill>
              <a:srgbClr val="282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282B59"/>
                </a:solidFill>
              </a:rPr>
              <a:t>1</a:t>
            </a:r>
          </a:p>
        </p:txBody>
      </p:sp>
      <p:sp>
        <p:nvSpPr>
          <p:cNvPr id="24" name="Ellipse 23">
            <a:extLst>
              <a:ext uri="{FF2B5EF4-FFF2-40B4-BE49-F238E27FC236}">
                <a16:creationId xmlns:a16="http://schemas.microsoft.com/office/drawing/2014/main" id="{A3378851-FFBA-C2D3-F483-9CE8F30FF457}"/>
              </a:ext>
            </a:extLst>
          </p:cNvPr>
          <p:cNvSpPr/>
          <p:nvPr/>
        </p:nvSpPr>
        <p:spPr>
          <a:xfrm>
            <a:off x="6544376" y="2335859"/>
            <a:ext cx="612000" cy="612000"/>
          </a:xfrm>
          <a:prstGeom prst="ellipse">
            <a:avLst/>
          </a:prstGeom>
          <a:solidFill>
            <a:schemeClr val="bg1"/>
          </a:solidFill>
          <a:ln>
            <a:solidFill>
              <a:srgbClr val="282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282B59"/>
                </a:solidFill>
              </a:rPr>
              <a:t>3</a:t>
            </a:r>
          </a:p>
        </p:txBody>
      </p:sp>
      <p:sp>
        <p:nvSpPr>
          <p:cNvPr id="26" name="Ellipse 25">
            <a:extLst>
              <a:ext uri="{FF2B5EF4-FFF2-40B4-BE49-F238E27FC236}">
                <a16:creationId xmlns:a16="http://schemas.microsoft.com/office/drawing/2014/main" id="{FC1764EE-B7B6-8139-799D-EF6541481628}"/>
              </a:ext>
            </a:extLst>
          </p:cNvPr>
          <p:cNvSpPr/>
          <p:nvPr/>
        </p:nvSpPr>
        <p:spPr>
          <a:xfrm>
            <a:off x="3493734" y="2335859"/>
            <a:ext cx="612000" cy="612000"/>
          </a:xfrm>
          <a:prstGeom prst="ellipse">
            <a:avLst/>
          </a:prstGeom>
          <a:solidFill>
            <a:schemeClr val="bg1"/>
          </a:solidFill>
          <a:ln>
            <a:solidFill>
              <a:srgbClr val="282B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282B59"/>
                </a:solidFill>
              </a:rPr>
              <a:t>2</a:t>
            </a:r>
          </a:p>
        </p:txBody>
      </p:sp>
      <p:sp>
        <p:nvSpPr>
          <p:cNvPr id="27" name="ZoneTexte 26">
            <a:extLst>
              <a:ext uri="{FF2B5EF4-FFF2-40B4-BE49-F238E27FC236}">
                <a16:creationId xmlns:a16="http://schemas.microsoft.com/office/drawing/2014/main" id="{B6B361FC-3F01-3343-2293-10AF08F8FC43}"/>
              </a:ext>
            </a:extLst>
          </p:cNvPr>
          <p:cNvSpPr txBox="1"/>
          <p:nvPr/>
        </p:nvSpPr>
        <p:spPr>
          <a:xfrm>
            <a:off x="714355" y="4229545"/>
            <a:ext cx="2125149" cy="1384995"/>
          </a:xfrm>
          <a:prstGeom prst="rect">
            <a:avLst/>
          </a:prstGeom>
          <a:noFill/>
          <a:ln>
            <a:noFill/>
          </a:ln>
        </p:spPr>
        <p:txBody>
          <a:bodyPr wrap="square" rtlCol="0">
            <a:spAutoFit/>
          </a:bodyPr>
          <a:lstStyle/>
          <a:p>
            <a:r>
              <a:rPr lang="fr-FR" sz="1400" dirty="0"/>
              <a:t>A partir du besoin et des données d’entrée:</a:t>
            </a:r>
          </a:p>
          <a:p>
            <a:pPr marL="285750" indent="-285750">
              <a:buFont typeface="Arial" panose="020B0604020202020204" pitchFamily="34" charset="0"/>
              <a:buChar char="•"/>
            </a:pPr>
            <a:r>
              <a:rPr lang="fr-FR" sz="1400" dirty="0">
                <a:solidFill>
                  <a:srgbClr val="2683C6"/>
                </a:solidFill>
              </a:rPr>
              <a:t>Formaliser les indicateurs</a:t>
            </a: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Blue-</a:t>
            </a:r>
            <a:r>
              <a:rPr lang="fr-FR" sz="1400" dirty="0" err="1">
                <a:solidFill>
                  <a:srgbClr val="2683C6"/>
                </a:solidFill>
                <a:sym typeface="Wingdings" panose="05000000000000000000" pitchFamily="2" charset="2"/>
              </a:rPr>
              <a:t>print</a:t>
            </a:r>
            <a:endParaRPr lang="fr-FR" sz="1400" dirty="0">
              <a:solidFill>
                <a:srgbClr val="2683C6"/>
              </a:solidFill>
              <a:sym typeface="Wingdings" panose="05000000000000000000" pitchFamily="2" charset="2"/>
            </a:endParaRPr>
          </a:p>
          <a:p>
            <a:endParaRPr lang="fr-FR" sz="1400" dirty="0"/>
          </a:p>
        </p:txBody>
      </p:sp>
      <p:sp>
        <p:nvSpPr>
          <p:cNvPr id="28" name="ZoneTexte 27">
            <a:extLst>
              <a:ext uri="{FF2B5EF4-FFF2-40B4-BE49-F238E27FC236}">
                <a16:creationId xmlns:a16="http://schemas.microsoft.com/office/drawing/2014/main" id="{217F0F74-1744-E182-6537-BEAF4F00A102}"/>
              </a:ext>
            </a:extLst>
          </p:cNvPr>
          <p:cNvSpPr txBox="1"/>
          <p:nvPr/>
        </p:nvSpPr>
        <p:spPr>
          <a:xfrm>
            <a:off x="3714497" y="4229545"/>
            <a:ext cx="2125149" cy="1169551"/>
          </a:xfrm>
          <a:prstGeom prst="rect">
            <a:avLst/>
          </a:prstGeom>
          <a:noFill/>
          <a:ln>
            <a:noFill/>
          </a:ln>
        </p:spPr>
        <p:txBody>
          <a:bodyPr wrap="square" rtlCol="0">
            <a:spAutoFit/>
          </a:bodyPr>
          <a:lstStyle/>
          <a:p>
            <a:r>
              <a:rPr lang="fr-FR" sz="1400" dirty="0"/>
              <a:t>A partir des indicateurs du </a:t>
            </a:r>
            <a:r>
              <a:rPr lang="fr-FR" sz="1400" dirty="0" err="1"/>
              <a:t>blueprint</a:t>
            </a:r>
            <a:r>
              <a:rPr lang="fr-FR" sz="1400" dirty="0"/>
              <a:t>:</a:t>
            </a:r>
          </a:p>
          <a:p>
            <a:pPr marL="285750" indent="-285750">
              <a:buFont typeface="Arial" panose="020B0604020202020204" pitchFamily="34" charset="0"/>
              <a:buChar char="•"/>
            </a:pPr>
            <a:r>
              <a:rPr lang="fr-FR" sz="1400" dirty="0">
                <a:solidFill>
                  <a:srgbClr val="2683C6"/>
                </a:solidFill>
              </a:rPr>
              <a:t>Ebaucher le visuel</a:t>
            </a:r>
          </a:p>
          <a:p>
            <a:pPr marL="285750" indent="-285750">
              <a:buFont typeface="Wingdings" panose="05000000000000000000" pitchFamily="2" charset="2"/>
              <a:buChar char="è"/>
            </a:pPr>
            <a:r>
              <a:rPr lang="fr-FR" sz="1400" dirty="0" err="1">
                <a:solidFill>
                  <a:srgbClr val="2683C6"/>
                </a:solidFill>
                <a:sym typeface="Wingdings" panose="05000000000000000000" pitchFamily="2" charset="2"/>
              </a:rPr>
              <a:t>Mockup</a:t>
            </a:r>
            <a:endParaRPr lang="fr-FR" sz="1400" dirty="0">
              <a:solidFill>
                <a:srgbClr val="2683C6"/>
              </a:solidFill>
              <a:sym typeface="Wingdings" panose="05000000000000000000" pitchFamily="2" charset="2"/>
            </a:endParaRP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Mise à jour </a:t>
            </a:r>
            <a:r>
              <a:rPr lang="fr-FR" sz="1400" dirty="0" err="1">
                <a:solidFill>
                  <a:srgbClr val="2683C6"/>
                </a:solidFill>
                <a:sym typeface="Wingdings" panose="05000000000000000000" pitchFamily="2" charset="2"/>
              </a:rPr>
              <a:t>blueprint</a:t>
            </a:r>
            <a:endParaRPr lang="fr-FR" sz="1400" dirty="0">
              <a:solidFill>
                <a:srgbClr val="2683C6"/>
              </a:solidFill>
            </a:endParaRPr>
          </a:p>
        </p:txBody>
      </p:sp>
      <p:sp>
        <p:nvSpPr>
          <p:cNvPr id="30" name="ZoneTexte 29">
            <a:extLst>
              <a:ext uri="{FF2B5EF4-FFF2-40B4-BE49-F238E27FC236}">
                <a16:creationId xmlns:a16="http://schemas.microsoft.com/office/drawing/2014/main" id="{88575C87-DC78-735C-2857-E939807E3B5E}"/>
              </a:ext>
            </a:extLst>
          </p:cNvPr>
          <p:cNvSpPr txBox="1"/>
          <p:nvPr/>
        </p:nvSpPr>
        <p:spPr>
          <a:xfrm>
            <a:off x="6757780" y="4234956"/>
            <a:ext cx="2125149" cy="1600438"/>
          </a:xfrm>
          <a:prstGeom prst="rect">
            <a:avLst/>
          </a:prstGeom>
          <a:noFill/>
          <a:ln>
            <a:noFill/>
          </a:ln>
        </p:spPr>
        <p:txBody>
          <a:bodyPr wrap="square" rtlCol="0">
            <a:spAutoFit/>
          </a:bodyPr>
          <a:lstStyle/>
          <a:p>
            <a:r>
              <a:rPr lang="fr-FR" sz="1400" dirty="0"/>
              <a:t>Exploration des données:</a:t>
            </a:r>
          </a:p>
          <a:p>
            <a:pPr marL="285750" indent="-285750">
              <a:buFont typeface="Arial" panose="020B0604020202020204" pitchFamily="34" charset="0"/>
              <a:buChar char="•"/>
            </a:pPr>
            <a:r>
              <a:rPr lang="fr-FR" sz="1400" dirty="0">
                <a:solidFill>
                  <a:srgbClr val="2683C6"/>
                </a:solidFill>
              </a:rPr>
              <a:t>Traitement des anomalies</a:t>
            </a:r>
          </a:p>
          <a:p>
            <a:pPr marL="285750" indent="-285750">
              <a:buFont typeface="Arial" panose="020B0604020202020204" pitchFamily="34" charset="0"/>
              <a:buChar char="•"/>
            </a:pPr>
            <a:r>
              <a:rPr lang="fr-FR" sz="1400" dirty="0">
                <a:solidFill>
                  <a:srgbClr val="2683C6"/>
                </a:solidFill>
              </a:rPr>
              <a:t>Fusion des tables</a:t>
            </a: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Tableau </a:t>
            </a:r>
            <a:r>
              <a:rPr lang="fr-FR" sz="1400" dirty="0" err="1">
                <a:solidFill>
                  <a:srgbClr val="2683C6"/>
                </a:solidFill>
                <a:sym typeface="Wingdings" panose="05000000000000000000" pitchFamily="2" charset="2"/>
              </a:rPr>
              <a:t>Prep</a:t>
            </a:r>
            <a:r>
              <a:rPr lang="fr-FR" sz="1400" dirty="0">
                <a:solidFill>
                  <a:srgbClr val="2683C6"/>
                </a:solidFill>
                <a:sym typeface="Wingdings" panose="05000000000000000000" pitchFamily="2" charset="2"/>
              </a:rPr>
              <a:t> Builder</a:t>
            </a: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Table globale (format .hyper)</a:t>
            </a:r>
            <a:endParaRPr lang="fr-FR" sz="1400" dirty="0">
              <a:solidFill>
                <a:srgbClr val="2683C6"/>
              </a:solidFill>
            </a:endParaRPr>
          </a:p>
        </p:txBody>
      </p:sp>
      <p:sp>
        <p:nvSpPr>
          <p:cNvPr id="31" name="ZoneTexte 30">
            <a:extLst>
              <a:ext uri="{FF2B5EF4-FFF2-40B4-BE49-F238E27FC236}">
                <a16:creationId xmlns:a16="http://schemas.microsoft.com/office/drawing/2014/main" id="{AB980D60-6148-C2E8-1B09-8F42226A8EE9}"/>
              </a:ext>
            </a:extLst>
          </p:cNvPr>
          <p:cNvSpPr txBox="1"/>
          <p:nvPr/>
        </p:nvSpPr>
        <p:spPr>
          <a:xfrm>
            <a:off x="9860803" y="4234956"/>
            <a:ext cx="2125149" cy="1600438"/>
          </a:xfrm>
          <a:prstGeom prst="rect">
            <a:avLst/>
          </a:prstGeom>
          <a:noFill/>
          <a:ln>
            <a:noFill/>
          </a:ln>
        </p:spPr>
        <p:txBody>
          <a:bodyPr wrap="square" rtlCol="0">
            <a:spAutoFit/>
          </a:bodyPr>
          <a:lstStyle/>
          <a:p>
            <a:r>
              <a:rPr lang="fr-FR" sz="1400" dirty="0"/>
              <a:t>Création des visuels:</a:t>
            </a:r>
          </a:p>
          <a:p>
            <a:pPr marL="285750" indent="-285750">
              <a:buFont typeface="Arial" panose="020B0604020202020204" pitchFamily="34" charset="0"/>
              <a:buChar char="•"/>
            </a:pPr>
            <a:r>
              <a:rPr lang="fr-FR" sz="1400" dirty="0">
                <a:solidFill>
                  <a:srgbClr val="2683C6"/>
                </a:solidFill>
              </a:rPr>
              <a:t>Feuille de calcul</a:t>
            </a:r>
          </a:p>
          <a:p>
            <a:pPr marL="285750" indent="-285750">
              <a:buFont typeface="Arial" panose="020B0604020202020204" pitchFamily="34" charset="0"/>
              <a:buChar char="•"/>
            </a:pPr>
            <a:r>
              <a:rPr lang="fr-FR" sz="1400" dirty="0">
                <a:solidFill>
                  <a:srgbClr val="2683C6"/>
                </a:solidFill>
              </a:rPr>
              <a:t>Tableau de bord</a:t>
            </a:r>
          </a:p>
          <a:p>
            <a:pPr marL="285750" indent="-285750">
              <a:buFont typeface="Arial" panose="020B0604020202020204" pitchFamily="34" charset="0"/>
              <a:buChar char="•"/>
            </a:pPr>
            <a:r>
              <a:rPr lang="fr-FR" sz="1400" dirty="0">
                <a:solidFill>
                  <a:srgbClr val="2683C6"/>
                </a:solidFill>
              </a:rPr>
              <a:t>Histoire</a:t>
            </a: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Histoire Tableau sur public</a:t>
            </a:r>
          </a:p>
          <a:p>
            <a:pPr marL="285750" indent="-285750">
              <a:buFont typeface="Wingdings" panose="05000000000000000000" pitchFamily="2" charset="2"/>
              <a:buChar char="è"/>
            </a:pPr>
            <a:r>
              <a:rPr lang="fr-FR" sz="1400" dirty="0">
                <a:solidFill>
                  <a:srgbClr val="2683C6"/>
                </a:solidFill>
                <a:sym typeface="Wingdings" panose="05000000000000000000" pitchFamily="2" charset="2"/>
              </a:rPr>
              <a:t>Export au format PDF</a:t>
            </a:r>
          </a:p>
        </p:txBody>
      </p:sp>
    </p:spTree>
    <p:extLst>
      <p:ext uri="{BB962C8B-B14F-4D97-AF65-F5344CB8AC3E}">
        <p14:creationId xmlns:p14="http://schemas.microsoft.com/office/powerpoint/2010/main" val="241590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err="1">
                <a:solidFill>
                  <a:schemeClr val="bg1"/>
                </a:solidFill>
              </a:rPr>
              <a:t>Blueprint</a:t>
            </a:r>
            <a:endParaRPr lang="fr-FR" sz="2800" dirty="0">
              <a:solidFill>
                <a:schemeClr val="bg1"/>
              </a:solidFill>
            </a:endParaRPr>
          </a:p>
        </p:txBody>
      </p:sp>
      <p:sp>
        <p:nvSpPr>
          <p:cNvPr id="10" name="object 3">
            <a:extLst>
              <a:ext uri="{FF2B5EF4-FFF2-40B4-BE49-F238E27FC236}">
                <a16:creationId xmlns:a16="http://schemas.microsoft.com/office/drawing/2014/main" id="{D318AD9E-35C9-A7E4-AB44-14DB09F5DE48}"/>
              </a:ext>
            </a:extLst>
          </p:cNvPr>
          <p:cNvSpPr txBox="1"/>
          <p:nvPr/>
        </p:nvSpPr>
        <p:spPr>
          <a:xfrm>
            <a:off x="257078" y="1641485"/>
            <a:ext cx="5368290" cy="4930837"/>
          </a:xfrm>
          <a:prstGeom prst="rect">
            <a:avLst/>
          </a:prstGeom>
        </p:spPr>
        <p:txBody>
          <a:bodyPr vert="horz" wrap="square" lIns="0" tIns="41910" rIns="0" bIns="0" rtlCol="0">
            <a:spAutoFit/>
          </a:bodyPr>
          <a:lstStyle/>
          <a:p>
            <a:pPr marL="12066">
              <a:lnSpc>
                <a:spcPct val="100000"/>
              </a:lnSpc>
              <a:spcBef>
                <a:spcPts val="330"/>
              </a:spcBef>
              <a:buClr>
                <a:srgbClr val="1CACE4"/>
              </a:buClr>
              <a:tabLst>
                <a:tab pos="245745" algn="l"/>
                <a:tab pos="246379" algn="l"/>
              </a:tabLst>
            </a:pPr>
            <a:r>
              <a:rPr lang="fr-FR" sz="1400" b="1" dirty="0">
                <a:latin typeface="Calibri"/>
                <a:cs typeface="Calibri"/>
              </a:rPr>
              <a:t>Les indicateurs à analyser pour les 3 vues (Mondial/Continental/National):</a:t>
            </a:r>
          </a:p>
          <a:p>
            <a:pPr marL="245745" indent="-233679">
              <a:lnSpc>
                <a:spcPct val="100000"/>
              </a:lnSpc>
              <a:spcBef>
                <a:spcPts val="330"/>
              </a:spcBef>
              <a:buClr>
                <a:srgbClr val="1CACE4"/>
              </a:buClr>
              <a:buFont typeface="Wingdings"/>
              <a:buChar char=""/>
              <a:tabLst>
                <a:tab pos="245745" algn="l"/>
                <a:tab pos="246379" algn="l"/>
              </a:tabLst>
            </a:pPr>
            <a:r>
              <a:rPr lang="fr-FR" sz="1400" b="1" dirty="0">
                <a:solidFill>
                  <a:srgbClr val="2683C6"/>
                </a:solidFill>
                <a:latin typeface="Calibri"/>
                <a:cs typeface="Calibri"/>
              </a:rPr>
              <a:t>Le nombre de la population.</a:t>
            </a:r>
          </a:p>
          <a:p>
            <a:pPr marL="245745" indent="-233679">
              <a:lnSpc>
                <a:spcPct val="100000"/>
              </a:lnSpc>
              <a:spcBef>
                <a:spcPts val="330"/>
              </a:spcBef>
              <a:buClr>
                <a:srgbClr val="1CACE4"/>
              </a:buClr>
              <a:buFont typeface="Wingdings"/>
              <a:buChar char=""/>
              <a:tabLst>
                <a:tab pos="245745" algn="l"/>
                <a:tab pos="246379" algn="l"/>
              </a:tabLst>
            </a:pPr>
            <a:r>
              <a:rPr lang="fr-FR" sz="1400" b="1" dirty="0">
                <a:solidFill>
                  <a:srgbClr val="2683C6"/>
                </a:solidFill>
                <a:latin typeface="Calibri"/>
                <a:cs typeface="Calibri"/>
              </a:rPr>
              <a:t>La stabilité politique </a:t>
            </a:r>
          </a:p>
          <a:p>
            <a:pPr marL="245745" indent="-233679">
              <a:lnSpc>
                <a:spcPct val="100000"/>
              </a:lnSpc>
              <a:spcBef>
                <a:spcPts val="330"/>
              </a:spcBef>
              <a:buClr>
                <a:srgbClr val="1CACE4"/>
              </a:buClr>
              <a:buFont typeface="Wingdings"/>
              <a:buChar char=""/>
              <a:tabLst>
                <a:tab pos="245745" algn="l"/>
                <a:tab pos="246379" algn="l"/>
              </a:tabLst>
            </a:pPr>
            <a:r>
              <a:rPr lang="fr-FR" sz="1400" b="1" dirty="0">
                <a:solidFill>
                  <a:srgbClr val="2683C6"/>
                </a:solidFill>
                <a:latin typeface="Calibri"/>
                <a:cs typeface="Calibri"/>
              </a:rPr>
              <a:t>Taux de mortalité total due à l’eau insalubre</a:t>
            </a:r>
          </a:p>
          <a:p>
            <a:pPr marL="245745" indent="-233679">
              <a:lnSpc>
                <a:spcPct val="100000"/>
              </a:lnSpc>
              <a:spcBef>
                <a:spcPts val="330"/>
              </a:spcBef>
              <a:buClr>
                <a:srgbClr val="1CACE4"/>
              </a:buClr>
              <a:buFont typeface="Wingdings"/>
              <a:buChar char=""/>
              <a:tabLst>
                <a:tab pos="245745" algn="l"/>
                <a:tab pos="246379" algn="l"/>
              </a:tabLst>
            </a:pPr>
            <a:r>
              <a:rPr lang="fr-FR" sz="1400" b="1" dirty="0">
                <a:solidFill>
                  <a:srgbClr val="2683C6"/>
                </a:solidFill>
                <a:latin typeface="Calibri"/>
                <a:cs typeface="Calibri"/>
              </a:rPr>
              <a:t>Evolution du taux de population ayant accès aux services basiques et le taux de population ayant accès aux services de qualités dans le temps</a:t>
            </a:r>
          </a:p>
          <a:p>
            <a:pPr marL="245745" indent="-233679">
              <a:lnSpc>
                <a:spcPct val="100000"/>
              </a:lnSpc>
              <a:spcBef>
                <a:spcPts val="330"/>
              </a:spcBef>
              <a:buClr>
                <a:srgbClr val="1CACE4"/>
              </a:buClr>
              <a:buFont typeface="Wingdings"/>
              <a:buChar char=""/>
              <a:tabLst>
                <a:tab pos="245745" algn="l"/>
                <a:tab pos="246379" algn="l"/>
              </a:tabLst>
            </a:pPr>
            <a:r>
              <a:rPr sz="1400" b="1" dirty="0">
                <a:solidFill>
                  <a:srgbClr val="2683C6"/>
                </a:solidFill>
                <a:latin typeface="Calibri"/>
                <a:cs typeface="Calibri"/>
              </a:rPr>
              <a:t>Domaine</a:t>
            </a:r>
            <a:r>
              <a:rPr sz="1400" b="1" spc="-25" dirty="0">
                <a:solidFill>
                  <a:srgbClr val="2683C6"/>
                </a:solidFill>
                <a:latin typeface="Calibri"/>
                <a:cs typeface="Calibri"/>
              </a:rPr>
              <a:t> </a:t>
            </a:r>
            <a:r>
              <a:rPr sz="1400" b="1" dirty="0">
                <a:solidFill>
                  <a:srgbClr val="2683C6"/>
                </a:solidFill>
                <a:latin typeface="Calibri"/>
                <a:cs typeface="Calibri"/>
              </a:rPr>
              <a:t>1 :</a:t>
            </a:r>
            <a:r>
              <a:rPr sz="1400" b="1" spc="-30" dirty="0">
                <a:solidFill>
                  <a:srgbClr val="2683C6"/>
                </a:solidFill>
                <a:latin typeface="Calibri"/>
                <a:cs typeface="Calibri"/>
              </a:rPr>
              <a:t> </a:t>
            </a:r>
            <a:r>
              <a:rPr sz="1400" b="1" dirty="0">
                <a:solidFill>
                  <a:srgbClr val="2683C6"/>
                </a:solidFill>
                <a:latin typeface="Calibri"/>
                <a:cs typeface="Calibri"/>
              </a:rPr>
              <a:t>Création</a:t>
            </a:r>
            <a:r>
              <a:rPr sz="1400" b="1" spc="-30" dirty="0">
                <a:solidFill>
                  <a:srgbClr val="2683C6"/>
                </a:solidFill>
                <a:latin typeface="Calibri"/>
                <a:cs typeface="Calibri"/>
              </a:rPr>
              <a:t> </a:t>
            </a:r>
            <a:r>
              <a:rPr sz="1400" b="1" dirty="0">
                <a:solidFill>
                  <a:srgbClr val="2683C6"/>
                </a:solidFill>
                <a:latin typeface="Calibri"/>
                <a:cs typeface="Calibri"/>
              </a:rPr>
              <a:t>de</a:t>
            </a:r>
            <a:r>
              <a:rPr sz="1400" b="1" spc="-10" dirty="0">
                <a:solidFill>
                  <a:srgbClr val="2683C6"/>
                </a:solidFill>
                <a:latin typeface="Calibri"/>
                <a:cs typeface="Calibri"/>
              </a:rPr>
              <a:t> </a:t>
            </a:r>
            <a:r>
              <a:rPr sz="1400" b="1" dirty="0">
                <a:solidFill>
                  <a:srgbClr val="2683C6"/>
                </a:solidFill>
                <a:latin typeface="Calibri"/>
                <a:cs typeface="Calibri"/>
              </a:rPr>
              <a:t>services</a:t>
            </a:r>
            <a:r>
              <a:rPr sz="1400" b="1" spc="-45" dirty="0">
                <a:solidFill>
                  <a:srgbClr val="2683C6"/>
                </a:solidFill>
                <a:latin typeface="Calibri"/>
                <a:cs typeface="Calibri"/>
              </a:rPr>
              <a:t> </a:t>
            </a:r>
            <a:r>
              <a:rPr sz="1400" b="1" dirty="0">
                <a:solidFill>
                  <a:srgbClr val="2683C6"/>
                </a:solidFill>
                <a:latin typeface="Calibri"/>
                <a:cs typeface="Calibri"/>
              </a:rPr>
              <a:t>d'accès</a:t>
            </a:r>
            <a:r>
              <a:rPr sz="1400" b="1" spc="-5" dirty="0">
                <a:solidFill>
                  <a:srgbClr val="2683C6"/>
                </a:solidFill>
                <a:latin typeface="Calibri"/>
                <a:cs typeface="Calibri"/>
              </a:rPr>
              <a:t> </a:t>
            </a:r>
            <a:r>
              <a:rPr sz="1400" b="1" dirty="0">
                <a:solidFill>
                  <a:srgbClr val="2683C6"/>
                </a:solidFill>
                <a:latin typeface="Calibri"/>
                <a:cs typeface="Calibri"/>
              </a:rPr>
              <a:t>à</a:t>
            </a:r>
            <a:r>
              <a:rPr sz="1400" b="1" spc="-10" dirty="0">
                <a:solidFill>
                  <a:srgbClr val="2683C6"/>
                </a:solidFill>
                <a:latin typeface="Calibri"/>
                <a:cs typeface="Calibri"/>
              </a:rPr>
              <a:t> l’eau</a:t>
            </a:r>
            <a:r>
              <a:rPr sz="1400" b="1" spc="-25" dirty="0">
                <a:solidFill>
                  <a:srgbClr val="2683C6"/>
                </a:solidFill>
                <a:latin typeface="Calibri"/>
                <a:cs typeface="Calibri"/>
              </a:rPr>
              <a:t> </a:t>
            </a:r>
            <a:r>
              <a:rPr sz="1400" b="1" spc="-50" dirty="0">
                <a:solidFill>
                  <a:srgbClr val="2683C6"/>
                </a:solidFill>
                <a:latin typeface="Calibri"/>
                <a:cs typeface="Calibri"/>
              </a:rPr>
              <a:t>:</a:t>
            </a:r>
            <a:endParaRPr sz="1400" dirty="0">
              <a:latin typeface="Calibri"/>
              <a:cs typeface="Calibri"/>
            </a:endParaRPr>
          </a:p>
          <a:p>
            <a:pPr marL="407034" lvl="1" indent="-161925">
              <a:lnSpc>
                <a:spcPct val="100000"/>
              </a:lnSpc>
              <a:spcBef>
                <a:spcPts val="225"/>
              </a:spcBef>
              <a:buClr>
                <a:srgbClr val="1CACE4"/>
              </a:buClr>
              <a:buFont typeface="Arial"/>
              <a:buChar char="•"/>
              <a:tabLst>
                <a:tab pos="407670" algn="l"/>
              </a:tabLst>
            </a:pPr>
            <a:r>
              <a:rPr lang="fr-FR" sz="1200" dirty="0">
                <a:latin typeface="Calibri"/>
                <a:cs typeface="Calibri"/>
              </a:rPr>
              <a:t>Taux</a:t>
            </a:r>
            <a:r>
              <a:rPr sz="1200" spc="40" dirty="0">
                <a:latin typeface="Calibri"/>
                <a:cs typeface="Calibri"/>
              </a:rPr>
              <a:t> </a:t>
            </a:r>
            <a:r>
              <a:rPr sz="1200" dirty="0">
                <a:latin typeface="Calibri"/>
                <a:cs typeface="Calibri"/>
              </a:rPr>
              <a:t>de</a:t>
            </a:r>
            <a:r>
              <a:rPr sz="1200" spc="55" dirty="0">
                <a:latin typeface="Calibri"/>
                <a:cs typeface="Calibri"/>
              </a:rPr>
              <a:t> </a:t>
            </a:r>
            <a:r>
              <a:rPr sz="1200" dirty="0">
                <a:latin typeface="Calibri"/>
                <a:cs typeface="Calibri"/>
              </a:rPr>
              <a:t>la</a:t>
            </a:r>
            <a:r>
              <a:rPr sz="1200" spc="65" dirty="0">
                <a:latin typeface="Calibri"/>
                <a:cs typeface="Calibri"/>
              </a:rPr>
              <a:t> </a:t>
            </a:r>
            <a:r>
              <a:rPr sz="1200" dirty="0">
                <a:latin typeface="Calibri"/>
                <a:cs typeface="Calibri"/>
              </a:rPr>
              <a:t>population</a:t>
            </a:r>
            <a:r>
              <a:rPr sz="1200" spc="70" dirty="0">
                <a:latin typeface="Calibri"/>
                <a:cs typeface="Calibri"/>
              </a:rPr>
              <a:t> </a:t>
            </a:r>
            <a:r>
              <a:rPr sz="1200" dirty="0">
                <a:latin typeface="Calibri"/>
                <a:cs typeface="Calibri"/>
              </a:rPr>
              <a:t>ayant</a:t>
            </a:r>
            <a:r>
              <a:rPr sz="1200" spc="75" dirty="0">
                <a:latin typeface="Calibri"/>
                <a:cs typeface="Calibri"/>
              </a:rPr>
              <a:t> </a:t>
            </a:r>
            <a:r>
              <a:rPr sz="1200" dirty="0">
                <a:latin typeface="Calibri"/>
                <a:cs typeface="Calibri"/>
              </a:rPr>
              <a:t>accès</a:t>
            </a:r>
            <a:r>
              <a:rPr sz="1200" spc="45" dirty="0">
                <a:latin typeface="Calibri"/>
                <a:cs typeface="Calibri"/>
              </a:rPr>
              <a:t> </a:t>
            </a:r>
            <a:r>
              <a:rPr sz="1200" dirty="0">
                <a:latin typeface="Calibri"/>
                <a:cs typeface="Calibri"/>
              </a:rPr>
              <a:t>aux</a:t>
            </a:r>
            <a:r>
              <a:rPr sz="1200" spc="50" dirty="0">
                <a:latin typeface="Calibri"/>
                <a:cs typeface="Calibri"/>
              </a:rPr>
              <a:t> </a:t>
            </a:r>
            <a:r>
              <a:rPr sz="1200" dirty="0">
                <a:latin typeface="Calibri"/>
                <a:cs typeface="Calibri"/>
              </a:rPr>
              <a:t>services</a:t>
            </a:r>
            <a:r>
              <a:rPr sz="1200" spc="50" dirty="0">
                <a:latin typeface="Calibri"/>
                <a:cs typeface="Calibri"/>
              </a:rPr>
              <a:t> </a:t>
            </a:r>
            <a:r>
              <a:rPr lang="fr-FR" sz="1200" spc="50" dirty="0">
                <a:latin typeface="Calibri"/>
                <a:cs typeface="Calibri"/>
              </a:rPr>
              <a:t>basiques </a:t>
            </a:r>
            <a:r>
              <a:rPr lang="fr-FR" sz="1200" spc="65" dirty="0">
                <a:latin typeface="Calibri"/>
                <a:cs typeface="Calibri"/>
              </a:rPr>
              <a:t>d’eau </a:t>
            </a:r>
            <a:r>
              <a:rPr sz="1200" dirty="0">
                <a:latin typeface="Calibri"/>
                <a:cs typeface="Calibri"/>
              </a:rPr>
              <a:t>potable</a:t>
            </a:r>
          </a:p>
          <a:p>
            <a:pPr marL="407034" lvl="1" indent="-161925">
              <a:lnSpc>
                <a:spcPct val="100000"/>
              </a:lnSpc>
              <a:spcBef>
                <a:spcPts val="25"/>
              </a:spcBef>
              <a:buClr>
                <a:srgbClr val="1CACE4"/>
              </a:buClr>
              <a:buFont typeface="Arial"/>
              <a:buChar char="•"/>
              <a:tabLst>
                <a:tab pos="407670" algn="l"/>
              </a:tabLst>
            </a:pPr>
            <a:r>
              <a:rPr sz="1200" dirty="0">
                <a:latin typeface="Calibri"/>
                <a:cs typeface="Calibri"/>
              </a:rPr>
              <a:t>Taux</a:t>
            </a:r>
            <a:r>
              <a:rPr sz="1200" spc="55" dirty="0">
                <a:latin typeface="Calibri"/>
                <a:cs typeface="Calibri"/>
              </a:rPr>
              <a:t> </a:t>
            </a:r>
            <a:r>
              <a:rPr sz="1200" dirty="0">
                <a:latin typeface="Calibri"/>
                <a:cs typeface="Calibri"/>
              </a:rPr>
              <a:t>de</a:t>
            </a:r>
            <a:r>
              <a:rPr sz="1200" spc="45" dirty="0">
                <a:latin typeface="Calibri"/>
                <a:cs typeface="Calibri"/>
              </a:rPr>
              <a:t> </a:t>
            </a:r>
            <a:r>
              <a:rPr sz="1200" dirty="0">
                <a:latin typeface="Calibri"/>
                <a:cs typeface="Calibri"/>
              </a:rPr>
              <a:t>population</a:t>
            </a:r>
            <a:r>
              <a:rPr lang="fr-FR" sz="1200" spc="55" dirty="0">
                <a:latin typeface="Calibri"/>
                <a:cs typeface="Calibri"/>
              </a:rPr>
              <a:t> urbaine</a:t>
            </a:r>
          </a:p>
          <a:p>
            <a:pPr marL="407034" lvl="1" indent="-161925">
              <a:lnSpc>
                <a:spcPct val="100000"/>
              </a:lnSpc>
              <a:spcBef>
                <a:spcPts val="25"/>
              </a:spcBef>
              <a:buClr>
                <a:srgbClr val="1CACE4"/>
              </a:buClr>
              <a:buFont typeface="Arial"/>
              <a:buChar char="•"/>
              <a:tabLst>
                <a:tab pos="407670" algn="l"/>
              </a:tabLst>
            </a:pPr>
            <a:r>
              <a:rPr lang="fr-FR" sz="1200" dirty="0">
                <a:latin typeface="Calibri"/>
                <a:cs typeface="Calibri"/>
              </a:rPr>
              <a:t>Stabilité politique</a:t>
            </a:r>
            <a:endParaRPr sz="1200" dirty="0">
              <a:latin typeface="Calibri"/>
              <a:cs typeface="Calibri"/>
            </a:endParaRPr>
          </a:p>
          <a:p>
            <a:pPr marL="245745" indent="-233679">
              <a:lnSpc>
                <a:spcPct val="100000"/>
              </a:lnSpc>
              <a:spcBef>
                <a:spcPts val="1050"/>
              </a:spcBef>
              <a:buClr>
                <a:srgbClr val="1CACE4"/>
              </a:buClr>
              <a:buFont typeface="Wingdings"/>
              <a:buChar char=""/>
              <a:tabLst>
                <a:tab pos="245745" algn="l"/>
                <a:tab pos="246379" algn="l"/>
              </a:tabLst>
            </a:pPr>
            <a:r>
              <a:rPr sz="1400" b="1" dirty="0">
                <a:solidFill>
                  <a:srgbClr val="2683C6"/>
                </a:solidFill>
                <a:latin typeface="Calibri"/>
                <a:cs typeface="Calibri"/>
              </a:rPr>
              <a:t>Domaine</a:t>
            </a:r>
            <a:r>
              <a:rPr sz="1400" b="1" spc="-20" dirty="0">
                <a:solidFill>
                  <a:srgbClr val="2683C6"/>
                </a:solidFill>
                <a:latin typeface="Calibri"/>
                <a:cs typeface="Calibri"/>
              </a:rPr>
              <a:t> </a:t>
            </a:r>
            <a:r>
              <a:rPr sz="1400" b="1" dirty="0">
                <a:solidFill>
                  <a:srgbClr val="2683C6"/>
                </a:solidFill>
                <a:latin typeface="Calibri"/>
                <a:cs typeface="Calibri"/>
              </a:rPr>
              <a:t>2</a:t>
            </a:r>
            <a:r>
              <a:rPr sz="1400" b="1" spc="5" dirty="0">
                <a:solidFill>
                  <a:srgbClr val="2683C6"/>
                </a:solidFill>
                <a:latin typeface="Calibri"/>
                <a:cs typeface="Calibri"/>
              </a:rPr>
              <a:t> </a:t>
            </a:r>
            <a:r>
              <a:rPr sz="1400" b="1" dirty="0">
                <a:solidFill>
                  <a:srgbClr val="2683C6"/>
                </a:solidFill>
                <a:latin typeface="Calibri"/>
                <a:cs typeface="Calibri"/>
              </a:rPr>
              <a:t>:</a:t>
            </a:r>
            <a:r>
              <a:rPr sz="1400" b="1" spc="-25" dirty="0">
                <a:solidFill>
                  <a:srgbClr val="2683C6"/>
                </a:solidFill>
                <a:latin typeface="Calibri"/>
                <a:cs typeface="Calibri"/>
              </a:rPr>
              <a:t> </a:t>
            </a:r>
            <a:r>
              <a:rPr sz="1400" b="1" dirty="0">
                <a:solidFill>
                  <a:srgbClr val="2683C6"/>
                </a:solidFill>
                <a:latin typeface="Calibri"/>
                <a:cs typeface="Calibri"/>
              </a:rPr>
              <a:t>Modernisation</a:t>
            </a:r>
            <a:r>
              <a:rPr sz="1400" b="1" spc="-50" dirty="0">
                <a:solidFill>
                  <a:srgbClr val="2683C6"/>
                </a:solidFill>
                <a:latin typeface="Calibri"/>
                <a:cs typeface="Calibri"/>
              </a:rPr>
              <a:t> </a:t>
            </a:r>
            <a:r>
              <a:rPr sz="1400" b="1" dirty="0">
                <a:solidFill>
                  <a:srgbClr val="2683C6"/>
                </a:solidFill>
                <a:latin typeface="Calibri"/>
                <a:cs typeface="Calibri"/>
              </a:rPr>
              <a:t>de</a:t>
            </a:r>
            <a:r>
              <a:rPr sz="1400" b="1" spc="-5" dirty="0">
                <a:solidFill>
                  <a:srgbClr val="2683C6"/>
                </a:solidFill>
                <a:latin typeface="Calibri"/>
                <a:cs typeface="Calibri"/>
              </a:rPr>
              <a:t> </a:t>
            </a:r>
            <a:r>
              <a:rPr sz="1400" b="1" dirty="0">
                <a:solidFill>
                  <a:srgbClr val="2683C6"/>
                </a:solidFill>
                <a:latin typeface="Calibri"/>
                <a:cs typeface="Calibri"/>
              </a:rPr>
              <a:t>services</a:t>
            </a:r>
            <a:r>
              <a:rPr sz="1400" b="1" spc="-15" dirty="0">
                <a:solidFill>
                  <a:srgbClr val="2683C6"/>
                </a:solidFill>
                <a:latin typeface="Calibri"/>
                <a:cs typeface="Calibri"/>
              </a:rPr>
              <a:t> </a:t>
            </a:r>
            <a:r>
              <a:rPr sz="1400" b="1" spc="-10" dirty="0">
                <a:solidFill>
                  <a:srgbClr val="2683C6"/>
                </a:solidFill>
                <a:latin typeface="Calibri"/>
                <a:cs typeface="Calibri"/>
              </a:rPr>
              <a:t>d’accès</a:t>
            </a:r>
            <a:r>
              <a:rPr sz="1400" b="1" spc="-15" dirty="0">
                <a:solidFill>
                  <a:srgbClr val="2683C6"/>
                </a:solidFill>
                <a:latin typeface="Calibri"/>
                <a:cs typeface="Calibri"/>
              </a:rPr>
              <a:t> </a:t>
            </a:r>
            <a:r>
              <a:rPr sz="1400" b="1" dirty="0">
                <a:solidFill>
                  <a:srgbClr val="2683C6"/>
                </a:solidFill>
                <a:latin typeface="Calibri"/>
                <a:cs typeface="Calibri"/>
              </a:rPr>
              <a:t>à</a:t>
            </a:r>
            <a:r>
              <a:rPr sz="1400" b="1" spc="-5" dirty="0">
                <a:solidFill>
                  <a:srgbClr val="2683C6"/>
                </a:solidFill>
                <a:latin typeface="Calibri"/>
                <a:cs typeface="Calibri"/>
              </a:rPr>
              <a:t> </a:t>
            </a:r>
            <a:r>
              <a:rPr sz="1400" b="1" spc="-10" dirty="0">
                <a:solidFill>
                  <a:srgbClr val="2683C6"/>
                </a:solidFill>
                <a:latin typeface="Calibri"/>
                <a:cs typeface="Calibri"/>
              </a:rPr>
              <a:t>l’eau</a:t>
            </a:r>
            <a:r>
              <a:rPr sz="1400" b="1" spc="-25" dirty="0">
                <a:solidFill>
                  <a:srgbClr val="2683C6"/>
                </a:solidFill>
                <a:latin typeface="Calibri"/>
                <a:cs typeface="Calibri"/>
              </a:rPr>
              <a:t> </a:t>
            </a:r>
            <a:r>
              <a:rPr sz="1400" b="1" dirty="0">
                <a:solidFill>
                  <a:srgbClr val="2683C6"/>
                </a:solidFill>
                <a:latin typeface="Calibri"/>
                <a:cs typeface="Calibri"/>
              </a:rPr>
              <a:t>déjà</a:t>
            </a:r>
            <a:r>
              <a:rPr sz="1400" b="1" spc="-20" dirty="0">
                <a:solidFill>
                  <a:srgbClr val="2683C6"/>
                </a:solidFill>
                <a:latin typeface="Calibri"/>
                <a:cs typeface="Calibri"/>
              </a:rPr>
              <a:t> </a:t>
            </a:r>
            <a:r>
              <a:rPr sz="1400" b="1" spc="-10" dirty="0">
                <a:solidFill>
                  <a:srgbClr val="2683C6"/>
                </a:solidFill>
                <a:latin typeface="Calibri"/>
                <a:cs typeface="Calibri"/>
              </a:rPr>
              <a:t>existants</a:t>
            </a:r>
            <a:r>
              <a:rPr sz="1400" b="1" spc="-35" dirty="0">
                <a:solidFill>
                  <a:srgbClr val="2683C6"/>
                </a:solidFill>
                <a:latin typeface="Calibri"/>
                <a:cs typeface="Calibri"/>
              </a:rPr>
              <a:t> </a:t>
            </a:r>
            <a:r>
              <a:rPr sz="1400" b="1" spc="-50" dirty="0">
                <a:solidFill>
                  <a:srgbClr val="2683C6"/>
                </a:solidFill>
                <a:latin typeface="Calibri"/>
                <a:cs typeface="Calibri"/>
              </a:rPr>
              <a:t>:</a:t>
            </a:r>
            <a:endParaRPr sz="1400" dirty="0">
              <a:latin typeface="Calibri"/>
              <a:cs typeface="Calibri"/>
            </a:endParaRPr>
          </a:p>
          <a:p>
            <a:pPr marL="407034" lvl="1" indent="-161925">
              <a:lnSpc>
                <a:spcPct val="100000"/>
              </a:lnSpc>
              <a:spcBef>
                <a:spcPts val="210"/>
              </a:spcBef>
              <a:buClr>
                <a:srgbClr val="1CACE4"/>
              </a:buClr>
              <a:buFont typeface="Arial"/>
              <a:buChar char="•"/>
              <a:tabLst>
                <a:tab pos="407670" algn="l"/>
              </a:tabLst>
            </a:pPr>
            <a:r>
              <a:rPr lang="fr-FR" sz="1200" dirty="0">
                <a:latin typeface="Calibri"/>
                <a:cs typeface="Calibri"/>
              </a:rPr>
              <a:t>Taux</a:t>
            </a:r>
            <a:r>
              <a:rPr sz="1200" spc="40" dirty="0">
                <a:latin typeface="Calibri"/>
                <a:cs typeface="Calibri"/>
              </a:rPr>
              <a:t> </a:t>
            </a:r>
            <a:r>
              <a:rPr sz="1200" dirty="0">
                <a:latin typeface="Calibri"/>
                <a:cs typeface="Calibri"/>
              </a:rPr>
              <a:t>de</a:t>
            </a:r>
            <a:r>
              <a:rPr sz="1200" spc="55" dirty="0">
                <a:latin typeface="Calibri"/>
                <a:cs typeface="Calibri"/>
              </a:rPr>
              <a:t> </a:t>
            </a:r>
            <a:r>
              <a:rPr sz="1200" dirty="0">
                <a:latin typeface="Calibri"/>
                <a:cs typeface="Calibri"/>
              </a:rPr>
              <a:t>la</a:t>
            </a:r>
            <a:r>
              <a:rPr sz="1200" spc="65" dirty="0">
                <a:latin typeface="Calibri"/>
                <a:cs typeface="Calibri"/>
              </a:rPr>
              <a:t> </a:t>
            </a:r>
            <a:r>
              <a:rPr sz="1200" dirty="0">
                <a:latin typeface="Calibri"/>
                <a:cs typeface="Calibri"/>
              </a:rPr>
              <a:t>population</a:t>
            </a:r>
            <a:r>
              <a:rPr sz="1200" spc="70" dirty="0">
                <a:latin typeface="Calibri"/>
                <a:cs typeface="Calibri"/>
              </a:rPr>
              <a:t> </a:t>
            </a:r>
            <a:r>
              <a:rPr sz="1200" dirty="0">
                <a:latin typeface="Calibri"/>
                <a:cs typeface="Calibri"/>
              </a:rPr>
              <a:t>ayant</a:t>
            </a:r>
            <a:r>
              <a:rPr sz="1200" spc="75" dirty="0">
                <a:latin typeface="Calibri"/>
                <a:cs typeface="Calibri"/>
              </a:rPr>
              <a:t> </a:t>
            </a:r>
            <a:r>
              <a:rPr sz="1200" dirty="0">
                <a:latin typeface="Calibri"/>
                <a:cs typeface="Calibri"/>
              </a:rPr>
              <a:t>accès</a:t>
            </a:r>
            <a:r>
              <a:rPr sz="1200" spc="45" dirty="0">
                <a:latin typeface="Calibri"/>
                <a:cs typeface="Calibri"/>
              </a:rPr>
              <a:t> </a:t>
            </a:r>
            <a:r>
              <a:rPr sz="1200" dirty="0">
                <a:latin typeface="Calibri"/>
                <a:cs typeface="Calibri"/>
              </a:rPr>
              <a:t>aux</a:t>
            </a:r>
            <a:r>
              <a:rPr sz="1200" spc="50" dirty="0">
                <a:latin typeface="Calibri"/>
                <a:cs typeface="Calibri"/>
              </a:rPr>
              <a:t> </a:t>
            </a:r>
            <a:r>
              <a:rPr sz="1200" dirty="0">
                <a:latin typeface="Calibri"/>
                <a:cs typeface="Calibri"/>
              </a:rPr>
              <a:t>services</a:t>
            </a:r>
            <a:r>
              <a:rPr sz="1200" spc="50" dirty="0">
                <a:latin typeface="Calibri"/>
                <a:cs typeface="Calibri"/>
              </a:rPr>
              <a:t> </a:t>
            </a:r>
            <a:r>
              <a:rPr sz="1200" dirty="0">
                <a:latin typeface="Calibri"/>
                <a:cs typeface="Calibri"/>
              </a:rPr>
              <a:t>basiques</a:t>
            </a:r>
            <a:r>
              <a:rPr sz="1200" spc="65" dirty="0">
                <a:latin typeface="Calibri"/>
                <a:cs typeface="Calibri"/>
              </a:rPr>
              <a:t> </a:t>
            </a:r>
            <a:r>
              <a:rPr sz="1200" dirty="0">
                <a:latin typeface="Calibri"/>
                <a:cs typeface="Calibri"/>
              </a:rPr>
              <a:t>d'eau</a:t>
            </a:r>
            <a:r>
              <a:rPr sz="1200" spc="60" dirty="0">
                <a:latin typeface="Calibri"/>
                <a:cs typeface="Calibri"/>
              </a:rPr>
              <a:t> </a:t>
            </a:r>
            <a:r>
              <a:rPr sz="1200" dirty="0">
                <a:latin typeface="Calibri"/>
                <a:cs typeface="Calibri"/>
              </a:rPr>
              <a:t>potable</a:t>
            </a:r>
            <a:r>
              <a:rPr sz="1200" spc="70" dirty="0">
                <a:latin typeface="Calibri"/>
                <a:cs typeface="Calibri"/>
              </a:rPr>
              <a:t> </a:t>
            </a:r>
            <a:endParaRPr lang="fr-FR" sz="1200" spc="70" dirty="0">
              <a:latin typeface="Calibri"/>
              <a:cs typeface="Calibri"/>
            </a:endParaRPr>
          </a:p>
          <a:p>
            <a:pPr marL="407034" lvl="1" indent="-161925">
              <a:lnSpc>
                <a:spcPct val="100000"/>
              </a:lnSpc>
              <a:spcBef>
                <a:spcPts val="210"/>
              </a:spcBef>
              <a:buClr>
                <a:srgbClr val="1CACE4"/>
              </a:buClr>
              <a:buFont typeface="Arial"/>
              <a:buChar char="•"/>
              <a:tabLst>
                <a:tab pos="407670" algn="l"/>
              </a:tabLst>
            </a:pPr>
            <a:r>
              <a:rPr lang="fr-FR" sz="1200" dirty="0">
                <a:latin typeface="Calibri"/>
                <a:cs typeface="Calibri"/>
              </a:rPr>
              <a:t>Taux</a:t>
            </a:r>
            <a:r>
              <a:rPr sz="1200" spc="30" dirty="0">
                <a:latin typeface="Calibri"/>
                <a:cs typeface="Calibri"/>
              </a:rPr>
              <a:t> </a:t>
            </a:r>
            <a:r>
              <a:rPr sz="1200" dirty="0">
                <a:latin typeface="Calibri"/>
                <a:cs typeface="Calibri"/>
              </a:rPr>
              <a:t>de</a:t>
            </a:r>
            <a:r>
              <a:rPr sz="1200" spc="50" dirty="0">
                <a:latin typeface="Calibri"/>
                <a:cs typeface="Calibri"/>
              </a:rPr>
              <a:t> </a:t>
            </a:r>
            <a:r>
              <a:rPr sz="1200" dirty="0">
                <a:latin typeface="Calibri"/>
                <a:cs typeface="Calibri"/>
              </a:rPr>
              <a:t>la</a:t>
            </a:r>
            <a:r>
              <a:rPr sz="1200" spc="55" dirty="0">
                <a:latin typeface="Calibri"/>
                <a:cs typeface="Calibri"/>
              </a:rPr>
              <a:t> </a:t>
            </a:r>
            <a:r>
              <a:rPr sz="1200" dirty="0">
                <a:latin typeface="Calibri"/>
                <a:cs typeface="Calibri"/>
              </a:rPr>
              <a:t>population</a:t>
            </a:r>
            <a:r>
              <a:rPr sz="1200" spc="65" dirty="0">
                <a:latin typeface="Calibri"/>
                <a:cs typeface="Calibri"/>
              </a:rPr>
              <a:t> </a:t>
            </a:r>
            <a:r>
              <a:rPr sz="1200" dirty="0">
                <a:latin typeface="Calibri"/>
                <a:cs typeface="Calibri"/>
              </a:rPr>
              <a:t>ayant</a:t>
            </a:r>
            <a:r>
              <a:rPr sz="1200" spc="65" dirty="0">
                <a:latin typeface="Calibri"/>
                <a:cs typeface="Calibri"/>
              </a:rPr>
              <a:t> </a:t>
            </a:r>
            <a:r>
              <a:rPr sz="1200" dirty="0">
                <a:latin typeface="Calibri"/>
                <a:cs typeface="Calibri"/>
              </a:rPr>
              <a:t>accès</a:t>
            </a:r>
            <a:r>
              <a:rPr sz="1200" spc="40" dirty="0">
                <a:latin typeface="Calibri"/>
                <a:cs typeface="Calibri"/>
              </a:rPr>
              <a:t> </a:t>
            </a:r>
            <a:r>
              <a:rPr sz="1200" dirty="0">
                <a:latin typeface="Calibri"/>
                <a:cs typeface="Calibri"/>
              </a:rPr>
              <a:t>aux</a:t>
            </a:r>
            <a:r>
              <a:rPr sz="1200" spc="40" dirty="0">
                <a:latin typeface="Calibri"/>
                <a:cs typeface="Calibri"/>
              </a:rPr>
              <a:t> </a:t>
            </a:r>
            <a:r>
              <a:rPr sz="1200" dirty="0">
                <a:latin typeface="Calibri"/>
                <a:cs typeface="Calibri"/>
              </a:rPr>
              <a:t>infrastructures</a:t>
            </a:r>
            <a:r>
              <a:rPr sz="1200" spc="55" dirty="0">
                <a:latin typeface="Calibri"/>
                <a:cs typeface="Calibri"/>
              </a:rPr>
              <a:t> </a:t>
            </a:r>
            <a:r>
              <a:rPr sz="1200" dirty="0">
                <a:latin typeface="Calibri"/>
                <a:cs typeface="Calibri"/>
              </a:rPr>
              <a:t>de</a:t>
            </a:r>
            <a:r>
              <a:rPr sz="1200" spc="35" dirty="0">
                <a:latin typeface="Calibri"/>
                <a:cs typeface="Calibri"/>
              </a:rPr>
              <a:t> </a:t>
            </a:r>
            <a:r>
              <a:rPr lang="fr-FR" sz="1200" spc="35" dirty="0">
                <a:latin typeface="Calibri"/>
                <a:cs typeface="Calibri"/>
              </a:rPr>
              <a:t>qualité</a:t>
            </a:r>
            <a:endParaRPr lang="fr-FR" sz="1200" spc="65" dirty="0">
              <a:latin typeface="Calibri"/>
              <a:cs typeface="Calibri"/>
            </a:endParaRPr>
          </a:p>
          <a:p>
            <a:pPr marL="407034" lvl="1" indent="-161925">
              <a:lnSpc>
                <a:spcPct val="100000"/>
              </a:lnSpc>
              <a:spcBef>
                <a:spcPts val="210"/>
              </a:spcBef>
              <a:buClr>
                <a:srgbClr val="1CACE4"/>
              </a:buClr>
              <a:buFont typeface="Arial"/>
              <a:buChar char="•"/>
              <a:tabLst>
                <a:tab pos="407670" algn="l"/>
              </a:tabLst>
            </a:pPr>
            <a:r>
              <a:rPr lang="fr-FR" sz="1200" dirty="0">
                <a:latin typeface="Calibri"/>
                <a:cs typeface="Calibri"/>
              </a:rPr>
              <a:t>Stabilité politique</a:t>
            </a:r>
            <a:endParaRPr sz="1200" dirty="0">
              <a:latin typeface="Calibri"/>
              <a:cs typeface="Calibri"/>
            </a:endParaRPr>
          </a:p>
          <a:p>
            <a:pPr marL="12700" marR="176530" indent="233045">
              <a:lnSpc>
                <a:spcPct val="100000"/>
              </a:lnSpc>
              <a:spcBef>
                <a:spcPts val="1045"/>
              </a:spcBef>
              <a:buClr>
                <a:srgbClr val="1CACE4"/>
              </a:buClr>
              <a:buFont typeface="Wingdings"/>
              <a:buChar char=""/>
              <a:tabLst>
                <a:tab pos="245745" algn="l"/>
                <a:tab pos="246379" algn="l"/>
              </a:tabLst>
            </a:pPr>
            <a:r>
              <a:rPr sz="1400" b="1" dirty="0">
                <a:solidFill>
                  <a:srgbClr val="2683C6"/>
                </a:solidFill>
                <a:latin typeface="Calibri"/>
                <a:cs typeface="Calibri"/>
              </a:rPr>
              <a:t>Domaine</a:t>
            </a:r>
            <a:r>
              <a:rPr sz="1400" b="1" spc="-25" dirty="0">
                <a:solidFill>
                  <a:srgbClr val="2683C6"/>
                </a:solidFill>
                <a:latin typeface="Calibri"/>
                <a:cs typeface="Calibri"/>
              </a:rPr>
              <a:t> </a:t>
            </a:r>
            <a:r>
              <a:rPr sz="1400" b="1" dirty="0">
                <a:solidFill>
                  <a:srgbClr val="2683C6"/>
                </a:solidFill>
                <a:latin typeface="Calibri"/>
                <a:cs typeface="Calibri"/>
              </a:rPr>
              <a:t>3</a:t>
            </a:r>
            <a:r>
              <a:rPr sz="1400" b="1" spc="15" dirty="0">
                <a:solidFill>
                  <a:srgbClr val="2683C6"/>
                </a:solidFill>
                <a:latin typeface="Calibri"/>
                <a:cs typeface="Calibri"/>
              </a:rPr>
              <a:t> </a:t>
            </a:r>
            <a:r>
              <a:rPr sz="1400" b="1" dirty="0">
                <a:solidFill>
                  <a:srgbClr val="2683C6"/>
                </a:solidFill>
                <a:latin typeface="Calibri"/>
                <a:cs typeface="Calibri"/>
              </a:rPr>
              <a:t>:</a:t>
            </a:r>
            <a:r>
              <a:rPr sz="1400" b="1" spc="-15" dirty="0">
                <a:solidFill>
                  <a:srgbClr val="2683C6"/>
                </a:solidFill>
                <a:latin typeface="Calibri"/>
                <a:cs typeface="Calibri"/>
              </a:rPr>
              <a:t> </a:t>
            </a:r>
            <a:r>
              <a:rPr sz="1400" b="1" dirty="0">
                <a:solidFill>
                  <a:srgbClr val="2683C6"/>
                </a:solidFill>
                <a:latin typeface="Calibri"/>
                <a:cs typeface="Calibri"/>
              </a:rPr>
              <a:t>Consulting</a:t>
            </a:r>
            <a:r>
              <a:rPr sz="1400" b="1" spc="-30" dirty="0">
                <a:solidFill>
                  <a:srgbClr val="2683C6"/>
                </a:solidFill>
                <a:latin typeface="Calibri"/>
                <a:cs typeface="Calibri"/>
              </a:rPr>
              <a:t> </a:t>
            </a:r>
            <a:r>
              <a:rPr sz="1400" b="1" dirty="0">
                <a:solidFill>
                  <a:srgbClr val="2683C6"/>
                </a:solidFill>
                <a:latin typeface="Calibri"/>
                <a:cs typeface="Calibri"/>
              </a:rPr>
              <a:t>auprès</a:t>
            </a:r>
            <a:r>
              <a:rPr sz="1400" b="1" spc="-30" dirty="0">
                <a:solidFill>
                  <a:srgbClr val="2683C6"/>
                </a:solidFill>
                <a:latin typeface="Calibri"/>
                <a:cs typeface="Calibri"/>
              </a:rPr>
              <a:t> </a:t>
            </a:r>
            <a:r>
              <a:rPr sz="1400" b="1" spc="-10" dirty="0">
                <a:solidFill>
                  <a:srgbClr val="2683C6"/>
                </a:solidFill>
                <a:latin typeface="Calibri"/>
                <a:cs typeface="Calibri"/>
              </a:rPr>
              <a:t>d’administrations/gouvernements</a:t>
            </a:r>
            <a:r>
              <a:rPr sz="1400" b="1" spc="-30" dirty="0">
                <a:solidFill>
                  <a:srgbClr val="2683C6"/>
                </a:solidFill>
                <a:latin typeface="Calibri"/>
                <a:cs typeface="Calibri"/>
              </a:rPr>
              <a:t> </a:t>
            </a:r>
            <a:r>
              <a:rPr sz="1400" b="1" spc="-50" dirty="0">
                <a:solidFill>
                  <a:srgbClr val="2683C6"/>
                </a:solidFill>
                <a:latin typeface="Calibri"/>
                <a:cs typeface="Calibri"/>
              </a:rPr>
              <a:t>à </a:t>
            </a:r>
            <a:r>
              <a:rPr sz="1400" b="1" dirty="0">
                <a:solidFill>
                  <a:srgbClr val="2683C6"/>
                </a:solidFill>
                <a:latin typeface="Calibri"/>
                <a:cs typeface="Calibri"/>
              </a:rPr>
              <a:t>propos des</a:t>
            </a:r>
            <a:r>
              <a:rPr sz="1400" b="1" spc="-15" dirty="0">
                <a:solidFill>
                  <a:srgbClr val="2683C6"/>
                </a:solidFill>
                <a:latin typeface="Calibri"/>
                <a:cs typeface="Calibri"/>
              </a:rPr>
              <a:t> </a:t>
            </a:r>
            <a:r>
              <a:rPr sz="1400" b="1" dirty="0">
                <a:solidFill>
                  <a:srgbClr val="2683C6"/>
                </a:solidFill>
                <a:latin typeface="Calibri"/>
                <a:cs typeface="Calibri"/>
              </a:rPr>
              <a:t>politiques</a:t>
            </a:r>
            <a:r>
              <a:rPr sz="1400" b="1" spc="-30" dirty="0">
                <a:solidFill>
                  <a:srgbClr val="2683C6"/>
                </a:solidFill>
                <a:latin typeface="Calibri"/>
                <a:cs typeface="Calibri"/>
              </a:rPr>
              <a:t> </a:t>
            </a:r>
            <a:r>
              <a:rPr sz="1400" b="1" spc="-20" dirty="0">
                <a:solidFill>
                  <a:srgbClr val="2683C6"/>
                </a:solidFill>
                <a:latin typeface="Calibri"/>
                <a:cs typeface="Calibri"/>
              </a:rPr>
              <a:t>d’accès</a:t>
            </a:r>
            <a:r>
              <a:rPr sz="1400" b="1" spc="-55" dirty="0">
                <a:solidFill>
                  <a:srgbClr val="2683C6"/>
                </a:solidFill>
                <a:latin typeface="Calibri"/>
                <a:cs typeface="Calibri"/>
              </a:rPr>
              <a:t> </a:t>
            </a:r>
            <a:r>
              <a:rPr sz="1400" b="1" dirty="0">
                <a:solidFill>
                  <a:srgbClr val="2683C6"/>
                </a:solidFill>
                <a:latin typeface="Calibri"/>
                <a:cs typeface="Calibri"/>
              </a:rPr>
              <a:t>à</a:t>
            </a:r>
            <a:r>
              <a:rPr sz="1400" b="1" spc="-5" dirty="0">
                <a:solidFill>
                  <a:srgbClr val="2683C6"/>
                </a:solidFill>
                <a:latin typeface="Calibri"/>
                <a:cs typeface="Calibri"/>
              </a:rPr>
              <a:t> </a:t>
            </a:r>
            <a:r>
              <a:rPr sz="1400" b="1" spc="-10" dirty="0">
                <a:solidFill>
                  <a:srgbClr val="2683C6"/>
                </a:solidFill>
                <a:latin typeface="Calibri"/>
                <a:cs typeface="Calibri"/>
              </a:rPr>
              <a:t>l’eau</a:t>
            </a:r>
            <a:r>
              <a:rPr sz="1400" b="1" spc="-5" dirty="0">
                <a:solidFill>
                  <a:srgbClr val="2683C6"/>
                </a:solidFill>
                <a:latin typeface="Calibri"/>
                <a:cs typeface="Calibri"/>
              </a:rPr>
              <a:t> </a:t>
            </a:r>
            <a:r>
              <a:rPr sz="1400" b="1" spc="-50" dirty="0">
                <a:solidFill>
                  <a:srgbClr val="2683C6"/>
                </a:solidFill>
                <a:latin typeface="Calibri"/>
                <a:cs typeface="Calibri"/>
              </a:rPr>
              <a:t>:</a:t>
            </a:r>
            <a:endParaRPr sz="1400" dirty="0">
              <a:latin typeface="Calibri"/>
              <a:cs typeface="Calibri"/>
            </a:endParaRPr>
          </a:p>
          <a:p>
            <a:pPr marL="407034" lvl="1" indent="-161925">
              <a:lnSpc>
                <a:spcPct val="100000"/>
              </a:lnSpc>
              <a:spcBef>
                <a:spcPts val="215"/>
              </a:spcBef>
              <a:buClr>
                <a:srgbClr val="1CACE4"/>
              </a:buClr>
              <a:buFont typeface="Arial"/>
              <a:buChar char="•"/>
              <a:tabLst>
                <a:tab pos="407670" algn="l"/>
              </a:tabLst>
            </a:pPr>
            <a:r>
              <a:rPr lang="fr-FR" sz="1200" dirty="0">
                <a:latin typeface="Calibri"/>
                <a:cs typeface="Calibri"/>
              </a:rPr>
              <a:t>Taux</a:t>
            </a:r>
            <a:r>
              <a:rPr sz="1200" spc="40" dirty="0">
                <a:latin typeface="Calibri"/>
                <a:cs typeface="Calibri"/>
              </a:rPr>
              <a:t> </a:t>
            </a:r>
            <a:r>
              <a:rPr sz="1200" dirty="0">
                <a:latin typeface="Calibri"/>
                <a:cs typeface="Calibri"/>
              </a:rPr>
              <a:t>de</a:t>
            </a:r>
            <a:r>
              <a:rPr sz="1200" spc="55" dirty="0">
                <a:latin typeface="Calibri"/>
                <a:cs typeface="Calibri"/>
              </a:rPr>
              <a:t> </a:t>
            </a:r>
            <a:r>
              <a:rPr sz="1200" dirty="0">
                <a:latin typeface="Calibri"/>
                <a:cs typeface="Calibri"/>
              </a:rPr>
              <a:t>la</a:t>
            </a:r>
            <a:r>
              <a:rPr sz="1200" spc="65" dirty="0">
                <a:latin typeface="Calibri"/>
                <a:cs typeface="Calibri"/>
              </a:rPr>
              <a:t> </a:t>
            </a:r>
            <a:r>
              <a:rPr sz="1200" dirty="0">
                <a:latin typeface="Calibri"/>
                <a:cs typeface="Calibri"/>
              </a:rPr>
              <a:t>population</a:t>
            </a:r>
            <a:r>
              <a:rPr sz="1200" spc="70" dirty="0">
                <a:latin typeface="Calibri"/>
                <a:cs typeface="Calibri"/>
              </a:rPr>
              <a:t> </a:t>
            </a:r>
            <a:r>
              <a:rPr sz="1200" dirty="0">
                <a:latin typeface="Calibri"/>
                <a:cs typeface="Calibri"/>
              </a:rPr>
              <a:t>ayant</a:t>
            </a:r>
            <a:r>
              <a:rPr sz="1200" spc="75" dirty="0">
                <a:latin typeface="Calibri"/>
                <a:cs typeface="Calibri"/>
              </a:rPr>
              <a:t> </a:t>
            </a:r>
            <a:r>
              <a:rPr sz="1200" dirty="0">
                <a:latin typeface="Calibri"/>
                <a:cs typeface="Calibri"/>
              </a:rPr>
              <a:t>accès</a:t>
            </a:r>
            <a:r>
              <a:rPr sz="1200" spc="45" dirty="0">
                <a:latin typeface="Calibri"/>
                <a:cs typeface="Calibri"/>
              </a:rPr>
              <a:t> </a:t>
            </a:r>
            <a:r>
              <a:rPr sz="1200" dirty="0">
                <a:latin typeface="Calibri"/>
                <a:cs typeface="Calibri"/>
              </a:rPr>
              <a:t>aux</a:t>
            </a:r>
            <a:r>
              <a:rPr sz="1200" spc="50" dirty="0">
                <a:latin typeface="Calibri"/>
                <a:cs typeface="Calibri"/>
              </a:rPr>
              <a:t> </a:t>
            </a:r>
            <a:r>
              <a:rPr sz="1200" dirty="0">
                <a:latin typeface="Calibri"/>
                <a:cs typeface="Calibri"/>
              </a:rPr>
              <a:t>services</a:t>
            </a:r>
            <a:r>
              <a:rPr sz="1200" spc="50" dirty="0">
                <a:latin typeface="Calibri"/>
                <a:cs typeface="Calibri"/>
              </a:rPr>
              <a:t> </a:t>
            </a:r>
            <a:r>
              <a:rPr sz="1200" dirty="0">
                <a:latin typeface="Calibri"/>
                <a:cs typeface="Calibri"/>
              </a:rPr>
              <a:t>basiques</a:t>
            </a:r>
            <a:r>
              <a:rPr sz="1200" spc="65" dirty="0">
                <a:latin typeface="Calibri"/>
                <a:cs typeface="Calibri"/>
              </a:rPr>
              <a:t> </a:t>
            </a:r>
            <a:r>
              <a:rPr sz="1200" dirty="0">
                <a:latin typeface="Calibri"/>
                <a:cs typeface="Calibri"/>
              </a:rPr>
              <a:t>d'eau</a:t>
            </a:r>
            <a:r>
              <a:rPr sz="1200" spc="60" dirty="0">
                <a:latin typeface="Calibri"/>
                <a:cs typeface="Calibri"/>
              </a:rPr>
              <a:t> </a:t>
            </a:r>
            <a:r>
              <a:rPr sz="1200" dirty="0">
                <a:latin typeface="Calibri"/>
                <a:cs typeface="Calibri"/>
              </a:rPr>
              <a:t>potable</a:t>
            </a:r>
            <a:r>
              <a:rPr sz="1200" spc="70" dirty="0">
                <a:latin typeface="Calibri"/>
                <a:cs typeface="Calibri"/>
              </a:rPr>
              <a:t> </a:t>
            </a:r>
            <a:endParaRPr lang="fr-FR" sz="1200" spc="70" dirty="0">
              <a:latin typeface="Calibri"/>
              <a:cs typeface="Calibri"/>
            </a:endParaRPr>
          </a:p>
          <a:p>
            <a:pPr marL="407034" lvl="1" indent="-161925">
              <a:lnSpc>
                <a:spcPct val="100000"/>
              </a:lnSpc>
              <a:spcBef>
                <a:spcPts val="215"/>
              </a:spcBef>
              <a:buClr>
                <a:srgbClr val="1CACE4"/>
              </a:buClr>
              <a:buFont typeface="Arial"/>
              <a:buChar char="•"/>
              <a:tabLst>
                <a:tab pos="407670" algn="l"/>
              </a:tabLst>
            </a:pPr>
            <a:r>
              <a:rPr lang="fr-FR" sz="1200" dirty="0">
                <a:latin typeface="Calibri"/>
                <a:cs typeface="Calibri"/>
              </a:rPr>
              <a:t>Taux </a:t>
            </a:r>
            <a:r>
              <a:rPr sz="1200" dirty="0">
                <a:latin typeface="Calibri"/>
                <a:cs typeface="Calibri"/>
              </a:rPr>
              <a:t>de</a:t>
            </a:r>
            <a:r>
              <a:rPr sz="1200" spc="20" dirty="0">
                <a:latin typeface="Calibri"/>
                <a:cs typeface="Calibri"/>
              </a:rPr>
              <a:t> </a:t>
            </a:r>
            <a:r>
              <a:rPr sz="1200" dirty="0">
                <a:latin typeface="Calibri"/>
                <a:cs typeface="Calibri"/>
              </a:rPr>
              <a:t>mortalité</a:t>
            </a:r>
            <a:r>
              <a:rPr sz="1200" spc="45" dirty="0">
                <a:latin typeface="Calibri"/>
                <a:cs typeface="Calibri"/>
              </a:rPr>
              <a:t> </a:t>
            </a:r>
            <a:r>
              <a:rPr sz="1200" dirty="0">
                <a:latin typeface="Calibri"/>
                <a:cs typeface="Calibri"/>
              </a:rPr>
              <a:t>due</a:t>
            </a:r>
            <a:r>
              <a:rPr sz="1200" spc="30" dirty="0">
                <a:latin typeface="Calibri"/>
                <a:cs typeface="Calibri"/>
              </a:rPr>
              <a:t> </a:t>
            </a:r>
            <a:r>
              <a:rPr sz="1200" dirty="0">
                <a:latin typeface="Calibri"/>
                <a:cs typeface="Calibri"/>
              </a:rPr>
              <a:t>à</a:t>
            </a:r>
            <a:r>
              <a:rPr sz="1200" spc="10" dirty="0">
                <a:latin typeface="Calibri"/>
                <a:cs typeface="Calibri"/>
              </a:rPr>
              <a:t> </a:t>
            </a:r>
            <a:r>
              <a:rPr lang="fr-FR" sz="1200" spc="10" dirty="0">
                <a:latin typeface="Calibri"/>
                <a:cs typeface="Calibri"/>
              </a:rPr>
              <a:t>l’eau insalubre</a:t>
            </a:r>
            <a:endParaRPr lang="fr-FR" sz="1200" spc="20" dirty="0">
              <a:latin typeface="Calibri"/>
              <a:cs typeface="Calibri"/>
            </a:endParaRPr>
          </a:p>
          <a:p>
            <a:pPr marL="407034" lvl="1" indent="-161925">
              <a:lnSpc>
                <a:spcPct val="100000"/>
              </a:lnSpc>
              <a:spcBef>
                <a:spcPts val="215"/>
              </a:spcBef>
              <a:buClr>
                <a:srgbClr val="1CACE4"/>
              </a:buClr>
              <a:buFont typeface="Arial"/>
              <a:buChar char="•"/>
              <a:tabLst>
                <a:tab pos="407670" algn="l"/>
              </a:tabLst>
            </a:pPr>
            <a:r>
              <a:rPr lang="fr-FR" sz="1200" dirty="0">
                <a:latin typeface="Calibri"/>
                <a:cs typeface="Calibri"/>
              </a:rPr>
              <a:t>Stabilité </a:t>
            </a:r>
            <a:r>
              <a:rPr sz="1200" dirty="0">
                <a:latin typeface="Calibri"/>
                <a:cs typeface="Calibri"/>
              </a:rPr>
              <a:t>politique</a:t>
            </a:r>
          </a:p>
        </p:txBody>
      </p:sp>
      <p:pic>
        <p:nvPicPr>
          <p:cNvPr id="13" name="Picture 12" descr="A screenshot of a black screen&#10;&#10;Description automatically generated">
            <a:extLst>
              <a:ext uri="{FF2B5EF4-FFF2-40B4-BE49-F238E27FC236}">
                <a16:creationId xmlns:a16="http://schemas.microsoft.com/office/drawing/2014/main" id="{DFC45172-0AC8-1BD5-A48A-B4CF02C0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257" y="1219316"/>
            <a:ext cx="2377646" cy="2689712"/>
          </a:xfrm>
          <a:prstGeom prst="rect">
            <a:avLst/>
          </a:prstGeom>
        </p:spPr>
      </p:pic>
      <p:pic>
        <p:nvPicPr>
          <p:cNvPr id="16" name="Picture 15" descr="A screenshot of a black and white screen&#10;&#10;Description automatically generated">
            <a:extLst>
              <a:ext uri="{FF2B5EF4-FFF2-40B4-BE49-F238E27FC236}">
                <a16:creationId xmlns:a16="http://schemas.microsoft.com/office/drawing/2014/main" id="{189381A9-76B4-67DE-27E7-94EF84B0A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0645" y="3988114"/>
            <a:ext cx="2302049" cy="2448366"/>
          </a:xfrm>
          <a:prstGeom prst="rect">
            <a:avLst/>
          </a:prstGeom>
        </p:spPr>
      </p:pic>
      <p:pic>
        <p:nvPicPr>
          <p:cNvPr id="20" name="Picture 19" descr="A screenshot of a black screen&#10;&#10;Description automatically generated">
            <a:extLst>
              <a:ext uri="{FF2B5EF4-FFF2-40B4-BE49-F238E27FC236}">
                <a16:creationId xmlns:a16="http://schemas.microsoft.com/office/drawing/2014/main" id="{362C7669-4FC0-310F-D7BB-BEF3B874E6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1627" y="1202169"/>
            <a:ext cx="2341067" cy="2706859"/>
          </a:xfrm>
          <a:prstGeom prst="rect">
            <a:avLst/>
          </a:prstGeom>
        </p:spPr>
      </p:pic>
      <p:pic>
        <p:nvPicPr>
          <p:cNvPr id="33" name="Picture 32" descr="A screenshot of a computer screen&#10;&#10;Description automatically generated">
            <a:extLst>
              <a:ext uri="{FF2B5EF4-FFF2-40B4-BE49-F238E27FC236}">
                <a16:creationId xmlns:a16="http://schemas.microsoft.com/office/drawing/2014/main" id="{1484B9F2-70AE-4C4D-F325-D2C2708B0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7257" y="4110159"/>
            <a:ext cx="2377646" cy="2204276"/>
          </a:xfrm>
          <a:prstGeom prst="rect">
            <a:avLst/>
          </a:prstGeom>
        </p:spPr>
      </p:pic>
    </p:spTree>
    <p:extLst>
      <p:ext uri="{BB962C8B-B14F-4D97-AF65-F5344CB8AC3E}">
        <p14:creationId xmlns:p14="http://schemas.microsoft.com/office/powerpoint/2010/main" val="239118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err="1">
                <a:solidFill>
                  <a:schemeClr val="bg1"/>
                </a:solidFill>
              </a:rPr>
              <a:t>Mockup</a:t>
            </a:r>
            <a:endParaRPr lang="fr-FR" sz="2800" dirty="0">
              <a:solidFill>
                <a:schemeClr val="bg1"/>
              </a:solidFill>
            </a:endParaRPr>
          </a:p>
        </p:txBody>
      </p:sp>
      <p:sp>
        <p:nvSpPr>
          <p:cNvPr id="3" name="object 3">
            <a:extLst>
              <a:ext uri="{FF2B5EF4-FFF2-40B4-BE49-F238E27FC236}">
                <a16:creationId xmlns:a16="http://schemas.microsoft.com/office/drawing/2014/main" id="{553B2CEB-5F78-ED19-098F-FA8C2912B05D}"/>
              </a:ext>
            </a:extLst>
          </p:cNvPr>
          <p:cNvSpPr txBox="1"/>
          <p:nvPr/>
        </p:nvSpPr>
        <p:spPr>
          <a:xfrm>
            <a:off x="442954" y="3135924"/>
            <a:ext cx="3570604" cy="1249680"/>
          </a:xfrm>
          <a:prstGeom prst="rect">
            <a:avLst/>
          </a:prstGeom>
        </p:spPr>
        <p:txBody>
          <a:bodyPr vert="horz" wrap="square" lIns="0" tIns="12700" rIns="0" bIns="0" rtlCol="0">
            <a:spAutoFit/>
          </a:bodyPr>
          <a:lstStyle/>
          <a:p>
            <a:pPr marL="245745" marR="166370" indent="-233679">
              <a:lnSpc>
                <a:spcPct val="100000"/>
              </a:lnSpc>
              <a:spcBef>
                <a:spcPts val="100"/>
              </a:spcBef>
              <a:buClr>
                <a:srgbClr val="1CACE4"/>
              </a:buClr>
              <a:buFont typeface="Wingdings"/>
              <a:buChar char=""/>
              <a:tabLst>
                <a:tab pos="245745" algn="l"/>
                <a:tab pos="246379" algn="l"/>
              </a:tabLst>
            </a:pPr>
            <a:r>
              <a:rPr sz="1750" dirty="0">
                <a:solidFill>
                  <a:srgbClr val="3F3F3F"/>
                </a:solidFill>
                <a:latin typeface="Calibri"/>
                <a:cs typeface="Calibri"/>
              </a:rPr>
              <a:t>Prototype</a:t>
            </a:r>
            <a:r>
              <a:rPr sz="1750" spc="-35" dirty="0">
                <a:solidFill>
                  <a:srgbClr val="3F3F3F"/>
                </a:solidFill>
                <a:latin typeface="Calibri"/>
                <a:cs typeface="Calibri"/>
              </a:rPr>
              <a:t> </a:t>
            </a:r>
            <a:r>
              <a:rPr sz="1750" dirty="0">
                <a:solidFill>
                  <a:srgbClr val="3F3F3F"/>
                </a:solidFill>
                <a:latin typeface="Calibri"/>
                <a:cs typeface="Calibri"/>
              </a:rPr>
              <a:t>de</a:t>
            </a:r>
            <a:r>
              <a:rPr sz="1750" spc="-30" dirty="0">
                <a:solidFill>
                  <a:srgbClr val="3F3F3F"/>
                </a:solidFill>
                <a:latin typeface="Calibri"/>
                <a:cs typeface="Calibri"/>
              </a:rPr>
              <a:t> </a:t>
            </a:r>
            <a:r>
              <a:rPr sz="1750" dirty="0">
                <a:solidFill>
                  <a:srgbClr val="3F3F3F"/>
                </a:solidFill>
                <a:latin typeface="Calibri"/>
                <a:cs typeface="Calibri"/>
              </a:rPr>
              <a:t>visualisation</a:t>
            </a:r>
            <a:r>
              <a:rPr sz="1750" spc="-25" dirty="0">
                <a:solidFill>
                  <a:srgbClr val="3F3F3F"/>
                </a:solidFill>
                <a:latin typeface="Calibri"/>
                <a:cs typeface="Calibri"/>
              </a:rPr>
              <a:t> </a:t>
            </a:r>
            <a:r>
              <a:rPr sz="1750" dirty="0">
                <a:solidFill>
                  <a:srgbClr val="3F3F3F"/>
                </a:solidFill>
                <a:latin typeface="Calibri"/>
                <a:cs typeface="Calibri"/>
              </a:rPr>
              <a:t>réalisé</a:t>
            </a:r>
            <a:r>
              <a:rPr sz="1750" spc="-10" dirty="0">
                <a:solidFill>
                  <a:srgbClr val="3F3F3F"/>
                </a:solidFill>
                <a:latin typeface="Calibri"/>
                <a:cs typeface="Calibri"/>
              </a:rPr>
              <a:t> </a:t>
            </a:r>
            <a:r>
              <a:rPr sz="1750" spc="-50" dirty="0">
                <a:solidFill>
                  <a:srgbClr val="3F3F3F"/>
                </a:solidFill>
                <a:latin typeface="Calibri"/>
                <a:cs typeface="Calibri"/>
              </a:rPr>
              <a:t>à </a:t>
            </a:r>
            <a:r>
              <a:rPr sz="1750" dirty="0">
                <a:solidFill>
                  <a:srgbClr val="3F3F3F"/>
                </a:solidFill>
                <a:latin typeface="Calibri"/>
                <a:cs typeface="Calibri"/>
              </a:rPr>
              <a:t>partir</a:t>
            </a:r>
            <a:r>
              <a:rPr sz="1750" spc="5" dirty="0">
                <a:solidFill>
                  <a:srgbClr val="3F3F3F"/>
                </a:solidFill>
                <a:latin typeface="Calibri"/>
                <a:cs typeface="Calibri"/>
              </a:rPr>
              <a:t> </a:t>
            </a:r>
            <a:r>
              <a:rPr sz="1750" dirty="0">
                <a:solidFill>
                  <a:srgbClr val="3F3F3F"/>
                </a:solidFill>
                <a:latin typeface="Calibri"/>
                <a:cs typeface="Calibri"/>
              </a:rPr>
              <a:t>du</a:t>
            </a:r>
            <a:r>
              <a:rPr sz="1750" spc="-5" dirty="0">
                <a:solidFill>
                  <a:srgbClr val="3F3F3F"/>
                </a:solidFill>
                <a:latin typeface="Calibri"/>
                <a:cs typeface="Calibri"/>
              </a:rPr>
              <a:t> </a:t>
            </a:r>
            <a:r>
              <a:rPr sz="1750" spc="-10" dirty="0">
                <a:solidFill>
                  <a:srgbClr val="3F3F3F"/>
                </a:solidFill>
                <a:latin typeface="Calibri"/>
                <a:cs typeface="Calibri"/>
              </a:rPr>
              <a:t>blueprint</a:t>
            </a:r>
            <a:endParaRPr sz="1750" dirty="0">
              <a:latin typeface="Calibri"/>
              <a:cs typeface="Calibri"/>
            </a:endParaRPr>
          </a:p>
          <a:p>
            <a:pPr marL="245745" marR="5080" indent="-233679">
              <a:lnSpc>
                <a:spcPct val="100000"/>
              </a:lnSpc>
              <a:spcBef>
                <a:spcPts val="1235"/>
              </a:spcBef>
              <a:buClr>
                <a:srgbClr val="1CACE4"/>
              </a:buClr>
              <a:buFont typeface="Wingdings"/>
              <a:buChar char=""/>
              <a:tabLst>
                <a:tab pos="245745" algn="l"/>
                <a:tab pos="246379" algn="l"/>
              </a:tabLst>
            </a:pPr>
            <a:r>
              <a:rPr sz="1750" dirty="0">
                <a:solidFill>
                  <a:srgbClr val="3F3F3F"/>
                </a:solidFill>
                <a:latin typeface="Calibri"/>
                <a:cs typeface="Calibri"/>
              </a:rPr>
              <a:t>Permet</a:t>
            </a:r>
            <a:r>
              <a:rPr sz="1750" spc="-15" dirty="0">
                <a:solidFill>
                  <a:srgbClr val="3F3F3F"/>
                </a:solidFill>
                <a:latin typeface="Calibri"/>
                <a:cs typeface="Calibri"/>
              </a:rPr>
              <a:t> </a:t>
            </a:r>
            <a:r>
              <a:rPr sz="1750" dirty="0">
                <a:solidFill>
                  <a:srgbClr val="3F3F3F"/>
                </a:solidFill>
                <a:latin typeface="Calibri"/>
                <a:cs typeface="Calibri"/>
              </a:rPr>
              <a:t>de</a:t>
            </a:r>
            <a:r>
              <a:rPr sz="1750" spc="-20" dirty="0">
                <a:solidFill>
                  <a:srgbClr val="3F3F3F"/>
                </a:solidFill>
                <a:latin typeface="Calibri"/>
                <a:cs typeface="Calibri"/>
              </a:rPr>
              <a:t> </a:t>
            </a:r>
            <a:r>
              <a:rPr sz="1750" dirty="0">
                <a:solidFill>
                  <a:srgbClr val="3F3F3F"/>
                </a:solidFill>
                <a:latin typeface="Calibri"/>
                <a:cs typeface="Calibri"/>
              </a:rPr>
              <a:t>structurer</a:t>
            </a:r>
            <a:r>
              <a:rPr sz="1750" spc="-5" dirty="0">
                <a:solidFill>
                  <a:srgbClr val="3F3F3F"/>
                </a:solidFill>
                <a:latin typeface="Calibri"/>
                <a:cs typeface="Calibri"/>
              </a:rPr>
              <a:t> </a:t>
            </a:r>
            <a:r>
              <a:rPr sz="1750" dirty="0">
                <a:solidFill>
                  <a:srgbClr val="3F3F3F"/>
                </a:solidFill>
                <a:latin typeface="Calibri"/>
                <a:cs typeface="Calibri"/>
              </a:rPr>
              <a:t>la</a:t>
            </a:r>
            <a:r>
              <a:rPr sz="1750" spc="-35" dirty="0">
                <a:solidFill>
                  <a:srgbClr val="3F3F3F"/>
                </a:solidFill>
                <a:latin typeface="Calibri"/>
                <a:cs typeface="Calibri"/>
              </a:rPr>
              <a:t> </a:t>
            </a:r>
            <a:r>
              <a:rPr sz="1750" spc="-10" dirty="0">
                <a:solidFill>
                  <a:srgbClr val="3F3F3F"/>
                </a:solidFill>
                <a:latin typeface="Calibri"/>
                <a:cs typeface="Calibri"/>
              </a:rPr>
              <a:t>présentation </a:t>
            </a:r>
            <a:r>
              <a:rPr sz="1750" dirty="0">
                <a:solidFill>
                  <a:srgbClr val="3F3F3F"/>
                </a:solidFill>
                <a:latin typeface="Calibri"/>
                <a:cs typeface="Calibri"/>
              </a:rPr>
              <a:t>du</a:t>
            </a:r>
            <a:r>
              <a:rPr sz="1750" spc="-25" dirty="0">
                <a:solidFill>
                  <a:srgbClr val="3F3F3F"/>
                </a:solidFill>
                <a:latin typeface="Calibri"/>
                <a:cs typeface="Calibri"/>
              </a:rPr>
              <a:t> </a:t>
            </a:r>
            <a:r>
              <a:rPr sz="1750" dirty="0">
                <a:solidFill>
                  <a:srgbClr val="3F3F3F"/>
                </a:solidFill>
                <a:latin typeface="Calibri"/>
                <a:cs typeface="Calibri"/>
              </a:rPr>
              <a:t>tableau</a:t>
            </a:r>
            <a:r>
              <a:rPr sz="1750" spc="10" dirty="0">
                <a:solidFill>
                  <a:srgbClr val="3F3F3F"/>
                </a:solidFill>
                <a:latin typeface="Calibri"/>
                <a:cs typeface="Calibri"/>
              </a:rPr>
              <a:t> </a:t>
            </a:r>
            <a:r>
              <a:rPr sz="1750" dirty="0">
                <a:solidFill>
                  <a:srgbClr val="3F3F3F"/>
                </a:solidFill>
                <a:latin typeface="Calibri"/>
                <a:cs typeface="Calibri"/>
              </a:rPr>
              <a:t>de</a:t>
            </a:r>
            <a:r>
              <a:rPr sz="1750" spc="-10" dirty="0">
                <a:solidFill>
                  <a:srgbClr val="3F3F3F"/>
                </a:solidFill>
                <a:latin typeface="Calibri"/>
                <a:cs typeface="Calibri"/>
              </a:rPr>
              <a:t> </a:t>
            </a:r>
            <a:r>
              <a:rPr sz="1750" spc="-20" dirty="0">
                <a:solidFill>
                  <a:srgbClr val="3F3F3F"/>
                </a:solidFill>
                <a:latin typeface="Calibri"/>
                <a:cs typeface="Calibri"/>
              </a:rPr>
              <a:t>bord</a:t>
            </a:r>
            <a:endParaRPr sz="1750" dirty="0">
              <a:latin typeface="Calibri"/>
              <a:cs typeface="Calibri"/>
            </a:endParaRPr>
          </a:p>
        </p:txBody>
      </p:sp>
      <p:pic>
        <p:nvPicPr>
          <p:cNvPr id="5" name="Picture 4" descr="A screenshot of a computer&#10;&#10;Description automatically generated">
            <a:extLst>
              <a:ext uri="{FF2B5EF4-FFF2-40B4-BE49-F238E27FC236}">
                <a16:creationId xmlns:a16="http://schemas.microsoft.com/office/drawing/2014/main" id="{0142966F-F9B4-1448-FBCC-76F949D69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76" y="1365263"/>
            <a:ext cx="2380390" cy="2593234"/>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63BB7EB6-25EB-FAB2-9300-3B8C4B6E2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4735" y="1365264"/>
            <a:ext cx="2230415" cy="25843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430C333-629E-B7BB-32BD-00D27183BC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7103" y="4230326"/>
            <a:ext cx="2472904" cy="2180652"/>
          </a:xfrm>
          <a:prstGeom prst="rect">
            <a:avLst/>
          </a:prstGeom>
        </p:spPr>
      </p:pic>
    </p:spTree>
    <p:extLst>
      <p:ext uri="{BB962C8B-B14F-4D97-AF65-F5344CB8AC3E}">
        <p14:creationId xmlns:p14="http://schemas.microsoft.com/office/powerpoint/2010/main" val="133700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a:solidFill>
                  <a:schemeClr val="bg1"/>
                </a:solidFill>
              </a:rPr>
              <a:t>Choix de l’outil de </a:t>
            </a:r>
            <a:r>
              <a:rPr lang="fr-FR" sz="2800" dirty="0" err="1">
                <a:solidFill>
                  <a:schemeClr val="bg1"/>
                </a:solidFill>
              </a:rPr>
              <a:t>visulisation</a:t>
            </a:r>
            <a:endParaRPr lang="fr-FR" sz="2800" dirty="0">
              <a:solidFill>
                <a:schemeClr val="bg1"/>
              </a:solidFill>
            </a:endParaRPr>
          </a:p>
        </p:txBody>
      </p:sp>
      <p:sp>
        <p:nvSpPr>
          <p:cNvPr id="4" name="ZoneTexte 4">
            <a:extLst>
              <a:ext uri="{FF2B5EF4-FFF2-40B4-BE49-F238E27FC236}">
                <a16:creationId xmlns:a16="http://schemas.microsoft.com/office/drawing/2014/main" id="{DEF24D56-18FD-5675-AE0A-DE44E6809C2D}"/>
              </a:ext>
            </a:extLst>
          </p:cNvPr>
          <p:cNvSpPr txBox="1"/>
          <p:nvPr/>
        </p:nvSpPr>
        <p:spPr>
          <a:xfrm>
            <a:off x="1934935" y="1932604"/>
            <a:ext cx="7715250" cy="3693319"/>
          </a:xfrm>
          <a:prstGeom prst="rect">
            <a:avLst/>
          </a:prstGeom>
          <a:noFill/>
        </p:spPr>
        <p:txBody>
          <a:bodyPr wrap="square" rtlCol="0">
            <a:spAutoFit/>
          </a:bodyPr>
          <a:lstStyle/>
          <a:p>
            <a:pPr marL="285750" indent="-285750" algn="l">
              <a:buClr>
                <a:srgbClr val="1CACE4"/>
              </a:buClr>
              <a:buFont typeface="Wingdings" panose="05000000000000000000" pitchFamily="2" charset="2"/>
              <a:buChar char="§"/>
            </a:pPr>
            <a:r>
              <a:rPr lang="fr-FR" b="0" i="0" dirty="0">
                <a:solidFill>
                  <a:srgbClr val="374151"/>
                </a:solidFill>
                <a:effectLst/>
                <a:latin typeface="Söhne"/>
              </a:rPr>
              <a:t>Pour ce projet, </a:t>
            </a:r>
            <a:r>
              <a:rPr lang="fr-FR" dirty="0">
                <a:solidFill>
                  <a:srgbClr val="374151"/>
                </a:solidFill>
                <a:latin typeface="Söhne"/>
              </a:rPr>
              <a:t>j’avais le choix entre</a:t>
            </a:r>
            <a:r>
              <a:rPr lang="fr-FR" b="0" i="0" dirty="0">
                <a:solidFill>
                  <a:srgbClr val="374151"/>
                </a:solidFill>
                <a:effectLst/>
                <a:latin typeface="Söhne"/>
              </a:rPr>
              <a:t> Power BI et Tableau comme outil de visualisation, chacun ayant ses avantages et ses inconvénients. Bien que les deux outils soient très populaires parmi les data analystes, Tableau possède actuellement plus d'utilisateurs que Power BI.</a:t>
            </a:r>
          </a:p>
          <a:p>
            <a:pPr algn="l">
              <a:buClr>
                <a:srgbClr val="1CACE4"/>
              </a:buClr>
            </a:pPr>
            <a:endParaRPr lang="fr-FR" b="0" i="0" dirty="0">
              <a:solidFill>
                <a:srgbClr val="374151"/>
              </a:solidFill>
              <a:effectLst/>
              <a:latin typeface="Söhne"/>
            </a:endParaRPr>
          </a:p>
          <a:p>
            <a:pPr marL="285750" indent="-285750" algn="l">
              <a:buClr>
                <a:srgbClr val="1CACE4"/>
              </a:buClr>
              <a:buFont typeface="Wingdings" panose="05000000000000000000" pitchFamily="2" charset="2"/>
              <a:buChar char="§"/>
            </a:pPr>
            <a:r>
              <a:rPr lang="fr-FR" b="0" i="0" dirty="0">
                <a:solidFill>
                  <a:srgbClr val="374151"/>
                </a:solidFill>
                <a:effectLst/>
                <a:latin typeface="Söhne"/>
              </a:rPr>
              <a:t>D'un autre côté, Tableau a une bonne connectivité avec les sources de données qui ne sont pas rattachées à Microsoft, et les performances de visualisation sont meilleures que sur Power BI.</a:t>
            </a:r>
          </a:p>
          <a:p>
            <a:pPr marL="285750" indent="-285750" algn="l">
              <a:buClr>
                <a:srgbClr val="1CACE4"/>
              </a:buClr>
              <a:buFont typeface="Wingdings" panose="05000000000000000000" pitchFamily="2" charset="2"/>
              <a:buChar char="§"/>
            </a:pPr>
            <a:endParaRPr lang="fr-FR" b="0" i="0" dirty="0">
              <a:solidFill>
                <a:srgbClr val="374151"/>
              </a:solidFill>
              <a:effectLst/>
              <a:latin typeface="Söhne"/>
            </a:endParaRPr>
          </a:p>
          <a:p>
            <a:pPr marL="285750" indent="-285750" algn="l">
              <a:buClr>
                <a:srgbClr val="1CACE4"/>
              </a:buClr>
              <a:buFont typeface="Wingdings" panose="05000000000000000000" pitchFamily="2" charset="2"/>
              <a:buChar char="§"/>
            </a:pPr>
            <a:r>
              <a:rPr lang="fr-FR" dirty="0">
                <a:solidFill>
                  <a:srgbClr val="374151"/>
                </a:solidFill>
                <a:latin typeface="Söhne"/>
              </a:rPr>
              <a:t>Et comme j’ai déjà utiliser Power BI auparavant dans un autre projet</a:t>
            </a:r>
            <a:r>
              <a:rPr lang="fr-FR" b="0" i="0" dirty="0">
                <a:solidFill>
                  <a:srgbClr val="374151"/>
                </a:solidFill>
                <a:effectLst/>
                <a:latin typeface="Söhne"/>
              </a:rPr>
              <a:t> j'ai choisi d'utiliser Tableau pour </a:t>
            </a:r>
            <a:r>
              <a:rPr lang="fr-FR" dirty="0">
                <a:solidFill>
                  <a:srgbClr val="374151"/>
                </a:solidFill>
                <a:latin typeface="Söhne"/>
              </a:rPr>
              <a:t>apprendre à utiliser cet outil et aussi pour</a:t>
            </a:r>
            <a:r>
              <a:rPr lang="fr-FR" b="0" i="0" dirty="0">
                <a:solidFill>
                  <a:srgbClr val="374151"/>
                </a:solidFill>
                <a:effectLst/>
                <a:latin typeface="Söhne"/>
              </a:rPr>
              <a:t> la qualité et les performances de visualisation de cet outil qui sont meilleures.</a:t>
            </a:r>
          </a:p>
          <a:p>
            <a:r>
              <a:rPr lang="fr-FR" dirty="0"/>
              <a:t> </a:t>
            </a:r>
          </a:p>
        </p:txBody>
      </p:sp>
    </p:spTree>
    <p:extLst>
      <p:ext uri="{BB962C8B-B14F-4D97-AF65-F5344CB8AC3E}">
        <p14:creationId xmlns:p14="http://schemas.microsoft.com/office/powerpoint/2010/main" val="322927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a:solidFill>
                  <a:schemeClr val="bg1"/>
                </a:solidFill>
              </a:rPr>
              <a:t>Exploration et Nettoyage des données</a:t>
            </a:r>
          </a:p>
        </p:txBody>
      </p:sp>
      <p:sp>
        <p:nvSpPr>
          <p:cNvPr id="4" name="TextBox 3">
            <a:extLst>
              <a:ext uri="{FF2B5EF4-FFF2-40B4-BE49-F238E27FC236}">
                <a16:creationId xmlns:a16="http://schemas.microsoft.com/office/drawing/2014/main" id="{7DD8AC17-C98B-8B69-2BB7-0FEFF2F2289A}"/>
              </a:ext>
            </a:extLst>
          </p:cNvPr>
          <p:cNvSpPr txBox="1"/>
          <p:nvPr/>
        </p:nvSpPr>
        <p:spPr>
          <a:xfrm>
            <a:off x="321223" y="1755373"/>
            <a:ext cx="4906089" cy="3954929"/>
          </a:xfrm>
          <a:prstGeom prst="rect">
            <a:avLst/>
          </a:prstGeom>
          <a:noFill/>
        </p:spPr>
        <p:txBody>
          <a:bodyPr wrap="square">
            <a:spAutoFit/>
          </a:bodyPr>
          <a:lstStyle/>
          <a:p>
            <a:pPr defTabSz="914400">
              <a:lnSpc>
                <a:spcPct val="90000"/>
              </a:lnSpc>
              <a:spcAft>
                <a:spcPts val="600"/>
              </a:spcAft>
              <a:buClr>
                <a:schemeClr val="accent1"/>
              </a:buClr>
            </a:pPr>
            <a:r>
              <a:rPr lang="fr-FR" sz="1600" dirty="0">
                <a:solidFill>
                  <a:schemeClr val="tx1">
                    <a:lumMod val="65000"/>
                    <a:lumOff val="35000"/>
                  </a:schemeClr>
                </a:solidFill>
              </a:rPr>
              <a:t>Le pré-traitement des données a été effectué avec Tableau </a:t>
            </a:r>
            <a:r>
              <a:rPr lang="fr-FR" sz="1600" dirty="0" err="1">
                <a:solidFill>
                  <a:schemeClr val="tx1">
                    <a:lumMod val="65000"/>
                    <a:lumOff val="35000"/>
                  </a:schemeClr>
                </a:solidFill>
              </a:rPr>
              <a:t>Prep</a:t>
            </a:r>
            <a:r>
              <a:rPr lang="fr-FR" sz="1600" dirty="0">
                <a:solidFill>
                  <a:schemeClr val="tx1">
                    <a:lumMod val="65000"/>
                    <a:lumOff val="35000"/>
                  </a:schemeClr>
                </a:solidFill>
              </a:rPr>
              <a:t> Builder.</a:t>
            </a:r>
          </a:p>
          <a:p>
            <a:pPr defTabSz="914400">
              <a:lnSpc>
                <a:spcPct val="90000"/>
              </a:lnSpc>
              <a:spcAft>
                <a:spcPts val="600"/>
              </a:spcAft>
              <a:buClr>
                <a:schemeClr val="accent1"/>
              </a:buClr>
            </a:pPr>
            <a:r>
              <a:rPr lang="fr-FR" sz="1600" dirty="0">
                <a:solidFill>
                  <a:schemeClr val="tx1">
                    <a:lumMod val="65000"/>
                    <a:lumOff val="35000"/>
                  </a:schemeClr>
                </a:solidFill>
              </a:rPr>
              <a:t>Les principales opérations qui ont été faites sont:</a:t>
            </a:r>
          </a:p>
          <a:p>
            <a:pPr marL="285750" indent="-285750" defTabSz="914400">
              <a:lnSpc>
                <a:spcPct val="90000"/>
              </a:lnSpc>
              <a:spcAft>
                <a:spcPts val="600"/>
              </a:spcAft>
              <a:buClr>
                <a:srgbClr val="1CACE4"/>
              </a:buClr>
              <a:buFont typeface="Wingdings" panose="05000000000000000000" pitchFamily="2" charset="2"/>
              <a:buChar char="§"/>
            </a:pPr>
            <a:r>
              <a:rPr lang="fr-FR" sz="1600" dirty="0">
                <a:solidFill>
                  <a:schemeClr val="tx1">
                    <a:lumMod val="65000"/>
                    <a:lumOff val="35000"/>
                  </a:schemeClr>
                </a:solidFill>
              </a:rPr>
              <a:t>La suppression de certaines colonnes et ligne. Afin de ne garder que les indicateurs qui  serons utilisés lors de l’analyse.</a:t>
            </a:r>
          </a:p>
          <a:p>
            <a:pPr marL="285750" indent="-285750" defTabSz="914400">
              <a:lnSpc>
                <a:spcPct val="90000"/>
              </a:lnSpc>
              <a:spcAft>
                <a:spcPts val="600"/>
              </a:spcAft>
              <a:buClr>
                <a:srgbClr val="1CACE4"/>
              </a:buClr>
              <a:buFont typeface="Wingdings" panose="05000000000000000000" pitchFamily="2" charset="2"/>
              <a:buChar char="§"/>
            </a:pPr>
            <a:r>
              <a:rPr lang="fr-FR" sz="1600" dirty="0">
                <a:solidFill>
                  <a:schemeClr val="tx1">
                    <a:lumMod val="65000"/>
                    <a:lumOff val="35000"/>
                  </a:schemeClr>
                </a:solidFill>
              </a:rPr>
              <a:t>Ajout d’une colonne avec le % calculé par pays du taux de la population habitant en zone urbaine.</a:t>
            </a:r>
          </a:p>
          <a:p>
            <a:pPr marL="285750" indent="-285750" defTabSz="914400">
              <a:lnSpc>
                <a:spcPct val="90000"/>
              </a:lnSpc>
              <a:spcAft>
                <a:spcPts val="600"/>
              </a:spcAft>
              <a:buClr>
                <a:srgbClr val="1CACE4"/>
              </a:buClr>
              <a:buFont typeface="Wingdings" panose="05000000000000000000" pitchFamily="2" charset="2"/>
              <a:buChar char="§"/>
            </a:pPr>
            <a:r>
              <a:rPr lang="fr-FR" sz="1600" dirty="0">
                <a:solidFill>
                  <a:schemeClr val="tx1">
                    <a:lumMod val="65000"/>
                    <a:lumOff val="35000"/>
                  </a:schemeClr>
                </a:solidFill>
              </a:rPr>
              <a:t>Une succession de fusion entre les différents fichiers.</a:t>
            </a:r>
          </a:p>
          <a:p>
            <a:pPr marL="285750" indent="-285750" defTabSz="914400">
              <a:lnSpc>
                <a:spcPct val="90000"/>
              </a:lnSpc>
              <a:spcAft>
                <a:spcPts val="600"/>
              </a:spcAft>
              <a:buClr>
                <a:srgbClr val="1CACE4"/>
              </a:buClr>
              <a:buFont typeface="Wingdings" panose="05000000000000000000" pitchFamily="2" charset="2"/>
              <a:buChar char="§"/>
            </a:pPr>
            <a:r>
              <a:rPr lang="fr-FR" sz="1600" dirty="0">
                <a:solidFill>
                  <a:schemeClr val="tx1">
                    <a:lumMod val="65000"/>
                    <a:lumOff val="35000"/>
                  </a:schemeClr>
                </a:solidFill>
              </a:rPr>
              <a:t>Exportation du nouveau data frame sous forme de fichier .hyper</a:t>
            </a:r>
          </a:p>
          <a:p>
            <a:pPr indent="-182880" defTabSz="914400">
              <a:lnSpc>
                <a:spcPct val="90000"/>
              </a:lnSpc>
              <a:spcAft>
                <a:spcPts val="600"/>
              </a:spcAft>
              <a:buClr>
                <a:schemeClr val="accent1"/>
              </a:buClr>
              <a:buFont typeface="Wingdings 2" pitchFamily="18" charset="2"/>
              <a:buChar char=""/>
            </a:pPr>
            <a:endParaRPr lang="fr-FR" sz="1600" dirty="0">
              <a:solidFill>
                <a:schemeClr val="tx1">
                  <a:lumMod val="65000"/>
                  <a:lumOff val="35000"/>
                </a:schemeClr>
              </a:solidFill>
            </a:endParaRPr>
          </a:p>
          <a:p>
            <a:pPr defTabSz="914400">
              <a:lnSpc>
                <a:spcPct val="90000"/>
              </a:lnSpc>
              <a:spcAft>
                <a:spcPts val="600"/>
              </a:spcAft>
              <a:buClr>
                <a:schemeClr val="accent1"/>
              </a:buClr>
            </a:pPr>
            <a:r>
              <a:rPr lang="fr-FR" sz="1600" dirty="0">
                <a:solidFill>
                  <a:schemeClr val="tx1">
                    <a:lumMod val="65000"/>
                    <a:lumOff val="35000"/>
                  </a:schemeClr>
                </a:solidFill>
              </a:rPr>
              <a:t>À la fin du pré-traitement  il ne reste qu’un seul fichier comprenant tout les indicateurs qui vont pouvoir ensuite être analysés avec Tableau.</a:t>
            </a:r>
          </a:p>
        </p:txBody>
      </p:sp>
      <p:pic>
        <p:nvPicPr>
          <p:cNvPr id="6" name="Picture 5">
            <a:extLst>
              <a:ext uri="{FF2B5EF4-FFF2-40B4-BE49-F238E27FC236}">
                <a16:creationId xmlns:a16="http://schemas.microsoft.com/office/drawing/2014/main" id="{3F59B3C7-0DAF-BC2C-AD21-17A2B0F448AE}"/>
              </a:ext>
            </a:extLst>
          </p:cNvPr>
          <p:cNvPicPr>
            <a:picLocks/>
          </p:cNvPicPr>
          <p:nvPr/>
        </p:nvPicPr>
        <p:blipFill>
          <a:blip r:embed="rId3">
            <a:extLst>
              <a:ext uri="{28A0092B-C50C-407E-A947-70E740481C1C}">
                <a14:useLocalDpi xmlns:a14="http://schemas.microsoft.com/office/drawing/2010/main" val="0"/>
              </a:ext>
            </a:extLst>
          </a:blip>
          <a:srcRect/>
          <a:stretch/>
        </p:blipFill>
        <p:spPr>
          <a:xfrm>
            <a:off x="5641793" y="1755373"/>
            <a:ext cx="6145301" cy="3670110"/>
          </a:xfrm>
          <a:prstGeom prst="rect">
            <a:avLst/>
          </a:prstGeom>
        </p:spPr>
      </p:pic>
    </p:spTree>
    <p:extLst>
      <p:ext uri="{BB962C8B-B14F-4D97-AF65-F5344CB8AC3E}">
        <p14:creationId xmlns:p14="http://schemas.microsoft.com/office/powerpoint/2010/main" val="424000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56D933-EB00-5894-E8EE-B60848DC04E3}"/>
              </a:ext>
            </a:extLst>
          </p:cNvPr>
          <p:cNvSpPr txBox="1"/>
          <p:nvPr/>
        </p:nvSpPr>
        <p:spPr>
          <a:xfrm>
            <a:off x="0" y="0"/>
            <a:ext cx="12192000" cy="1084521"/>
          </a:xfrm>
          <a:prstGeom prst="rect">
            <a:avLst/>
          </a:prstGeom>
          <a:solidFill>
            <a:srgbClr val="282B59"/>
          </a:solidFill>
        </p:spPr>
        <p:txBody>
          <a:bodyPr wrap="square" rtlCol="0" anchor="ctr" anchorCtr="0">
            <a:noAutofit/>
          </a:bodyPr>
          <a:lstStyle/>
          <a:p>
            <a:r>
              <a:rPr lang="fr-FR" sz="2800" dirty="0">
                <a:solidFill>
                  <a:schemeClr val="bg1"/>
                </a:solidFill>
              </a:rPr>
              <a:t>Tableau de bord</a:t>
            </a:r>
          </a:p>
        </p:txBody>
      </p:sp>
      <p:sp>
        <p:nvSpPr>
          <p:cNvPr id="3" name="object 8">
            <a:extLst>
              <a:ext uri="{FF2B5EF4-FFF2-40B4-BE49-F238E27FC236}">
                <a16:creationId xmlns:a16="http://schemas.microsoft.com/office/drawing/2014/main" id="{64FDE408-0925-1180-8837-3F04C9174907}"/>
              </a:ext>
            </a:extLst>
          </p:cNvPr>
          <p:cNvSpPr txBox="1"/>
          <p:nvPr/>
        </p:nvSpPr>
        <p:spPr>
          <a:xfrm>
            <a:off x="737939" y="2344757"/>
            <a:ext cx="8726805" cy="2511585"/>
          </a:xfrm>
          <a:prstGeom prst="rect">
            <a:avLst/>
          </a:prstGeom>
        </p:spPr>
        <p:txBody>
          <a:bodyPr vert="horz" wrap="square" lIns="0" tIns="15875" rIns="0" bIns="0" rtlCol="0">
            <a:spAutoFit/>
          </a:bodyPr>
          <a:lstStyle/>
          <a:p>
            <a:pPr marL="297816" indent="-285750">
              <a:spcBef>
                <a:spcPts val="5"/>
              </a:spcBef>
              <a:buClr>
                <a:srgbClr val="1CACE4"/>
              </a:buClr>
              <a:buFont typeface="Wingdings" panose="05000000000000000000" pitchFamily="2" charset="2"/>
              <a:buChar char="§"/>
              <a:tabLst>
                <a:tab pos="245745" algn="l"/>
                <a:tab pos="246379" algn="l"/>
              </a:tabLst>
            </a:pPr>
            <a:r>
              <a:rPr lang="fr-FR" sz="1750" dirty="0">
                <a:solidFill>
                  <a:srgbClr val="3F3F3F"/>
                </a:solidFill>
                <a:latin typeface="Calibri"/>
                <a:cs typeface="Calibri"/>
              </a:rPr>
              <a:t>Outil</a:t>
            </a:r>
            <a:r>
              <a:rPr lang="fr-FR" sz="1750" spc="-40" dirty="0">
                <a:solidFill>
                  <a:srgbClr val="3F3F3F"/>
                </a:solidFill>
                <a:latin typeface="Calibri"/>
                <a:cs typeface="Calibri"/>
              </a:rPr>
              <a:t> </a:t>
            </a:r>
            <a:r>
              <a:rPr lang="fr-FR" sz="1750" dirty="0">
                <a:solidFill>
                  <a:srgbClr val="3F3F3F"/>
                </a:solidFill>
                <a:latin typeface="Calibri"/>
                <a:cs typeface="Calibri"/>
              </a:rPr>
              <a:t>de</a:t>
            </a:r>
            <a:r>
              <a:rPr lang="fr-FR" sz="1750" spc="-5" dirty="0">
                <a:solidFill>
                  <a:srgbClr val="3F3F3F"/>
                </a:solidFill>
                <a:latin typeface="Calibri"/>
                <a:cs typeface="Calibri"/>
              </a:rPr>
              <a:t> </a:t>
            </a:r>
            <a:r>
              <a:rPr lang="fr-FR" sz="1750" dirty="0">
                <a:solidFill>
                  <a:srgbClr val="3F3F3F"/>
                </a:solidFill>
                <a:latin typeface="Calibri"/>
                <a:cs typeface="Calibri"/>
              </a:rPr>
              <a:t>visualisation</a:t>
            </a:r>
            <a:r>
              <a:rPr lang="fr-FR" sz="1750" spc="-20" dirty="0">
                <a:solidFill>
                  <a:srgbClr val="3F3F3F"/>
                </a:solidFill>
                <a:latin typeface="Calibri"/>
                <a:cs typeface="Calibri"/>
              </a:rPr>
              <a:t> </a:t>
            </a:r>
            <a:r>
              <a:rPr lang="fr-FR" sz="1750" dirty="0">
                <a:solidFill>
                  <a:srgbClr val="3F3F3F"/>
                </a:solidFill>
                <a:latin typeface="Calibri"/>
                <a:cs typeface="Calibri"/>
              </a:rPr>
              <a:t>utilisé</a:t>
            </a:r>
            <a:r>
              <a:rPr lang="fr-FR" sz="1750" spc="-10" dirty="0">
                <a:solidFill>
                  <a:srgbClr val="3F3F3F"/>
                </a:solidFill>
                <a:latin typeface="Calibri"/>
                <a:cs typeface="Calibri"/>
              </a:rPr>
              <a:t> </a:t>
            </a:r>
            <a:r>
              <a:rPr lang="fr-FR" sz="1750" dirty="0">
                <a:solidFill>
                  <a:srgbClr val="3F3F3F"/>
                </a:solidFill>
                <a:latin typeface="Calibri"/>
                <a:cs typeface="Calibri"/>
              </a:rPr>
              <a:t>:</a:t>
            </a:r>
            <a:r>
              <a:rPr lang="fr-FR" sz="1750" spc="-25" dirty="0">
                <a:solidFill>
                  <a:srgbClr val="3F3F3F"/>
                </a:solidFill>
                <a:latin typeface="Calibri"/>
                <a:cs typeface="Calibri"/>
              </a:rPr>
              <a:t> </a:t>
            </a:r>
            <a:r>
              <a:rPr lang="fr-FR" sz="1750" spc="-10" dirty="0">
                <a:solidFill>
                  <a:srgbClr val="3F3F3F"/>
                </a:solidFill>
                <a:latin typeface="Calibri"/>
                <a:cs typeface="Calibri"/>
              </a:rPr>
              <a:t>Tableau</a:t>
            </a:r>
            <a:r>
              <a:rPr lang="fr-FR" sz="1750" spc="-20" dirty="0">
                <a:solidFill>
                  <a:srgbClr val="3F3F3F"/>
                </a:solidFill>
                <a:latin typeface="Calibri"/>
                <a:cs typeface="Calibri"/>
              </a:rPr>
              <a:t> </a:t>
            </a:r>
            <a:r>
              <a:rPr lang="fr-FR" sz="1750" dirty="0">
                <a:solidFill>
                  <a:srgbClr val="3F3F3F"/>
                </a:solidFill>
                <a:latin typeface="Calibri"/>
                <a:cs typeface="Calibri"/>
              </a:rPr>
              <a:t>Desktop</a:t>
            </a:r>
            <a:r>
              <a:rPr lang="fr-FR" sz="1750" spc="-5" dirty="0">
                <a:solidFill>
                  <a:srgbClr val="3F3F3F"/>
                </a:solidFill>
                <a:latin typeface="Calibri"/>
                <a:cs typeface="Calibri"/>
              </a:rPr>
              <a:t> </a:t>
            </a:r>
            <a:r>
              <a:rPr lang="fr-FR" sz="1750" dirty="0">
                <a:solidFill>
                  <a:srgbClr val="3F3F3F"/>
                </a:solidFill>
                <a:latin typeface="Calibri"/>
                <a:cs typeface="Calibri"/>
              </a:rPr>
              <a:t>version</a:t>
            </a:r>
            <a:r>
              <a:rPr lang="fr-FR" sz="1750" spc="-35" dirty="0">
                <a:solidFill>
                  <a:srgbClr val="3F3F3F"/>
                </a:solidFill>
                <a:latin typeface="Calibri"/>
                <a:cs typeface="Calibri"/>
              </a:rPr>
              <a:t> </a:t>
            </a:r>
            <a:r>
              <a:rPr lang="fr-FR" sz="1750" dirty="0">
                <a:solidFill>
                  <a:srgbClr val="3F3F3F"/>
                </a:solidFill>
                <a:latin typeface="Calibri"/>
                <a:cs typeface="Calibri"/>
              </a:rPr>
              <a:t>2022.4</a:t>
            </a:r>
            <a:r>
              <a:rPr lang="fr-FR" sz="1750" spc="-20" dirty="0">
                <a:solidFill>
                  <a:srgbClr val="3F3F3F"/>
                </a:solidFill>
                <a:latin typeface="Calibri"/>
                <a:cs typeface="Calibri"/>
              </a:rPr>
              <a:t> </a:t>
            </a:r>
            <a:r>
              <a:rPr lang="fr-FR" sz="1750" dirty="0">
                <a:solidFill>
                  <a:srgbClr val="3F3F3F"/>
                </a:solidFill>
                <a:latin typeface="Calibri"/>
                <a:cs typeface="Calibri"/>
              </a:rPr>
              <a:t>(licence</a:t>
            </a:r>
            <a:r>
              <a:rPr lang="fr-FR" sz="1750" spc="-5" dirty="0">
                <a:solidFill>
                  <a:srgbClr val="3F3F3F"/>
                </a:solidFill>
                <a:latin typeface="Calibri"/>
                <a:cs typeface="Calibri"/>
              </a:rPr>
              <a:t> </a:t>
            </a:r>
            <a:r>
              <a:rPr lang="fr-FR" sz="1750" spc="-10" dirty="0">
                <a:solidFill>
                  <a:srgbClr val="3F3F3F"/>
                </a:solidFill>
                <a:latin typeface="Calibri"/>
                <a:cs typeface="Calibri"/>
              </a:rPr>
              <a:t>étudiant)</a:t>
            </a:r>
            <a:endParaRPr lang="fr-FR" sz="1750" dirty="0">
              <a:solidFill>
                <a:srgbClr val="3F3F3F"/>
              </a:solidFill>
              <a:latin typeface="Calibri"/>
              <a:cs typeface="Calibri"/>
            </a:endParaRPr>
          </a:p>
          <a:p>
            <a:pPr marL="297816" indent="-285750">
              <a:lnSpc>
                <a:spcPct val="100000"/>
              </a:lnSpc>
              <a:spcBef>
                <a:spcPts val="5"/>
              </a:spcBef>
              <a:buClr>
                <a:srgbClr val="1CACE4"/>
              </a:buClr>
              <a:buFont typeface="Wingdings" panose="05000000000000000000" pitchFamily="2" charset="2"/>
              <a:buChar char="§"/>
              <a:tabLst>
                <a:tab pos="245745" algn="l"/>
                <a:tab pos="246379" algn="l"/>
              </a:tabLst>
            </a:pPr>
            <a:r>
              <a:rPr sz="1750" dirty="0">
                <a:solidFill>
                  <a:srgbClr val="3F3F3F"/>
                </a:solidFill>
                <a:latin typeface="Calibri"/>
                <a:cs typeface="Calibri"/>
              </a:rPr>
              <a:t>Retour</a:t>
            </a:r>
            <a:r>
              <a:rPr sz="1750" spc="-65" dirty="0">
                <a:solidFill>
                  <a:srgbClr val="3F3F3F"/>
                </a:solidFill>
                <a:latin typeface="Calibri"/>
                <a:cs typeface="Calibri"/>
              </a:rPr>
              <a:t> </a:t>
            </a:r>
            <a:r>
              <a:rPr sz="1750" dirty="0">
                <a:solidFill>
                  <a:srgbClr val="3F3F3F"/>
                </a:solidFill>
                <a:latin typeface="Calibri"/>
                <a:cs typeface="Calibri"/>
              </a:rPr>
              <a:t>sur</a:t>
            </a:r>
            <a:r>
              <a:rPr sz="1750" spc="-40" dirty="0">
                <a:solidFill>
                  <a:srgbClr val="3F3F3F"/>
                </a:solidFill>
                <a:latin typeface="Calibri"/>
                <a:cs typeface="Calibri"/>
              </a:rPr>
              <a:t> </a:t>
            </a:r>
            <a:r>
              <a:rPr sz="1750" spc="-10" dirty="0">
                <a:solidFill>
                  <a:srgbClr val="3F3F3F"/>
                </a:solidFill>
                <a:latin typeface="Calibri"/>
                <a:cs typeface="Calibri"/>
              </a:rPr>
              <a:t>Tableau</a:t>
            </a:r>
            <a:r>
              <a:rPr sz="1750" spc="-45" dirty="0">
                <a:solidFill>
                  <a:srgbClr val="3F3F3F"/>
                </a:solidFill>
                <a:latin typeface="Calibri"/>
                <a:cs typeface="Calibri"/>
              </a:rPr>
              <a:t> </a:t>
            </a:r>
            <a:r>
              <a:rPr sz="1750" spc="-50" dirty="0">
                <a:solidFill>
                  <a:srgbClr val="3F3F3F"/>
                </a:solidFill>
                <a:latin typeface="Calibri"/>
                <a:cs typeface="Calibri"/>
              </a:rPr>
              <a:t>:</a:t>
            </a:r>
            <a:endParaRPr sz="1750" dirty="0">
              <a:latin typeface="Calibri"/>
              <a:cs typeface="Calibri"/>
            </a:endParaRPr>
          </a:p>
          <a:p>
            <a:pPr marL="407034" lvl="1" indent="-161925">
              <a:lnSpc>
                <a:spcPct val="100000"/>
              </a:lnSpc>
              <a:spcBef>
                <a:spcPts val="204"/>
              </a:spcBef>
              <a:buClr>
                <a:srgbClr val="1CACE4"/>
              </a:buClr>
              <a:buFont typeface="Arial"/>
              <a:buChar char="•"/>
              <a:tabLst>
                <a:tab pos="407670" algn="l"/>
              </a:tabLst>
            </a:pPr>
            <a:r>
              <a:rPr sz="1400" spc="-10" dirty="0">
                <a:latin typeface="Calibri"/>
                <a:cs typeface="Calibri"/>
              </a:rPr>
              <a:t>Interface</a:t>
            </a:r>
            <a:r>
              <a:rPr sz="1400" spc="10" dirty="0">
                <a:latin typeface="Calibri"/>
                <a:cs typeface="Calibri"/>
              </a:rPr>
              <a:t> </a:t>
            </a:r>
            <a:r>
              <a:rPr sz="1400" spc="-10" dirty="0">
                <a:latin typeface="Calibri"/>
                <a:cs typeface="Calibri"/>
              </a:rPr>
              <a:t>intuitive</a:t>
            </a:r>
            <a:endParaRPr sz="1400" dirty="0">
              <a:latin typeface="Calibri"/>
              <a:cs typeface="Calibri"/>
            </a:endParaRPr>
          </a:p>
          <a:p>
            <a:pPr marL="407034" lvl="1" indent="-161925">
              <a:lnSpc>
                <a:spcPct val="100000"/>
              </a:lnSpc>
              <a:buClr>
                <a:srgbClr val="1CACE4"/>
              </a:buClr>
              <a:buFont typeface="Arial"/>
              <a:buChar char="•"/>
              <a:tabLst>
                <a:tab pos="407670" algn="l"/>
              </a:tabLst>
            </a:pPr>
            <a:r>
              <a:rPr sz="1400" dirty="0">
                <a:latin typeface="Calibri"/>
                <a:cs typeface="Calibri"/>
              </a:rPr>
              <a:t>Nombreuses</a:t>
            </a:r>
            <a:r>
              <a:rPr sz="1400" spc="5" dirty="0">
                <a:latin typeface="Calibri"/>
                <a:cs typeface="Calibri"/>
              </a:rPr>
              <a:t> </a:t>
            </a:r>
            <a:r>
              <a:rPr sz="1400" dirty="0">
                <a:latin typeface="Calibri"/>
                <a:cs typeface="Calibri"/>
              </a:rPr>
              <a:t>aides</a:t>
            </a:r>
            <a:r>
              <a:rPr sz="1400" spc="-15" dirty="0">
                <a:latin typeface="Calibri"/>
                <a:cs typeface="Calibri"/>
              </a:rPr>
              <a:t> </a:t>
            </a:r>
            <a:r>
              <a:rPr sz="1400" dirty="0">
                <a:latin typeface="Calibri"/>
                <a:cs typeface="Calibri"/>
              </a:rPr>
              <a:t>pour</a:t>
            </a:r>
            <a:r>
              <a:rPr sz="1400" spc="-10" dirty="0">
                <a:latin typeface="Calibri"/>
                <a:cs typeface="Calibri"/>
              </a:rPr>
              <a:t> </a:t>
            </a:r>
            <a:r>
              <a:rPr sz="1400" dirty="0">
                <a:latin typeface="Calibri"/>
                <a:cs typeface="Calibri"/>
              </a:rPr>
              <a:t>les</a:t>
            </a:r>
            <a:r>
              <a:rPr sz="1400" spc="-10" dirty="0">
                <a:latin typeface="Calibri"/>
                <a:cs typeface="Calibri"/>
              </a:rPr>
              <a:t> alternatives</a:t>
            </a:r>
            <a:r>
              <a:rPr sz="1400" spc="-25" dirty="0">
                <a:latin typeface="Calibri"/>
                <a:cs typeface="Calibri"/>
              </a:rPr>
              <a:t> </a:t>
            </a:r>
            <a:r>
              <a:rPr sz="1400" dirty="0">
                <a:latin typeface="Calibri"/>
                <a:cs typeface="Calibri"/>
              </a:rPr>
              <a:t>de</a:t>
            </a:r>
            <a:r>
              <a:rPr sz="1400" spc="-5" dirty="0">
                <a:latin typeface="Calibri"/>
                <a:cs typeface="Calibri"/>
              </a:rPr>
              <a:t> </a:t>
            </a:r>
            <a:r>
              <a:rPr sz="1400" spc="-10" dirty="0">
                <a:latin typeface="Calibri"/>
                <a:cs typeface="Calibri"/>
              </a:rPr>
              <a:t>graphiques</a:t>
            </a:r>
            <a:endParaRPr sz="1400" dirty="0">
              <a:latin typeface="Calibri"/>
              <a:cs typeface="Calibri"/>
            </a:endParaRPr>
          </a:p>
          <a:p>
            <a:pPr marL="407034" marR="5080" lvl="1" indent="-161925">
              <a:lnSpc>
                <a:spcPts val="1689"/>
              </a:lnSpc>
              <a:spcBef>
                <a:spcPts val="45"/>
              </a:spcBef>
              <a:buClr>
                <a:srgbClr val="1CACE4"/>
              </a:buClr>
              <a:buFont typeface="Arial"/>
              <a:buChar char="•"/>
              <a:tabLst>
                <a:tab pos="407670" algn="l"/>
              </a:tabLst>
            </a:pPr>
            <a:r>
              <a:rPr sz="1400" spc="-10" dirty="0">
                <a:latin typeface="Calibri"/>
                <a:cs typeface="Calibri"/>
              </a:rPr>
              <a:t>Apprentissage</a:t>
            </a:r>
            <a:r>
              <a:rPr sz="1400" spc="-40" dirty="0">
                <a:latin typeface="Calibri"/>
                <a:cs typeface="Calibri"/>
              </a:rPr>
              <a:t> </a:t>
            </a:r>
            <a:r>
              <a:rPr sz="1400" dirty="0">
                <a:latin typeface="Calibri"/>
                <a:cs typeface="Calibri"/>
              </a:rPr>
              <a:t>de</a:t>
            </a:r>
            <a:r>
              <a:rPr sz="1400" spc="-15" dirty="0">
                <a:latin typeface="Calibri"/>
                <a:cs typeface="Calibri"/>
              </a:rPr>
              <a:t> </a:t>
            </a:r>
            <a:r>
              <a:rPr sz="1400" spc="-10" dirty="0">
                <a:latin typeface="Calibri"/>
                <a:cs typeface="Calibri"/>
              </a:rPr>
              <a:t>l’outil</a:t>
            </a:r>
            <a:r>
              <a:rPr sz="1400" spc="-45" dirty="0">
                <a:latin typeface="Calibri"/>
                <a:cs typeface="Calibri"/>
              </a:rPr>
              <a:t> </a:t>
            </a:r>
            <a:r>
              <a:rPr sz="1400" dirty="0">
                <a:latin typeface="Calibri"/>
                <a:cs typeface="Calibri"/>
              </a:rPr>
              <a:t>nécessaire</a:t>
            </a:r>
            <a:r>
              <a:rPr sz="1400" spc="-15" dirty="0">
                <a:latin typeface="Calibri"/>
                <a:cs typeface="Calibri"/>
              </a:rPr>
              <a:t> </a:t>
            </a:r>
            <a:r>
              <a:rPr sz="1400" dirty="0">
                <a:latin typeface="Calibri"/>
                <a:cs typeface="Calibri"/>
              </a:rPr>
              <a:t>:</a:t>
            </a:r>
            <a:r>
              <a:rPr sz="1400" spc="-25" dirty="0">
                <a:latin typeface="Calibri"/>
                <a:cs typeface="Calibri"/>
              </a:rPr>
              <a:t> </a:t>
            </a:r>
            <a:r>
              <a:rPr sz="1400" dirty="0">
                <a:latin typeface="Calibri"/>
                <a:cs typeface="Calibri"/>
              </a:rPr>
              <a:t>beaucoup</a:t>
            </a:r>
            <a:r>
              <a:rPr sz="1400" spc="-15" dirty="0">
                <a:latin typeface="Calibri"/>
                <a:cs typeface="Calibri"/>
              </a:rPr>
              <a:t> </a:t>
            </a:r>
            <a:r>
              <a:rPr sz="1400" dirty="0">
                <a:latin typeface="Calibri"/>
                <a:cs typeface="Calibri"/>
              </a:rPr>
              <a:t>d</a:t>
            </a:r>
            <a:r>
              <a:rPr lang="fr-FR" sz="1400" dirty="0">
                <a:latin typeface="Calibri"/>
                <a:cs typeface="Calibri"/>
              </a:rPr>
              <a:t>’astuces </a:t>
            </a:r>
            <a:r>
              <a:rPr sz="1400" dirty="0">
                <a:latin typeface="Calibri"/>
                <a:cs typeface="Calibri"/>
              </a:rPr>
              <a:t>pour</a:t>
            </a:r>
            <a:r>
              <a:rPr sz="1400" spc="-20" dirty="0">
                <a:latin typeface="Calibri"/>
                <a:cs typeface="Calibri"/>
              </a:rPr>
              <a:t> </a:t>
            </a:r>
            <a:r>
              <a:rPr sz="1400" dirty="0">
                <a:latin typeface="Calibri"/>
                <a:cs typeface="Calibri"/>
              </a:rPr>
              <a:t>réaliser</a:t>
            </a:r>
            <a:r>
              <a:rPr sz="1400" spc="-15" dirty="0">
                <a:latin typeface="Calibri"/>
                <a:cs typeface="Calibri"/>
              </a:rPr>
              <a:t> </a:t>
            </a:r>
            <a:r>
              <a:rPr sz="1400" dirty="0">
                <a:latin typeface="Calibri"/>
                <a:cs typeface="Calibri"/>
              </a:rPr>
              <a:t>des</a:t>
            </a:r>
            <a:r>
              <a:rPr sz="1400" spc="-30" dirty="0">
                <a:latin typeface="Calibri"/>
                <a:cs typeface="Calibri"/>
              </a:rPr>
              <a:t> </a:t>
            </a:r>
            <a:r>
              <a:rPr sz="1400" dirty="0">
                <a:latin typeface="Calibri"/>
                <a:cs typeface="Calibri"/>
              </a:rPr>
              <a:t>visualisations</a:t>
            </a:r>
            <a:r>
              <a:rPr sz="1400" spc="-45" dirty="0">
                <a:latin typeface="Calibri"/>
                <a:cs typeface="Calibri"/>
              </a:rPr>
              <a:t> </a:t>
            </a:r>
            <a:r>
              <a:rPr sz="1400" dirty="0">
                <a:latin typeface="Calibri"/>
                <a:cs typeface="Calibri"/>
              </a:rPr>
              <a:t>pertinentes</a:t>
            </a:r>
            <a:r>
              <a:rPr sz="1400" spc="-5" dirty="0">
                <a:latin typeface="Calibri"/>
                <a:cs typeface="Calibri"/>
              </a:rPr>
              <a:t> </a:t>
            </a:r>
            <a:r>
              <a:rPr sz="1400" spc="-25" dirty="0">
                <a:latin typeface="Calibri"/>
                <a:cs typeface="Calibri"/>
              </a:rPr>
              <a:t>et </a:t>
            </a:r>
            <a:r>
              <a:rPr sz="1400" dirty="0">
                <a:latin typeface="Calibri"/>
                <a:cs typeface="Calibri"/>
              </a:rPr>
              <a:t>les</a:t>
            </a:r>
            <a:r>
              <a:rPr sz="1400" spc="-45" dirty="0">
                <a:latin typeface="Calibri"/>
                <a:cs typeface="Calibri"/>
              </a:rPr>
              <a:t> </a:t>
            </a:r>
            <a:r>
              <a:rPr sz="1400" dirty="0">
                <a:latin typeface="Calibri"/>
                <a:cs typeface="Calibri"/>
              </a:rPr>
              <a:t>rendre</a:t>
            </a:r>
            <a:r>
              <a:rPr sz="1400" spc="-10" dirty="0">
                <a:latin typeface="Calibri"/>
                <a:cs typeface="Calibri"/>
              </a:rPr>
              <a:t> dynamiques.</a:t>
            </a:r>
            <a:endParaRPr sz="1400" dirty="0">
              <a:latin typeface="Calibri"/>
              <a:cs typeface="Calibri"/>
            </a:endParaRPr>
          </a:p>
          <a:p>
            <a:pPr marL="245745" indent="-233679">
              <a:lnSpc>
                <a:spcPct val="100000"/>
              </a:lnSpc>
              <a:spcBef>
                <a:spcPts val="975"/>
              </a:spcBef>
              <a:buClr>
                <a:srgbClr val="1CACE4"/>
              </a:buClr>
              <a:buFont typeface="Wingdings"/>
              <a:buChar char=""/>
              <a:tabLst>
                <a:tab pos="245745" algn="l"/>
                <a:tab pos="246379" algn="l"/>
              </a:tabLst>
            </a:pPr>
            <a:r>
              <a:rPr sz="1750" spc="-10" dirty="0">
                <a:solidFill>
                  <a:srgbClr val="3F3F3F"/>
                </a:solidFill>
                <a:latin typeface="Calibri"/>
                <a:cs typeface="Calibri"/>
              </a:rPr>
              <a:t>Tableau</a:t>
            </a:r>
            <a:r>
              <a:rPr sz="1750" spc="-30" dirty="0">
                <a:solidFill>
                  <a:srgbClr val="3F3F3F"/>
                </a:solidFill>
                <a:latin typeface="Calibri"/>
                <a:cs typeface="Calibri"/>
              </a:rPr>
              <a:t> </a:t>
            </a:r>
            <a:r>
              <a:rPr sz="1750" dirty="0">
                <a:solidFill>
                  <a:srgbClr val="3F3F3F"/>
                </a:solidFill>
                <a:latin typeface="Calibri"/>
                <a:cs typeface="Calibri"/>
              </a:rPr>
              <a:t>de</a:t>
            </a:r>
            <a:r>
              <a:rPr sz="1750" spc="-35" dirty="0">
                <a:solidFill>
                  <a:srgbClr val="3F3F3F"/>
                </a:solidFill>
                <a:latin typeface="Calibri"/>
                <a:cs typeface="Calibri"/>
              </a:rPr>
              <a:t> </a:t>
            </a:r>
            <a:r>
              <a:rPr sz="1750" dirty="0">
                <a:solidFill>
                  <a:srgbClr val="3F3F3F"/>
                </a:solidFill>
                <a:latin typeface="Calibri"/>
                <a:cs typeface="Calibri"/>
              </a:rPr>
              <a:t>bord</a:t>
            </a:r>
            <a:r>
              <a:rPr sz="1750" spc="-25" dirty="0">
                <a:solidFill>
                  <a:srgbClr val="3F3F3F"/>
                </a:solidFill>
                <a:latin typeface="Calibri"/>
                <a:cs typeface="Calibri"/>
              </a:rPr>
              <a:t> </a:t>
            </a:r>
            <a:r>
              <a:rPr sz="1750" dirty="0">
                <a:solidFill>
                  <a:srgbClr val="3F3F3F"/>
                </a:solidFill>
                <a:latin typeface="Calibri"/>
                <a:cs typeface="Calibri"/>
              </a:rPr>
              <a:t>sur</a:t>
            </a:r>
            <a:r>
              <a:rPr sz="1750" spc="-20" dirty="0">
                <a:solidFill>
                  <a:srgbClr val="3F3F3F"/>
                </a:solidFill>
                <a:latin typeface="Calibri"/>
                <a:cs typeface="Calibri"/>
              </a:rPr>
              <a:t> </a:t>
            </a:r>
            <a:r>
              <a:rPr sz="1750" spc="-10" dirty="0">
                <a:solidFill>
                  <a:srgbClr val="3F3F3F"/>
                </a:solidFill>
                <a:latin typeface="Calibri"/>
                <a:cs typeface="Calibri"/>
              </a:rPr>
              <a:t>Tableau</a:t>
            </a:r>
            <a:r>
              <a:rPr sz="1750" spc="-45" dirty="0">
                <a:solidFill>
                  <a:srgbClr val="3F3F3F"/>
                </a:solidFill>
                <a:latin typeface="Calibri"/>
                <a:cs typeface="Calibri"/>
              </a:rPr>
              <a:t> </a:t>
            </a:r>
            <a:r>
              <a:rPr sz="1750" dirty="0">
                <a:solidFill>
                  <a:srgbClr val="3F3F3F"/>
                </a:solidFill>
                <a:latin typeface="Calibri"/>
                <a:cs typeface="Calibri"/>
              </a:rPr>
              <a:t>Public</a:t>
            </a:r>
            <a:r>
              <a:rPr sz="1750" spc="-20" dirty="0">
                <a:solidFill>
                  <a:srgbClr val="3F3F3F"/>
                </a:solidFill>
                <a:latin typeface="Calibri"/>
                <a:cs typeface="Calibri"/>
              </a:rPr>
              <a:t> </a:t>
            </a:r>
            <a:r>
              <a:rPr sz="1750" spc="-50" dirty="0">
                <a:solidFill>
                  <a:srgbClr val="3F3F3F"/>
                </a:solidFill>
                <a:latin typeface="Calibri"/>
                <a:cs typeface="Calibri"/>
              </a:rPr>
              <a:t>:</a:t>
            </a:r>
            <a:endParaRPr lang="fr-FR" sz="1750" spc="-50" dirty="0">
              <a:solidFill>
                <a:srgbClr val="3F3F3F"/>
              </a:solidFill>
              <a:latin typeface="Calibri"/>
              <a:cs typeface="Calibri"/>
            </a:endParaRPr>
          </a:p>
          <a:p>
            <a:pPr marL="12066">
              <a:lnSpc>
                <a:spcPct val="100000"/>
              </a:lnSpc>
              <a:spcBef>
                <a:spcPts val="975"/>
              </a:spcBef>
              <a:buClr>
                <a:srgbClr val="1CACE4"/>
              </a:buClr>
              <a:tabLst>
                <a:tab pos="245745" algn="l"/>
                <a:tab pos="246379" algn="l"/>
              </a:tabLst>
            </a:pPr>
            <a:r>
              <a:rPr lang="fr-FR" sz="1750" spc="-50" dirty="0">
                <a:solidFill>
                  <a:srgbClr val="3F3F3F"/>
                </a:solidFill>
                <a:latin typeface="Calibri"/>
                <a:cs typeface="Calibri"/>
                <a:hlinkClick r:id="rId3"/>
              </a:rPr>
              <a:t>https://public.tableau.com/views/Etudedeaupotable_16887555373760/DWFAetudedeaupotable?:language=fr-FR&amp;publish=yes&amp;:display_count=n&amp;:origin=viz_share_link</a:t>
            </a:r>
            <a:endParaRPr lang="fr-FR" sz="1750" spc="-50" dirty="0">
              <a:solidFill>
                <a:srgbClr val="3F3F3F"/>
              </a:solidFill>
              <a:latin typeface="Calibri"/>
              <a:cs typeface="Calibri"/>
            </a:endParaRPr>
          </a:p>
        </p:txBody>
      </p:sp>
    </p:spTree>
    <p:extLst>
      <p:ext uri="{BB962C8B-B14F-4D97-AF65-F5344CB8AC3E}">
        <p14:creationId xmlns:p14="http://schemas.microsoft.com/office/powerpoint/2010/main" val="192637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5633</TotalTime>
  <Words>1077</Words>
  <Application>Microsoft Office PowerPoint</Application>
  <PresentationFormat>Widescreen</PresentationFormat>
  <Paragraphs>130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Wingdings</vt:lpstr>
      <vt:lpstr>Wingdings 2</vt:lpstr>
      <vt:lpstr>Office Theme</vt:lpstr>
      <vt:lpstr>Faites une étude sur l'eau potable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Faites une étude sur l'eau potable</dc:title>
  <dc:creator>GB5281</dc:creator>
  <cp:lastModifiedBy>GB5281</cp:lastModifiedBy>
  <cp:revision>6</cp:revision>
  <dcterms:created xsi:type="dcterms:W3CDTF">2023-07-05T13:15:45Z</dcterms:created>
  <dcterms:modified xsi:type="dcterms:W3CDTF">2023-07-11T05:40:51Z</dcterms:modified>
</cp:coreProperties>
</file>