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7" r:id="rId3"/>
    <p:sldId id="278" r:id="rId4"/>
    <p:sldId id="258" r:id="rId5"/>
    <p:sldId id="260" r:id="rId6"/>
    <p:sldId id="261" r:id="rId7"/>
    <p:sldId id="263" r:id="rId8"/>
    <p:sldId id="264" r:id="rId9"/>
    <p:sldId id="265" r:id="rId10"/>
    <p:sldId id="266" r:id="rId11"/>
    <p:sldId id="277" r:id="rId12"/>
    <p:sldId id="267" r:id="rId13"/>
    <p:sldId id="268" r:id="rId14"/>
    <p:sldId id="269" r:id="rId15"/>
    <p:sldId id="270" r:id="rId16"/>
    <p:sldId id="271" r:id="rId17"/>
    <p:sldId id="273"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4E69-E6A0-BD1F-DB58-0BBD59463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D08549-D497-A491-04EA-D4FD03697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D059BF-9FE7-94D7-BA92-46F62EB3D717}"/>
              </a:ext>
            </a:extLst>
          </p:cNvPr>
          <p:cNvSpPr>
            <a:spLocks noGrp="1"/>
          </p:cNvSpPr>
          <p:nvPr>
            <p:ph type="dt" sz="half" idx="10"/>
          </p:nvPr>
        </p:nvSpPr>
        <p:spPr/>
        <p:txBody>
          <a:bodyPr/>
          <a:lstStyle/>
          <a:p>
            <a:fld id="{B3D97113-8106-47FF-8005-41C6E85F540E}" type="datetimeFigureOut">
              <a:rPr lang="en-US" smtClean="0"/>
              <a:t>7/26/2023</a:t>
            </a:fld>
            <a:endParaRPr lang="en-US"/>
          </a:p>
        </p:txBody>
      </p:sp>
      <p:sp>
        <p:nvSpPr>
          <p:cNvPr id="5" name="Footer Placeholder 4">
            <a:extLst>
              <a:ext uri="{FF2B5EF4-FFF2-40B4-BE49-F238E27FC236}">
                <a16:creationId xmlns:a16="http://schemas.microsoft.com/office/drawing/2014/main" id="{B561709B-DAE4-3C1D-10A3-44ADFC932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BC9FE-B0FB-82BA-8002-9715929701DB}"/>
              </a:ext>
            </a:extLst>
          </p:cNvPr>
          <p:cNvSpPr>
            <a:spLocks noGrp="1"/>
          </p:cNvSpPr>
          <p:nvPr>
            <p:ph type="sldNum" sz="quarter" idx="12"/>
          </p:nvPr>
        </p:nvSpPr>
        <p:spPr/>
        <p:txBody>
          <a:bodyPr/>
          <a:lstStyle/>
          <a:p>
            <a:fld id="{563AF48D-368E-41F6-BAA2-0C4D410E8491}" type="slidenum">
              <a:rPr lang="en-US" smtClean="0"/>
              <a:t>‹#›</a:t>
            </a:fld>
            <a:endParaRPr lang="en-US"/>
          </a:p>
        </p:txBody>
      </p:sp>
    </p:spTree>
    <p:extLst>
      <p:ext uri="{BB962C8B-B14F-4D97-AF65-F5344CB8AC3E}">
        <p14:creationId xmlns:p14="http://schemas.microsoft.com/office/powerpoint/2010/main" val="27156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B4D7-17AD-7670-6D49-B489835C3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467775-D11B-8BC9-D705-B50342623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7153D-C650-20B6-DF45-75F2D83242A7}"/>
              </a:ext>
            </a:extLst>
          </p:cNvPr>
          <p:cNvSpPr>
            <a:spLocks noGrp="1"/>
          </p:cNvSpPr>
          <p:nvPr>
            <p:ph type="dt" sz="half" idx="10"/>
          </p:nvPr>
        </p:nvSpPr>
        <p:spPr/>
        <p:txBody>
          <a:bodyPr/>
          <a:lstStyle/>
          <a:p>
            <a:fld id="{B3D97113-8106-47FF-8005-41C6E85F540E}" type="datetimeFigureOut">
              <a:rPr lang="en-US" smtClean="0"/>
              <a:t>7/26/2023</a:t>
            </a:fld>
            <a:endParaRPr lang="en-US"/>
          </a:p>
        </p:txBody>
      </p:sp>
      <p:sp>
        <p:nvSpPr>
          <p:cNvPr id="5" name="Footer Placeholder 4">
            <a:extLst>
              <a:ext uri="{FF2B5EF4-FFF2-40B4-BE49-F238E27FC236}">
                <a16:creationId xmlns:a16="http://schemas.microsoft.com/office/drawing/2014/main" id="{27FBD177-5221-4C57-E3D0-0EAE5C0CE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62913-1254-4E14-899F-90423C198DBF}"/>
              </a:ext>
            </a:extLst>
          </p:cNvPr>
          <p:cNvSpPr>
            <a:spLocks noGrp="1"/>
          </p:cNvSpPr>
          <p:nvPr>
            <p:ph type="sldNum" sz="quarter" idx="12"/>
          </p:nvPr>
        </p:nvSpPr>
        <p:spPr/>
        <p:txBody>
          <a:bodyPr/>
          <a:lstStyle/>
          <a:p>
            <a:fld id="{563AF48D-368E-41F6-BAA2-0C4D410E8491}" type="slidenum">
              <a:rPr lang="en-US" smtClean="0"/>
              <a:t>‹#›</a:t>
            </a:fld>
            <a:endParaRPr lang="en-US"/>
          </a:p>
        </p:txBody>
      </p:sp>
    </p:spTree>
    <p:extLst>
      <p:ext uri="{BB962C8B-B14F-4D97-AF65-F5344CB8AC3E}">
        <p14:creationId xmlns:p14="http://schemas.microsoft.com/office/powerpoint/2010/main" val="272605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A31BEA-F9BF-16BF-F6D3-B505DF2590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A7FE4C-3E4E-E9A1-D0D7-EA5E24DE8C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2A050-7747-263B-771F-F3871BA0DD7B}"/>
              </a:ext>
            </a:extLst>
          </p:cNvPr>
          <p:cNvSpPr>
            <a:spLocks noGrp="1"/>
          </p:cNvSpPr>
          <p:nvPr>
            <p:ph type="dt" sz="half" idx="10"/>
          </p:nvPr>
        </p:nvSpPr>
        <p:spPr/>
        <p:txBody>
          <a:bodyPr/>
          <a:lstStyle/>
          <a:p>
            <a:fld id="{B3D97113-8106-47FF-8005-41C6E85F540E}" type="datetimeFigureOut">
              <a:rPr lang="en-US" smtClean="0"/>
              <a:t>7/26/2023</a:t>
            </a:fld>
            <a:endParaRPr lang="en-US"/>
          </a:p>
        </p:txBody>
      </p:sp>
      <p:sp>
        <p:nvSpPr>
          <p:cNvPr id="5" name="Footer Placeholder 4">
            <a:extLst>
              <a:ext uri="{FF2B5EF4-FFF2-40B4-BE49-F238E27FC236}">
                <a16:creationId xmlns:a16="http://schemas.microsoft.com/office/drawing/2014/main" id="{6897D5EE-B114-CAD2-9358-CFD6E079E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7A396-2E1F-4680-E68C-3511329FF6D8}"/>
              </a:ext>
            </a:extLst>
          </p:cNvPr>
          <p:cNvSpPr>
            <a:spLocks noGrp="1"/>
          </p:cNvSpPr>
          <p:nvPr>
            <p:ph type="sldNum" sz="quarter" idx="12"/>
          </p:nvPr>
        </p:nvSpPr>
        <p:spPr/>
        <p:txBody>
          <a:bodyPr/>
          <a:lstStyle/>
          <a:p>
            <a:fld id="{563AF48D-368E-41F6-BAA2-0C4D410E8491}" type="slidenum">
              <a:rPr lang="en-US" smtClean="0"/>
              <a:t>‹#›</a:t>
            </a:fld>
            <a:endParaRPr lang="en-US"/>
          </a:p>
        </p:txBody>
      </p:sp>
    </p:spTree>
    <p:extLst>
      <p:ext uri="{BB962C8B-B14F-4D97-AF65-F5344CB8AC3E}">
        <p14:creationId xmlns:p14="http://schemas.microsoft.com/office/powerpoint/2010/main" val="268231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962F-AA53-8FD4-D44C-131B04DCBC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3236D0-FC77-63EE-C5B1-ED30DDE8B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4BFB8-4452-7A1A-F876-2ACF4F7ABD65}"/>
              </a:ext>
            </a:extLst>
          </p:cNvPr>
          <p:cNvSpPr>
            <a:spLocks noGrp="1"/>
          </p:cNvSpPr>
          <p:nvPr>
            <p:ph type="dt" sz="half" idx="10"/>
          </p:nvPr>
        </p:nvSpPr>
        <p:spPr/>
        <p:txBody>
          <a:bodyPr/>
          <a:lstStyle/>
          <a:p>
            <a:fld id="{B3D97113-8106-47FF-8005-41C6E85F540E}" type="datetimeFigureOut">
              <a:rPr lang="en-US" smtClean="0"/>
              <a:t>7/26/2023</a:t>
            </a:fld>
            <a:endParaRPr lang="en-US"/>
          </a:p>
        </p:txBody>
      </p:sp>
      <p:sp>
        <p:nvSpPr>
          <p:cNvPr id="5" name="Footer Placeholder 4">
            <a:extLst>
              <a:ext uri="{FF2B5EF4-FFF2-40B4-BE49-F238E27FC236}">
                <a16:creationId xmlns:a16="http://schemas.microsoft.com/office/drawing/2014/main" id="{AB56EDC8-8D5B-F1B8-45D2-71E4FA1E1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774F7-E466-CC24-AC74-9AA1F0484D22}"/>
              </a:ext>
            </a:extLst>
          </p:cNvPr>
          <p:cNvSpPr>
            <a:spLocks noGrp="1"/>
          </p:cNvSpPr>
          <p:nvPr>
            <p:ph type="sldNum" sz="quarter" idx="12"/>
          </p:nvPr>
        </p:nvSpPr>
        <p:spPr/>
        <p:txBody>
          <a:bodyPr/>
          <a:lstStyle/>
          <a:p>
            <a:fld id="{563AF48D-368E-41F6-BAA2-0C4D410E8491}" type="slidenum">
              <a:rPr lang="en-US" smtClean="0"/>
              <a:t>‹#›</a:t>
            </a:fld>
            <a:endParaRPr lang="en-US"/>
          </a:p>
        </p:txBody>
      </p:sp>
    </p:spTree>
    <p:extLst>
      <p:ext uri="{BB962C8B-B14F-4D97-AF65-F5344CB8AC3E}">
        <p14:creationId xmlns:p14="http://schemas.microsoft.com/office/powerpoint/2010/main" val="313742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6606-A9E7-8594-7204-8593B9EA58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96B5E4-079E-EE79-4323-B8BAD7DBD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1E2F66-A061-4DEC-90A4-3A143D10555B}"/>
              </a:ext>
            </a:extLst>
          </p:cNvPr>
          <p:cNvSpPr>
            <a:spLocks noGrp="1"/>
          </p:cNvSpPr>
          <p:nvPr>
            <p:ph type="dt" sz="half" idx="10"/>
          </p:nvPr>
        </p:nvSpPr>
        <p:spPr/>
        <p:txBody>
          <a:bodyPr/>
          <a:lstStyle/>
          <a:p>
            <a:fld id="{B3D97113-8106-47FF-8005-41C6E85F540E}" type="datetimeFigureOut">
              <a:rPr lang="en-US" smtClean="0"/>
              <a:t>7/26/2023</a:t>
            </a:fld>
            <a:endParaRPr lang="en-US"/>
          </a:p>
        </p:txBody>
      </p:sp>
      <p:sp>
        <p:nvSpPr>
          <p:cNvPr id="5" name="Footer Placeholder 4">
            <a:extLst>
              <a:ext uri="{FF2B5EF4-FFF2-40B4-BE49-F238E27FC236}">
                <a16:creationId xmlns:a16="http://schemas.microsoft.com/office/drawing/2014/main" id="{464DA453-DAE3-25C5-20D9-7347A5849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029E4-B871-4C12-5A44-116600C567AB}"/>
              </a:ext>
            </a:extLst>
          </p:cNvPr>
          <p:cNvSpPr>
            <a:spLocks noGrp="1"/>
          </p:cNvSpPr>
          <p:nvPr>
            <p:ph type="sldNum" sz="quarter" idx="12"/>
          </p:nvPr>
        </p:nvSpPr>
        <p:spPr/>
        <p:txBody>
          <a:bodyPr/>
          <a:lstStyle/>
          <a:p>
            <a:fld id="{563AF48D-368E-41F6-BAA2-0C4D410E8491}" type="slidenum">
              <a:rPr lang="en-US" smtClean="0"/>
              <a:t>‹#›</a:t>
            </a:fld>
            <a:endParaRPr lang="en-US"/>
          </a:p>
        </p:txBody>
      </p:sp>
    </p:spTree>
    <p:extLst>
      <p:ext uri="{BB962C8B-B14F-4D97-AF65-F5344CB8AC3E}">
        <p14:creationId xmlns:p14="http://schemas.microsoft.com/office/powerpoint/2010/main" val="49237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BE00-1891-A8C1-7C4C-4C1DF75CA3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727BC-E27F-F924-C8D1-CFB3D84B8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DCC5C5-2645-2763-1A41-F98398D731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FEE65E-56C6-1D99-659C-10512347E476}"/>
              </a:ext>
            </a:extLst>
          </p:cNvPr>
          <p:cNvSpPr>
            <a:spLocks noGrp="1"/>
          </p:cNvSpPr>
          <p:nvPr>
            <p:ph type="dt" sz="half" idx="10"/>
          </p:nvPr>
        </p:nvSpPr>
        <p:spPr/>
        <p:txBody>
          <a:bodyPr/>
          <a:lstStyle/>
          <a:p>
            <a:fld id="{B3D97113-8106-47FF-8005-41C6E85F540E}" type="datetimeFigureOut">
              <a:rPr lang="en-US" smtClean="0"/>
              <a:t>7/26/2023</a:t>
            </a:fld>
            <a:endParaRPr lang="en-US"/>
          </a:p>
        </p:txBody>
      </p:sp>
      <p:sp>
        <p:nvSpPr>
          <p:cNvPr id="6" name="Footer Placeholder 5">
            <a:extLst>
              <a:ext uri="{FF2B5EF4-FFF2-40B4-BE49-F238E27FC236}">
                <a16:creationId xmlns:a16="http://schemas.microsoft.com/office/drawing/2014/main" id="{16314869-E485-E01F-0D36-55BC831A9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EF6AB5-A4A5-354E-87DE-FA91A40B1E61}"/>
              </a:ext>
            </a:extLst>
          </p:cNvPr>
          <p:cNvSpPr>
            <a:spLocks noGrp="1"/>
          </p:cNvSpPr>
          <p:nvPr>
            <p:ph type="sldNum" sz="quarter" idx="12"/>
          </p:nvPr>
        </p:nvSpPr>
        <p:spPr/>
        <p:txBody>
          <a:bodyPr/>
          <a:lstStyle/>
          <a:p>
            <a:fld id="{563AF48D-368E-41F6-BAA2-0C4D410E8491}" type="slidenum">
              <a:rPr lang="en-US" smtClean="0"/>
              <a:t>‹#›</a:t>
            </a:fld>
            <a:endParaRPr lang="en-US"/>
          </a:p>
        </p:txBody>
      </p:sp>
    </p:spTree>
    <p:extLst>
      <p:ext uri="{BB962C8B-B14F-4D97-AF65-F5344CB8AC3E}">
        <p14:creationId xmlns:p14="http://schemas.microsoft.com/office/powerpoint/2010/main" val="129075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6E8A-1843-8282-D126-80F0ABBF6D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6F6A7-3878-BD18-3F1E-51EE88142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DCFCA6-6B05-5EC8-E24F-545A5ED95E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77D92-655E-1351-1490-998D95362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2EFDBD-951E-B028-B985-A619FBC81D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AE68BE-CCE9-4A65-F03F-77226073D9F5}"/>
              </a:ext>
            </a:extLst>
          </p:cNvPr>
          <p:cNvSpPr>
            <a:spLocks noGrp="1"/>
          </p:cNvSpPr>
          <p:nvPr>
            <p:ph type="dt" sz="half" idx="10"/>
          </p:nvPr>
        </p:nvSpPr>
        <p:spPr/>
        <p:txBody>
          <a:bodyPr/>
          <a:lstStyle/>
          <a:p>
            <a:fld id="{B3D97113-8106-47FF-8005-41C6E85F540E}" type="datetimeFigureOut">
              <a:rPr lang="en-US" smtClean="0"/>
              <a:t>7/26/2023</a:t>
            </a:fld>
            <a:endParaRPr lang="en-US"/>
          </a:p>
        </p:txBody>
      </p:sp>
      <p:sp>
        <p:nvSpPr>
          <p:cNvPr id="8" name="Footer Placeholder 7">
            <a:extLst>
              <a:ext uri="{FF2B5EF4-FFF2-40B4-BE49-F238E27FC236}">
                <a16:creationId xmlns:a16="http://schemas.microsoft.com/office/drawing/2014/main" id="{7691EE78-43C5-AF9F-BC28-BDFE6CDEA0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DAE409-FEF5-BFB7-BBFF-BA2BAEB6A05A}"/>
              </a:ext>
            </a:extLst>
          </p:cNvPr>
          <p:cNvSpPr>
            <a:spLocks noGrp="1"/>
          </p:cNvSpPr>
          <p:nvPr>
            <p:ph type="sldNum" sz="quarter" idx="12"/>
          </p:nvPr>
        </p:nvSpPr>
        <p:spPr/>
        <p:txBody>
          <a:bodyPr/>
          <a:lstStyle/>
          <a:p>
            <a:fld id="{563AF48D-368E-41F6-BAA2-0C4D410E8491}" type="slidenum">
              <a:rPr lang="en-US" smtClean="0"/>
              <a:t>‹#›</a:t>
            </a:fld>
            <a:endParaRPr lang="en-US"/>
          </a:p>
        </p:txBody>
      </p:sp>
    </p:spTree>
    <p:extLst>
      <p:ext uri="{BB962C8B-B14F-4D97-AF65-F5344CB8AC3E}">
        <p14:creationId xmlns:p14="http://schemas.microsoft.com/office/powerpoint/2010/main" val="256567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AE1F-6207-1B18-F472-D6F5CD157C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912822-08D9-CDD7-EDDB-9B6347CEBDE2}"/>
              </a:ext>
            </a:extLst>
          </p:cNvPr>
          <p:cNvSpPr>
            <a:spLocks noGrp="1"/>
          </p:cNvSpPr>
          <p:nvPr>
            <p:ph type="dt" sz="half" idx="10"/>
          </p:nvPr>
        </p:nvSpPr>
        <p:spPr/>
        <p:txBody>
          <a:bodyPr/>
          <a:lstStyle/>
          <a:p>
            <a:fld id="{B3D97113-8106-47FF-8005-41C6E85F540E}" type="datetimeFigureOut">
              <a:rPr lang="en-US" smtClean="0"/>
              <a:t>7/26/2023</a:t>
            </a:fld>
            <a:endParaRPr lang="en-US"/>
          </a:p>
        </p:txBody>
      </p:sp>
      <p:sp>
        <p:nvSpPr>
          <p:cNvPr id="4" name="Footer Placeholder 3">
            <a:extLst>
              <a:ext uri="{FF2B5EF4-FFF2-40B4-BE49-F238E27FC236}">
                <a16:creationId xmlns:a16="http://schemas.microsoft.com/office/drawing/2014/main" id="{7EEC8BBD-D0AA-99B2-EA50-50B78E14F2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88FC1-3B88-17D3-FEC6-B27898F6A5D7}"/>
              </a:ext>
            </a:extLst>
          </p:cNvPr>
          <p:cNvSpPr>
            <a:spLocks noGrp="1"/>
          </p:cNvSpPr>
          <p:nvPr>
            <p:ph type="sldNum" sz="quarter" idx="12"/>
          </p:nvPr>
        </p:nvSpPr>
        <p:spPr/>
        <p:txBody>
          <a:bodyPr/>
          <a:lstStyle/>
          <a:p>
            <a:fld id="{563AF48D-368E-41F6-BAA2-0C4D410E8491}" type="slidenum">
              <a:rPr lang="en-US" smtClean="0"/>
              <a:t>‹#›</a:t>
            </a:fld>
            <a:endParaRPr lang="en-US"/>
          </a:p>
        </p:txBody>
      </p:sp>
    </p:spTree>
    <p:extLst>
      <p:ext uri="{BB962C8B-B14F-4D97-AF65-F5344CB8AC3E}">
        <p14:creationId xmlns:p14="http://schemas.microsoft.com/office/powerpoint/2010/main" val="342794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3A880-0430-AB67-5FDA-736AC707A7ED}"/>
              </a:ext>
            </a:extLst>
          </p:cNvPr>
          <p:cNvSpPr>
            <a:spLocks noGrp="1"/>
          </p:cNvSpPr>
          <p:nvPr>
            <p:ph type="dt" sz="half" idx="10"/>
          </p:nvPr>
        </p:nvSpPr>
        <p:spPr/>
        <p:txBody>
          <a:bodyPr/>
          <a:lstStyle/>
          <a:p>
            <a:fld id="{B3D97113-8106-47FF-8005-41C6E85F540E}" type="datetimeFigureOut">
              <a:rPr lang="en-US" smtClean="0"/>
              <a:t>7/26/2023</a:t>
            </a:fld>
            <a:endParaRPr lang="en-US"/>
          </a:p>
        </p:txBody>
      </p:sp>
      <p:sp>
        <p:nvSpPr>
          <p:cNvPr id="3" name="Footer Placeholder 2">
            <a:extLst>
              <a:ext uri="{FF2B5EF4-FFF2-40B4-BE49-F238E27FC236}">
                <a16:creationId xmlns:a16="http://schemas.microsoft.com/office/drawing/2014/main" id="{58F7F1CA-C820-8EE8-EC40-855580C480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8EAE5C-03FE-D8BE-C94F-2EB30457EF9D}"/>
              </a:ext>
            </a:extLst>
          </p:cNvPr>
          <p:cNvSpPr>
            <a:spLocks noGrp="1"/>
          </p:cNvSpPr>
          <p:nvPr>
            <p:ph type="sldNum" sz="quarter" idx="12"/>
          </p:nvPr>
        </p:nvSpPr>
        <p:spPr/>
        <p:txBody>
          <a:bodyPr/>
          <a:lstStyle/>
          <a:p>
            <a:fld id="{563AF48D-368E-41F6-BAA2-0C4D410E8491}" type="slidenum">
              <a:rPr lang="en-US" smtClean="0"/>
              <a:t>‹#›</a:t>
            </a:fld>
            <a:endParaRPr lang="en-US"/>
          </a:p>
        </p:txBody>
      </p:sp>
    </p:spTree>
    <p:extLst>
      <p:ext uri="{BB962C8B-B14F-4D97-AF65-F5344CB8AC3E}">
        <p14:creationId xmlns:p14="http://schemas.microsoft.com/office/powerpoint/2010/main" val="349416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D6EF-98E6-B2DD-57DD-556DCD325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908DA5-22CE-AD2D-5396-DC83DEAA8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C68618-4E06-80A1-3F19-29D45F3FB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53E5A-B13E-8E0F-0700-5F161AAE284F}"/>
              </a:ext>
            </a:extLst>
          </p:cNvPr>
          <p:cNvSpPr>
            <a:spLocks noGrp="1"/>
          </p:cNvSpPr>
          <p:nvPr>
            <p:ph type="dt" sz="half" idx="10"/>
          </p:nvPr>
        </p:nvSpPr>
        <p:spPr/>
        <p:txBody>
          <a:bodyPr/>
          <a:lstStyle/>
          <a:p>
            <a:fld id="{B3D97113-8106-47FF-8005-41C6E85F540E}" type="datetimeFigureOut">
              <a:rPr lang="en-US" smtClean="0"/>
              <a:t>7/26/2023</a:t>
            </a:fld>
            <a:endParaRPr lang="en-US"/>
          </a:p>
        </p:txBody>
      </p:sp>
      <p:sp>
        <p:nvSpPr>
          <p:cNvPr id="6" name="Footer Placeholder 5">
            <a:extLst>
              <a:ext uri="{FF2B5EF4-FFF2-40B4-BE49-F238E27FC236}">
                <a16:creationId xmlns:a16="http://schemas.microsoft.com/office/drawing/2014/main" id="{CB52DA2F-98CB-6A95-8D07-CC1DAAA54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D3F86-DCF4-B0EA-97A4-7A711E872EF5}"/>
              </a:ext>
            </a:extLst>
          </p:cNvPr>
          <p:cNvSpPr>
            <a:spLocks noGrp="1"/>
          </p:cNvSpPr>
          <p:nvPr>
            <p:ph type="sldNum" sz="quarter" idx="12"/>
          </p:nvPr>
        </p:nvSpPr>
        <p:spPr/>
        <p:txBody>
          <a:bodyPr/>
          <a:lstStyle/>
          <a:p>
            <a:fld id="{563AF48D-368E-41F6-BAA2-0C4D410E8491}" type="slidenum">
              <a:rPr lang="en-US" smtClean="0"/>
              <a:t>‹#›</a:t>
            </a:fld>
            <a:endParaRPr lang="en-US"/>
          </a:p>
        </p:txBody>
      </p:sp>
    </p:spTree>
    <p:extLst>
      <p:ext uri="{BB962C8B-B14F-4D97-AF65-F5344CB8AC3E}">
        <p14:creationId xmlns:p14="http://schemas.microsoft.com/office/powerpoint/2010/main" val="215500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E36A-1625-C1F5-9135-72E6BB9A9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C259B7-2E6F-F161-6691-67EBCA05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40603C-E6F9-D296-881E-4311BEA2D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65219-DC91-478F-871C-FE2CE4B2ECFA}"/>
              </a:ext>
            </a:extLst>
          </p:cNvPr>
          <p:cNvSpPr>
            <a:spLocks noGrp="1"/>
          </p:cNvSpPr>
          <p:nvPr>
            <p:ph type="dt" sz="half" idx="10"/>
          </p:nvPr>
        </p:nvSpPr>
        <p:spPr/>
        <p:txBody>
          <a:bodyPr/>
          <a:lstStyle/>
          <a:p>
            <a:fld id="{B3D97113-8106-47FF-8005-41C6E85F540E}" type="datetimeFigureOut">
              <a:rPr lang="en-US" smtClean="0"/>
              <a:t>7/26/2023</a:t>
            </a:fld>
            <a:endParaRPr lang="en-US"/>
          </a:p>
        </p:txBody>
      </p:sp>
      <p:sp>
        <p:nvSpPr>
          <p:cNvPr id="6" name="Footer Placeholder 5">
            <a:extLst>
              <a:ext uri="{FF2B5EF4-FFF2-40B4-BE49-F238E27FC236}">
                <a16:creationId xmlns:a16="http://schemas.microsoft.com/office/drawing/2014/main" id="{F0FE4CB2-423B-CC8A-7343-AF00CE0F9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CE8A5-F062-5F77-2763-35532FC5D5E5}"/>
              </a:ext>
            </a:extLst>
          </p:cNvPr>
          <p:cNvSpPr>
            <a:spLocks noGrp="1"/>
          </p:cNvSpPr>
          <p:nvPr>
            <p:ph type="sldNum" sz="quarter" idx="12"/>
          </p:nvPr>
        </p:nvSpPr>
        <p:spPr/>
        <p:txBody>
          <a:bodyPr/>
          <a:lstStyle/>
          <a:p>
            <a:fld id="{563AF48D-368E-41F6-BAA2-0C4D410E8491}" type="slidenum">
              <a:rPr lang="en-US" smtClean="0"/>
              <a:t>‹#›</a:t>
            </a:fld>
            <a:endParaRPr lang="en-US"/>
          </a:p>
        </p:txBody>
      </p:sp>
    </p:spTree>
    <p:extLst>
      <p:ext uri="{BB962C8B-B14F-4D97-AF65-F5344CB8AC3E}">
        <p14:creationId xmlns:p14="http://schemas.microsoft.com/office/powerpoint/2010/main" val="49493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74FB1-68EF-2E4C-947E-D0BDE44E9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A6D28C-CF45-C50E-39E3-5249987A8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6C80C-A099-13EA-5B46-B8F747E84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97113-8106-47FF-8005-41C6E85F540E}" type="datetimeFigureOut">
              <a:rPr lang="en-US" smtClean="0"/>
              <a:t>7/26/2023</a:t>
            </a:fld>
            <a:endParaRPr lang="en-US"/>
          </a:p>
        </p:txBody>
      </p:sp>
      <p:sp>
        <p:nvSpPr>
          <p:cNvPr id="5" name="Footer Placeholder 4">
            <a:extLst>
              <a:ext uri="{FF2B5EF4-FFF2-40B4-BE49-F238E27FC236}">
                <a16:creationId xmlns:a16="http://schemas.microsoft.com/office/drawing/2014/main" id="{4E36720E-67E4-7D63-E0C2-8FD60C554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25540A-6E5D-FFCA-E3E4-E741AA8F61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AF48D-368E-41F6-BAA2-0C4D410E8491}" type="slidenum">
              <a:rPr lang="en-US" smtClean="0"/>
              <a:t>‹#›</a:t>
            </a:fld>
            <a:endParaRPr lang="en-US"/>
          </a:p>
        </p:txBody>
      </p:sp>
    </p:spTree>
    <p:extLst>
      <p:ext uri="{BB962C8B-B14F-4D97-AF65-F5344CB8AC3E}">
        <p14:creationId xmlns:p14="http://schemas.microsoft.com/office/powerpoint/2010/main" val="1821796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4F8C23-6F6C-F489-844B-4FA79ADC5B30}"/>
              </a:ext>
            </a:extLst>
          </p:cNvPr>
          <p:cNvSpPr>
            <a:spLocks noGrp="1"/>
          </p:cNvSpPr>
          <p:nvPr>
            <p:ph type="ctrTitle"/>
          </p:nvPr>
        </p:nvSpPr>
        <p:spPr>
          <a:xfrm>
            <a:off x="2103121" y="310343"/>
            <a:ext cx="7985759" cy="868823"/>
          </a:xfrm>
        </p:spPr>
        <p:txBody>
          <a:bodyPr anchor="ctr">
            <a:normAutofit fontScale="90000"/>
          </a:bodyPr>
          <a:lstStyle/>
          <a:p>
            <a:r>
              <a:rPr lang="fr-FR" sz="4000" b="1" i="0" dirty="0">
                <a:solidFill>
                  <a:srgbClr val="FF0000"/>
                </a:solidFill>
                <a:effectLst/>
                <a:latin typeface="Inter"/>
              </a:rPr>
              <a:t>Produisez une étude de marché avec Python</a:t>
            </a:r>
            <a:endParaRPr lang="en-US" sz="4000" dirty="0"/>
          </a:p>
        </p:txBody>
      </p:sp>
      <p:sp>
        <p:nvSpPr>
          <p:cNvPr id="13"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4B172E07-2933-C11E-4930-6D354454F023}"/>
              </a:ext>
            </a:extLst>
          </p:cNvPr>
          <p:cNvSpPr>
            <a:spLocks noGrp="1"/>
          </p:cNvSpPr>
          <p:nvPr>
            <p:ph type="subTitle" idx="1"/>
          </p:nvPr>
        </p:nvSpPr>
        <p:spPr>
          <a:xfrm>
            <a:off x="2615738" y="1263807"/>
            <a:ext cx="6960524" cy="598516"/>
          </a:xfrm>
        </p:spPr>
        <p:txBody>
          <a:bodyPr anchor="ctr">
            <a:normAutofit/>
          </a:bodyPr>
          <a:lstStyle/>
          <a:p>
            <a:r>
              <a:rPr lang="fr-FR" sz="2000" dirty="0">
                <a:solidFill>
                  <a:schemeClr val="bg1"/>
                </a:solidFill>
              </a:rPr>
              <a:t>Projet 9</a:t>
            </a:r>
            <a:endParaRPr lang="en-US" sz="2000" dirty="0">
              <a:solidFill>
                <a:schemeClr val="bg1"/>
              </a:solidFill>
            </a:endParaRPr>
          </a:p>
        </p:txBody>
      </p:sp>
      <p:pic>
        <p:nvPicPr>
          <p:cNvPr id="4" name="Picture 3">
            <a:extLst>
              <a:ext uri="{FF2B5EF4-FFF2-40B4-BE49-F238E27FC236}">
                <a16:creationId xmlns:a16="http://schemas.microsoft.com/office/drawing/2014/main" id="{64681D36-7EAF-580A-C298-55DDFC649E63}"/>
              </a:ext>
            </a:extLst>
          </p:cNvPr>
          <p:cNvPicPr>
            <a:picLocks noChangeAspect="1"/>
          </p:cNvPicPr>
          <p:nvPr/>
        </p:nvPicPr>
        <p:blipFill>
          <a:blip r:embed="rId2"/>
          <a:stretch>
            <a:fillRect/>
          </a:stretch>
        </p:blipFill>
        <p:spPr>
          <a:xfrm>
            <a:off x="1100256" y="2139484"/>
            <a:ext cx="9991487" cy="4096512"/>
          </a:xfrm>
          <a:prstGeom prst="rect">
            <a:avLst/>
          </a:prstGeom>
        </p:spPr>
      </p:pic>
      <p:sp>
        <p:nvSpPr>
          <p:cNvPr id="5" name="Espace réservé du numéro de diapositive 1">
            <a:extLst>
              <a:ext uri="{FF2B5EF4-FFF2-40B4-BE49-F238E27FC236}">
                <a16:creationId xmlns:a16="http://schemas.microsoft.com/office/drawing/2014/main" id="{865683ED-0500-2BCF-6DF3-9036CB1FFA9C}"/>
              </a:ext>
            </a:extLst>
          </p:cNvPr>
          <p:cNvSpPr>
            <a:spLocks noGrp="1"/>
          </p:cNvSpPr>
          <p:nvPr>
            <p:ph type="sldNum" sz="quarter" idx="12"/>
          </p:nvPr>
        </p:nvSpPr>
        <p:spPr>
          <a:xfrm>
            <a:off x="8610600" y="6356350"/>
            <a:ext cx="2743200" cy="365125"/>
          </a:xfrm>
        </p:spPr>
        <p:txBody>
          <a:bodyPr/>
          <a:lstStyle/>
          <a:p>
            <a:fld id="{58A3CF9E-077F-E84C-9236-8EC9EAF768E5}" type="slidenum">
              <a:rPr lang="fr-FR" smtClean="0"/>
              <a:t>1</a:t>
            </a:fld>
            <a:endParaRPr lang="fr-FR" dirty="0"/>
          </a:p>
        </p:txBody>
      </p:sp>
    </p:spTree>
    <p:extLst>
      <p:ext uri="{BB962C8B-B14F-4D97-AF65-F5344CB8AC3E}">
        <p14:creationId xmlns:p14="http://schemas.microsoft.com/office/powerpoint/2010/main" val="294379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4461862"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Nombre de cluster</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10</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pic>
        <p:nvPicPr>
          <p:cNvPr id="5" name="Image 4">
            <a:extLst>
              <a:ext uri="{FF2B5EF4-FFF2-40B4-BE49-F238E27FC236}">
                <a16:creationId xmlns:a16="http://schemas.microsoft.com/office/drawing/2014/main" id="{F9A86DCA-5531-7B51-6A53-6065C2CBA6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4328" y="1107701"/>
            <a:ext cx="10003343" cy="4871758"/>
          </a:xfrm>
          <a:prstGeom prst="rect">
            <a:avLst/>
          </a:prstGeom>
          <a:ln>
            <a:noFill/>
          </a:ln>
          <a:effectLst>
            <a:outerShdw blurRad="292100" dist="139700" dir="2700000" algn="tl" rotWithShape="0">
              <a:srgbClr val="333333">
                <a:alpha val="65000"/>
              </a:srgbClr>
            </a:outerShdw>
          </a:effectLst>
        </p:spPr>
      </p:pic>
      <p:sp>
        <p:nvSpPr>
          <p:cNvPr id="7" name="Ellipse 6">
            <a:extLst>
              <a:ext uri="{FF2B5EF4-FFF2-40B4-BE49-F238E27FC236}">
                <a16:creationId xmlns:a16="http://schemas.microsoft.com/office/drawing/2014/main" id="{84815414-4257-01B1-8877-D1CB5538B940}"/>
              </a:ext>
            </a:extLst>
          </p:cNvPr>
          <p:cNvSpPr/>
          <p:nvPr/>
        </p:nvSpPr>
        <p:spPr>
          <a:xfrm>
            <a:off x="5936875" y="4547092"/>
            <a:ext cx="318248" cy="318248"/>
          </a:xfrm>
          <a:prstGeom prst="ellipse">
            <a:avLst/>
          </a:prstGeom>
          <a:noFill/>
          <a:ln w="38100">
            <a:solidFill>
              <a:srgbClr val="941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3968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5073825"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Méthode du K-</a:t>
            </a:r>
            <a:r>
              <a:rPr lang="fr-FR" sz="36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means</a:t>
            </a:r>
            <a:endPar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11</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pic>
        <p:nvPicPr>
          <p:cNvPr id="3" name="Image 6">
            <a:extLst>
              <a:ext uri="{FF2B5EF4-FFF2-40B4-BE49-F238E27FC236}">
                <a16:creationId xmlns:a16="http://schemas.microsoft.com/office/drawing/2014/main" id="{74FEFD03-B896-4287-D945-1B96330D5BF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15654" y="1427488"/>
            <a:ext cx="5189437" cy="4495800"/>
          </a:xfrm>
          <a:prstGeom prst="rect">
            <a:avLst/>
          </a:prstGeom>
          <a:ln>
            <a:noFill/>
          </a:ln>
          <a:effectLst>
            <a:outerShdw blurRad="292100" dist="139700" dir="2700000" algn="tl" rotWithShape="0">
              <a:srgbClr val="333333">
                <a:alpha val="65000"/>
              </a:srgbClr>
            </a:outerShdw>
          </a:effectLst>
        </p:spPr>
      </p:pic>
      <p:sp>
        <p:nvSpPr>
          <p:cNvPr id="5" name="ZoneTexte 2">
            <a:extLst>
              <a:ext uri="{FF2B5EF4-FFF2-40B4-BE49-F238E27FC236}">
                <a16:creationId xmlns:a16="http://schemas.microsoft.com/office/drawing/2014/main" id="{4141203C-6860-84AC-3F43-E8A92D7938BA}"/>
              </a:ext>
            </a:extLst>
          </p:cNvPr>
          <p:cNvSpPr txBox="1"/>
          <p:nvPr/>
        </p:nvSpPr>
        <p:spPr>
          <a:xfrm>
            <a:off x="6186911" y="1228564"/>
            <a:ext cx="5861462" cy="4893647"/>
          </a:xfrm>
          <a:prstGeom prst="rect">
            <a:avLst/>
          </a:prstGeom>
          <a:noFill/>
        </p:spPr>
        <p:txBody>
          <a:bodyPr wrap="square" rtlCol="0">
            <a:spAutoFit/>
          </a:bodyPr>
          <a:lstStyle/>
          <a:p>
            <a:pPr marL="457200" indent="-457200">
              <a:buFont typeface="Arial" panose="020B0604020202020204" pitchFamily="34" charset="0"/>
              <a:buChar char="•"/>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Cluster 1 : Pays avec </a:t>
            </a:r>
            <a:r>
              <a:rPr lang="fr-FR" sz="2400" b="1" dirty="0" err="1">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lequelles</a:t>
            </a: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 on a des difficultés à faire des affaires </a:t>
            </a:r>
          </a:p>
          <a:p>
            <a:pPr marL="457200" indent="-457200">
              <a:buFont typeface="Arial" panose="020B0604020202020204" pitchFamily="34" charset="0"/>
              <a:buChar char="•"/>
            </a:pPr>
            <a:endPar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Cluster 2 : Pays qui ont un fort besoin de viandes de </a:t>
            </a:r>
            <a:r>
              <a:rPr lang="fr-FR" sz="2400" b="1" dirty="0" err="1">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vollailes</a:t>
            </a:r>
            <a:endPar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endPar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Cluster 3 : Pays proche et avec la facilité de faire du </a:t>
            </a:r>
            <a:r>
              <a:rPr lang="fr-FR" sz="2400" b="1" dirty="0" err="1">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buisness</a:t>
            </a:r>
            <a:endPar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endPar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Cluster 4 : Pays éloignés</a:t>
            </a:r>
          </a:p>
          <a:p>
            <a:pPr marL="457200" indent="-457200">
              <a:buFont typeface="Arial" panose="020B0604020202020204" pitchFamily="34" charset="0"/>
              <a:buChar char="•"/>
            </a:pPr>
            <a:endPar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 Cluster 5 : Pays avec forte demande d'importation</a:t>
            </a:r>
          </a:p>
        </p:txBody>
      </p:sp>
    </p:spTree>
    <p:extLst>
      <p:ext uri="{BB962C8B-B14F-4D97-AF65-F5344CB8AC3E}">
        <p14:creationId xmlns:p14="http://schemas.microsoft.com/office/powerpoint/2010/main" val="249957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5054589"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Méthode du k-</a:t>
            </a:r>
            <a:r>
              <a:rPr lang="fr-FR" sz="36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means</a:t>
            </a:r>
            <a:endPar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12</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pic>
        <p:nvPicPr>
          <p:cNvPr id="14" name="Image 13">
            <a:extLst>
              <a:ext uri="{FF2B5EF4-FFF2-40B4-BE49-F238E27FC236}">
                <a16:creationId xmlns:a16="http://schemas.microsoft.com/office/drawing/2014/main" id="{8BC6166E-ACBA-E30F-41C4-7B18AC05C124}"/>
              </a:ext>
            </a:extLst>
          </p:cNvPr>
          <p:cNvPicPr>
            <a:picLocks noChangeAspect="1"/>
          </p:cNvPicPr>
          <p:nvPr/>
        </p:nvPicPr>
        <p:blipFill>
          <a:blip r:embed="rId2">
            <a:extLst>
              <a:ext uri="{28A0092B-C50C-407E-A947-70E740481C1C}">
                <a14:useLocalDpi xmlns:a14="http://schemas.microsoft.com/office/drawing/2010/main" val="0"/>
              </a:ext>
            </a:extLst>
          </a:blip>
          <a:srcRect t="868" b="868"/>
          <a:stretch/>
        </p:blipFill>
        <p:spPr>
          <a:xfrm>
            <a:off x="221674" y="886923"/>
            <a:ext cx="5648184" cy="5550091"/>
          </a:xfrm>
          <a:prstGeom prst="rect">
            <a:avLst/>
          </a:prstGeom>
          <a:ln>
            <a:noFill/>
          </a:ln>
          <a:effectLst>
            <a:outerShdw blurRad="292100" dist="139700" dir="2700000" algn="tl" rotWithShape="0">
              <a:srgbClr val="333333">
                <a:alpha val="65000"/>
              </a:srgbClr>
            </a:outerShdw>
          </a:effectLst>
        </p:spPr>
      </p:pic>
      <p:pic>
        <p:nvPicPr>
          <p:cNvPr id="16" name="Image 15">
            <a:extLst>
              <a:ext uri="{FF2B5EF4-FFF2-40B4-BE49-F238E27FC236}">
                <a16:creationId xmlns:a16="http://schemas.microsoft.com/office/drawing/2014/main" id="{E0EE803B-668C-3095-0968-7A959513A52D}"/>
              </a:ext>
            </a:extLst>
          </p:cNvPr>
          <p:cNvPicPr>
            <a:picLocks noChangeAspect="1"/>
          </p:cNvPicPr>
          <p:nvPr/>
        </p:nvPicPr>
        <p:blipFill>
          <a:blip r:embed="rId3">
            <a:extLst>
              <a:ext uri="{28A0092B-C50C-407E-A947-70E740481C1C}">
                <a14:useLocalDpi xmlns:a14="http://schemas.microsoft.com/office/drawing/2010/main" val="0"/>
              </a:ext>
            </a:extLst>
          </a:blip>
          <a:srcRect l="346" r="346"/>
          <a:stretch/>
        </p:blipFill>
        <p:spPr>
          <a:xfrm>
            <a:off x="6250789" y="886923"/>
            <a:ext cx="5511721" cy="55500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3538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4047903"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Méthode du CAH</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13</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pic>
        <p:nvPicPr>
          <p:cNvPr id="3" name="Image 6">
            <a:extLst>
              <a:ext uri="{FF2B5EF4-FFF2-40B4-BE49-F238E27FC236}">
                <a16:creationId xmlns:a16="http://schemas.microsoft.com/office/drawing/2014/main" id="{74FEFD03-B896-4287-D945-1B96330D5BF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4309" y="979394"/>
            <a:ext cx="6286500" cy="41910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C6DE991-01C2-B331-758F-D59D608CFB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68199" y="1188944"/>
            <a:ext cx="5079492" cy="3771900"/>
          </a:xfrm>
          <a:prstGeom prst="rect">
            <a:avLst/>
          </a:prstGeom>
        </p:spPr>
      </p:pic>
      <p:sp>
        <p:nvSpPr>
          <p:cNvPr id="8" name="ZoneTexte 2">
            <a:extLst>
              <a:ext uri="{FF2B5EF4-FFF2-40B4-BE49-F238E27FC236}">
                <a16:creationId xmlns:a16="http://schemas.microsoft.com/office/drawing/2014/main" id="{A522F39D-861B-8642-B105-BC50839DAD64}"/>
              </a:ext>
            </a:extLst>
          </p:cNvPr>
          <p:cNvSpPr txBox="1"/>
          <p:nvPr/>
        </p:nvSpPr>
        <p:spPr>
          <a:xfrm>
            <a:off x="1751768" y="5321798"/>
            <a:ext cx="8306632" cy="1323439"/>
          </a:xfrm>
          <a:prstGeom prst="rect">
            <a:avLst/>
          </a:prstGeom>
          <a:noFill/>
        </p:spPr>
        <p:txBody>
          <a:bodyPr wrap="square" rtlCol="0">
            <a:spAutoFit/>
          </a:bodyPr>
          <a:lstStyle/>
          <a:p>
            <a:pPr marL="285750" indent="-285750">
              <a:buFont typeface="Arial" panose="020B0604020202020204" pitchFamily="34" charset="0"/>
              <a:buChar char="•"/>
            </a:pPr>
            <a:r>
              <a:rPr lang="fr-FR" sz="16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Cluster A : Pays avec </a:t>
            </a:r>
            <a:r>
              <a:rPr lang="fr-FR" sz="1600" b="1" dirty="0" err="1">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lequelles</a:t>
            </a:r>
            <a:r>
              <a:rPr lang="fr-FR" sz="16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 on a des difficultés à faire des affaires</a:t>
            </a:r>
          </a:p>
          <a:p>
            <a:pPr marL="285750" indent="-285750">
              <a:buFont typeface="Arial" panose="020B0604020202020204" pitchFamily="34" charset="0"/>
              <a:buChar char="•"/>
            </a:pPr>
            <a:r>
              <a:rPr lang="fr-FR" sz="16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Cluster B : Pays éloigné </a:t>
            </a:r>
          </a:p>
          <a:p>
            <a:pPr marL="285750" indent="-285750">
              <a:buFont typeface="Arial" panose="020B0604020202020204" pitchFamily="34" charset="0"/>
              <a:buChar char="•"/>
            </a:pPr>
            <a:r>
              <a:rPr lang="fr-FR" sz="16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Cluster C : Pays proche et avec la facilité de faire du </a:t>
            </a:r>
            <a:r>
              <a:rPr lang="fr-FR" sz="1600" b="1" dirty="0" err="1">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buisness</a:t>
            </a:r>
            <a:endParaRPr lang="fr-FR" sz="16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285750" indent="-285750">
              <a:buFont typeface="Arial" panose="020B0604020202020204" pitchFamily="34" charset="0"/>
              <a:buChar char="•"/>
            </a:pPr>
            <a:r>
              <a:rPr lang="fr-FR" sz="16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Cluster D : Pays avec forte demande d'importation</a:t>
            </a:r>
          </a:p>
          <a:p>
            <a:pPr marL="285750" indent="-285750">
              <a:buFont typeface="Arial" panose="020B0604020202020204" pitchFamily="34" charset="0"/>
              <a:buChar char="•"/>
            </a:pPr>
            <a:r>
              <a:rPr lang="fr-FR" sz="16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Cluster E : Pays qui ont un fort besoin de viandes de </a:t>
            </a:r>
            <a:r>
              <a:rPr lang="fr-FR" sz="1600" b="1" dirty="0" err="1">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vollailes</a:t>
            </a:r>
            <a:endParaRPr lang="fr-FR" sz="16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p:txBody>
      </p:sp>
    </p:spTree>
    <p:extLst>
      <p:ext uri="{BB962C8B-B14F-4D97-AF65-F5344CB8AC3E}">
        <p14:creationId xmlns:p14="http://schemas.microsoft.com/office/powerpoint/2010/main" val="59901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8171596"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Comparaison entre les 2 méthodes</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14</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pic>
        <p:nvPicPr>
          <p:cNvPr id="14" name="Image 13">
            <a:extLst>
              <a:ext uri="{FF2B5EF4-FFF2-40B4-BE49-F238E27FC236}">
                <a16:creationId xmlns:a16="http://schemas.microsoft.com/office/drawing/2014/main" id="{30EC637B-EA90-1820-6C33-C2FBDE2FB303}"/>
              </a:ext>
            </a:extLst>
          </p:cNvPr>
          <p:cNvPicPr>
            <a:picLocks noChangeAspect="1"/>
          </p:cNvPicPr>
          <p:nvPr/>
        </p:nvPicPr>
        <p:blipFill>
          <a:blip r:embed="rId2">
            <a:extLst>
              <a:ext uri="{28A0092B-C50C-407E-A947-70E740481C1C}">
                <a14:useLocalDpi xmlns:a14="http://schemas.microsoft.com/office/drawing/2010/main" val="0"/>
              </a:ext>
            </a:extLst>
          </a:blip>
          <a:srcRect l="2862" r="2862"/>
          <a:stretch/>
        </p:blipFill>
        <p:spPr>
          <a:xfrm>
            <a:off x="3407724" y="1141318"/>
            <a:ext cx="5376551" cy="3802032"/>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6384D8F4-1F6E-65D1-4D92-B24EE1B5C12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48907" y="5175216"/>
            <a:ext cx="6900702" cy="1141270"/>
          </a:xfrm>
          <a:prstGeom prst="rect">
            <a:avLst/>
          </a:prstGeom>
        </p:spPr>
      </p:pic>
    </p:spTree>
    <p:extLst>
      <p:ext uri="{BB962C8B-B14F-4D97-AF65-F5344CB8AC3E}">
        <p14:creationId xmlns:p14="http://schemas.microsoft.com/office/powerpoint/2010/main" val="334625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7620163"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Choix d’algorithme de clustering</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15</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sp>
        <p:nvSpPr>
          <p:cNvPr id="14" name="ZoneTexte 13">
            <a:extLst>
              <a:ext uri="{FF2B5EF4-FFF2-40B4-BE49-F238E27FC236}">
                <a16:creationId xmlns:a16="http://schemas.microsoft.com/office/drawing/2014/main" id="{29C7AF36-8387-03FA-BF46-DBAD9C177E24}"/>
              </a:ext>
            </a:extLst>
          </p:cNvPr>
          <p:cNvSpPr txBox="1"/>
          <p:nvPr/>
        </p:nvSpPr>
        <p:spPr>
          <a:xfrm>
            <a:off x="0" y="1254360"/>
            <a:ext cx="5191607" cy="1200329"/>
          </a:xfrm>
          <a:prstGeom prst="rect">
            <a:avLst/>
          </a:prstGeom>
          <a:noFill/>
        </p:spPr>
        <p:txBody>
          <a:bodyPr wrap="square" rtlCol="0">
            <a:spAutoFit/>
          </a:bodyPr>
          <a:lstStyle/>
          <a:p>
            <a:pPr>
              <a:lnSpc>
                <a:spcPct val="200000"/>
              </a:lnSpc>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Evaluation de performance</a:t>
            </a:r>
          </a:p>
          <a:p>
            <a:pPr marL="457200" indent="-457200">
              <a:buFont typeface="Arial" panose="020B0604020202020204" pitchFamily="34" charset="0"/>
              <a:buChar char="•"/>
            </a:pPr>
            <a:endParaRPr lang="fr-FR" sz="24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 name="Table 4">
            <a:extLst>
              <a:ext uri="{FF2B5EF4-FFF2-40B4-BE49-F238E27FC236}">
                <a16:creationId xmlns:a16="http://schemas.microsoft.com/office/drawing/2014/main" id="{70D5D103-0AE0-83F9-3D56-D10AADAB6C34}"/>
              </a:ext>
            </a:extLst>
          </p:cNvPr>
          <p:cNvGraphicFramePr>
            <a:graphicFrameLocks noGrp="1"/>
          </p:cNvGraphicFramePr>
          <p:nvPr>
            <p:extLst>
              <p:ext uri="{D42A27DB-BD31-4B8C-83A1-F6EECF244321}">
                <p14:modId xmlns:p14="http://schemas.microsoft.com/office/powerpoint/2010/main" val="1498324620"/>
              </p:ext>
            </p:extLst>
          </p:nvPr>
        </p:nvGraphicFramePr>
        <p:xfrm>
          <a:off x="101235" y="2363694"/>
          <a:ext cx="5581968" cy="1920240"/>
        </p:xfrm>
        <a:graphic>
          <a:graphicData uri="http://schemas.openxmlformats.org/drawingml/2006/table">
            <a:tbl>
              <a:tblPr firstRow="1" bandRow="1">
                <a:tableStyleId>{8A107856-5554-42FB-B03E-39F5DBC370BA}</a:tableStyleId>
              </a:tblPr>
              <a:tblGrid>
                <a:gridCol w="1860656">
                  <a:extLst>
                    <a:ext uri="{9D8B030D-6E8A-4147-A177-3AD203B41FA5}">
                      <a16:colId xmlns:a16="http://schemas.microsoft.com/office/drawing/2014/main" val="2842492195"/>
                    </a:ext>
                  </a:extLst>
                </a:gridCol>
                <a:gridCol w="1860656">
                  <a:extLst>
                    <a:ext uri="{9D8B030D-6E8A-4147-A177-3AD203B41FA5}">
                      <a16:colId xmlns:a16="http://schemas.microsoft.com/office/drawing/2014/main" val="2836408928"/>
                    </a:ext>
                  </a:extLst>
                </a:gridCol>
                <a:gridCol w="1860656">
                  <a:extLst>
                    <a:ext uri="{9D8B030D-6E8A-4147-A177-3AD203B41FA5}">
                      <a16:colId xmlns:a16="http://schemas.microsoft.com/office/drawing/2014/main" val="2908966502"/>
                    </a:ext>
                  </a:extLst>
                </a:gridCol>
              </a:tblGrid>
              <a:tr h="0">
                <a:tc>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dirty="0">
                          <a:solidFill>
                            <a:srgbClr val="FF0000"/>
                          </a:solidFill>
                          <a:latin typeface="Open Sans" panose="020B0606030504020204" pitchFamily="34" charset="0"/>
                          <a:ea typeface="Open Sans" panose="020B0606030504020204" pitchFamily="34" charset="0"/>
                          <a:cs typeface="Open Sans" panose="020B0606030504020204" pitchFamily="34" charset="0"/>
                        </a:rPr>
                        <a:t>K-</a:t>
                      </a:r>
                      <a:r>
                        <a:rPr lang="fr-FR" sz="1800" b="1" i="0"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means</a:t>
                      </a:r>
                      <a:endParaRPr lang="fr-FR" sz="1800" b="1" i="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dirty="0">
                          <a:solidFill>
                            <a:srgbClr val="FF0000"/>
                          </a:solidFill>
                          <a:latin typeface="Open Sans" panose="020B0606030504020204" pitchFamily="34" charset="0"/>
                          <a:ea typeface="Open Sans" panose="020B0606030504020204" pitchFamily="34" charset="0"/>
                          <a:cs typeface="Open Sans" panose="020B0606030504020204" pitchFamily="34" charset="0"/>
                        </a:rPr>
                        <a:t>CAH</a:t>
                      </a:r>
                    </a:p>
                  </a:txBody>
                  <a:tcPr/>
                </a:tc>
                <a:extLst>
                  <a:ext uri="{0D108BD9-81ED-4DB2-BD59-A6C34878D82A}">
                    <a16:rowId xmlns:a16="http://schemas.microsoft.com/office/drawing/2014/main" val="3248950536"/>
                  </a:ext>
                </a:extLst>
              </a:tr>
              <a:tr h="370840">
                <a:tc>
                  <a:txBody>
                    <a:bodyPr/>
                    <a:lstStyle/>
                    <a:p>
                      <a:r>
                        <a:rPr lang="fr-FR" sz="1800" b="1" i="0" dirty="0">
                          <a:solidFill>
                            <a:srgbClr val="FF0000"/>
                          </a:solidFill>
                          <a:latin typeface="Open Sans" panose="020B0606030504020204" pitchFamily="34" charset="0"/>
                          <a:ea typeface="Open Sans" panose="020B0606030504020204" pitchFamily="34" charset="0"/>
                          <a:cs typeface="Open Sans" panose="020B0606030504020204" pitchFamily="34" charset="0"/>
                        </a:rPr>
                        <a:t>Coefficient de </a:t>
                      </a:r>
                    </a:p>
                    <a:p>
                      <a:r>
                        <a:rPr lang="fr-FR" sz="1800" b="1" i="0"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Calinski-Harabasz</a:t>
                      </a:r>
                      <a:endParaRPr lang="fr-FR" sz="1800" b="1" i="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pPr algn="ctr"/>
                      <a:r>
                        <a:rPr lang="fr-FR" b="1" dirty="0">
                          <a:solidFill>
                            <a:srgbClr val="FF0000"/>
                          </a:solidFill>
                        </a:rPr>
                        <a:t>118,59</a:t>
                      </a:r>
                      <a:endParaRPr lang="en-US" b="1" dirty="0">
                        <a:solidFill>
                          <a:srgbClr val="FF0000"/>
                        </a:solidFill>
                      </a:endParaRPr>
                    </a:p>
                  </a:txBody>
                  <a:tcPr/>
                </a:tc>
                <a:tc>
                  <a:txBody>
                    <a:bodyPr/>
                    <a:lstStyle/>
                    <a:p>
                      <a:pPr algn="ctr"/>
                      <a:r>
                        <a:rPr lang="fr-FR" b="1" dirty="0">
                          <a:solidFill>
                            <a:srgbClr val="FFC000"/>
                          </a:solidFill>
                        </a:rPr>
                        <a:t>109,3</a:t>
                      </a:r>
                      <a:endParaRPr lang="en-US" b="1" dirty="0">
                        <a:solidFill>
                          <a:srgbClr val="FFC000"/>
                        </a:solidFill>
                      </a:endParaRPr>
                    </a:p>
                  </a:txBody>
                  <a:tcPr/>
                </a:tc>
                <a:extLst>
                  <a:ext uri="{0D108BD9-81ED-4DB2-BD59-A6C34878D82A}">
                    <a16:rowId xmlns:a16="http://schemas.microsoft.com/office/drawing/2014/main" val="17402670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i="0" dirty="0">
                          <a:solidFill>
                            <a:srgbClr val="FF0000"/>
                          </a:solidFill>
                          <a:latin typeface="Open Sans" panose="020B0606030504020204" pitchFamily="34" charset="0"/>
                          <a:ea typeface="Open Sans" panose="020B0606030504020204" pitchFamily="34" charset="0"/>
                          <a:cs typeface="Open Sans" panose="020B0606030504020204" pitchFamily="34" charset="0"/>
                        </a:rPr>
                        <a:t>Indice de silhouette</a:t>
                      </a:r>
                    </a:p>
                  </a:txBody>
                  <a:tcPr/>
                </a:tc>
                <a:tc>
                  <a:txBody>
                    <a:bodyPr/>
                    <a:lstStyle/>
                    <a:p>
                      <a:pPr algn="ctr"/>
                      <a:r>
                        <a:rPr lang="fr-FR" b="1" dirty="0">
                          <a:solidFill>
                            <a:srgbClr val="FF0000"/>
                          </a:solidFill>
                        </a:rPr>
                        <a:t>0,37</a:t>
                      </a:r>
                      <a:endParaRPr lang="en-US" b="1" dirty="0">
                        <a:solidFill>
                          <a:srgbClr val="FF0000"/>
                        </a:solidFill>
                      </a:endParaRPr>
                    </a:p>
                  </a:txBody>
                  <a:tcPr/>
                </a:tc>
                <a:tc>
                  <a:txBody>
                    <a:bodyPr/>
                    <a:lstStyle/>
                    <a:p>
                      <a:pPr algn="ctr"/>
                      <a:r>
                        <a:rPr lang="fr-FR" b="1" dirty="0">
                          <a:solidFill>
                            <a:srgbClr val="FFC000"/>
                          </a:solidFill>
                        </a:rPr>
                        <a:t>0,343</a:t>
                      </a:r>
                      <a:endParaRPr lang="en-US" b="1" dirty="0">
                        <a:solidFill>
                          <a:srgbClr val="FFC000"/>
                        </a:solidFill>
                      </a:endParaRPr>
                    </a:p>
                  </a:txBody>
                  <a:tcPr/>
                </a:tc>
                <a:extLst>
                  <a:ext uri="{0D108BD9-81ED-4DB2-BD59-A6C34878D82A}">
                    <a16:rowId xmlns:a16="http://schemas.microsoft.com/office/drawing/2014/main" val="3360470776"/>
                  </a:ext>
                </a:extLst>
              </a:tr>
            </a:tbl>
          </a:graphicData>
        </a:graphic>
      </p:graphicFrame>
      <p:pic>
        <p:nvPicPr>
          <p:cNvPr id="7" name="Picture 6">
            <a:extLst>
              <a:ext uri="{FF2B5EF4-FFF2-40B4-BE49-F238E27FC236}">
                <a16:creationId xmlns:a16="http://schemas.microsoft.com/office/drawing/2014/main" id="{D38F488A-8FFC-C1E1-D254-54EAB805D0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3125" y="1152525"/>
            <a:ext cx="6096000" cy="4876800"/>
          </a:xfrm>
          <a:prstGeom prst="rect">
            <a:avLst/>
          </a:prstGeom>
        </p:spPr>
      </p:pic>
      <p:sp>
        <p:nvSpPr>
          <p:cNvPr id="5" name="Rectangle : coins arrondis 7">
            <a:extLst>
              <a:ext uri="{FF2B5EF4-FFF2-40B4-BE49-F238E27FC236}">
                <a16:creationId xmlns:a16="http://schemas.microsoft.com/office/drawing/2014/main" id="{5ABE899A-2800-5CB0-E92E-C14526440BDA}"/>
              </a:ext>
            </a:extLst>
          </p:cNvPr>
          <p:cNvSpPr/>
          <p:nvPr/>
        </p:nvSpPr>
        <p:spPr>
          <a:xfrm>
            <a:off x="2043133" y="2250793"/>
            <a:ext cx="1698171" cy="214604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3956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4905510"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Analyse des Clusters</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16</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pic>
        <p:nvPicPr>
          <p:cNvPr id="5" name="Image 4">
            <a:extLst>
              <a:ext uri="{FF2B5EF4-FFF2-40B4-BE49-F238E27FC236}">
                <a16:creationId xmlns:a16="http://schemas.microsoft.com/office/drawing/2014/main" id="{1DB4A38A-E59A-DB3B-28B7-C666FC3141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42828" y="996375"/>
            <a:ext cx="5080000" cy="5080000"/>
          </a:xfrm>
          <a:prstGeom prst="rect">
            <a:avLst/>
          </a:prstGeom>
          <a:ln>
            <a:noFill/>
          </a:ln>
          <a:effectLst>
            <a:outerShdw blurRad="292100" dist="139700" dir="2700000" algn="tl" rotWithShape="0">
              <a:srgbClr val="333333">
                <a:alpha val="65000"/>
              </a:srgbClr>
            </a:outerShdw>
          </a:effectLst>
        </p:spPr>
      </p:pic>
      <p:sp>
        <p:nvSpPr>
          <p:cNvPr id="10" name="ZoneTexte 9">
            <a:extLst>
              <a:ext uri="{FF2B5EF4-FFF2-40B4-BE49-F238E27FC236}">
                <a16:creationId xmlns:a16="http://schemas.microsoft.com/office/drawing/2014/main" id="{591D7B47-977F-3082-C294-19360A09BF10}"/>
              </a:ext>
            </a:extLst>
          </p:cNvPr>
          <p:cNvSpPr txBox="1"/>
          <p:nvPr/>
        </p:nvSpPr>
        <p:spPr>
          <a:xfrm>
            <a:off x="6546488" y="720219"/>
            <a:ext cx="5153252" cy="5632311"/>
          </a:xfrm>
          <a:prstGeom prst="rect">
            <a:avLst/>
          </a:prstGeom>
          <a:noFill/>
        </p:spPr>
        <p:txBody>
          <a:bodyPr wrap="square" rtlCol="0">
            <a:spAutoFit/>
          </a:bodyPr>
          <a:lstStyle/>
          <a:p>
            <a:pPr marL="342900" indent="-342900">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Cluster 1 : </a:t>
            </a:r>
            <a:r>
              <a:rPr lang="fr-FR" sz="2400" b="1" dirty="0">
                <a:solidFill>
                  <a:schemeClr val="accent2">
                    <a:lumMod val="75000"/>
                  </a:schemeClr>
                </a:solidFill>
                <a:latin typeface="Open Sans Semibold" panose="020B0606030504020204" pitchFamily="34" charset="0"/>
                <a:ea typeface="Open Sans Semibold" panose="020B0606030504020204" pitchFamily="34" charset="0"/>
                <a:cs typeface="Open Sans Semibold" panose="020B0606030504020204" pitchFamily="34" charset="0"/>
              </a:rPr>
              <a:t>Difficile à faire du business</a:t>
            </a:r>
          </a:p>
          <a:p>
            <a:pPr marL="342900" indent="-342900">
              <a:buFont typeface="Arial" panose="020B0604020202020204" pitchFamily="34" charset="0"/>
              <a:buChar char="•"/>
            </a:pPr>
            <a:endParaRPr lang="fr-FR" sz="2400" b="1" dirty="0">
              <a:solidFill>
                <a:schemeClr val="accent2">
                  <a:lumMod val="75000"/>
                </a:schemeClr>
              </a:solidFill>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Cluster 2: </a:t>
            </a:r>
            <a:r>
              <a:rPr lang="fr-FR" sz="2400" b="1" dirty="0">
                <a:solidFill>
                  <a:srgbClr val="00B050"/>
                </a:solidFill>
                <a:latin typeface="Open Sans Semibold" panose="020B0606030504020204" pitchFamily="34" charset="0"/>
                <a:ea typeface="Open Sans Semibold" panose="020B0606030504020204" pitchFamily="34" charset="0"/>
                <a:cs typeface="Open Sans Semibold" panose="020B0606030504020204" pitchFamily="34" charset="0"/>
              </a:rPr>
              <a:t>Besoin fort en viande</a:t>
            </a:r>
            <a:r>
              <a:rPr lang="fr-FR" sz="2400" b="1" dirty="0">
                <a:solidFill>
                  <a:srgbClr val="941100"/>
                </a:solidFill>
                <a:latin typeface="Open Sans Semibold" panose="020B0606030504020204" pitchFamily="34" charset="0"/>
                <a:ea typeface="Open Sans Semibold" panose="020B0606030504020204" pitchFamily="34" charset="0"/>
                <a:cs typeface="Open Sans Semibold" panose="020B0606030504020204" pitchFamily="34" charset="0"/>
              </a:rPr>
              <a:t>, </a:t>
            </a:r>
            <a:r>
              <a:rPr lang="fr-FR" sz="2400" b="1" dirty="0">
                <a:solidFill>
                  <a:schemeClr val="accent2">
                    <a:lumMod val="75000"/>
                  </a:schemeClr>
                </a:solidFill>
                <a:latin typeface="Open Sans Semibold" panose="020B0606030504020204" pitchFamily="34" charset="0"/>
                <a:ea typeface="Open Sans Semibold" panose="020B0606030504020204" pitchFamily="34" charset="0"/>
                <a:cs typeface="Open Sans Semibold" panose="020B0606030504020204" pitchFamily="34" charset="0"/>
              </a:rPr>
              <a:t>beaucoup d’exportation</a:t>
            </a:r>
          </a:p>
          <a:p>
            <a:pPr marL="457200" indent="-457200">
              <a:buFont typeface="Arial" panose="020B0604020202020204" pitchFamily="34" charset="0"/>
              <a:buChar char="•"/>
            </a:pPr>
            <a:endParaRPr lang="fr-FR" sz="2400" b="1" dirty="0">
              <a:solidFill>
                <a:schemeClr val="accent2">
                  <a:lumMod val="75000"/>
                </a:schemeClr>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Cluster 3 : </a:t>
            </a:r>
            <a:r>
              <a:rPr lang="fr-FR" sz="2400" b="1" dirty="0">
                <a:solidFill>
                  <a:srgbClr val="00B050"/>
                </a:solidFill>
                <a:effectLst/>
                <a:latin typeface="Open Sans Semibold" panose="020B0606030504020204" pitchFamily="34" charset="0"/>
                <a:ea typeface="Open Sans Semibold" panose="020B0606030504020204" pitchFamily="34" charset="0"/>
                <a:cs typeface="Open Sans Semibold" panose="020B0606030504020204" pitchFamily="34" charset="0"/>
              </a:rPr>
              <a:t>Facilité du business, </a:t>
            </a:r>
            <a:r>
              <a:rPr lang="fr-FR" sz="2400" b="1" dirty="0">
                <a:solidFill>
                  <a:schemeClr val="accent2">
                    <a:lumMod val="75000"/>
                  </a:schemeClr>
                </a:solidFill>
                <a:effectLst/>
                <a:latin typeface="Open Sans Semibold" panose="020B0606030504020204" pitchFamily="34" charset="0"/>
                <a:ea typeface="Open Sans Semibold" panose="020B0606030504020204" pitchFamily="34" charset="0"/>
                <a:cs typeface="Open Sans Semibold" panose="020B0606030504020204" pitchFamily="34" charset="0"/>
              </a:rPr>
              <a:t>mais faible besoin de </a:t>
            </a:r>
            <a:r>
              <a:rPr lang="fr-FR" sz="2400" b="1" dirty="0" err="1">
                <a:solidFill>
                  <a:schemeClr val="accent2">
                    <a:lumMod val="75000"/>
                  </a:schemeClr>
                </a:solidFill>
                <a:effectLst/>
                <a:latin typeface="Open Sans Semibold" panose="020B0606030504020204" pitchFamily="34" charset="0"/>
                <a:ea typeface="Open Sans Semibold" panose="020B0606030504020204" pitchFamily="34" charset="0"/>
                <a:cs typeface="Open Sans Semibold" panose="020B0606030504020204" pitchFamily="34" charset="0"/>
              </a:rPr>
              <a:t>vollailes</a:t>
            </a:r>
            <a:endParaRPr lang="fr-FR" sz="2400" b="1" dirty="0">
              <a:solidFill>
                <a:schemeClr val="accent2">
                  <a:lumMod val="75000"/>
                </a:schemeClr>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endPar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Cluster 4: </a:t>
            </a:r>
            <a:r>
              <a:rPr lang="fr-FR" sz="2400" b="1" dirty="0">
                <a:solidFill>
                  <a:srgbClr val="00B050"/>
                </a:solidFill>
                <a:effectLst/>
                <a:latin typeface="Open Sans Semibold" panose="020B0606030504020204" pitchFamily="34" charset="0"/>
                <a:ea typeface="Open Sans Semibold" panose="020B0606030504020204" pitchFamily="34" charset="0"/>
                <a:cs typeface="Open Sans Semibold" panose="020B0606030504020204" pitchFamily="34" charset="0"/>
              </a:rPr>
              <a:t>Facilité du business, </a:t>
            </a:r>
            <a:r>
              <a:rPr lang="fr-FR" sz="2400" b="1" dirty="0">
                <a:solidFill>
                  <a:schemeClr val="accent2">
                    <a:lumMod val="75000"/>
                  </a:schemeClr>
                </a:solidFill>
                <a:effectLst/>
                <a:latin typeface="Open Sans Semibold" panose="020B0606030504020204" pitchFamily="34" charset="0"/>
                <a:ea typeface="Open Sans Semibold" panose="020B0606030504020204" pitchFamily="34" charset="0"/>
                <a:cs typeface="Open Sans Semibold" panose="020B0606030504020204" pitchFamily="34" charset="0"/>
              </a:rPr>
              <a:t>mais faible importation</a:t>
            </a:r>
          </a:p>
          <a:p>
            <a:endParaRPr lang="fr-FR" sz="2400" b="1" dirty="0">
              <a:solidFill>
                <a:schemeClr val="accent2">
                  <a:lumMod val="75000"/>
                </a:schemeClr>
              </a:solidFill>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Cluster 5 : </a:t>
            </a:r>
            <a:r>
              <a:rPr lang="fr-FR" sz="2400" b="1" dirty="0">
                <a:solidFill>
                  <a:srgbClr val="00B050"/>
                </a:solidFill>
                <a:effectLst/>
                <a:latin typeface="Open Sans Semibold" panose="020B0606030504020204" pitchFamily="34" charset="0"/>
                <a:ea typeface="Open Sans Semibold" panose="020B0606030504020204" pitchFamily="34" charset="0"/>
                <a:cs typeface="Open Sans Semibold" panose="020B0606030504020204" pitchFamily="34" charset="0"/>
              </a:rPr>
              <a:t>Facilité du business </a:t>
            </a:r>
            <a:r>
              <a:rPr lang="fr-FR" sz="2400" b="1" dirty="0">
                <a:solidFill>
                  <a:schemeClr val="accent2">
                    <a:lumMod val="75000"/>
                  </a:schemeClr>
                </a:solidFill>
                <a:effectLst/>
                <a:latin typeface="Open Sans Semibold" panose="020B0606030504020204" pitchFamily="34" charset="0"/>
                <a:ea typeface="Open Sans Semibold" panose="020B0606030504020204" pitchFamily="34" charset="0"/>
                <a:cs typeface="Open Sans Semibold" panose="020B0606030504020204" pitchFamily="34" charset="0"/>
              </a:rPr>
              <a:t>et </a:t>
            </a:r>
            <a:r>
              <a:rPr lang="fr-FR" sz="2400" b="1" dirty="0">
                <a:solidFill>
                  <a:srgbClr val="00B050"/>
                </a:solidFill>
                <a:effectLst/>
                <a:latin typeface="Open Sans Semibold" panose="020B0606030504020204" pitchFamily="34" charset="0"/>
                <a:ea typeface="Open Sans Semibold" panose="020B0606030504020204" pitchFamily="34" charset="0"/>
                <a:cs typeface="Open Sans Semibold" panose="020B0606030504020204" pitchFamily="34" charset="0"/>
              </a:rPr>
              <a:t>forte importation</a:t>
            </a:r>
          </a:p>
        </p:txBody>
      </p:sp>
      <p:sp>
        <p:nvSpPr>
          <p:cNvPr id="13" name="Rectangle : coins arrondis 12">
            <a:extLst>
              <a:ext uri="{FF2B5EF4-FFF2-40B4-BE49-F238E27FC236}">
                <a16:creationId xmlns:a16="http://schemas.microsoft.com/office/drawing/2014/main" id="{0CA6A810-8E2B-833D-9BF6-CB4C4596F11D}"/>
              </a:ext>
            </a:extLst>
          </p:cNvPr>
          <p:cNvSpPr/>
          <p:nvPr/>
        </p:nvSpPr>
        <p:spPr>
          <a:xfrm>
            <a:off x="6546488" y="5396495"/>
            <a:ext cx="5242560" cy="9579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9451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5445722"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Détail du cluster choisi</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17</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pic>
        <p:nvPicPr>
          <p:cNvPr id="7" name="Image 6">
            <a:extLst>
              <a:ext uri="{FF2B5EF4-FFF2-40B4-BE49-F238E27FC236}">
                <a16:creationId xmlns:a16="http://schemas.microsoft.com/office/drawing/2014/main" id="{A66EFF8E-F39A-E893-4269-93DF8D5BAF7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1673" y="1464972"/>
            <a:ext cx="5715000" cy="2857500"/>
          </a:xfrm>
          <a:prstGeom prst="rect">
            <a:avLst/>
          </a:prstGeom>
          <a:ln>
            <a:noFill/>
          </a:ln>
          <a:effectLst>
            <a:outerShdw blurRad="292100" dist="139700" dir="2700000" algn="tl" rotWithShape="0">
              <a:srgbClr val="333333">
                <a:alpha val="65000"/>
              </a:srgbClr>
            </a:outerShdw>
          </a:effectLst>
        </p:spPr>
      </p:pic>
      <p:sp>
        <p:nvSpPr>
          <p:cNvPr id="3" name="ZoneTexte 2">
            <a:extLst>
              <a:ext uri="{FF2B5EF4-FFF2-40B4-BE49-F238E27FC236}">
                <a16:creationId xmlns:a16="http://schemas.microsoft.com/office/drawing/2014/main" id="{DCD7672D-B2BB-2D03-08DA-FA22EC3E88D9}"/>
              </a:ext>
            </a:extLst>
          </p:cNvPr>
          <p:cNvSpPr txBox="1"/>
          <p:nvPr/>
        </p:nvSpPr>
        <p:spPr>
          <a:xfrm>
            <a:off x="2527165" y="4854680"/>
            <a:ext cx="5861462" cy="1631216"/>
          </a:xfrm>
          <a:prstGeom prst="rect">
            <a:avLst/>
          </a:prstGeom>
          <a:noFill/>
        </p:spPr>
        <p:txBody>
          <a:bodyPr wrap="square" rtlCol="0">
            <a:spAutoFit/>
          </a:bodyPr>
          <a:lstStyle/>
          <a:p>
            <a:pPr marL="457200" indent="-457200">
              <a:buFont typeface="Arial" panose="020B0604020202020204" pitchFamily="34" charset="0"/>
              <a:buChar char="•"/>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Besoin en viande de volaille </a:t>
            </a:r>
          </a:p>
          <a:p>
            <a:pPr marL="457200" indent="-457200">
              <a:buFont typeface="Arial" panose="020B0604020202020204" pitchFamily="34" charset="0"/>
              <a:buChar char="•"/>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Facilité à faire du business </a:t>
            </a:r>
          </a:p>
          <a:p>
            <a:pPr marL="457200" indent="-457200">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Demande en Importations</a:t>
            </a:r>
            <a:endParaRPr lang="fr-FR" sz="28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Pays assez proch</a:t>
            </a: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es et pays lointain</a:t>
            </a:r>
            <a:endPar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p:txBody>
      </p:sp>
      <p:pic>
        <p:nvPicPr>
          <p:cNvPr id="8" name="Picture 7" descr="A screen shot of a computer&#10;&#10;Description automatically generated">
            <a:extLst>
              <a:ext uri="{FF2B5EF4-FFF2-40B4-BE49-F238E27FC236}">
                <a16:creationId xmlns:a16="http://schemas.microsoft.com/office/drawing/2014/main" id="{D10DF94E-6B4B-8D7A-F506-9A6BBE12C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329" y="1464972"/>
            <a:ext cx="5715000" cy="2857500"/>
          </a:xfrm>
          <a:prstGeom prst="rect">
            <a:avLst/>
          </a:prstGeom>
        </p:spPr>
      </p:pic>
    </p:spTree>
    <p:extLst>
      <p:ext uri="{BB962C8B-B14F-4D97-AF65-F5344CB8AC3E}">
        <p14:creationId xmlns:p14="http://schemas.microsoft.com/office/powerpoint/2010/main" val="143109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18</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pic>
        <p:nvPicPr>
          <p:cNvPr id="5" name="Picture 4" descr="A screenshot of a computer&#10;&#10;Description automatically generated with medium confidence">
            <a:extLst>
              <a:ext uri="{FF2B5EF4-FFF2-40B4-BE49-F238E27FC236}">
                <a16:creationId xmlns:a16="http://schemas.microsoft.com/office/drawing/2014/main" id="{DCAAF47B-4025-6413-6EBC-67011DB26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49" y="1350575"/>
            <a:ext cx="5868219" cy="4401164"/>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5784DEFE-1866-8DB4-86B0-3F255F253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806" y="1366579"/>
            <a:ext cx="5750855" cy="4369156"/>
          </a:xfrm>
          <a:prstGeom prst="rect">
            <a:avLst/>
          </a:prstGeom>
        </p:spPr>
      </p:pic>
    </p:spTree>
    <p:extLst>
      <p:ext uri="{BB962C8B-B14F-4D97-AF65-F5344CB8AC3E}">
        <p14:creationId xmlns:p14="http://schemas.microsoft.com/office/powerpoint/2010/main" val="1064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2707793"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Conclusion</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19</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sp>
        <p:nvSpPr>
          <p:cNvPr id="3" name="ZoneTexte 2">
            <a:extLst>
              <a:ext uri="{FF2B5EF4-FFF2-40B4-BE49-F238E27FC236}">
                <a16:creationId xmlns:a16="http://schemas.microsoft.com/office/drawing/2014/main" id="{54B0A996-DB72-422A-B030-7D3B34071EF6}"/>
              </a:ext>
            </a:extLst>
          </p:cNvPr>
          <p:cNvSpPr txBox="1"/>
          <p:nvPr/>
        </p:nvSpPr>
        <p:spPr>
          <a:xfrm>
            <a:off x="488515" y="932765"/>
            <a:ext cx="10865285" cy="5632311"/>
          </a:xfrm>
          <a:prstGeom prst="rect">
            <a:avLst/>
          </a:prstGeom>
          <a:noFill/>
        </p:spPr>
        <p:txBody>
          <a:bodyPr wrap="square" rtlCol="0">
            <a:spAutoFit/>
          </a:bodyPr>
          <a:lstStyle/>
          <a:p>
            <a:r>
              <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Le c</a:t>
            </a:r>
            <a:r>
              <a:rPr lang="fr-FR" sz="20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luster 5 : Facile à faire du business et il importe de la viande de volaille</a:t>
            </a:r>
            <a:br>
              <a:rPr lang="fr-FR" sz="20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br>
            <a:endParaRPr lang="fr-FR" sz="20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342900" indent="-342900">
              <a:buFontTx/>
              <a:buChar char="-"/>
            </a:pPr>
            <a:r>
              <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Il y a des pays où il est facile de faire des affaires avec eux parce qu'ils font partie de la communauté européenne, c'est le cas l'Allemagne et les Pays-Bas. </a:t>
            </a:r>
          </a:p>
          <a:p>
            <a:pPr marL="342900" indent="-342900">
              <a:buFontTx/>
              <a:buChar char="-"/>
            </a:pPr>
            <a:endPar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endParaRPr>
          </a:p>
          <a:p>
            <a:pPr marL="342900" indent="-342900">
              <a:buFontTx/>
              <a:buChar char="-"/>
            </a:pPr>
            <a:r>
              <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Le Royaume-Uni est aussi un pays qui va être assez simple de faire du </a:t>
            </a:r>
            <a:r>
              <a:rPr lang="fr-FR" sz="2000" b="1" dirty="0" err="1">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buisness</a:t>
            </a:r>
            <a:r>
              <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 avec eux, malgré le Brexit, c'est un pays assez proche </a:t>
            </a:r>
          </a:p>
          <a:p>
            <a:pPr marL="342900" indent="-342900">
              <a:buFontTx/>
              <a:buChar char="-"/>
            </a:pPr>
            <a:endPar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endParaRPr>
          </a:p>
          <a:p>
            <a:pPr marL="342900" indent="-342900">
              <a:buFontTx/>
              <a:buChar char="-"/>
            </a:pPr>
            <a:r>
              <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Le cas du Japon et Hong Kong pourrait nous permettre de faire d'une pierre deux coups sur le transport des volailles puisque il est assez simple de transporter les volailles d'un pays à l'autre à cause de leur proximité.</a:t>
            </a:r>
          </a:p>
          <a:p>
            <a:pPr marL="342900" indent="-342900">
              <a:buFontTx/>
              <a:buChar char="-"/>
            </a:pPr>
            <a:endPar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endParaRPr>
          </a:p>
          <a:p>
            <a:pPr marL="342900" indent="-342900">
              <a:buFontTx/>
              <a:buChar char="-"/>
            </a:pPr>
            <a:r>
              <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Le cas de l'Inde est à part puisqu'elle a une énorme population à nourrir mais ne fait aucune importation, peut que le marché local est assez suffisant a subvenir aux demandes de la population.</a:t>
            </a:r>
          </a:p>
          <a:p>
            <a:pPr marL="342900" indent="-342900">
              <a:buFontTx/>
              <a:buChar char="-"/>
            </a:pPr>
            <a:endPar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endParaRPr>
          </a:p>
          <a:p>
            <a:r>
              <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 Pour les autres pays, Afrique du sud l'Arabie saoudite et le Mexique ces des pays lointain il faudra voir le coup de transports pour ces pays.</a:t>
            </a:r>
            <a:endParaRPr lang="fr-FR" sz="20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p:txBody>
      </p:sp>
    </p:spTree>
    <p:extLst>
      <p:ext uri="{BB962C8B-B14F-4D97-AF65-F5344CB8AC3E}">
        <p14:creationId xmlns:p14="http://schemas.microsoft.com/office/powerpoint/2010/main" val="2258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667839" y="397361"/>
            <a:ext cx="2525435"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Sommaire</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2</a:t>
            </a:fld>
            <a:endParaRPr lang="fr-FR" dirty="0"/>
          </a:p>
        </p:txBody>
      </p:sp>
      <p:sp>
        <p:nvSpPr>
          <p:cNvPr id="3" name="ZoneTexte 2">
            <a:extLst>
              <a:ext uri="{FF2B5EF4-FFF2-40B4-BE49-F238E27FC236}">
                <a16:creationId xmlns:a16="http://schemas.microsoft.com/office/drawing/2014/main" id="{809E432B-D89B-C3E3-50AD-F95F7112CD9E}"/>
              </a:ext>
            </a:extLst>
          </p:cNvPr>
          <p:cNvSpPr txBox="1"/>
          <p:nvPr/>
        </p:nvSpPr>
        <p:spPr>
          <a:xfrm>
            <a:off x="1930556" y="1748055"/>
            <a:ext cx="6418745" cy="4260782"/>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Sources de données</a:t>
            </a:r>
          </a:p>
          <a:p>
            <a:pPr marL="285750" indent="-285750">
              <a:lnSpc>
                <a:spcPct val="200000"/>
              </a:lnSpc>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Liaison entre les variables (ACP)</a:t>
            </a:r>
          </a:p>
          <a:p>
            <a:pPr marL="285750" indent="-285750">
              <a:lnSpc>
                <a:spcPct val="200000"/>
              </a:lnSpc>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Ressemblance des individus (Clustering)</a:t>
            </a:r>
          </a:p>
          <a:p>
            <a:pPr marL="285750" indent="-285750">
              <a:lnSpc>
                <a:spcPct val="200000"/>
              </a:lnSpc>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Choix de la méthode de Clustering</a:t>
            </a:r>
          </a:p>
          <a:p>
            <a:pPr marL="285750" indent="-285750">
              <a:lnSpc>
                <a:spcPct val="200000"/>
              </a:lnSpc>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Le Cluster choisi</a:t>
            </a:r>
          </a:p>
          <a:p>
            <a:pPr marL="285750" indent="-285750">
              <a:lnSpc>
                <a:spcPct val="200000"/>
              </a:lnSpc>
              <a:buFont typeface="Arial" panose="020B0604020202020204" pitchFamily="34" charset="0"/>
              <a:buChar char="•"/>
            </a:pPr>
            <a:endParaRPr lang="fr-FR"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4769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screenshot of a computer&#10;&#10;Description automatically generated">
            <a:extLst>
              <a:ext uri="{FF2B5EF4-FFF2-40B4-BE49-F238E27FC236}">
                <a16:creationId xmlns:a16="http://schemas.microsoft.com/office/drawing/2014/main" id="{000F61DE-54EC-A6C6-1BB9-C9B7DD990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812" y="1154698"/>
            <a:ext cx="2221041" cy="2272100"/>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9D03C7D3-4672-E216-196A-F9B556E15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11" y="1826816"/>
            <a:ext cx="3743538" cy="1160496"/>
          </a:xfrm>
          <a:prstGeom prst="rect">
            <a:avLst/>
          </a:prstGeom>
        </p:spPr>
      </p:pic>
      <p:pic>
        <p:nvPicPr>
          <p:cNvPr id="9" name="Picture 8" descr="A screenshot of a black screen&#10;&#10;Description automatically generated">
            <a:extLst>
              <a:ext uri="{FF2B5EF4-FFF2-40B4-BE49-F238E27FC236}">
                <a16:creationId xmlns:a16="http://schemas.microsoft.com/office/drawing/2014/main" id="{E45B9443-E260-1CA6-938F-D3D04168EF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7369" y="1063356"/>
            <a:ext cx="1777443" cy="231119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4A66B555-279F-F027-CF23-362BF1B328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91" y="4003802"/>
            <a:ext cx="3270610" cy="2624665"/>
          </a:xfrm>
          <a:prstGeom prst="rect">
            <a:avLst/>
          </a:prstGeom>
        </p:spPr>
      </p:pic>
      <p:pic>
        <p:nvPicPr>
          <p:cNvPr id="17" name="Picture 16" descr="A screenshot of a black screen&#10;&#10;Description automatically generated">
            <a:extLst>
              <a:ext uri="{FF2B5EF4-FFF2-40B4-BE49-F238E27FC236}">
                <a16:creationId xmlns:a16="http://schemas.microsoft.com/office/drawing/2014/main" id="{4766CB8F-24F4-436C-8EB9-C4B71BAF25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1581" y="4003802"/>
            <a:ext cx="3659505" cy="2643993"/>
          </a:xfrm>
          <a:prstGeom prst="rect">
            <a:avLst/>
          </a:prstGeom>
        </p:spPr>
      </p:pic>
      <p:pic>
        <p:nvPicPr>
          <p:cNvPr id="7" name="Picture 6" descr="A screenshot of a black screen&#10;&#10;Description automatically generated">
            <a:extLst>
              <a:ext uri="{FF2B5EF4-FFF2-40B4-BE49-F238E27FC236}">
                <a16:creationId xmlns:a16="http://schemas.microsoft.com/office/drawing/2014/main" id="{7BB44022-8417-4978-C95E-4D57F9CB4E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9757" y="3959195"/>
            <a:ext cx="1632665" cy="2643992"/>
          </a:xfrm>
          <a:prstGeom prst="rect">
            <a:avLst/>
          </a:prstGeom>
        </p:spPr>
      </p:pic>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a:xfrm>
            <a:off x="10917767" y="6491307"/>
            <a:ext cx="952499" cy="274320"/>
          </a:xfrm>
        </p:spPr>
        <p:txBody>
          <a:bodyPr vert="horz" lIns="91440" tIns="45720" rIns="91440" bIns="45720" rtlCol="0" anchor="ctr">
            <a:normAutofit/>
          </a:bodyPr>
          <a:lstStyle/>
          <a:p>
            <a:pPr>
              <a:spcAft>
                <a:spcPts val="600"/>
              </a:spcAft>
            </a:pPr>
            <a:fld id="{58A3CF9E-077F-E84C-9236-8EC9EAF768E5}" type="slidenum">
              <a:rPr lang="en-US">
                <a:solidFill>
                  <a:schemeClr val="tx1">
                    <a:lumMod val="75000"/>
                    <a:lumOff val="25000"/>
                  </a:schemeClr>
                </a:solidFill>
              </a:rPr>
              <a:pPr>
                <a:spcAft>
                  <a:spcPts val="600"/>
                </a:spcAft>
              </a:pPr>
              <a:t>3</a:t>
            </a:fld>
            <a:endParaRPr lang="en-US">
              <a:solidFill>
                <a:schemeClr val="tx1">
                  <a:lumMod val="75000"/>
                  <a:lumOff val="25000"/>
                </a:schemeClr>
              </a:solidFill>
            </a:endParaRPr>
          </a:p>
        </p:txBody>
      </p:sp>
      <p:sp>
        <p:nvSpPr>
          <p:cNvPr id="18" name="ZoneTexte 3">
            <a:extLst>
              <a:ext uri="{FF2B5EF4-FFF2-40B4-BE49-F238E27FC236}">
                <a16:creationId xmlns:a16="http://schemas.microsoft.com/office/drawing/2014/main" id="{80D94BB5-C713-2106-2DAA-AB186F2B8A14}"/>
              </a:ext>
            </a:extLst>
          </p:cNvPr>
          <p:cNvSpPr txBox="1"/>
          <p:nvPr/>
        </p:nvSpPr>
        <p:spPr>
          <a:xfrm>
            <a:off x="364411" y="1398686"/>
            <a:ext cx="3743538" cy="369332"/>
          </a:xfrm>
          <a:prstGeom prst="rect">
            <a:avLst/>
          </a:prstGeom>
          <a:noFill/>
        </p:spPr>
        <p:txBody>
          <a:bodyPr wrap="square" rtlCol="0">
            <a:spAutoFit/>
          </a:bodyPr>
          <a:lstStyle/>
          <a:p>
            <a:r>
              <a:rPr lang="fr-FR"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Dispo_alim</a:t>
            </a:r>
            <a:endParaRPr lang="fr-FR"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ZoneTexte 3">
            <a:extLst>
              <a:ext uri="{FF2B5EF4-FFF2-40B4-BE49-F238E27FC236}">
                <a16:creationId xmlns:a16="http://schemas.microsoft.com/office/drawing/2014/main" id="{50A909D7-7D12-1F2A-70E2-D6C7A91FB827}"/>
              </a:ext>
            </a:extLst>
          </p:cNvPr>
          <p:cNvSpPr txBox="1"/>
          <p:nvPr/>
        </p:nvSpPr>
        <p:spPr>
          <a:xfrm>
            <a:off x="5340812" y="738225"/>
            <a:ext cx="3743538" cy="369332"/>
          </a:xfrm>
          <a:prstGeom prst="rect">
            <a:avLst/>
          </a:prstGeom>
          <a:noFill/>
        </p:spPr>
        <p:txBody>
          <a:bodyPr wrap="square" rtlCol="0">
            <a:spAutoFit/>
          </a:bodyPr>
          <a:lstStyle/>
          <a:p>
            <a:r>
              <a:rPr lang="fr-FR" b="1" dirty="0">
                <a:solidFill>
                  <a:srgbClr val="FF0000"/>
                </a:solidFill>
                <a:latin typeface="Open Sans" panose="020B0606030504020204" pitchFamily="34" charset="0"/>
                <a:ea typeface="Open Sans" panose="020B0606030504020204" pitchFamily="34" charset="0"/>
                <a:cs typeface="Open Sans" panose="020B0606030504020204" pitchFamily="34" charset="0"/>
              </a:rPr>
              <a:t>ISO3</a:t>
            </a:r>
          </a:p>
        </p:txBody>
      </p:sp>
      <p:sp>
        <p:nvSpPr>
          <p:cNvPr id="20" name="ZoneTexte 3">
            <a:extLst>
              <a:ext uri="{FF2B5EF4-FFF2-40B4-BE49-F238E27FC236}">
                <a16:creationId xmlns:a16="http://schemas.microsoft.com/office/drawing/2014/main" id="{C6A2C744-2C3C-8F5D-DD42-28F83AFA6C13}"/>
              </a:ext>
            </a:extLst>
          </p:cNvPr>
          <p:cNvSpPr txBox="1"/>
          <p:nvPr/>
        </p:nvSpPr>
        <p:spPr>
          <a:xfrm>
            <a:off x="369185" y="3589863"/>
            <a:ext cx="3743538" cy="369332"/>
          </a:xfrm>
          <a:prstGeom prst="rect">
            <a:avLst/>
          </a:prstGeom>
          <a:noFill/>
        </p:spPr>
        <p:txBody>
          <a:bodyPr wrap="square" rtlCol="0">
            <a:spAutoFit/>
          </a:bodyPr>
          <a:lstStyle/>
          <a:p>
            <a:r>
              <a:rPr lang="fr-FR"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Political_stabiliy</a:t>
            </a:r>
            <a:endParaRPr lang="fr-FR"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ZoneTexte 3">
            <a:extLst>
              <a:ext uri="{FF2B5EF4-FFF2-40B4-BE49-F238E27FC236}">
                <a16:creationId xmlns:a16="http://schemas.microsoft.com/office/drawing/2014/main" id="{7F00F4ED-68AF-6E71-0CE4-18AE6E0EFB65}"/>
              </a:ext>
            </a:extLst>
          </p:cNvPr>
          <p:cNvSpPr txBox="1"/>
          <p:nvPr/>
        </p:nvSpPr>
        <p:spPr>
          <a:xfrm>
            <a:off x="9363043" y="662177"/>
            <a:ext cx="3743538" cy="369332"/>
          </a:xfrm>
          <a:prstGeom prst="rect">
            <a:avLst/>
          </a:prstGeom>
          <a:noFill/>
        </p:spPr>
        <p:txBody>
          <a:bodyPr wrap="square" rtlCol="0">
            <a:spAutoFit/>
          </a:bodyPr>
          <a:lstStyle/>
          <a:p>
            <a:r>
              <a:rPr lang="fr-FR" b="1" dirty="0">
                <a:solidFill>
                  <a:srgbClr val="FF0000"/>
                </a:solidFill>
                <a:latin typeface="Open Sans" panose="020B0606030504020204" pitchFamily="34" charset="0"/>
                <a:ea typeface="Open Sans" panose="020B0606030504020204" pitchFamily="34" charset="0"/>
                <a:cs typeface="Open Sans" panose="020B0606030504020204" pitchFamily="34" charset="0"/>
              </a:rPr>
              <a:t>Facilité </a:t>
            </a:r>
            <a:r>
              <a:rPr lang="fr-FR"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buisness</a:t>
            </a:r>
            <a:endParaRPr lang="fr-FR"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ZoneTexte 3">
            <a:extLst>
              <a:ext uri="{FF2B5EF4-FFF2-40B4-BE49-F238E27FC236}">
                <a16:creationId xmlns:a16="http://schemas.microsoft.com/office/drawing/2014/main" id="{59E222C9-3A63-2C9C-3DA2-0750ECB1E1CF}"/>
              </a:ext>
            </a:extLst>
          </p:cNvPr>
          <p:cNvSpPr txBox="1"/>
          <p:nvPr/>
        </p:nvSpPr>
        <p:spPr>
          <a:xfrm>
            <a:off x="9457369" y="3563621"/>
            <a:ext cx="3743538" cy="369332"/>
          </a:xfrm>
          <a:prstGeom prst="rect">
            <a:avLst/>
          </a:prstGeom>
          <a:noFill/>
        </p:spPr>
        <p:txBody>
          <a:bodyPr wrap="square" rtlCol="0">
            <a:spAutoFit/>
          </a:bodyPr>
          <a:lstStyle/>
          <a:p>
            <a:r>
              <a:rPr lang="fr-FR" b="1" dirty="0">
                <a:solidFill>
                  <a:srgbClr val="FF0000"/>
                </a:solidFill>
                <a:latin typeface="Open Sans" panose="020B0606030504020204" pitchFamily="34" charset="0"/>
                <a:ea typeface="Open Sans" panose="020B0606030504020204" pitchFamily="34" charset="0"/>
                <a:cs typeface="Open Sans" panose="020B0606030504020204" pitchFamily="34" charset="0"/>
              </a:rPr>
              <a:t>Distance</a:t>
            </a:r>
          </a:p>
        </p:txBody>
      </p:sp>
      <p:sp>
        <p:nvSpPr>
          <p:cNvPr id="23" name="ZoneTexte 3">
            <a:extLst>
              <a:ext uri="{FF2B5EF4-FFF2-40B4-BE49-F238E27FC236}">
                <a16:creationId xmlns:a16="http://schemas.microsoft.com/office/drawing/2014/main" id="{0CB59539-25F9-6968-D7C8-62A42C246AD0}"/>
              </a:ext>
            </a:extLst>
          </p:cNvPr>
          <p:cNvSpPr txBox="1"/>
          <p:nvPr/>
        </p:nvSpPr>
        <p:spPr>
          <a:xfrm>
            <a:off x="4621581" y="3634470"/>
            <a:ext cx="3743538" cy="369332"/>
          </a:xfrm>
          <a:prstGeom prst="rect">
            <a:avLst/>
          </a:prstGeom>
          <a:noFill/>
        </p:spPr>
        <p:txBody>
          <a:bodyPr wrap="square" rtlCol="0">
            <a:spAutoFit/>
          </a:bodyPr>
          <a:lstStyle/>
          <a:p>
            <a:r>
              <a:rPr lang="fr-FR" b="1" dirty="0">
                <a:solidFill>
                  <a:srgbClr val="FF0000"/>
                </a:solidFill>
                <a:latin typeface="Open Sans" panose="020B0606030504020204" pitchFamily="34" charset="0"/>
                <a:ea typeface="Open Sans" panose="020B0606030504020204" pitchFamily="34" charset="0"/>
                <a:cs typeface="Open Sans" panose="020B0606030504020204" pitchFamily="34" charset="0"/>
              </a:rPr>
              <a:t>Population 2017</a:t>
            </a:r>
          </a:p>
        </p:txBody>
      </p:sp>
      <p:sp>
        <p:nvSpPr>
          <p:cNvPr id="24" name="ZoneTexte 3">
            <a:extLst>
              <a:ext uri="{FF2B5EF4-FFF2-40B4-BE49-F238E27FC236}">
                <a16:creationId xmlns:a16="http://schemas.microsoft.com/office/drawing/2014/main" id="{319BAED1-7DFC-010B-64C6-8DF45EE7F9F6}"/>
              </a:ext>
            </a:extLst>
          </p:cNvPr>
          <p:cNvSpPr txBox="1"/>
          <p:nvPr/>
        </p:nvSpPr>
        <p:spPr>
          <a:xfrm>
            <a:off x="364411" y="139035"/>
            <a:ext cx="6086923" cy="646331"/>
          </a:xfrm>
          <a:prstGeom prst="rect">
            <a:avLst/>
          </a:prstGeom>
          <a:noFill/>
        </p:spPr>
        <p:txBody>
          <a:bodyPr wrap="squar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Sources de données</a:t>
            </a:r>
          </a:p>
        </p:txBody>
      </p:sp>
    </p:spTree>
    <p:extLst>
      <p:ext uri="{BB962C8B-B14F-4D97-AF65-F5344CB8AC3E}">
        <p14:creationId xmlns:p14="http://schemas.microsoft.com/office/powerpoint/2010/main" val="410430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4</a:t>
            </a:fld>
            <a:endParaRPr lang="fr-FR"/>
          </a:p>
        </p:txBody>
      </p:sp>
      <p:sp>
        <p:nvSpPr>
          <p:cNvPr id="9" name="ZoneTexte 8">
            <a:extLst>
              <a:ext uri="{FF2B5EF4-FFF2-40B4-BE49-F238E27FC236}">
                <a16:creationId xmlns:a16="http://schemas.microsoft.com/office/drawing/2014/main" id="{4F619D70-4E07-008C-6C56-0D56B2308CC6}"/>
              </a:ext>
            </a:extLst>
          </p:cNvPr>
          <p:cNvSpPr txBox="1"/>
          <p:nvPr/>
        </p:nvSpPr>
        <p:spPr>
          <a:xfrm>
            <a:off x="5039248" y="2049864"/>
            <a:ext cx="184731" cy="369332"/>
          </a:xfrm>
          <a:prstGeom prst="rect">
            <a:avLst/>
          </a:prstGeom>
          <a:noFill/>
        </p:spPr>
        <p:txBody>
          <a:bodyPr wrap="none" rtlCol="0">
            <a:spAutoFit/>
          </a:bodyPr>
          <a:lstStyle/>
          <a:p>
            <a:endParaRPr lang="fr-FR" dirty="0"/>
          </a:p>
        </p:txBody>
      </p:sp>
      <p:sp>
        <p:nvSpPr>
          <p:cNvPr id="12" name="ZoneTexte 11">
            <a:extLst>
              <a:ext uri="{FF2B5EF4-FFF2-40B4-BE49-F238E27FC236}">
                <a16:creationId xmlns:a16="http://schemas.microsoft.com/office/drawing/2014/main" id="{600DA70B-609D-87B7-CF83-515C5A49C4BA}"/>
              </a:ext>
            </a:extLst>
          </p:cNvPr>
          <p:cNvSpPr txBox="1"/>
          <p:nvPr/>
        </p:nvSpPr>
        <p:spPr>
          <a:xfrm>
            <a:off x="7858304" y="2937681"/>
            <a:ext cx="4112023" cy="830997"/>
          </a:xfrm>
          <a:prstGeom prst="rect">
            <a:avLst/>
          </a:prstGeom>
          <a:noFill/>
        </p:spPr>
        <p:txBody>
          <a:bodyPr wrap="none" rtlCol="0">
            <a:spAutoFit/>
          </a:bodyPr>
          <a:lstStyle/>
          <a:p>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Utilisation de la viande de </a:t>
            </a:r>
            <a:b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b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volaille dans le monde</a:t>
            </a:r>
          </a:p>
        </p:txBody>
      </p:sp>
      <p:pic>
        <p:nvPicPr>
          <p:cNvPr id="13" name="Image 12">
            <a:extLst>
              <a:ext uri="{FF2B5EF4-FFF2-40B4-BE49-F238E27FC236}">
                <a16:creationId xmlns:a16="http://schemas.microsoft.com/office/drawing/2014/main" id="{0E291A83-63FD-3FED-21DC-25A1049616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8811" y="1514257"/>
            <a:ext cx="6923712" cy="3998874"/>
          </a:xfrm>
          <a:prstGeom prst="rect">
            <a:avLst/>
          </a:prstGeom>
          <a:ln>
            <a:noFill/>
          </a:ln>
          <a:effectLst>
            <a:outerShdw blurRad="292100" dist="139700" dir="2700000" algn="tl" rotWithShape="0">
              <a:srgbClr val="333333">
                <a:alpha val="65000"/>
              </a:srgbClr>
            </a:outerShdw>
          </a:effectLst>
        </p:spPr>
      </p:pic>
      <p:sp>
        <p:nvSpPr>
          <p:cNvPr id="14" name="Rectangle : coins arrondis 13">
            <a:extLst>
              <a:ext uri="{FF2B5EF4-FFF2-40B4-BE49-F238E27FC236}">
                <a16:creationId xmlns:a16="http://schemas.microsoft.com/office/drawing/2014/main" id="{F8C9A1B2-9AA0-8010-732C-D8BB1440A8CB}"/>
              </a:ext>
            </a:extLst>
          </p:cNvPr>
          <p:cNvSpPr/>
          <p:nvPr/>
        </p:nvSpPr>
        <p:spPr>
          <a:xfrm>
            <a:off x="543209" y="2943707"/>
            <a:ext cx="11427118" cy="9261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5" name="ZoneTexte 14">
            <a:extLst>
              <a:ext uri="{FF2B5EF4-FFF2-40B4-BE49-F238E27FC236}">
                <a16:creationId xmlns:a16="http://schemas.microsoft.com/office/drawing/2014/main" id="{164C1F30-BCA6-62F7-B1DC-D0392C94FFFF}"/>
              </a:ext>
            </a:extLst>
          </p:cNvPr>
          <p:cNvSpPr txBox="1"/>
          <p:nvPr/>
        </p:nvSpPr>
        <p:spPr>
          <a:xfrm>
            <a:off x="2069958" y="5631459"/>
            <a:ext cx="4253088" cy="936923"/>
          </a:xfrm>
          <a:prstGeom prst="rect">
            <a:avLst/>
          </a:prstGeom>
          <a:noFill/>
        </p:spPr>
        <p:txBody>
          <a:bodyPr wrap="none" rtlCol="0">
            <a:spAutoFit/>
          </a:bodyPr>
          <a:lstStyle/>
          <a:p>
            <a:pPr algn="ctr">
              <a:lnSpc>
                <a:spcPct val="200000"/>
              </a:lnSpc>
            </a:pPr>
            <a:r>
              <a:rPr lang="fr-FR" sz="3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8 variables par pays</a:t>
            </a:r>
          </a:p>
        </p:txBody>
      </p:sp>
      <p:cxnSp>
        <p:nvCxnSpPr>
          <p:cNvPr id="17" name="Connecteur droit avec flèche 16">
            <a:extLst>
              <a:ext uri="{FF2B5EF4-FFF2-40B4-BE49-F238E27FC236}">
                <a16:creationId xmlns:a16="http://schemas.microsoft.com/office/drawing/2014/main" id="{39AB92DB-92DF-E271-22D9-2C110702524E}"/>
              </a:ext>
            </a:extLst>
          </p:cNvPr>
          <p:cNvCxnSpPr/>
          <p:nvPr/>
        </p:nvCxnSpPr>
        <p:spPr>
          <a:xfrm>
            <a:off x="7387211" y="4894190"/>
            <a:ext cx="92345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3CC93603-7000-FCD0-5DEC-51283DEA1F32}"/>
              </a:ext>
            </a:extLst>
          </p:cNvPr>
          <p:cNvSpPr txBox="1"/>
          <p:nvPr/>
        </p:nvSpPr>
        <p:spPr>
          <a:xfrm>
            <a:off x="8827129" y="5341545"/>
            <a:ext cx="184731" cy="369332"/>
          </a:xfrm>
          <a:prstGeom prst="rect">
            <a:avLst/>
          </a:prstGeom>
          <a:noFill/>
        </p:spPr>
        <p:txBody>
          <a:bodyPr wrap="none" rtlCol="0">
            <a:spAutoFit/>
          </a:bodyPr>
          <a:lstStyle/>
          <a:p>
            <a:endParaRPr lang="fr-FR" dirty="0"/>
          </a:p>
        </p:txBody>
      </p:sp>
      <p:sp>
        <p:nvSpPr>
          <p:cNvPr id="19" name="ZoneTexte 18">
            <a:extLst>
              <a:ext uri="{FF2B5EF4-FFF2-40B4-BE49-F238E27FC236}">
                <a16:creationId xmlns:a16="http://schemas.microsoft.com/office/drawing/2014/main" id="{C99A219F-86DA-FCD3-1EDC-F3D8DE2A2691}"/>
              </a:ext>
            </a:extLst>
          </p:cNvPr>
          <p:cNvSpPr txBox="1"/>
          <p:nvPr/>
        </p:nvSpPr>
        <p:spPr>
          <a:xfrm>
            <a:off x="8306794" y="4774547"/>
            <a:ext cx="1040670" cy="338554"/>
          </a:xfrm>
          <a:prstGeom prst="rect">
            <a:avLst/>
          </a:prstGeom>
          <a:noFill/>
        </p:spPr>
        <p:txBody>
          <a:bodyPr wrap="none" rtlCol="0">
            <a:spAutoFit/>
          </a:bodyPr>
          <a:lstStyle/>
          <a:p>
            <a:r>
              <a:rPr lang="fr-FR" sz="16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Distance</a:t>
            </a:r>
          </a:p>
        </p:txBody>
      </p:sp>
      <p:sp>
        <p:nvSpPr>
          <p:cNvPr id="3" name="ZoneTexte 3">
            <a:extLst>
              <a:ext uri="{FF2B5EF4-FFF2-40B4-BE49-F238E27FC236}">
                <a16:creationId xmlns:a16="http://schemas.microsoft.com/office/drawing/2014/main" id="{8F37EBEE-95FA-C4CF-F0B7-11B12A672BBE}"/>
              </a:ext>
            </a:extLst>
          </p:cNvPr>
          <p:cNvSpPr txBox="1"/>
          <p:nvPr/>
        </p:nvSpPr>
        <p:spPr>
          <a:xfrm>
            <a:off x="543209" y="249508"/>
            <a:ext cx="11030517" cy="1200329"/>
          </a:xfrm>
          <a:prstGeom prst="rect">
            <a:avLst/>
          </a:prstGeom>
          <a:noFill/>
        </p:spPr>
        <p:txBody>
          <a:bodyPr wrap="squar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Infos du </a:t>
            </a:r>
            <a:r>
              <a:rPr lang="fr-FR" sz="36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dataframe</a:t>
            </a:r>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 ‘</a:t>
            </a:r>
            <a:r>
              <a:rPr lang="fr-FR" sz="36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df_final</a:t>
            </a:r>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 après la fusion des 6 </a:t>
            </a:r>
            <a:r>
              <a:rPr lang="fr-FR" sz="36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dataframes</a:t>
            </a:r>
            <a:endPar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Connecteur droit avec flèche 16">
            <a:extLst>
              <a:ext uri="{FF2B5EF4-FFF2-40B4-BE49-F238E27FC236}">
                <a16:creationId xmlns:a16="http://schemas.microsoft.com/office/drawing/2014/main" id="{AD54FD0E-B463-5CC3-27CA-FDCD3AA3557E}"/>
              </a:ext>
            </a:extLst>
          </p:cNvPr>
          <p:cNvCxnSpPr/>
          <p:nvPr/>
        </p:nvCxnSpPr>
        <p:spPr>
          <a:xfrm>
            <a:off x="7396577" y="4644696"/>
            <a:ext cx="92345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16">
            <a:extLst>
              <a:ext uri="{FF2B5EF4-FFF2-40B4-BE49-F238E27FC236}">
                <a16:creationId xmlns:a16="http://schemas.microsoft.com/office/drawing/2014/main" id="{EB50A5C9-ED10-B068-B8CF-67E992F7EE85}"/>
              </a:ext>
            </a:extLst>
          </p:cNvPr>
          <p:cNvCxnSpPr/>
          <p:nvPr/>
        </p:nvCxnSpPr>
        <p:spPr>
          <a:xfrm>
            <a:off x="7396577" y="3979791"/>
            <a:ext cx="92345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16">
            <a:extLst>
              <a:ext uri="{FF2B5EF4-FFF2-40B4-BE49-F238E27FC236}">
                <a16:creationId xmlns:a16="http://schemas.microsoft.com/office/drawing/2014/main" id="{256F8C75-45EC-C0CB-52DC-FD456AF3A299}"/>
              </a:ext>
            </a:extLst>
          </p:cNvPr>
          <p:cNvCxnSpPr/>
          <p:nvPr/>
        </p:nvCxnSpPr>
        <p:spPr>
          <a:xfrm>
            <a:off x="7396577" y="4231716"/>
            <a:ext cx="92345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18">
            <a:extLst>
              <a:ext uri="{FF2B5EF4-FFF2-40B4-BE49-F238E27FC236}">
                <a16:creationId xmlns:a16="http://schemas.microsoft.com/office/drawing/2014/main" id="{250DD44A-9170-C1B2-0414-318FF8DF064C}"/>
              </a:ext>
            </a:extLst>
          </p:cNvPr>
          <p:cNvSpPr txBox="1"/>
          <p:nvPr/>
        </p:nvSpPr>
        <p:spPr>
          <a:xfrm>
            <a:off x="8310665" y="3788869"/>
            <a:ext cx="2085827" cy="338554"/>
          </a:xfrm>
          <a:prstGeom prst="rect">
            <a:avLst/>
          </a:prstGeom>
          <a:noFill/>
        </p:spPr>
        <p:txBody>
          <a:bodyPr wrap="none" rtlCol="0">
            <a:spAutoFit/>
          </a:bodyPr>
          <a:lstStyle/>
          <a:p>
            <a:r>
              <a:rPr lang="fr-FR" sz="16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Population en 2017</a:t>
            </a:r>
          </a:p>
        </p:txBody>
      </p:sp>
      <p:sp>
        <p:nvSpPr>
          <p:cNvPr id="10" name="ZoneTexte 18">
            <a:extLst>
              <a:ext uri="{FF2B5EF4-FFF2-40B4-BE49-F238E27FC236}">
                <a16:creationId xmlns:a16="http://schemas.microsoft.com/office/drawing/2014/main" id="{10251659-A210-C19F-4E32-A850FDF61046}"/>
              </a:ext>
            </a:extLst>
          </p:cNvPr>
          <p:cNvSpPr txBox="1"/>
          <p:nvPr/>
        </p:nvSpPr>
        <p:spPr>
          <a:xfrm>
            <a:off x="8306794" y="4068572"/>
            <a:ext cx="1930337" cy="338554"/>
          </a:xfrm>
          <a:prstGeom prst="rect">
            <a:avLst/>
          </a:prstGeom>
          <a:noFill/>
        </p:spPr>
        <p:txBody>
          <a:bodyPr wrap="none" rtlCol="0">
            <a:spAutoFit/>
          </a:bodyPr>
          <a:lstStyle/>
          <a:p>
            <a:r>
              <a:rPr lang="fr-FR" sz="16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Stabilité Politique</a:t>
            </a:r>
          </a:p>
        </p:txBody>
      </p:sp>
      <p:sp>
        <p:nvSpPr>
          <p:cNvPr id="11" name="ZoneTexte 18">
            <a:extLst>
              <a:ext uri="{FF2B5EF4-FFF2-40B4-BE49-F238E27FC236}">
                <a16:creationId xmlns:a16="http://schemas.microsoft.com/office/drawing/2014/main" id="{A1D470EF-7460-9FDC-355B-5EF08861A559}"/>
              </a:ext>
            </a:extLst>
          </p:cNvPr>
          <p:cNvSpPr txBox="1"/>
          <p:nvPr/>
        </p:nvSpPr>
        <p:spPr>
          <a:xfrm>
            <a:off x="8306794" y="4466293"/>
            <a:ext cx="1808508" cy="338554"/>
          </a:xfrm>
          <a:prstGeom prst="rect">
            <a:avLst/>
          </a:prstGeom>
          <a:noFill/>
        </p:spPr>
        <p:txBody>
          <a:bodyPr wrap="none" rtlCol="0">
            <a:spAutoFit/>
          </a:bodyPr>
          <a:lstStyle/>
          <a:p>
            <a:r>
              <a:rPr lang="fr-FR" sz="16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Facilité </a:t>
            </a:r>
            <a:r>
              <a:rPr lang="fr-FR" sz="1600" b="1" dirty="0" err="1">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Buisness</a:t>
            </a:r>
            <a:endParaRPr lang="fr-FR" sz="16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endParaRPr>
          </a:p>
        </p:txBody>
      </p:sp>
    </p:spTree>
    <p:extLst>
      <p:ext uri="{BB962C8B-B14F-4D97-AF65-F5344CB8AC3E}">
        <p14:creationId xmlns:p14="http://schemas.microsoft.com/office/powerpoint/2010/main" val="170320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667840" y="416214"/>
            <a:ext cx="7512762"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Liaison entre les variables (ACP)</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5</a:t>
            </a:fld>
            <a:endParaRPr lang="fr-FR"/>
          </a:p>
        </p:txBody>
      </p:sp>
      <p:sp>
        <p:nvSpPr>
          <p:cNvPr id="3" name="ZoneTexte 2">
            <a:extLst>
              <a:ext uri="{FF2B5EF4-FFF2-40B4-BE49-F238E27FC236}">
                <a16:creationId xmlns:a16="http://schemas.microsoft.com/office/drawing/2014/main" id="{809E432B-D89B-C3E3-50AD-F95F7112CD9E}"/>
              </a:ext>
            </a:extLst>
          </p:cNvPr>
          <p:cNvSpPr txBox="1"/>
          <p:nvPr/>
        </p:nvSpPr>
        <p:spPr>
          <a:xfrm>
            <a:off x="1813494" y="1742951"/>
            <a:ext cx="7669920" cy="831381"/>
          </a:xfrm>
          <a:prstGeom prst="rect">
            <a:avLst/>
          </a:prstGeom>
          <a:noFill/>
        </p:spPr>
        <p:txBody>
          <a:bodyPr wrap="none" rtlCol="0">
            <a:spAutoFit/>
          </a:bodyPr>
          <a:lstStyle/>
          <a:p>
            <a:pPr>
              <a:lnSpc>
                <a:spcPct val="200000"/>
              </a:lnSpc>
            </a:pPr>
            <a:r>
              <a:rPr lang="fr-FR" sz="28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 ACP = Analyse en Composantes Principales</a:t>
            </a:r>
          </a:p>
        </p:txBody>
      </p:sp>
      <p:sp>
        <p:nvSpPr>
          <p:cNvPr id="7" name="ZoneTexte 6">
            <a:extLst>
              <a:ext uri="{FF2B5EF4-FFF2-40B4-BE49-F238E27FC236}">
                <a16:creationId xmlns:a16="http://schemas.microsoft.com/office/drawing/2014/main" id="{3E04939D-012D-33E5-99D9-4ACDEEE9889D}"/>
              </a:ext>
            </a:extLst>
          </p:cNvPr>
          <p:cNvSpPr txBox="1"/>
          <p:nvPr/>
        </p:nvSpPr>
        <p:spPr>
          <a:xfrm>
            <a:off x="2880301" y="3127477"/>
            <a:ext cx="5536306" cy="16952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Réduire le nombre de variable</a:t>
            </a:r>
          </a:p>
          <a:p>
            <a:pPr marL="342900" indent="-342900">
              <a:lnSpc>
                <a:spcPct val="150000"/>
              </a:lnSpc>
              <a:buFont typeface="Arial" panose="020B0604020202020204" pitchFamily="34" charset="0"/>
              <a:buChar char="•"/>
            </a:pPr>
            <a:r>
              <a:rPr lang="fr-FR" sz="24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Etudier la relation entre les variables </a:t>
            </a:r>
          </a:p>
        </p:txBody>
      </p:sp>
      <p:sp>
        <p:nvSpPr>
          <p:cNvPr id="11" name="ZoneTexte 10">
            <a:extLst>
              <a:ext uri="{FF2B5EF4-FFF2-40B4-BE49-F238E27FC236}">
                <a16:creationId xmlns:a16="http://schemas.microsoft.com/office/drawing/2014/main" id="{D418F18F-0903-B90D-7BB1-7FE7FE05C371}"/>
              </a:ext>
            </a:extLst>
          </p:cNvPr>
          <p:cNvSpPr txBox="1"/>
          <p:nvPr/>
        </p:nvSpPr>
        <p:spPr>
          <a:xfrm>
            <a:off x="4019739" y="5567881"/>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44735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667840" y="416214"/>
            <a:ext cx="5935023"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Nombre de composantes</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6</a:t>
            </a:fld>
            <a:endParaRPr lang="fr-FR"/>
          </a:p>
        </p:txBody>
      </p:sp>
      <p:pic>
        <p:nvPicPr>
          <p:cNvPr id="7" name="Image 6">
            <a:extLst>
              <a:ext uri="{FF2B5EF4-FFF2-40B4-BE49-F238E27FC236}">
                <a16:creationId xmlns:a16="http://schemas.microsoft.com/office/drawing/2014/main" id="{C0AD8066-0AD6-4BCC-8066-5707D22D5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86324" y="1747369"/>
            <a:ext cx="9419352" cy="4425813"/>
          </a:xfrm>
          <a:prstGeom prst="rect">
            <a:avLst/>
          </a:prstGeom>
          <a:ln>
            <a:noFill/>
          </a:ln>
          <a:effectLst>
            <a:outerShdw blurRad="292100" dist="139700" dir="2700000" algn="tl" rotWithShape="0">
              <a:srgbClr val="333333">
                <a:alpha val="65000"/>
              </a:srgbClr>
            </a:outerShdw>
          </a:effectLst>
        </p:spPr>
      </p:pic>
      <p:sp>
        <p:nvSpPr>
          <p:cNvPr id="8" name="Rectangle : coins arrondis 7">
            <a:extLst>
              <a:ext uri="{FF2B5EF4-FFF2-40B4-BE49-F238E27FC236}">
                <a16:creationId xmlns:a16="http://schemas.microsoft.com/office/drawing/2014/main" id="{9B9D28F6-00D0-6409-CF79-E4B21A75677C}"/>
              </a:ext>
            </a:extLst>
          </p:cNvPr>
          <p:cNvSpPr/>
          <p:nvPr/>
        </p:nvSpPr>
        <p:spPr>
          <a:xfrm>
            <a:off x="5777646" y="1819174"/>
            <a:ext cx="1162971" cy="42062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323D6F5F-7AC1-B6A2-8BC3-0350F34AF70F}"/>
              </a:ext>
            </a:extLst>
          </p:cNvPr>
          <p:cNvSpPr txBox="1"/>
          <p:nvPr/>
        </p:nvSpPr>
        <p:spPr>
          <a:xfrm>
            <a:off x="5980657" y="2247507"/>
            <a:ext cx="636713" cy="369332"/>
          </a:xfrm>
          <a:prstGeom prst="rect">
            <a:avLst/>
          </a:prstGeom>
          <a:noFill/>
        </p:spPr>
        <p:txBody>
          <a:bodyPr wrap="none" rtlCol="0">
            <a:spAutoFit/>
          </a:bodyPr>
          <a:lstStyle/>
          <a:p>
            <a:r>
              <a:rPr lang="fr-FR" dirty="0">
                <a:solidFill>
                  <a:srgbClr val="FF0000"/>
                </a:solidFill>
              </a:rPr>
              <a:t>85 %</a:t>
            </a:r>
          </a:p>
        </p:txBody>
      </p:sp>
      <p:sp>
        <p:nvSpPr>
          <p:cNvPr id="10" name="ZoneTexte 9">
            <a:extLst>
              <a:ext uri="{FF2B5EF4-FFF2-40B4-BE49-F238E27FC236}">
                <a16:creationId xmlns:a16="http://schemas.microsoft.com/office/drawing/2014/main" id="{DE8DABE7-53E5-DEF1-A58B-AEC8450A996D}"/>
              </a:ext>
            </a:extLst>
          </p:cNvPr>
          <p:cNvSpPr txBox="1"/>
          <p:nvPr/>
        </p:nvSpPr>
        <p:spPr>
          <a:xfrm>
            <a:off x="7764093" y="684818"/>
            <a:ext cx="3041583" cy="923330"/>
          </a:xfrm>
          <a:prstGeom prst="rect">
            <a:avLst/>
          </a:prstGeom>
          <a:noFill/>
        </p:spPr>
        <p:txBody>
          <a:bodyPr wrap="square" rtlCol="0">
            <a:spAutoFit/>
          </a:bodyPr>
          <a:lstStyle/>
          <a:p>
            <a:r>
              <a:rPr lang="fr-FR" b="0" i="0" dirty="0">
                <a:solidFill>
                  <a:srgbClr val="FF0000"/>
                </a:solidFill>
                <a:effectLst/>
                <a:latin typeface="-apple-system"/>
              </a:rPr>
              <a:t>les 4 premiers rangs nous permettre d'avoir plus de 85 % d'inertie cumulée.</a:t>
            </a:r>
            <a:endParaRPr lang="fr-FR" dirty="0">
              <a:solidFill>
                <a:srgbClr val="FF0000"/>
              </a:solidFill>
            </a:endParaRPr>
          </a:p>
        </p:txBody>
      </p:sp>
    </p:spTree>
    <p:extLst>
      <p:ext uri="{BB962C8B-B14F-4D97-AF65-F5344CB8AC3E}">
        <p14:creationId xmlns:p14="http://schemas.microsoft.com/office/powerpoint/2010/main" val="200076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5546711" cy="646331"/>
          </a:xfrm>
          <a:prstGeom prst="rect">
            <a:avLst/>
          </a:prstGeom>
          <a:noFill/>
        </p:spPr>
        <p:txBody>
          <a:bodyPr wrap="none" rtlCol="0">
            <a:spAutoFit/>
          </a:bodyPr>
          <a:lstStyle/>
          <a:p>
            <a:pPr lvl="1"/>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Liaison des variables </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7</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sp>
        <p:nvSpPr>
          <p:cNvPr id="12" name="ZoneTexte 11">
            <a:extLst>
              <a:ext uri="{FF2B5EF4-FFF2-40B4-BE49-F238E27FC236}">
                <a16:creationId xmlns:a16="http://schemas.microsoft.com/office/drawing/2014/main" id="{F44C2380-3927-6D78-632A-D8E55A8DFBA9}"/>
              </a:ext>
            </a:extLst>
          </p:cNvPr>
          <p:cNvSpPr txBox="1"/>
          <p:nvPr/>
        </p:nvSpPr>
        <p:spPr>
          <a:xfrm>
            <a:off x="3682814" y="5215473"/>
            <a:ext cx="5089712" cy="1323439"/>
          </a:xfrm>
          <a:prstGeom prst="rect">
            <a:avLst/>
          </a:prstGeom>
          <a:noFill/>
        </p:spPr>
        <p:txBody>
          <a:bodyPr wrap="square" rtlCol="0">
            <a:spAutoFit/>
          </a:bodyPr>
          <a:lstStyle/>
          <a:p>
            <a:pPr marL="457200" indent="-457200">
              <a:buFont typeface="Arial" panose="020B0604020202020204" pitchFamily="34" charset="0"/>
              <a:buChar char="•"/>
            </a:pPr>
            <a:r>
              <a:rPr lang="fr-FR" sz="20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F1 : besoin en viande de volaille </a:t>
            </a:r>
            <a:endParaRPr lang="fr-FR" sz="2000" dirty="0">
              <a:solidFill>
                <a:srgbClr val="FF0000"/>
              </a:solidFill>
              <a:effectLst/>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fr-FR" sz="20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F2 : difficulté à faire du business </a:t>
            </a:r>
          </a:p>
          <a:p>
            <a:pPr marL="457200" indent="-457200">
              <a:buFont typeface="Arial" panose="020B0604020202020204" pitchFamily="34" charset="0"/>
              <a:buChar char="•"/>
            </a:pPr>
            <a:r>
              <a:rPr lang="fr-FR" sz="20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F3 : </a:t>
            </a:r>
            <a:r>
              <a:rPr lang="fr-FR" sz="2000" b="1" dirty="0">
                <a:solidFill>
                  <a:srgbClr val="FF0000"/>
                </a:solidFill>
                <a:latin typeface="Open Sans Semibold" panose="020B0606030504020204" pitchFamily="34" charset="0"/>
                <a:ea typeface="Open Sans Semibold" panose="020B0606030504020204" pitchFamily="34" charset="0"/>
                <a:cs typeface="Open Sans Semibold" panose="020B0606030504020204" pitchFamily="34" charset="0"/>
              </a:rPr>
              <a:t>d</a:t>
            </a:r>
            <a:r>
              <a:rPr lang="fr-FR" sz="20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istance</a:t>
            </a:r>
          </a:p>
          <a:p>
            <a:pPr marL="457200" indent="-457200">
              <a:buFont typeface="Arial" panose="020B0604020202020204" pitchFamily="34" charset="0"/>
              <a:buChar char="•"/>
            </a:pPr>
            <a:r>
              <a:rPr lang="fr-FR" sz="20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F4 : indicateur d’import-export</a:t>
            </a:r>
          </a:p>
        </p:txBody>
      </p:sp>
      <p:pic>
        <p:nvPicPr>
          <p:cNvPr id="5" name="Image 4">
            <a:extLst>
              <a:ext uri="{FF2B5EF4-FFF2-40B4-BE49-F238E27FC236}">
                <a16:creationId xmlns:a16="http://schemas.microsoft.com/office/drawing/2014/main" id="{FAC68413-87FE-09A8-E99C-98CD0F7FB38E}"/>
              </a:ext>
            </a:extLst>
          </p:cNvPr>
          <p:cNvPicPr>
            <a:picLocks noChangeAspect="1"/>
          </p:cNvPicPr>
          <p:nvPr/>
        </p:nvPicPr>
        <p:blipFill>
          <a:blip r:embed="rId2">
            <a:extLst>
              <a:ext uri="{28A0092B-C50C-407E-A947-70E740481C1C}">
                <a14:useLocalDpi xmlns:a14="http://schemas.microsoft.com/office/drawing/2010/main" val="0"/>
              </a:ext>
            </a:extLst>
          </a:blip>
          <a:srcRect t="1095" b="1095"/>
          <a:stretch/>
        </p:blipFill>
        <p:spPr>
          <a:xfrm>
            <a:off x="7179365" y="876721"/>
            <a:ext cx="4343400" cy="4248280"/>
          </a:xfrm>
          <a:prstGeom prst="rect">
            <a:avLst/>
          </a:prstGeom>
          <a:ln>
            <a:noFill/>
          </a:ln>
          <a:effectLst>
            <a:outerShdw blurRad="292100" dist="139700" dir="2700000" algn="tl" rotWithShape="0">
              <a:srgbClr val="333333">
                <a:alpha val="65000"/>
              </a:srgbClr>
            </a:outerShdw>
          </a:effectLst>
        </p:spPr>
      </p:pic>
      <p:pic>
        <p:nvPicPr>
          <p:cNvPr id="7" name="Image 8">
            <a:extLst>
              <a:ext uri="{FF2B5EF4-FFF2-40B4-BE49-F238E27FC236}">
                <a16:creationId xmlns:a16="http://schemas.microsoft.com/office/drawing/2014/main" id="{17AF6228-3E77-B873-EF18-5DC33797051C}"/>
              </a:ext>
            </a:extLst>
          </p:cNvPr>
          <p:cNvPicPr>
            <a:picLocks noChangeAspect="1"/>
          </p:cNvPicPr>
          <p:nvPr/>
        </p:nvPicPr>
        <p:blipFill>
          <a:blip r:embed="rId3">
            <a:extLst>
              <a:ext uri="{28A0092B-C50C-407E-A947-70E740481C1C}">
                <a14:useLocalDpi xmlns:a14="http://schemas.microsoft.com/office/drawing/2010/main" val="0"/>
              </a:ext>
            </a:extLst>
          </a:blip>
          <a:srcRect t="1763" b="1763"/>
          <a:stretch/>
        </p:blipFill>
        <p:spPr>
          <a:xfrm>
            <a:off x="862171" y="876721"/>
            <a:ext cx="4343400" cy="41902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879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5532668"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Projection des données</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8</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pic>
        <p:nvPicPr>
          <p:cNvPr id="7" name="Image 6">
            <a:extLst>
              <a:ext uri="{FF2B5EF4-FFF2-40B4-BE49-F238E27FC236}">
                <a16:creationId xmlns:a16="http://schemas.microsoft.com/office/drawing/2014/main" id="{A6AF2A4A-3E1E-6CB3-044A-90BB463A03A7}"/>
              </a:ext>
            </a:extLst>
          </p:cNvPr>
          <p:cNvPicPr>
            <a:picLocks noChangeAspect="1"/>
          </p:cNvPicPr>
          <p:nvPr/>
        </p:nvPicPr>
        <p:blipFill>
          <a:blip r:embed="rId2">
            <a:extLst>
              <a:ext uri="{28A0092B-C50C-407E-A947-70E740481C1C}">
                <a14:useLocalDpi xmlns:a14="http://schemas.microsoft.com/office/drawing/2010/main" val="0"/>
              </a:ext>
            </a:extLst>
          </a:blip>
          <a:srcRect t="1690" b="1690"/>
          <a:stretch/>
        </p:blipFill>
        <p:spPr>
          <a:xfrm>
            <a:off x="549911" y="1294715"/>
            <a:ext cx="4806664" cy="4644170"/>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3D2B3F9B-62A7-38D6-9797-690B796A13D1}"/>
              </a:ext>
            </a:extLst>
          </p:cNvPr>
          <p:cNvPicPr>
            <a:picLocks noChangeAspect="1"/>
          </p:cNvPicPr>
          <p:nvPr/>
        </p:nvPicPr>
        <p:blipFill>
          <a:blip r:embed="rId3">
            <a:extLst>
              <a:ext uri="{28A0092B-C50C-407E-A947-70E740481C1C}">
                <a14:useLocalDpi xmlns:a14="http://schemas.microsoft.com/office/drawing/2010/main" val="0"/>
              </a:ext>
            </a:extLst>
          </a:blip>
          <a:srcRect t="1690" b="1690"/>
          <a:stretch/>
        </p:blipFill>
        <p:spPr>
          <a:xfrm>
            <a:off x="6547136" y="1294715"/>
            <a:ext cx="4806664" cy="46441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076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5F88E0-48FA-4995-E0DC-ED80D285B9DB}"/>
              </a:ext>
            </a:extLst>
          </p:cNvPr>
          <p:cNvSpPr txBox="1"/>
          <p:nvPr/>
        </p:nvSpPr>
        <p:spPr>
          <a:xfrm>
            <a:off x="221673" y="286434"/>
            <a:ext cx="2541080" cy="646331"/>
          </a:xfrm>
          <a:prstGeom prst="rect">
            <a:avLst/>
          </a:prstGeom>
          <a:noFill/>
        </p:spPr>
        <p:txBody>
          <a:bodyPr wrap="none" rtlCol="0">
            <a:spAutoFit/>
          </a:bodyPr>
          <a:lstStyle/>
          <a:p>
            <a:r>
              <a:rPr lang="fr-FR" sz="36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Clustering</a:t>
            </a:r>
          </a:p>
        </p:txBody>
      </p:sp>
      <p:sp>
        <p:nvSpPr>
          <p:cNvPr id="2" name="Espace réservé du numéro de diapositive 1">
            <a:extLst>
              <a:ext uri="{FF2B5EF4-FFF2-40B4-BE49-F238E27FC236}">
                <a16:creationId xmlns:a16="http://schemas.microsoft.com/office/drawing/2014/main" id="{EAA208EE-AFED-1B98-77EA-4513A25714A6}"/>
              </a:ext>
            </a:extLst>
          </p:cNvPr>
          <p:cNvSpPr>
            <a:spLocks noGrp="1"/>
          </p:cNvSpPr>
          <p:nvPr>
            <p:ph type="sldNum" sz="quarter" idx="12"/>
          </p:nvPr>
        </p:nvSpPr>
        <p:spPr/>
        <p:txBody>
          <a:bodyPr/>
          <a:lstStyle/>
          <a:p>
            <a:fld id="{58A3CF9E-077F-E84C-9236-8EC9EAF768E5}" type="slidenum">
              <a:rPr lang="fr-FR" smtClean="0"/>
              <a:t>9</a:t>
            </a:fld>
            <a:endParaRPr lang="fr-FR"/>
          </a:p>
        </p:txBody>
      </p:sp>
      <p:sp>
        <p:nvSpPr>
          <p:cNvPr id="11" name="ZoneTexte 10">
            <a:extLst>
              <a:ext uri="{FF2B5EF4-FFF2-40B4-BE49-F238E27FC236}">
                <a16:creationId xmlns:a16="http://schemas.microsoft.com/office/drawing/2014/main" id="{2506835C-B906-8EE4-EA40-31366A9600F9}"/>
              </a:ext>
            </a:extLst>
          </p:cNvPr>
          <p:cNvSpPr txBox="1"/>
          <p:nvPr/>
        </p:nvSpPr>
        <p:spPr>
          <a:xfrm>
            <a:off x="7575176" y="3074894"/>
            <a:ext cx="184731" cy="369332"/>
          </a:xfrm>
          <a:prstGeom prst="rect">
            <a:avLst/>
          </a:prstGeom>
          <a:noFill/>
        </p:spPr>
        <p:txBody>
          <a:bodyPr wrap="none" rtlCol="0">
            <a:spAutoFit/>
          </a:bodyPr>
          <a:lstStyle/>
          <a:p>
            <a:endParaRPr lang="fr-FR" dirty="0"/>
          </a:p>
        </p:txBody>
      </p:sp>
      <p:sp>
        <p:nvSpPr>
          <p:cNvPr id="5" name="ZoneTexte 4">
            <a:extLst>
              <a:ext uri="{FF2B5EF4-FFF2-40B4-BE49-F238E27FC236}">
                <a16:creationId xmlns:a16="http://schemas.microsoft.com/office/drawing/2014/main" id="{8E6BF2BF-068A-4048-4A5B-951D2050A959}"/>
              </a:ext>
            </a:extLst>
          </p:cNvPr>
          <p:cNvSpPr txBox="1"/>
          <p:nvPr/>
        </p:nvSpPr>
        <p:spPr>
          <a:xfrm>
            <a:off x="2047818" y="2389776"/>
            <a:ext cx="8096363" cy="3046988"/>
          </a:xfrm>
          <a:prstGeom prst="rect">
            <a:avLst/>
          </a:prstGeom>
          <a:noFill/>
        </p:spPr>
        <p:txBody>
          <a:bodyPr wrap="square" rtlCol="0">
            <a:spAutoFit/>
          </a:bodyPr>
          <a:lstStyle/>
          <a:p>
            <a:pPr>
              <a:lnSpc>
                <a:spcPct val="200000"/>
              </a:lnSpc>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2 Méthodes de clustering non supervisées : </a:t>
            </a:r>
          </a:p>
          <a:p>
            <a:pPr marL="457200" indent="-457200">
              <a:lnSpc>
                <a:spcPct val="150000"/>
              </a:lnSpc>
              <a:buFont typeface="Arial" panose="020B0604020202020204" pitchFamily="34" charset="0"/>
              <a:buChar char="•"/>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CAH (hiérarchique, ascendante)</a:t>
            </a:r>
          </a:p>
          <a:p>
            <a:pPr marL="457200" indent="-457200">
              <a:lnSpc>
                <a:spcPct val="150000"/>
              </a:lnSpc>
              <a:buFont typeface="Arial" panose="020B0604020202020204" pitchFamily="34" charset="0"/>
              <a:buChar char="•"/>
            </a:pP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K-</a:t>
            </a:r>
            <a:r>
              <a:rPr lang="fr-FR" sz="2400" b="1" dirty="0" err="1">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means</a:t>
            </a:r>
            <a:r>
              <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rPr>
              <a:t> (non-hiérarchique)</a:t>
            </a:r>
          </a:p>
          <a:p>
            <a:pPr marL="457200" indent="-457200">
              <a:buFont typeface="Arial" panose="020B0604020202020204" pitchFamily="34" charset="0"/>
              <a:buChar char="•"/>
            </a:pPr>
            <a:endPar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endParaRPr lang="fr-FR" sz="2400" b="1" dirty="0">
              <a:solidFill>
                <a:srgbClr val="FF0000"/>
              </a:solidFill>
              <a:effectLst/>
              <a:latin typeface="Open Sans Semibold" panose="020B0606030504020204" pitchFamily="34" charset="0"/>
              <a:ea typeface="Open Sans Semibold" panose="020B0606030504020204" pitchFamily="34" charset="0"/>
              <a:cs typeface="Open Sans Semibold" panose="020B0606030504020204" pitchFamily="34" charset="0"/>
            </a:endParaRPr>
          </a:p>
          <a:p>
            <a:pPr marL="457200" indent="-457200">
              <a:buFont typeface="Arial" panose="020B0604020202020204" pitchFamily="34" charset="0"/>
              <a:buChar char="•"/>
            </a:pPr>
            <a:endParaRPr lang="fr-FR" sz="24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61412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13056</TotalTime>
  <Words>595</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Inter</vt:lpstr>
      <vt:lpstr>Open Sans</vt:lpstr>
      <vt:lpstr>Open Sans Semibold</vt:lpstr>
      <vt:lpstr>Office Theme</vt:lpstr>
      <vt:lpstr>Produisez une étude de marché avec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GB5281</dc:creator>
  <cp:lastModifiedBy>GB5281</cp:lastModifiedBy>
  <cp:revision>5</cp:revision>
  <dcterms:created xsi:type="dcterms:W3CDTF">2023-05-07T17:44:07Z</dcterms:created>
  <dcterms:modified xsi:type="dcterms:W3CDTF">2023-07-26T15:16:34Z</dcterms:modified>
</cp:coreProperties>
</file>