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AB90-16F0-4E4B-9B5B-1B08B38A15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8DBD-D4F9-41B0-8EE3-EF311E776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0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B3747-6500-4E79-8EF5-47F8FD53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E8440B-FB51-4194-A8CB-5C34AE73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31B3E-AA61-427A-A186-667E9E22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171C5-8CB3-4908-A185-D6C9444D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396D8-3BC6-40E2-81F5-6F222605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AF7E2-18C3-4FA0-A62C-CEA51AF9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31ECD-9A61-4B25-9940-0E1A0C2D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B5CAE-D594-4519-A153-16EF406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EFC24-BB61-4D01-A860-0AD6DF6D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39472-B90C-4EA1-8052-1B288529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8F4074-3AAF-48E8-9608-4325E12CE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225624-0763-488F-A985-B176B80FF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71996-1039-4BFB-869B-79138EE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16E3C-760D-4C37-B124-1610C7F4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23616-1856-4659-85CD-E5745572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DBB40-B3E1-4773-A20A-F297677A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C690E-C325-42C3-9894-5D58FC6E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A74EC-A487-40FC-8905-5DE6936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0D7CEC-0FF6-41AC-9FCD-D59EA5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BCFCE-DE57-423A-87C3-7B16E905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A687-2596-4697-8BF0-19285B29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D37AA8-9550-4B2A-8D34-4AB4F7A3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35B58-7D83-4B83-A577-2C5FBE88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E4AA2-82F9-4351-95E7-435C6364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D0DAC-E1F5-43F7-B744-61282BBA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0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B32FC-5E32-408B-8A17-8EFAB5EE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4D4A9-3AE8-49B5-BB3A-8B992D2E0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E789B-51E1-4394-92E4-158D6739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631C12-74D9-4D82-B761-12A97C51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92272A-6E1D-448C-8AC8-8C0E64F5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06D0F5-6302-4E32-A338-5EFDDFAE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F6C74-A707-4F70-B8D8-267DBD00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6820E-6AE3-400D-ADAB-CCBA7523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7C1AAA-0F04-4AA4-8170-E138D606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1F5BDE-99BA-4F8E-9F66-3F72918F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680FD9-1D74-47E8-B3D7-168520B75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08D8C9-9BFC-4419-8F5E-E59A2BD7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603D6F-F30A-4DF3-A67F-3502C458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187356-3A57-4040-A000-B000681F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081E4-9280-497E-ADBE-C9A09E69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2487D9-49F3-45A8-98B5-A37CF1B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040750-711D-4D98-8007-70F1E41A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442858-873B-43D3-85A0-854324D5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DD813A-7364-4164-B4F5-56A34F9A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EEE096-3D14-490F-B258-B28EA78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116FB-4E4C-446F-8089-A08FA195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A25FD-67A0-4ED8-9032-DBC3924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BD3A9-AB84-4D9B-8F77-D93E9EFB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2D7F40-D15D-44C4-B130-3AF798C5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84248-BEB2-4359-B0EA-240F1067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FCDAF-3812-4DD1-A51C-FEF279A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189C68-8CD1-4D7E-9905-FEEF9A97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9B7D3-2E32-4082-ACDB-655EA0C3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9BE831-D7D3-4BC8-A06F-C7A61BFB2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147B0B-BD7B-469F-B1BD-9933D685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CBA2B8-F6E8-4D75-B8D5-A55CB407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D85E32-BB56-489B-89CE-4732051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C71B7-59F4-426E-A65A-B6194062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8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04112-835C-44FE-AFA0-6BF6CD55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3507EE-0AF6-47FC-90A1-BAE2DA2F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707B5-520F-49E9-A4E9-5ACFBC32B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6852-9737-47B6-B7BE-8DB8C929E598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CAA83-9DFF-4279-9C6F-2DC9FBB9A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AE9B9-1502-4887-A879-A0C261B3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6F85-C572-4A1A-96D6-FE70BC8D6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4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gif"/><Relationship Id="rId2" Type="http://schemas.openxmlformats.org/officeDocument/2006/relationships/hyperlink" Target="mailto:diasubbot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wordscloud.pythonanywhere.com/" TargetMode="External"/><Relationship Id="rId2" Type="http://schemas.openxmlformats.org/officeDocument/2006/relationships/hyperlink" Target="https://wordcloud.online/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7FA62-6BC5-465A-8B0B-03A14916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spc="145" dirty="0">
                <a:solidFill>
                  <a:srgbClr val="001F5F"/>
                </a:solidFill>
                <a:latin typeface="Tahoma"/>
                <a:cs typeface="Tahoma"/>
              </a:rPr>
              <a:t>ИИ для анализа пользовательских ответов</a:t>
            </a:r>
            <a:br>
              <a:rPr lang="ru-RU" dirty="0">
                <a:latin typeface="Calibri"/>
                <a:cs typeface="Calibri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BD3536-88A6-415D-B34F-7624A91F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71726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Команда “Луч”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ru-RU" dirty="0"/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Гущин Александр Вячеславович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Рябов Игорь Алексеевич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Суббот Диана Сергеевна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Бовт</a:t>
            </a:r>
            <a:r>
              <a:rPr lang="ru-RU" dirty="0"/>
              <a:t> Анна Константиновна</a:t>
            </a:r>
          </a:p>
          <a:p>
            <a:pPr algn="just">
              <a:lnSpc>
                <a:spcPct val="100000"/>
              </a:lnSpc>
              <a:spcBef>
                <a:spcPts val="585"/>
              </a:spcBef>
            </a:pPr>
            <a:endParaRPr lang="ru-RU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Москва – 2024</a:t>
            </a:r>
          </a:p>
          <a:p>
            <a:pPr algn="just"/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4C5CB504-B458-417D-95EB-7EEE48DBB8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0D00D5D-62FB-4296-8A22-8A955264BD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pic>
        <p:nvPicPr>
          <p:cNvPr id="21" name="object 3">
            <a:extLst>
              <a:ext uri="{FF2B5EF4-FFF2-40B4-BE49-F238E27FC236}">
                <a16:creationId xmlns:a16="http://schemas.microsoft.com/office/drawing/2014/main" id="{E6B3A525-F177-4EEE-B1C7-483C3DE63C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5935" y="2314070"/>
            <a:ext cx="4076065" cy="4543930"/>
          </a:xfrm>
          <a:prstGeom prst="rect">
            <a:avLst/>
          </a:prstGeom>
        </p:spPr>
      </p:pic>
      <p:pic>
        <p:nvPicPr>
          <p:cNvPr id="22" name="object 4">
            <a:extLst>
              <a:ext uri="{FF2B5EF4-FFF2-40B4-BE49-F238E27FC236}">
                <a16:creationId xmlns:a16="http://schemas.microsoft.com/office/drawing/2014/main" id="{4118228A-A0E4-447A-B438-BBE36D43EE8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-65314"/>
            <a:ext cx="4157979" cy="30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FD818-3224-4ABF-BF09-DCD85570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/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Остались вопросы?</a:t>
            </a:r>
            <a:b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</a:br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Есть предложения по сотрудничеству?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E2A32-9747-4B5E-9599-1F36A0A1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2494087"/>
            <a:ext cx="6096000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diasubbot@gmail.com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tg</a:t>
            </a:r>
            <a:r>
              <a:rPr lang="en-US" dirty="0"/>
              <a:t>: @diasubbot</a:t>
            </a:r>
            <a:endParaRPr lang="ru-RU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122FD900-2A97-4E4A-8B65-326639AC43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71ABFCDB-1B38-4A4E-86B8-496796787F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153DC1-3A92-4C40-B8B0-2D2E65B01C48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9</a:t>
            </a:r>
            <a:endParaRPr lang="ru-RU" sz="2800"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7D9A41DF-4402-9A7B-112A-84921ECAE70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-54429"/>
            <a:ext cx="4157979" cy="3085592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937EB7AD-BB96-3884-6D97-FE6B3F929F9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15935" y="2324952"/>
            <a:ext cx="4076065" cy="4543930"/>
          </a:xfrm>
          <a:prstGeom prst="rect">
            <a:avLst/>
          </a:prstGeom>
        </p:spPr>
      </p:pic>
      <p:pic>
        <p:nvPicPr>
          <p:cNvPr id="1028" name="Picture 4" descr="http://qrcoder.ru/code/?https%3A%2F%2Ft.me%2FLychMTSBot&amp;4&amp;0">
            <a:extLst>
              <a:ext uri="{FF2B5EF4-FFF2-40B4-BE49-F238E27FC236}">
                <a16:creationId xmlns:a16="http://schemas.microsoft.com/office/drawing/2014/main" id="{F47D8BDD-163E-4617-9F03-3B159656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65" y="2160011"/>
            <a:ext cx="3384968" cy="33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B5835-8469-4267-8D55-32115A23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ПРЕДПОСЫЛКИ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CDE19-15FB-42BC-872D-547C1E45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b="1" dirty="0"/>
              <a:t>Проблема</a:t>
            </a:r>
            <a:endParaRPr lang="en-US" b="1" dirty="0"/>
          </a:p>
          <a:p>
            <a:pPr marL="0" lvl="0" indent="0" algn="just">
              <a:buNone/>
            </a:pPr>
            <a:r>
              <a:rPr lang="ru-RU" dirty="0"/>
              <a:t>Желание проанализировать ответы большого числа сотрудников на конкретный вопрос</a:t>
            </a:r>
          </a:p>
          <a:p>
            <a:pPr marL="0" lv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Решение</a:t>
            </a:r>
          </a:p>
          <a:p>
            <a:pPr marL="0" indent="0" algn="just">
              <a:buNone/>
            </a:pPr>
            <a:r>
              <a:rPr lang="ru-RU" dirty="0"/>
              <a:t>Разработка алгоритма, который принимает несколько запросов, анализирует список пользовательских ответов, чистит входные данные от лишнего и возвращает понятное и интерпретируемое облако слов</a:t>
            </a:r>
          </a:p>
          <a:p>
            <a:pPr algn="just"/>
            <a:endParaRPr lang="ru-RU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E263A26-C47F-4032-9BB6-41E8087710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FA2999D-35FD-4403-A051-F79BF6B957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7E4D95-48B5-4675-ADE5-2E4D2FBFC014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054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6AE5FA2-1C83-4552-A44C-CAE44D7E1C0A}"/>
              </a:ext>
            </a:extLst>
          </p:cNvPr>
          <p:cNvSpPr txBox="1">
            <a:spLocks/>
          </p:cNvSpPr>
          <p:nvPr/>
        </p:nvSpPr>
        <p:spPr>
          <a:xfrm>
            <a:off x="903286" y="455049"/>
            <a:ext cx="7610793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ЦЕЛИ ПРОЕКТА: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815CCDC-4B49-488A-A871-2AD7AD10DCC4}"/>
              </a:ext>
            </a:extLst>
          </p:cNvPr>
          <p:cNvSpPr txBox="1"/>
          <p:nvPr/>
        </p:nvSpPr>
        <p:spPr>
          <a:xfrm>
            <a:off x="90565" y="1805879"/>
            <a:ext cx="46259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79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Ожидаемый бизнес-эффект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92D51D1-A7AE-41B6-82AF-FC97134954A8}"/>
              </a:ext>
            </a:extLst>
          </p:cNvPr>
          <p:cNvSpPr txBox="1"/>
          <p:nvPr/>
        </p:nvSpPr>
        <p:spPr>
          <a:xfrm>
            <a:off x="380404" y="2419095"/>
            <a:ext cx="5334596" cy="2789097"/>
          </a:xfrm>
          <a:prstGeom prst="rect">
            <a:avLst/>
          </a:prstGeom>
          <a:ln w="19050">
            <a:noFill/>
          </a:ln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sz="2800" dirty="0"/>
              <a:t>Снижение </a:t>
            </a:r>
            <a:r>
              <a:rPr sz="2800" dirty="0" err="1"/>
              <a:t>времязатрат</a:t>
            </a:r>
            <a:r>
              <a:rPr sz="2800" dirty="0"/>
              <a:t> </a:t>
            </a:r>
            <a:r>
              <a:rPr sz="2800" dirty="0" err="1"/>
              <a:t>при</a:t>
            </a:r>
            <a:r>
              <a:rPr lang="ru-RU" sz="2800" dirty="0"/>
              <a:t> а</a:t>
            </a:r>
            <a:r>
              <a:rPr sz="2800" dirty="0" err="1"/>
              <a:t>нализе</a:t>
            </a:r>
            <a:r>
              <a:rPr lang="ru-RU" sz="2800" dirty="0"/>
              <a:t> ответов</a:t>
            </a:r>
            <a:r>
              <a:rPr sz="28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sz="2800" dirty="0"/>
              <a:t>Как следствие: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548640" algn="l"/>
              </a:tabLst>
            </a:pPr>
            <a:r>
              <a:rPr lang="en-US" sz="2800" dirty="0"/>
              <a:t>1. </a:t>
            </a:r>
            <a:r>
              <a:rPr lang="ru-RU" sz="2800" dirty="0"/>
              <a:t>У</a:t>
            </a:r>
            <a:r>
              <a:rPr sz="2800" dirty="0" err="1"/>
              <a:t>меньшение</a:t>
            </a:r>
            <a:r>
              <a:rPr sz="2800" dirty="0"/>
              <a:t> </a:t>
            </a:r>
            <a:r>
              <a:rPr sz="2800" dirty="0" err="1"/>
              <a:t>показателя</a:t>
            </a:r>
            <a:r>
              <a:rPr lang="ru-RU" sz="2800" dirty="0"/>
              <a:t> </a:t>
            </a:r>
            <a:r>
              <a:rPr sz="2800" dirty="0" err="1"/>
              <a:t>чел</a:t>
            </a:r>
            <a:r>
              <a:rPr sz="2800" dirty="0"/>
              <a:t>/ч</a:t>
            </a:r>
            <a:r>
              <a:rPr lang="ru-RU" sz="2800" dirty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2. У</a:t>
            </a:r>
            <a:r>
              <a:rPr sz="2800" dirty="0" err="1"/>
              <a:t>величение</a:t>
            </a:r>
            <a:r>
              <a:rPr lang="ru-RU" sz="2800" dirty="0"/>
              <a:t> </a:t>
            </a:r>
            <a:r>
              <a:rPr sz="2800" dirty="0" err="1"/>
              <a:t>работоспособности</a:t>
            </a:r>
            <a:r>
              <a:rPr sz="2800" dirty="0"/>
              <a:t> </a:t>
            </a:r>
            <a:r>
              <a:rPr sz="2800" dirty="0" err="1"/>
              <a:t>сотрудников</a:t>
            </a:r>
            <a:r>
              <a:rPr sz="2800" dirty="0"/>
              <a:t>.</a:t>
            </a:r>
            <a:endParaRPr lang="ru-RU" sz="280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982408E-E1A1-401B-A8AC-A6240B850F63}"/>
              </a:ext>
            </a:extLst>
          </p:cNvPr>
          <p:cNvSpPr txBox="1"/>
          <p:nvPr/>
        </p:nvSpPr>
        <p:spPr>
          <a:xfrm>
            <a:off x="5987733" y="2419095"/>
            <a:ext cx="5694044" cy="2920415"/>
          </a:xfrm>
          <a:prstGeom prst="rect">
            <a:avLst/>
          </a:prstGeom>
          <a:ln w="19050">
            <a:noFill/>
          </a:ln>
        </p:spPr>
        <p:txBody>
          <a:bodyPr vert="horz" wrap="square" lIns="0" tIns="76835" rIns="0" bIns="0" rtlCol="0">
            <a:spAutoFit/>
          </a:bodyPr>
          <a:lstStyle/>
          <a:p>
            <a:pPr marL="514350" marR="121285" indent="-514350">
              <a:lnSpc>
                <a:spcPct val="90000"/>
              </a:lnSpc>
              <a:spcBef>
                <a:spcPts val="1000"/>
              </a:spcBef>
              <a:buSzPct val="100000"/>
              <a:buFont typeface="+mj-lt"/>
              <a:buAutoNum type="arabicPeriod"/>
              <a:tabLst>
                <a:tab pos="549275" algn="l"/>
              </a:tabLst>
            </a:pPr>
            <a:r>
              <a:rPr sz="2800" dirty="0" err="1"/>
              <a:t>Автоматизированный</a:t>
            </a:r>
            <a:r>
              <a:rPr sz="2800" dirty="0"/>
              <a:t> </a:t>
            </a:r>
            <a:r>
              <a:rPr sz="2800" dirty="0" err="1"/>
              <a:t>процес</a:t>
            </a:r>
            <a:r>
              <a:rPr lang="ru-RU" sz="2800" dirty="0"/>
              <a:t>с</a:t>
            </a:r>
            <a:r>
              <a:rPr sz="2800" dirty="0"/>
              <a:t> </a:t>
            </a:r>
            <a:r>
              <a:rPr lang="ru-RU" sz="2800" dirty="0"/>
              <a:t>анализа и выявления ключевых слов из большого потока данных</a:t>
            </a:r>
            <a:r>
              <a:rPr sz="2800" dirty="0"/>
              <a:t>, заменяющий работу человека, будет использоваться очень часто.</a:t>
            </a:r>
          </a:p>
          <a:p>
            <a:pPr marL="514350" marR="698500" indent="-514350">
              <a:lnSpc>
                <a:spcPct val="90000"/>
              </a:lnSpc>
              <a:spcBef>
                <a:spcPts val="1000"/>
              </a:spcBef>
              <a:buSzPct val="100000"/>
              <a:buFont typeface="+mj-lt"/>
              <a:buAutoNum type="arabicPeriod"/>
              <a:tabLst>
                <a:tab pos="671830" algn="l"/>
              </a:tabLst>
            </a:pPr>
            <a:r>
              <a:rPr sz="2800" dirty="0" err="1"/>
              <a:t>Продукт</a:t>
            </a:r>
            <a:r>
              <a:rPr sz="2800" dirty="0"/>
              <a:t> </a:t>
            </a:r>
            <a:r>
              <a:rPr sz="2800" dirty="0" err="1"/>
              <a:t>выгоден</a:t>
            </a:r>
            <a:r>
              <a:rPr lang="ru-RU" sz="2800" dirty="0"/>
              <a:t> МТС</a:t>
            </a:r>
            <a:r>
              <a:rPr sz="2800" dirty="0"/>
              <a:t>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BDBAAD-FE0E-467A-AC34-986E4F1A1A25}"/>
              </a:ext>
            </a:extLst>
          </p:cNvPr>
          <p:cNvSpPr txBox="1"/>
          <p:nvPr/>
        </p:nvSpPr>
        <p:spPr>
          <a:xfrm>
            <a:off x="5715000" y="1805879"/>
            <a:ext cx="42568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79">
              <a:spcBef>
                <a:spcPts val="100"/>
              </a:spcBef>
            </a:pPr>
            <a:r>
              <a:rPr sz="2800" b="1" dirty="0"/>
              <a:t>Критерии успеха проекта</a:t>
            </a:r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D2864E5E-94C8-4A6B-96F7-A18CFBA6AA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14" name="object 4">
            <a:extLst>
              <a:ext uri="{FF2B5EF4-FFF2-40B4-BE49-F238E27FC236}">
                <a16:creationId xmlns:a16="http://schemas.microsoft.com/office/drawing/2014/main" id="{285D79DA-4F47-44A7-A3AA-0D5EF800DF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0352C5E-7D7B-438F-8F01-4E55FB38E9C6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3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AE2DE9-4AAB-5579-8C87-E35C799E0738}"/>
              </a:ext>
            </a:extLst>
          </p:cNvPr>
          <p:cNvSpPr/>
          <p:nvPr/>
        </p:nvSpPr>
        <p:spPr>
          <a:xfrm>
            <a:off x="293914" y="2419095"/>
            <a:ext cx="5497286" cy="31435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A09142-D54E-0A60-68F5-8F8511875716}"/>
              </a:ext>
            </a:extLst>
          </p:cNvPr>
          <p:cNvSpPr/>
          <p:nvPr/>
        </p:nvSpPr>
        <p:spPr>
          <a:xfrm>
            <a:off x="5943600" y="2419095"/>
            <a:ext cx="5497286" cy="31435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369A8-AAE8-4392-874F-BE1E8CB6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АНАЛИЗ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FDD1-3499-48AA-BA49-C492C606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https://wordcloud.online/ru</a:t>
            </a:r>
            <a:endParaRPr lang="ru-RU" dirty="0"/>
          </a:p>
        </p:txBody>
      </p:sp>
      <p:pic>
        <p:nvPicPr>
          <p:cNvPr id="1026" name="Picture 2" descr="Вариант облака слов от &lt;a href=&quot;https://wordcloud.online/ru&quot; rel=&quot;nofollow noreferrer noopener&quot; target=&quot;_blank&quot;&gt;Wordcloud.online&lt;/a&gt;">
            <a:extLst>
              <a:ext uri="{FF2B5EF4-FFF2-40B4-BE49-F238E27FC236}">
                <a16:creationId xmlns:a16="http://schemas.microsoft.com/office/drawing/2014/main" id="{73ABD8D2-ED2A-415B-AD18-38B8BFAF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65" y="2525395"/>
            <a:ext cx="3967480" cy="3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ариант облака слов от &lt;a href=&quot;https://wordscloud.pythonanywhere.com/&quot; rel=&quot;nofollow noreferrer noopener&quot; target=&quot;_blank&quot;&gt;Wordscloud.pythonanywhere.com&lt;/a&gt;">
            <a:extLst>
              <a:ext uri="{FF2B5EF4-FFF2-40B4-BE49-F238E27FC236}">
                <a16:creationId xmlns:a16="http://schemas.microsoft.com/office/drawing/2014/main" id="{8E0C8EA8-DE2A-4938-A1C7-8D3D375C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525395"/>
            <a:ext cx="3967480" cy="3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344AC1-4388-4CD0-B011-E71D3D2DF368}"/>
              </a:ext>
            </a:extLst>
          </p:cNvPr>
          <p:cNvSpPr/>
          <p:nvPr/>
        </p:nvSpPr>
        <p:spPr>
          <a:xfrm>
            <a:off x="5488861" y="1690688"/>
            <a:ext cx="4154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B0D305B3-E0AA-4014-872E-E5BAB850E42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71C38A5E-45AC-4687-857E-F0B8336A2E3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24C1AF-7B93-4699-A363-78D205895853}"/>
              </a:ext>
            </a:extLst>
          </p:cNvPr>
          <p:cNvSpPr/>
          <p:nvPr/>
        </p:nvSpPr>
        <p:spPr>
          <a:xfrm>
            <a:off x="5805006" y="1630988"/>
            <a:ext cx="64290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hlinkClick r:id="rId7"/>
              </a:rPr>
              <a:t>https://wordscloud.pythonanywhere.com/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886A23-FDD9-445A-BB60-ED462DAE5757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39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B3EFA-47E8-4B61-B5F7-CF1EE9F3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ЭТАПЫ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1A9BF-5AD6-4368-995F-6B6CB713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04" y="1690688"/>
            <a:ext cx="11250592" cy="4351338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Определение плана работ, распределение ролей. (отв. Гущин Александр)</a:t>
            </a:r>
            <a:endParaRPr lang="ru-RU" sz="1800" dirty="0"/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Поиск </a:t>
            </a:r>
            <a:r>
              <a:rPr lang="ru-RU" dirty="0" err="1"/>
              <a:t>DataSet</a:t>
            </a:r>
            <a:r>
              <a:rPr lang="ru-RU" dirty="0"/>
              <a:t>. (отв. </a:t>
            </a:r>
            <a:r>
              <a:rPr lang="ru-RU" dirty="0" err="1"/>
              <a:t>Бовт</a:t>
            </a:r>
            <a:r>
              <a:rPr lang="ru-RU" dirty="0"/>
              <a:t> Анна, Гущин</a:t>
            </a:r>
            <a:r>
              <a:rPr lang="en-US" dirty="0"/>
              <a:t> </a:t>
            </a:r>
            <a:r>
              <a:rPr lang="ru-RU" dirty="0"/>
              <a:t>Александр)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Сбор тестовых данных со студентов на вопрос «Что меня мотивирует учиться?» (отв. Суббот Диана)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Разработка алгоритма, обрабатывающего поток входных данных. (отв. Рябов Игорь)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Создание интерфейса взаимодействия с алгоритмом. (отв. Гущин Александр, Суббот Диана)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Тестирование конечного продукта. (отв. </a:t>
            </a:r>
            <a:r>
              <a:rPr lang="ru-RU" dirty="0" err="1"/>
              <a:t>Бовт</a:t>
            </a:r>
            <a:r>
              <a:rPr lang="ru-RU" dirty="0"/>
              <a:t> Анна, Суббот Диана)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Исправление недочетов. (отв. Рябов Игорь, Гущин Александр)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Подготовка отчетности и документации. (отв. Суббот Диана, </a:t>
            </a:r>
            <a:r>
              <a:rPr lang="ru-RU" dirty="0" err="1"/>
              <a:t>Бовт</a:t>
            </a:r>
            <a:r>
              <a:rPr lang="ru-RU" dirty="0"/>
              <a:t> Анна)</a:t>
            </a:r>
            <a:endParaRPr lang="ru-RU" sz="1800" dirty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2DD1DEDF-A16C-4550-B957-44E110FDE0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A739AE42-9AAF-418B-9AB7-5FB8E7AAA0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43F00F-1D44-4FA4-8706-378C549B4EC9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379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7A0FD-872D-4765-B88B-6242164E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328554"/>
            <a:ext cx="10515600" cy="1325563"/>
          </a:xfrm>
        </p:spPr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Информация о </a:t>
            </a:r>
            <a:r>
              <a:rPr lang="ru-RU" sz="4000" b="1" spc="145" dirty="0" err="1">
                <a:solidFill>
                  <a:srgbClr val="001F5F"/>
                </a:solidFill>
                <a:latin typeface="Tahoma"/>
                <a:cs typeface="Tahoma"/>
              </a:rPr>
              <a:t>тг</a:t>
            </a:r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-боте </a:t>
            </a:r>
            <a:r>
              <a:rPr lang="ru-RU" sz="4000" b="1" spc="145" dirty="0" err="1">
                <a:solidFill>
                  <a:srgbClr val="001F5F"/>
                </a:solidFill>
                <a:latin typeface="Tahoma"/>
                <a:cs typeface="Tahoma"/>
              </a:rPr>
              <a:t>LychMTSBot</a:t>
            </a:r>
            <a:endParaRPr lang="ru-RU" sz="4000" b="1" spc="145" dirty="0">
              <a:solidFill>
                <a:srgbClr val="001F5F"/>
              </a:solidFill>
              <a:latin typeface="Tahoma"/>
              <a:cs typeface="Tahoma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797AEF-4357-4F5A-83AB-90D4EA1F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532"/>
            <a:ext cx="3327400" cy="4997919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489CE0-4D7B-4966-A35A-3EBEC5F230F1}"/>
              </a:ext>
            </a:extLst>
          </p:cNvPr>
          <p:cNvSpPr/>
          <p:nvPr/>
        </p:nvSpPr>
        <p:spPr>
          <a:xfrm>
            <a:off x="4165600" y="1968560"/>
            <a:ext cx="7508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Aft>
                <a:spcPts val="0"/>
              </a:spcAft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Инструкция по использованию </a:t>
            </a:r>
            <a:r>
              <a:rPr lang="ru-RU" sz="2400" dirty="0" err="1">
                <a:ea typeface="Times New Roman" panose="02020603050405020304" pitchFamily="18" charset="0"/>
              </a:rPr>
              <a:t>тг</a:t>
            </a:r>
            <a:r>
              <a:rPr lang="ru-RU" sz="2400" dirty="0">
                <a:ea typeface="Times New Roman" panose="02020603050405020304" pitchFamily="18" charset="0"/>
              </a:rPr>
              <a:t>-бота </a:t>
            </a:r>
            <a:r>
              <a:rPr lang="ru-RU" sz="2400" dirty="0" err="1">
                <a:ea typeface="Times New Roman" panose="02020603050405020304" pitchFamily="18" charset="0"/>
              </a:rPr>
              <a:t>LychMTSBot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Нажимаем </a:t>
            </a:r>
            <a:r>
              <a:rPr lang="en-US" sz="2400" dirty="0">
                <a:ea typeface="Times New Roman" panose="02020603050405020304" pitchFamily="18" charset="0"/>
              </a:rPr>
              <a:t>/start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Скидываем ответы пользователей/текст, который хотим проанализировать одним сообщением</a:t>
            </a: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Выбираем фильтр по количеству или по важности</a:t>
            </a: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Пишем /</a:t>
            </a:r>
            <a:r>
              <a:rPr lang="en-US" sz="2400" dirty="0">
                <a:ea typeface="Times New Roman" panose="02020603050405020304" pitchFamily="18" charset="0"/>
              </a:rPr>
              <a:t>done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Получаем результат от бота: облако слов – картинка, файл картинки и текстовое описание облака</a:t>
            </a:r>
          </a:p>
          <a:p>
            <a:pPr marL="914400" lvl="1" indent="-457200" algn="just">
              <a:spcAft>
                <a:spcPts val="0"/>
              </a:spcAft>
              <a:buSzPts val="1400"/>
              <a:buFont typeface="+mj-lt"/>
              <a:buAutoNum type="arabicPeriod"/>
              <a:tabLst>
                <a:tab pos="305435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Далее можем снова ввести текст </a:t>
            </a:r>
            <a:endParaRPr lang="ru-RU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Picture 4" descr="http://qrcoder.ru/code/?https%3A%2F%2Ft.me%2FLychMTSBot&amp;4&amp;0">
            <a:extLst>
              <a:ext uri="{FF2B5EF4-FFF2-40B4-BE49-F238E27FC236}">
                <a16:creationId xmlns:a16="http://schemas.microsoft.com/office/drawing/2014/main" id="{1825D80F-D419-4EE0-B17E-D8C8F227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512" y="181981"/>
            <a:ext cx="1618708" cy="16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79654-86C4-4D56-A60E-97A87E7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36"/>
            <a:ext cx="12090722" cy="1325563"/>
          </a:xfrm>
        </p:spPr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ПРОЦЕСС ТЕСТИРОВАНИЯ. ВВОД ДАННЫХ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8EE893-8EC1-4DB1-8498-CABE87B3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7"/>
          <a:stretch/>
        </p:blipFill>
        <p:spPr>
          <a:xfrm>
            <a:off x="6519709" y="1172346"/>
            <a:ext cx="3870611" cy="5357062"/>
          </a:xfr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75C27FC5-AD2B-4EC9-AE13-2ADB568C49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F89A610-33FA-4884-98F4-26A9A50297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420E43-DA95-4317-8C8C-6A800AE93ED7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6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CFCCF0-78C4-49ED-B6C0-9755478CDF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38" b="2045"/>
          <a:stretch/>
        </p:blipFill>
        <p:spPr>
          <a:xfrm>
            <a:off x="1605280" y="1172346"/>
            <a:ext cx="3971006" cy="54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66E57F83-A81E-4DBA-9B4E-B2A4CEB63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30" b="2328"/>
          <a:stretch/>
        </p:blipFill>
        <p:spPr>
          <a:xfrm>
            <a:off x="6858203" y="1457254"/>
            <a:ext cx="3494837" cy="531651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6DB8EC-8F87-40DE-A057-5743AC5838A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20907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ПРОЦЕСС ТЕСТИРОВАНИЯ. РЕЗУЛЬТАТ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6684D378-3D84-4D6A-AB4E-89FB08B3E7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8C38E6ED-1491-4B65-B6AB-64B2F7CE95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B88F68-0056-487B-84A4-65D95C3A955E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7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E1184B-1B6A-4E4D-991C-697AC23DF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4" y="1486562"/>
            <a:ext cx="6096000" cy="25013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54C22A-4CB8-41E2-BBBA-5ECB4AACD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05" y="4065522"/>
            <a:ext cx="4165803" cy="27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18979-4580-4075-AD64-8E9BA02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pc="145" dirty="0">
                <a:solidFill>
                  <a:srgbClr val="001F5F"/>
                </a:solidFill>
                <a:latin typeface="Tahoma"/>
                <a:cs typeface="Tahoma"/>
              </a:rPr>
              <a:t>БУДУЩЕЕ ПРОЕКТА. КАК МОЖНО РАЗВИТЬ НАШЕ РЕШЕНИЕ?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40AE3-608D-409B-9961-A5CEFCBC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Использование возможностей </a:t>
            </a:r>
            <a:r>
              <a:rPr lang="en-US" dirty="0"/>
              <a:t>G</a:t>
            </a:r>
            <a:r>
              <a:rPr lang="ru-RU" dirty="0" err="1"/>
              <a:t>oogle</a:t>
            </a:r>
            <a:r>
              <a:rPr lang="ru-RU" dirty="0"/>
              <a:t> и обработка синонимов поиском определений слова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Возможность для пользователя использовать свою форму для облака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9DD086E0-4BDA-49FD-800E-7606F8D6C5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235" y="0"/>
            <a:ext cx="686765" cy="65975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885191AA-A4FD-4690-8E0B-768DB72A0A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5" y="6285053"/>
            <a:ext cx="1205800" cy="4887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687BFE-6CC8-43E1-9701-970412D7F614}"/>
              </a:ext>
            </a:extLst>
          </p:cNvPr>
          <p:cNvSpPr/>
          <p:nvPr/>
        </p:nvSpPr>
        <p:spPr>
          <a:xfrm>
            <a:off x="11505235" y="6176963"/>
            <a:ext cx="43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145" dirty="0">
                <a:solidFill>
                  <a:srgbClr val="001F5F"/>
                </a:solidFill>
                <a:latin typeface="Tahoma"/>
                <a:cs typeface="Tahoma"/>
              </a:rPr>
              <a:t>8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FAB696-F0BD-020F-989B-403AF201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511" y="3147580"/>
            <a:ext cx="6400577" cy="33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8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374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Тема Office</vt:lpstr>
      <vt:lpstr>ИИ для анализа пользовательских ответов </vt:lpstr>
      <vt:lpstr>ПРЕДПОСЫЛКИ ПРОЕКТА</vt:lpstr>
      <vt:lpstr>Презентация PowerPoint</vt:lpstr>
      <vt:lpstr>АНАЛИЗ АНАЛОГОВ</vt:lpstr>
      <vt:lpstr>ЭТАПЫ ПРОЕКТА</vt:lpstr>
      <vt:lpstr>Информация о тг-боте LychMTSBot</vt:lpstr>
      <vt:lpstr>ПРОЦЕСС ТЕСТИРОВАНИЯ. ВВОД ДАННЫХ </vt:lpstr>
      <vt:lpstr>Презентация PowerPoint</vt:lpstr>
      <vt:lpstr>БУДУЩЕЕ ПРОЕКТА. КАК МОЖНО РАЗВИТЬ НАШЕ РЕШЕНИЕ?</vt:lpstr>
      <vt:lpstr>Остались вопросы? Есть предложения по сотрудничеству?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ИИ для анализа пользовательских ответов </dc:title>
  <dc:creator>Professional</dc:creator>
  <cp:lastModifiedBy>Professional</cp:lastModifiedBy>
  <cp:revision>30</cp:revision>
  <dcterms:created xsi:type="dcterms:W3CDTF">2024-10-02T17:47:19Z</dcterms:created>
  <dcterms:modified xsi:type="dcterms:W3CDTF">2024-10-02T20:45:38Z</dcterms:modified>
</cp:coreProperties>
</file>