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260" r:id="rId7"/>
    <p:sldId id="271" r:id="rId8"/>
    <p:sldId id="262" r:id="rId9"/>
    <p:sldId id="272" r:id="rId10"/>
    <p:sldId id="274" r:id="rId11"/>
    <p:sldId id="275" r:id="rId12"/>
    <p:sldId id="273" r:id="rId13"/>
    <p:sldId id="270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第一个阶段是利用语言模型进行预训练，第二阶段是采用Feature-based Pre-Training。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Transformer由encoding component和decoding component组成，encoding component由6个堆叠的Encoder组成，decoding component是6个堆叠的Decoder组成。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GPT也采用两阶段过程，第一个阶段是利用语言模型进行预训练，第二阶段通过Fine-tuning的模式解决下游任务。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Bert采用和GPT完全相同的两阶段模型，首先是语言模型预训练；其次是使用Fine-Tuning模式解决下游任务。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3791712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3825222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5"/>
            </p:custDataLst>
          </p:nvPr>
        </p:nvGrpSpPr>
        <p:grpSpPr>
          <a:xfrm>
            <a:off x="2733911" y="1332857"/>
            <a:ext cx="6724178" cy="2476829"/>
            <a:chOff x="2068948" y="4281158"/>
            <a:chExt cx="4027053" cy="1535489"/>
          </a:xfrm>
        </p:grpSpPr>
        <p:cxnSp>
          <p:nvCxnSpPr>
            <p:cNvPr id="15" name="直接连接符 14"/>
            <p:cNvCxnSpPr/>
            <p:nvPr>
              <p:custDataLst>
                <p:tags r:id="rId6"/>
              </p:custDataLst>
            </p:nvPr>
          </p:nvCxnSpPr>
          <p:spPr>
            <a:xfrm flipV="1">
              <a:off x="2079581" y="4281158"/>
              <a:ext cx="0" cy="1535489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7"/>
              </p:custDataLst>
            </p:nvPr>
          </p:nvCxnSpPr>
          <p:spPr>
            <a:xfrm flipV="1">
              <a:off x="6096000" y="4281158"/>
              <a:ext cx="0" cy="1535489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8"/>
              </p:custDataLst>
            </p:nvPr>
          </p:nvCxnSpPr>
          <p:spPr>
            <a:xfrm>
              <a:off x="2068948" y="4300636"/>
              <a:ext cx="4027053" cy="7356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>
            <p:custDataLst>
              <p:tags r:id="rId9"/>
            </p:custDataLst>
          </p:nvPr>
        </p:nvGrpSpPr>
        <p:grpSpPr>
          <a:xfrm flipV="1">
            <a:off x="2733911" y="3790319"/>
            <a:ext cx="6724178" cy="1848480"/>
            <a:chOff x="2068948" y="4281158"/>
            <a:chExt cx="4027053" cy="1535489"/>
          </a:xfrm>
        </p:grpSpPr>
        <p:cxnSp>
          <p:nvCxnSpPr>
            <p:cNvPr id="26" name="直接连接符 25"/>
            <p:cNvCxnSpPr/>
            <p:nvPr>
              <p:custDataLst>
                <p:tags r:id="rId10"/>
              </p:custDataLst>
            </p:nvPr>
          </p:nvCxnSpPr>
          <p:spPr>
            <a:xfrm flipV="1">
              <a:off x="2079581" y="4281158"/>
              <a:ext cx="0" cy="153548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11"/>
              </p:custDataLst>
            </p:nvPr>
          </p:nvCxnSpPr>
          <p:spPr>
            <a:xfrm flipV="1">
              <a:off x="6096000" y="4281158"/>
              <a:ext cx="0" cy="153548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12"/>
              </p:custDataLst>
            </p:nvPr>
          </p:nvCxnSpPr>
          <p:spPr>
            <a:xfrm>
              <a:off x="2068948" y="4300636"/>
              <a:ext cx="4027053" cy="735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6"/>
            </p:custDataLst>
          </p:nvPr>
        </p:nvSpPr>
        <p:spPr>
          <a:xfrm>
            <a:off x="3183853" y="3861395"/>
            <a:ext cx="5824293" cy="566188"/>
          </a:xfrm>
        </p:spPr>
        <p:txBody>
          <a:bodyPr tIns="0" bIns="46800" anchor="t">
            <a:normAutofit/>
          </a:bodyPr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3183853" y="2163248"/>
            <a:ext cx="5824293" cy="1321059"/>
          </a:xfrm>
        </p:spPr>
        <p:txBody>
          <a:bodyPr tIns="0" bIns="46800"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8"/>
            </p:custDataLst>
          </p:nvPr>
        </p:nvSpPr>
        <p:spPr>
          <a:xfrm>
            <a:off x="4737462" y="4519913"/>
            <a:ext cx="2717075" cy="468003"/>
          </a:xfrm>
        </p:spPr>
        <p:txBody>
          <a:bodyPr vert="horz" tIns="0" bIns="46800" anchor="ctr">
            <a:norm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9"/>
            </p:custDataLst>
          </p:nvPr>
        </p:nvSpPr>
        <p:spPr>
          <a:xfrm>
            <a:off x="4737462" y="5023195"/>
            <a:ext cx="2717075" cy="468003"/>
          </a:xfrm>
        </p:spPr>
        <p:txBody>
          <a:bodyPr vert="horz" tIns="0" bIns="46800" anchor="ctr">
            <a:norm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" y="0"/>
            <a:ext cx="888274" cy="7445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1312434" y="6152606"/>
            <a:ext cx="879566" cy="7053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876000" y="334800"/>
            <a:ext cx="10440000" cy="1121860"/>
          </a:xfrm>
        </p:spPr>
        <p:txBody>
          <a:bodyPr lIns="0" tIns="46800" rIns="90000">
            <a:normAutofit/>
          </a:bodyPr>
          <a:lstStyle>
            <a:lvl1pPr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876000" y="1791460"/>
            <a:ext cx="10440000" cy="438083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6030"/>
            <a:ext cx="12192000" cy="3825222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2733911" y="1360153"/>
            <a:ext cx="6724178" cy="2476829"/>
            <a:chOff x="2068948" y="4281158"/>
            <a:chExt cx="4027053" cy="1535489"/>
          </a:xfrm>
        </p:grpSpPr>
        <p:cxnSp>
          <p:nvCxnSpPr>
            <p:cNvPr id="10" name="直接连接符 9"/>
            <p:cNvCxnSpPr/>
            <p:nvPr>
              <p:custDataLst>
                <p:tags r:id="rId4"/>
              </p:custDataLst>
            </p:nvPr>
          </p:nvCxnSpPr>
          <p:spPr>
            <a:xfrm flipV="1">
              <a:off x="2079581" y="4281158"/>
              <a:ext cx="0" cy="1535489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 flipV="1">
              <a:off x="6096000" y="4281158"/>
              <a:ext cx="0" cy="1535489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6"/>
              </p:custDataLst>
            </p:nvPr>
          </p:nvCxnSpPr>
          <p:spPr>
            <a:xfrm>
              <a:off x="2068948" y="4300636"/>
              <a:ext cx="4027053" cy="7356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 flipV="1">
            <a:off x="2733911" y="3813822"/>
            <a:ext cx="6724178" cy="1617002"/>
            <a:chOff x="2068948" y="4281158"/>
            <a:chExt cx="4027053" cy="1535489"/>
          </a:xfrm>
        </p:grpSpPr>
        <p:cxnSp>
          <p:nvCxnSpPr>
            <p:cNvPr id="15" name="直接连接符 14"/>
            <p:cNvCxnSpPr/>
            <p:nvPr>
              <p:custDataLst>
                <p:tags r:id="rId8"/>
              </p:custDataLst>
            </p:nvPr>
          </p:nvCxnSpPr>
          <p:spPr>
            <a:xfrm flipV="1">
              <a:off x="2079581" y="4281158"/>
              <a:ext cx="0" cy="153548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9"/>
              </p:custDataLst>
            </p:nvPr>
          </p:nvCxnSpPr>
          <p:spPr>
            <a:xfrm flipV="1">
              <a:off x="6096000" y="4281158"/>
              <a:ext cx="0" cy="153548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0"/>
              </p:custDataLst>
            </p:nvPr>
          </p:nvCxnSpPr>
          <p:spPr>
            <a:xfrm>
              <a:off x="2068948" y="4300636"/>
              <a:ext cx="4027053" cy="735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138050" y="2670006"/>
            <a:ext cx="6059114" cy="1053513"/>
          </a:xfrm>
        </p:spPr>
        <p:txBody>
          <a:bodyPr bIns="46800"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3138351" y="3978910"/>
            <a:ext cx="6056904" cy="1168400"/>
          </a:xfrm>
        </p:spPr>
        <p:txBody>
          <a:bodyPr bIns="46800" anchor="t"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31340" cy="6858000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-21266"/>
            <a:ext cx="5145206" cy="6879266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 rot="16200000">
            <a:off x="2175591" y="2271122"/>
            <a:ext cx="3462403" cy="2476829"/>
            <a:chOff x="2068948" y="4281158"/>
            <a:chExt cx="4027053" cy="1535489"/>
          </a:xfrm>
        </p:grpSpPr>
        <p:cxnSp>
          <p:nvCxnSpPr>
            <p:cNvPr id="16" name="直接连接符 15"/>
            <p:cNvCxnSpPr/>
            <p:nvPr>
              <p:custDataLst>
                <p:tags r:id="rId6"/>
              </p:custDataLst>
            </p:nvPr>
          </p:nvCxnSpPr>
          <p:spPr>
            <a:xfrm flipV="1">
              <a:off x="2079581" y="4281158"/>
              <a:ext cx="0" cy="1535489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7"/>
              </p:custDataLst>
            </p:nvPr>
          </p:nvCxnSpPr>
          <p:spPr>
            <a:xfrm flipV="1">
              <a:off x="6096000" y="4281158"/>
              <a:ext cx="0" cy="1535489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8"/>
              </p:custDataLst>
            </p:nvPr>
          </p:nvCxnSpPr>
          <p:spPr>
            <a:xfrm>
              <a:off x="2068948" y="4300636"/>
              <a:ext cx="4027053" cy="7356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>
            <p:custDataLst>
              <p:tags r:id="rId9"/>
            </p:custDataLst>
          </p:nvPr>
        </p:nvGrpSpPr>
        <p:grpSpPr>
          <a:xfrm rot="16200000" flipV="1">
            <a:off x="5986606" y="936931"/>
            <a:ext cx="3462405" cy="5145205"/>
            <a:chOff x="2068951" y="4281158"/>
            <a:chExt cx="4027053" cy="1535489"/>
          </a:xfrm>
        </p:grpSpPr>
        <p:cxnSp>
          <p:nvCxnSpPr>
            <p:cNvPr id="20" name="直接连接符 19"/>
            <p:cNvCxnSpPr/>
            <p:nvPr>
              <p:custDataLst>
                <p:tags r:id="rId10"/>
              </p:custDataLst>
            </p:nvPr>
          </p:nvCxnSpPr>
          <p:spPr>
            <a:xfrm flipV="1">
              <a:off x="2079581" y="4281158"/>
              <a:ext cx="0" cy="153548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1"/>
              </p:custDataLst>
            </p:nvPr>
          </p:nvCxnSpPr>
          <p:spPr>
            <a:xfrm flipV="1">
              <a:off x="6096000" y="4281158"/>
              <a:ext cx="0" cy="153548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2"/>
              </p:custDataLst>
            </p:nvPr>
          </p:nvCxnSpPr>
          <p:spPr>
            <a:xfrm>
              <a:off x="2068951" y="4289455"/>
              <a:ext cx="4027053" cy="735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日期占位符 3"/>
          <p:cNvSpPr>
            <a:spLocks noGrp="1"/>
          </p:cNvSpPr>
          <p:nvPr>
            <p:ph type="dt" sz="half" idx="19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16"/>
            </p:custDataLst>
          </p:nvPr>
        </p:nvSpPr>
        <p:spPr>
          <a:xfrm>
            <a:off x="5303012" y="2743103"/>
            <a:ext cx="4474650" cy="1371795"/>
          </a:xfrm>
        </p:spPr>
        <p:txBody>
          <a:bodyPr lIns="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8.xml"/><Relationship Id="rId2" Type="http://schemas.openxmlformats.org/officeDocument/2006/relationships/image" Target="../media/image3.png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02.xml"/><Relationship Id="rId4" Type="http://schemas.openxmlformats.org/officeDocument/2006/relationships/image" Target="../media/image4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06.xml"/><Relationship Id="rId3" Type="http://schemas.openxmlformats.org/officeDocument/2006/relationships/image" Target="../media/image6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08.xml"/><Relationship Id="rId2" Type="http://schemas.openxmlformats.org/officeDocument/2006/relationships/image" Target="../media/image7.png"/><Relationship Id="rId1" Type="http://schemas.openxmlformats.org/officeDocument/2006/relationships/tags" Target="../tags/tag10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模型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53121" y="2788725"/>
            <a:ext cx="4474650" cy="137179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61445" y="854865"/>
            <a:ext cx="10440000" cy="1121860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ELMo与word2vec最大的不同：</a:t>
            </a:r>
            <a:br>
              <a:rPr lang="zh-CN" altLang="en-US" sz="2400" dirty="0"/>
            </a:br>
            <a:r>
              <a:rPr lang="zh-CN" altLang="en-US" sz="2400" dirty="0"/>
              <a:t>即词向量不是一成不变的，而是根据上下文而随时变化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279265" y="1322705"/>
            <a:ext cx="65449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ELMo是双向语言模型biLM的多层表示的组合</a:t>
            </a:r>
            <a:endParaRPr lang="zh-CN" altLang="en-US" sz="240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625" y="1976755"/>
            <a:ext cx="7779385" cy="4380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707197" y="640397"/>
            <a:ext cx="8061304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30"/>
          <p:cNvSpPr txBox="1"/>
          <p:nvPr>
            <p:custDataLst>
              <p:tags r:id="rId2"/>
            </p:custDataLst>
          </p:nvPr>
        </p:nvSpPr>
        <p:spPr>
          <a:xfrm>
            <a:off x="-40640" y="156210"/>
            <a:ext cx="11368405" cy="35674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80000"/>
              </a:lnSpc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8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8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75033" y="55345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Transformer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110" y="605155"/>
            <a:ext cx="7693660" cy="56483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" y="612775"/>
            <a:ext cx="11846560" cy="1122045"/>
          </a:xfrm>
        </p:spPr>
        <p:txBody>
          <a:bodyPr>
            <a:normAutofit fontScale="90000"/>
          </a:bodyPr>
          <a:p>
            <a:r>
              <a:rPr lang="zh-CN" altLang="en-US" sz="2400" b="0" dirty="0">
                <a:sym typeface="+mn-ea"/>
              </a:rPr>
              <a:t>每一个Encoder有两个部分：self-attention + feed forward neural network</a:t>
            </a:r>
            <a:b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b="0" dirty="0">
                <a:sym typeface="+mn-ea"/>
              </a:rPr>
              <a:t>每一个Decoder有三个部分：self-attention + encoder-decoder attention + feed forward</a:t>
            </a:r>
            <a:endParaRPr lang="zh-CN" altLang="en-US" sz="2400" b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0960" y="2102485"/>
            <a:ext cx="8893810" cy="3362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1494790" y="1958972"/>
            <a:ext cx="0" cy="3168000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GPT（Generative Pre-Training）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" y="1177290"/>
            <a:ext cx="8829675" cy="4972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6000" y="146840"/>
            <a:ext cx="10440000" cy="1121860"/>
          </a:xfrm>
        </p:spPr>
        <p:txBody>
          <a:bodyPr/>
          <a:lstStyle/>
          <a:p>
            <a:r>
              <a:rPr lang="zh-CN" altLang="en-US" sz="3200" dirty="0"/>
              <a:t>Bert模型</a:t>
            </a:r>
            <a:endParaRPr lang="zh-CN" altLang="en-US" sz="3200" dirty="0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1268730"/>
            <a:ext cx="8730615" cy="49034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720227" y="1465262"/>
            <a:ext cx="10178895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30"/>
          <p:cNvSpPr txBox="1"/>
          <p:nvPr>
            <p:custDataLst>
              <p:tags r:id="rId2"/>
            </p:custDataLst>
          </p:nvPr>
        </p:nvSpPr>
        <p:spPr>
          <a:xfrm>
            <a:off x="720090" y="1221105"/>
            <a:ext cx="10179050" cy="48685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随机去掉句子中的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15%t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oken，然后模型来预测被去掉的token是什么。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但是这里有个问题：fine-tuning的时候没有[MASK] token，因此存在pre-training和fine-tuning之间的mismatch。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为了避免这个问题，Bert改造了一下，15%的被选中要执行[mask]任务的单词中，只有80%真正被替换成[mask]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，10%被随机替换成另外一个单词，10%情况这个单词不做改动。这就是Masked双向语言模型的具体做法。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Masked Language Model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720227" y="1465262"/>
            <a:ext cx="10178895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30"/>
          <p:cNvSpPr txBox="1"/>
          <p:nvPr>
            <p:custDataLst>
              <p:tags r:id="rId2"/>
            </p:custDataLst>
          </p:nvPr>
        </p:nvSpPr>
        <p:spPr>
          <a:xfrm>
            <a:off x="720090" y="1221105"/>
            <a:ext cx="10179050" cy="48685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做语言模型预训练的时候，分两种情况选择两个句子，一种是选择语料中真正顺序相连的两个句子；另外一种是第二个句子从语料库中抛色子，随机选择一个拼到第一个句子后面。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我们要求模型除了做上述的Masked语言模型任务外，附带再做个句子关系预测，判断第二个句子是不是真的是第一个句子的后续句子。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880443" y="602715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 Sentence Prediction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1"/>
            </p:custDataLst>
          </p:nvPr>
        </p:nvSpPr>
        <p:spPr>
          <a:xfrm>
            <a:off x="1725295" y="1844675"/>
            <a:ext cx="10255250" cy="48418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Deep contextualized word representation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Improving Language Understanding by Generative Pre-Training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Pre-training of Deep Bidirectional Transformers for Language Understanding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http://www.52nlp.cn/tag/transformer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https://zhuanlan.zhihu.com/p/49271699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https://jalammar.github.io/illustrated-transformer/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1494790" y="1958972"/>
            <a:ext cx="0" cy="3168000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参考资料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CATEGORY" val="custom"/>
  <p:tag name="KSO_WM_TEMPLATE_INDEX" val="20191457"/>
  <p:tag name="KSO_WM_TAG_VERSION" val="1.0"/>
  <p:tag name="KSO_WM_UNIT_TYPE" val="m_h_f"/>
  <p:tag name="KSO_WM_UNIT_INDEX" val="1_1_1"/>
  <p:tag name="KSO_WM_UNIT_ID" val="custom20191457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1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91457"/>
  <p:tag name="KSO_WM_UNIT_TYPE" val="a"/>
  <p:tag name="KSO_WM_UNIT_INDEX" val="1"/>
  <p:tag name="KSO_WM_UNIT_ID" val="custom20191457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SLIDE_ID" val="custom20191457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1457"/>
  <p:tag name="KSO_WM_SLIDE_LAYOUT" val="a_m"/>
  <p:tag name="KSO_WM_SLIDE_LAYOUT_CNT" val="1_1"/>
  <p:tag name="KSO_WM_DIAGRAM_GROUP_CODE" val="m1-1"/>
  <p:tag name="KSO_WM_SLIDE_DIAGTYPE" val="m"/>
  <p:tag name="KSO_WM_TEMPLATE_THUMBS_INDEX" val="1、2、3、4、5、6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91457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91457_7*i*1"/>
  <p:tag name="KSO_WM_TEMPLATE_CATEGORY" val="custom"/>
  <p:tag name="KSO_WM_TEMPLATE_INDEX" val="20191457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p="http://schemas.openxmlformats.org/presentationml/2006/main">
  <p:tag name="KSO_WM_TEMPLATE_CATEGORY" val="custom"/>
  <p:tag name="KSO_WM_TEMPLATE_INDEX" val="20191457"/>
  <p:tag name="KSO_WM_UNIT_TYPE" val="a"/>
  <p:tag name="KSO_WM_UNIT_INDEX" val="1"/>
  <p:tag name="KSO_WM_UNIT_ID" val="custom20191457_7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</p:tagLst>
</file>

<file path=ppt/tags/tag106.xml><?xml version="1.0" encoding="utf-8"?>
<p:tagLst xmlns:p="http://schemas.openxmlformats.org/presentationml/2006/main">
  <p:tag name="KSO_WM_TEMPLATE_CATEGORY" val="custom"/>
  <p:tag name="KSO_WM_TEMPLATE_INDEX" val="20191457"/>
  <p:tag name="KSO_WM_TAG_VERSION" val="1.0"/>
  <p:tag name="KSO_WM_SLIDE_ID" val="custom20191457_7"/>
  <p:tag name="KSO_WM_SLIDE_INDEX" val="7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70*46"/>
  <p:tag name="KSO_WM_SLIDE_SIZE" val="821*357"/>
</p:tagLst>
</file>

<file path=ppt/tags/tag1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1457_4*a*1"/>
  <p:tag name="KSO_WM_TEMPLATE_CATEGORY" val="custom"/>
  <p:tag name="KSO_WM_TEMPLATE_INDEX" val="2019145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08.xml><?xml version="1.0" encoding="utf-8"?>
<p:tagLst xmlns:p="http://schemas.openxmlformats.org/presentationml/2006/main">
  <p:tag name="KSO_WM_SLIDE_ID" val="custom2019145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457"/>
  <p:tag name="KSO_WM_SLIDE_LAYOUT" val="a_f"/>
  <p:tag name="KSO_WM_SLIDE_LAYOUT_CNT" val="1_1"/>
  <p:tag name="KSO_WM_SLIDE_TYPE" val="text"/>
  <p:tag name="KSO_WM_SLIDE_SUBTYPE" val="pureTxt"/>
  <p:tag name="KSO_WM_SLIDE_SIZE" val="822*459"/>
  <p:tag name="KSO_WM_SLIDE_POSITION" val="68*26"/>
</p:tagLst>
</file>

<file path=ppt/tags/tag109.xml><?xml version="1.0" encoding="utf-8"?>
<p:tagLst xmlns:p="http://schemas.openxmlformats.org/presentationml/2006/main">
  <p:tag name="KSO_WM_TEMPLATE_CATEGORY" val="custom"/>
  <p:tag name="KSO_WM_TEMPLATE_INDEX" val="20191457"/>
  <p:tag name="KSO_WM_TAG_VERSION" val="1.0"/>
  <p:tag name="KSO_WM_UNIT_TYPE" val="m_h_i"/>
  <p:tag name="KSO_WM_UNIT_INDEX" val="1_1_1"/>
  <p:tag name="KSO_WM_UNIT_ID" val="custom20191457_5*m_h_i*1_1_1"/>
  <p:tag name="KSO_WM_UNIT_LAYERLEVEL" val="1_1_1"/>
  <p:tag name="KSO_WM_BEAUTIFY_FLAG" val="#wm#"/>
  <p:tag name="KSO_WM_DIAGRAM_GROUP_CODE" val="m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CATEGORY" val="custom"/>
  <p:tag name="KSO_WM_TEMPLATE_INDEX" val="20191457"/>
  <p:tag name="KSO_WM_TAG_VERSION" val="1.0"/>
  <p:tag name="KSO_WM_UNIT_TYPE" val="m_h_f"/>
  <p:tag name="KSO_WM_UNIT_INDEX" val="1_1_1"/>
  <p:tag name="KSO_WM_UNIT_ID" val="custom20191457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1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91457"/>
  <p:tag name="KSO_WM_UNIT_TYPE" val="a"/>
  <p:tag name="KSO_WM_UNIT_INDEX" val="1"/>
  <p:tag name="KSO_WM_UNIT_ID" val="custom20191457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SLIDE_ID" val="custom20191457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1457"/>
  <p:tag name="KSO_WM_SLIDE_LAYOUT" val="a_m"/>
  <p:tag name="KSO_WM_SLIDE_LAYOUT_CNT" val="1_1"/>
  <p:tag name="KSO_WM_DIAGRAM_GROUP_CODE" val="m1-1"/>
  <p:tag name="KSO_WM_SLIDE_DIAGTYPE" val="m"/>
  <p:tag name="KSO_WM_TEMPLATE_THUMBS_INDEX" val="1、2、3、4、5、6"/>
</p:tagLst>
</file>

<file path=ppt/tags/tag113.xml><?xml version="1.0" encoding="utf-8"?>
<p:tagLst xmlns:p="http://schemas.openxmlformats.org/presentationml/2006/main">
  <p:tag name="KSO_WM_TEMPLATE_CATEGORY" val="custom"/>
  <p:tag name="KSO_WM_TEMPLATE_INDEX" val="20191457"/>
  <p:tag name="KSO_WM_TAG_VERSION" val="1.0"/>
  <p:tag name="KSO_WM_UNIT_TYPE" val="m_h_i"/>
  <p:tag name="KSO_WM_UNIT_INDEX" val="1_1_1"/>
  <p:tag name="KSO_WM_UNIT_ID" val="custom20191457_5*m_h_i*1_1_1"/>
  <p:tag name="KSO_WM_UNIT_LAYERLEVEL" val="1_1_1"/>
  <p:tag name="KSO_WM_BEAUTIFY_FLAG" val="#wm#"/>
  <p:tag name="KSO_WM_DIAGRAM_GROUP_CODE" val="m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TEMPLATE_CATEGORY" val="custom"/>
  <p:tag name="KSO_WM_TEMPLATE_INDEX" val="20191457"/>
  <p:tag name="KSO_WM_TAG_VERSION" val="1.0"/>
  <p:tag name="KSO_WM_UNIT_TYPE" val="m_h_f"/>
  <p:tag name="KSO_WM_UNIT_INDEX" val="1_1_1"/>
  <p:tag name="KSO_WM_UNIT_ID" val="custom20191457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1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TEMPLATE_CATEGORY" val="custom"/>
  <p:tag name="KSO_WM_TEMPLATE_INDEX" val="20191457"/>
  <p:tag name="KSO_WM_UNIT_TYPE" val="a"/>
  <p:tag name="KSO_WM_UNIT_INDEX" val="1"/>
  <p:tag name="KSO_WM_UNIT_ID" val="custom20191457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SLIDE_ID" val="custom20191457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1457"/>
  <p:tag name="KSO_WM_SLIDE_LAYOUT" val="a_m"/>
  <p:tag name="KSO_WM_SLIDE_LAYOUT_CNT" val="1_1"/>
  <p:tag name="KSO_WM_DIAGRAM_GROUP_CODE" val="m1-1"/>
  <p:tag name="KSO_WM_SLIDE_DIAGTYPE" val="m"/>
  <p:tag name="KSO_WM_TEMPLATE_THUMBS_INDEX" val="1、2、3、4、5、6"/>
</p:tagLst>
</file>

<file path=ppt/tags/tag117.xml><?xml version="1.0" encoding="utf-8"?>
<p:tagLst xmlns:p="http://schemas.openxmlformats.org/presentationml/2006/main">
  <p:tag name="KSO_WM_TEMPLATE_CATEGORY" val="custom"/>
  <p:tag name="KSO_WM_TEMPLATE_INDEX" val="20191457"/>
  <p:tag name="KSO_WM_UNIT_TYPE" val="f"/>
  <p:tag name="KSO_WM_UNIT_INDEX" val="1"/>
  <p:tag name="KSO_WM_UNIT_ID" val="custom20191457_7*f*1"/>
  <p:tag name="KSO_WM_UNIT_LAYERLEVEL" val="1"/>
  <p:tag name="KSO_WM_UNIT_VALUE" val="189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DIAGRAM_ISNUMVISUAL" val="0"/>
  <p:tag name="KSO_WM_UNIT_DIAGRAM_ISREFERUNIT" val="0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91457_7*i*1"/>
  <p:tag name="KSO_WM_TEMPLATE_CATEGORY" val="custom"/>
  <p:tag name="KSO_WM_TEMPLATE_INDEX" val="20191457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0191457"/>
  <p:tag name="KSO_WM_UNIT_TYPE" val="a"/>
  <p:tag name="KSO_WM_UNIT_INDEX" val="1"/>
  <p:tag name="KSO_WM_UNIT_ID" val="custom20191457_7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CATEGORY" val="custom"/>
  <p:tag name="KSO_WM_TEMPLATE_INDEX" val="20191457"/>
  <p:tag name="KSO_WM_TAG_VERSION" val="1.0"/>
  <p:tag name="KSO_WM_SLIDE_ID" val="custom20191457_7"/>
  <p:tag name="KSO_WM_SLIDE_INDEX" val="7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70*46"/>
  <p:tag name="KSO_WM_SLIDE_SIZE" val="821*357"/>
</p:tagLst>
</file>

<file path=ppt/tags/tag121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1457_15*a*1"/>
  <p:tag name="KSO_WM_TEMPLATE_CATEGORY" val="custom"/>
  <p:tag name="KSO_WM_TEMPLATE_INDEX" val="2019145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22.xml><?xml version="1.0" encoding="utf-8"?>
<p:tagLst xmlns:p="http://schemas.openxmlformats.org/presentationml/2006/main">
  <p:tag name="KSO_WM_SLIDE_ID" val="custom20191457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1457"/>
  <p:tag name="KSO_WM_SLIDE_LAYOUT" val="a"/>
  <p:tag name="KSO_WM_SLIDE_LAYOUT_CNT" val="1"/>
  <p:tag name="KSO_WM_SLIDE_TYPE" val="endPage"/>
  <p:tag name="KSO_WM_SLIDE_SUBTYPE" val="picTx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1457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1457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BEAUTIFY_FLAG" val="#wm#"/>
  <p:tag name="KSO_WM_TAG_VERSION" val="1.0"/>
  <p:tag name="KSO_WM_TEMPLATE_INDEX" val="20191457"/>
  <p:tag name="KSO_WM_TEMPLATE_CATEGORY" val="custom"/>
  <p:tag name="KSO_WM_TEMPLATE_THUMBS_INDEX" val="1、15"/>
</p:tagLst>
</file>

<file path=ppt/tags/tag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457_1*a*1"/>
  <p:tag name="KSO_WM_TEMPLATE_CATEGORY" val="custom"/>
  <p:tag name="KSO_WM_TEMPLATE_INDEX" val="2019145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96.xml><?xml version="1.0" encoding="utf-8"?>
<p:tagLst xmlns:p="http://schemas.openxmlformats.org/presentationml/2006/main">
  <p:tag name="KSO_WM_SLIDE_ID" val="custom20191457_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1457"/>
  <p:tag name="KSO_WM_SLIDE_LAYOUT" val="a_b"/>
  <p:tag name="KSO_WM_SLIDE_LAYOUT_CNT" val="1_3"/>
  <p:tag name="KSO_WM_SLIDE_TYPE" val="title"/>
  <p:tag name="KSO_WM_SLIDE_SUBTYPE" val="picTxt"/>
  <p:tag name="KSO_WM_TEMPLATE_THUMBS_INDEX" val="1、15"/>
  <p:tag name="KSO_WM_SLIDE_COVER_HASPICTURE" val="2"/>
</p:tagLst>
</file>

<file path=ppt/tags/tag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1457_4*a*1"/>
  <p:tag name="KSO_WM_TEMPLATE_CATEGORY" val="custom"/>
  <p:tag name="KSO_WM_TEMPLATE_INDEX" val="2019145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98.xml><?xml version="1.0" encoding="utf-8"?>
<p:tagLst xmlns:p="http://schemas.openxmlformats.org/presentationml/2006/main">
  <p:tag name="KSO_WM_SLIDE_ID" val="custom2019145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457"/>
  <p:tag name="KSO_WM_SLIDE_LAYOUT" val="a_f"/>
  <p:tag name="KSO_WM_SLIDE_LAYOUT_CNT" val="1_1"/>
  <p:tag name="KSO_WM_SLIDE_TYPE" val="text"/>
  <p:tag name="KSO_WM_SLIDE_SUBTYPE" val="pureTxt"/>
  <p:tag name="KSO_WM_SLIDE_SIZE" val="822*459"/>
  <p:tag name="KSO_WM_SLIDE_POSITION" val="68*26"/>
</p:tagLst>
</file>

<file path=ppt/tags/tag99.xml><?xml version="1.0" encoding="utf-8"?>
<p:tagLst xmlns:p="http://schemas.openxmlformats.org/presentationml/2006/main">
  <p:tag name="KSO_WM_TEMPLATE_CATEGORY" val="custom"/>
  <p:tag name="KSO_WM_TEMPLATE_INDEX" val="20191457"/>
  <p:tag name="KSO_WM_TAG_VERSION" val="1.0"/>
  <p:tag name="KSO_WM_UNIT_TYPE" val="m_h_i"/>
  <p:tag name="KSO_WM_UNIT_INDEX" val="1_1_1"/>
  <p:tag name="KSO_WM_UNIT_ID" val="custom20191457_5*m_h_i*1_1_1"/>
  <p:tag name="KSO_WM_UNIT_LAYERLEVEL" val="1_1_1"/>
  <p:tag name="KSO_WM_BEAUTIFY_FLAG" val="#wm#"/>
  <p:tag name="KSO_WM_DIAGRAM_GROUP_CODE" val="m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41">
      <a:dk1>
        <a:srgbClr val="000000"/>
      </a:dk1>
      <a:lt1>
        <a:srgbClr val="FFFFFF"/>
      </a:lt1>
      <a:dk2>
        <a:srgbClr val="59657B"/>
      </a:dk2>
      <a:lt2>
        <a:srgbClr val="F0F0F0"/>
      </a:lt2>
      <a:accent1>
        <a:srgbClr val="4472C4"/>
      </a:accent1>
      <a:accent2>
        <a:srgbClr val="59657B"/>
      </a:accent2>
      <a:accent3>
        <a:srgbClr val="4472C4"/>
      </a:accent3>
      <a:accent4>
        <a:srgbClr val="59657B"/>
      </a:accent4>
      <a:accent5>
        <a:srgbClr val="4472C4"/>
      </a:accent5>
      <a:accent6>
        <a:srgbClr val="59657B"/>
      </a:accent6>
      <a:hlink>
        <a:srgbClr val="4472C4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WPS 演示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Arial Unicode MS</vt:lpstr>
      <vt:lpstr>微软雅黑</vt:lpstr>
      <vt:lpstr>Franklin Gothic Medium</vt:lpstr>
      <vt:lpstr>Calibri</vt:lpstr>
      <vt:lpstr>黑体</vt:lpstr>
      <vt:lpstr>Wingdings</vt:lpstr>
      <vt:lpstr>Office 主题</vt:lpstr>
      <vt:lpstr>Office 主题​​</vt:lpstr>
      <vt:lpstr>单击此处添加标题</vt:lpstr>
      <vt:lpstr>单击此处添加标题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void</dc:creator>
  <cp:lastModifiedBy>木古水美</cp:lastModifiedBy>
  <cp:revision>129</cp:revision>
  <dcterms:created xsi:type="dcterms:W3CDTF">2017-08-03T09:01:00Z</dcterms:created>
  <dcterms:modified xsi:type="dcterms:W3CDTF">2018-12-13T03:42:44Z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