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51e6a2b2_3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51e6a2b2_3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Early on, we were testing only distributions with high entropy and means near 0.5, but most of the CIs capture these distributions’ means very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noisy distribution turned out not to be very informative relative to the other distributions.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tried to select both continuous and discrete distributions in order to rule that out as a confounding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family of distributions we considered, but did not end up using are beta distributions.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651e6a2b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651e6a2b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Initially we were assuming alpha had to be consistent across distributions, but we later refined our approach to simply require alpha as an upper bound.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651e6a2b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651e6a2b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51e6a2b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651e6a2b2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651e6a2b2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651e6a2b2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651e6a2b2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651e6a2b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675f42a9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675f42a95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675f42a9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675f42a9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15611" y="992767"/>
            <a:ext cx="11360801" cy="2736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  <a:defRPr sz="69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15600" y="3778832"/>
            <a:ext cx="11360801" cy="1056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Arial"/>
              <a:buNone/>
              <a:defRPr sz="3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Arial"/>
              <a:buNone/>
              <a:defRPr sz="3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Arial"/>
              <a:buNone/>
              <a:defRPr sz="3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Arial"/>
              <a:buNone/>
              <a:defRPr sz="3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Arial"/>
              <a:buNone/>
              <a:defRPr sz="3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0" y="0"/>
            <a:ext cx="11360801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15600" y="1536633"/>
            <a:ext cx="11360801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0" y="0"/>
            <a:ext cx="11360801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15600" y="1536633"/>
            <a:ext cx="5333201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6443200" y="1536632"/>
            <a:ext cx="5333201" cy="4555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0" y="0"/>
            <a:ext cx="11360801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15600" y="740799"/>
            <a:ext cx="3744001" cy="1007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15600" y="1852800"/>
            <a:ext cx="3744001" cy="4239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■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53666" y="600199"/>
            <a:ext cx="8490402" cy="5454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/>
        </p:nvSpPr>
        <p:spPr>
          <a:xfrm>
            <a:off x="6096000" y="-167"/>
            <a:ext cx="6096000" cy="6858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354000" y="1644232"/>
            <a:ext cx="5393600" cy="1976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54000" y="3737433"/>
            <a:ext cx="5393600" cy="1646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6586000" y="965433"/>
            <a:ext cx="5116001" cy="4926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799"/>
            <a:ext cx="11360801" cy="112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15600" y="5640766"/>
            <a:ext cx="7998401" cy="806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15600" y="1474833"/>
            <a:ext cx="11360801" cy="2618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  <a:defRPr sz="1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15600" y="4202967"/>
            <a:ext cx="11360801" cy="17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838200" y="119897"/>
            <a:ext cx="10515600" cy="7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15600" y="1536633"/>
            <a:ext cx="11360801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-2"/>
            <a:ext cx="12192000" cy="846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11766" y="908299"/>
            <a:ext cx="11816401" cy="547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635638" y="6427929"/>
            <a:ext cx="401529" cy="39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1" y="-2"/>
            <a:ext cx="12192002" cy="846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11766" y="908299"/>
            <a:ext cx="11816402" cy="5473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635630" y="6427920"/>
            <a:ext cx="401546" cy="392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4294967295" type="ctrTitle"/>
          </p:nvPr>
        </p:nvSpPr>
        <p:spPr>
          <a:xfrm>
            <a:off x="273170" y="520747"/>
            <a:ext cx="11645659" cy="6752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/>
              <a:t>Project 3: Validation of Confidence Intervals</a:t>
            </a:r>
            <a:endParaRPr/>
          </a:p>
        </p:txBody>
      </p:sp>
      <p:sp>
        <p:nvSpPr>
          <p:cNvPr id="103" name="Google Shape;103;p25"/>
          <p:cNvSpPr txBox="1"/>
          <p:nvPr>
            <p:ph idx="4294967295" type="subTitle"/>
          </p:nvPr>
        </p:nvSpPr>
        <p:spPr>
          <a:xfrm>
            <a:off x="4666017" y="5392202"/>
            <a:ext cx="28599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Image Adhikari, Patrick Philippy</a:t>
            </a:r>
            <a:endParaRPr/>
          </a:p>
        </p:txBody>
      </p:sp>
      <p:pic>
        <p:nvPicPr>
          <p:cNvPr descr="Picture 6" id="104" name="Google Shape;1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49" y="6232410"/>
            <a:ext cx="3678037" cy="374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4666025" y="4913053"/>
            <a:ext cx="28599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November 18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9144000" y="5994025"/>
            <a:ext cx="3070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CISC-820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Quantitative Foundations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187800" y="361050"/>
            <a:ext cx="11816400" cy="61359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Thank You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0" y="-2"/>
            <a:ext cx="12192000" cy="846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211766" y="1008543"/>
            <a:ext cx="11195360" cy="51449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Several distributions were sampled in order to evaluate the 10 confidence intervals given.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Bernoulli Distributions with </a:t>
            </a:r>
            <a:r>
              <a:rPr lang="en-US"/>
              <a:t>𝑝∈{0.01, 0.5, 0.99}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Uniform Distributions on the intervals [0.0, 1.0]; [0, 0.3]; [0.3, 0.7]; and [0.7, 1.0]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“Noisy” Distribution consisting of 1,000,000 values in the interval [0.0, 1.0] pre-sampled from a 0, 1 Gaussian distribution.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These datasets were chosen as they have diverse means, skews, and standard deviations.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0" y="-2"/>
            <a:ext cx="12192000" cy="8463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 Criteria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211766" y="908299"/>
            <a:ext cx="11816400" cy="5473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Exact:</a:t>
            </a:r>
            <a:r>
              <a:rPr lang="en-US"/>
              <a:t> A CI is considered </a:t>
            </a:r>
            <a:r>
              <a:rPr b="1" lang="en-US"/>
              <a:t>Exact</a:t>
            </a:r>
            <a:r>
              <a:rPr lang="en-US"/>
              <a:t> if it captures a percentage of sample means greater than some  1-𝛼: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For all tested distributions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For all sample sizes, </a:t>
            </a:r>
            <a:r>
              <a:rPr i="1" lang="en-US"/>
              <a:t>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>
                <a:solidFill>
                  <a:schemeClr val="dk1"/>
                </a:solidFill>
              </a:rPr>
              <a:t>Asymptotic:</a:t>
            </a:r>
            <a:r>
              <a:rPr lang="en-US">
                <a:solidFill>
                  <a:schemeClr val="dk1"/>
                </a:solidFill>
              </a:rPr>
              <a:t> A CI is considered </a:t>
            </a:r>
            <a:r>
              <a:rPr b="1" lang="en-US">
                <a:solidFill>
                  <a:schemeClr val="dk1"/>
                </a:solidFill>
              </a:rPr>
              <a:t>Asymptotic</a:t>
            </a:r>
            <a:r>
              <a:rPr lang="en-US">
                <a:solidFill>
                  <a:schemeClr val="dk1"/>
                </a:solidFill>
              </a:rPr>
              <a:t> if it captures a percentage of sample means greater than some 1-𝛼: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For all tested distributions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Invalid:</a:t>
            </a:r>
            <a:r>
              <a:rPr lang="en-US"/>
              <a:t> A proposed CI is considered </a:t>
            </a:r>
            <a:r>
              <a:rPr b="1" lang="en-US"/>
              <a:t>Invalid</a:t>
            </a:r>
            <a:r>
              <a:rPr lang="en-US"/>
              <a:t> if it: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Has inconsistent </a:t>
            </a:r>
            <a:r>
              <a:rPr lang="en-US">
                <a:solidFill>
                  <a:schemeClr val="dk1"/>
                </a:solidFill>
              </a:rPr>
              <a:t>𝛼 with respect to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solidFill>
                  <a:schemeClr val="dk1"/>
                </a:solidFill>
              </a:rPr>
              <a:t>Often this means it fails to capture any sample means for some distributions.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0" y="-2"/>
            <a:ext cx="12192000" cy="8463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211775" y="908300"/>
            <a:ext cx="11816400" cy="58110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Appears to be </a:t>
            </a:r>
            <a:r>
              <a:rPr b="1" lang="en-US"/>
              <a:t>Asymptotically Valid</a:t>
            </a:r>
            <a:r>
              <a:rPr lang="en-US"/>
              <a:t> with an </a:t>
            </a:r>
            <a:r>
              <a:rPr lang="en-US">
                <a:solidFill>
                  <a:schemeClr val="dk1"/>
                </a:solidFill>
              </a:rPr>
              <a:t>𝛼 of 0.00.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small sample sizes (i.e. 5-10) it is highly probable that the CI will not have enough information to be representative of the population.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This probability decreases to 0.00 with increased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finite distributions like we are testing, 𝛼 is near-zero within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&lt;100.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𝛼 = 0.00 is not informative. This CI is not very practical.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Invalid.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distributions with sparse tails (e.g. &lt;5% outliers), fails to capture mean consistently.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Missed the true mean 100% of the time for our Bernoulli with 𝑝∈{0.01, 0.99}.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</a:rPr>
              <a:t>Asymptotically Valid</a:t>
            </a:r>
            <a:r>
              <a:rPr lang="en-US">
                <a:solidFill>
                  <a:schemeClr val="dk1"/>
                </a:solidFill>
              </a:rPr>
              <a:t> with 𝛼=0.05.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𝛼 approaches and oscillates around 0.05 with high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Behavior is consistent across distributions.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Invalid.</a:t>
            </a:r>
            <a:endParaRPr b="1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distributions with means near 0 or 1, fails to capture the mean.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Missed the true mean 100% of the time for our Bernoulli with 𝑝∈{0.01, 0.99}.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0" y="-2"/>
            <a:ext cx="12192000" cy="8463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211775" y="908300"/>
            <a:ext cx="11816400" cy="58110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en-US"/>
              <a:t>Appears to be </a:t>
            </a:r>
            <a:r>
              <a:rPr b="1" lang="en-US"/>
              <a:t>Exactly</a:t>
            </a:r>
            <a:r>
              <a:rPr b="1" lang="en-US"/>
              <a:t> Valid</a:t>
            </a:r>
            <a:r>
              <a:rPr lang="en-US"/>
              <a:t> with an </a:t>
            </a:r>
            <a:r>
              <a:rPr lang="en-US">
                <a:solidFill>
                  <a:schemeClr val="dk1"/>
                </a:solidFill>
              </a:rPr>
              <a:t>𝛼 of 0.1.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𝛼 oscillates closely around 0.1, but does not appear to be strongly correlated with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Consistent for all distributions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5"/>
            </a:pPr>
            <a:r>
              <a:rPr b="1" lang="en-US">
                <a:solidFill>
                  <a:schemeClr val="dk1"/>
                </a:solidFill>
              </a:rPr>
              <a:t>Invalid.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distributions with means near 0, fails to capture mean consistently.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Missed the true mean 100% of the time for our Bernoulli with 𝑝=0.01.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5"/>
            </a:pPr>
            <a:r>
              <a:rPr b="1" lang="en-US">
                <a:solidFill>
                  <a:schemeClr val="dk1"/>
                </a:solidFill>
              </a:rPr>
              <a:t>Exactly Valid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𝛼 is 0 for most distributions.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Bernoulli with 𝑝=0.5, 𝛼 is approximately 0.1.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5"/>
            </a:pPr>
            <a:r>
              <a:rPr b="1" lang="en-US">
                <a:solidFill>
                  <a:schemeClr val="dk1"/>
                </a:solidFill>
              </a:rPr>
              <a:t>Invalid.</a:t>
            </a:r>
            <a:endParaRPr b="1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distributions with sparse tails (e.g. &lt;5% outliers), fails to capture mean consistently.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Missed the true mean 100% of the time for our Bernoulli with 𝑝∈{0.01, 0.99}.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0" y="-2"/>
            <a:ext cx="12192000" cy="8463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211775" y="908300"/>
            <a:ext cx="11816400" cy="58110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9"/>
            </a:pPr>
            <a:r>
              <a:rPr lang="en-US"/>
              <a:t>Appears to be </a:t>
            </a:r>
            <a:r>
              <a:rPr b="1" lang="en-US"/>
              <a:t>Asymptotically</a:t>
            </a:r>
            <a:r>
              <a:rPr b="1" lang="en-US"/>
              <a:t> Valid</a:t>
            </a:r>
            <a:r>
              <a:rPr lang="en-US"/>
              <a:t> with an </a:t>
            </a:r>
            <a:r>
              <a:rPr lang="en-US">
                <a:solidFill>
                  <a:schemeClr val="dk1"/>
                </a:solidFill>
              </a:rPr>
              <a:t>𝛼 of 0.01.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𝛼 oscillates closely around 0.01 for sufficiently high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Consistent for all distributions.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Notably, higher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 is required for convergence with very skewed distributions.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9"/>
            </a:pPr>
            <a:r>
              <a:rPr b="1" lang="en-US">
                <a:solidFill>
                  <a:schemeClr val="dk1"/>
                </a:solidFill>
              </a:rPr>
              <a:t>Exactly Valid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𝛼 is 0 for most distributions.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For Bernoulli with 𝑝=0.5, 𝛼 is approximately 0.05.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567275" y="4478875"/>
            <a:ext cx="35277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Asymptotic behaviour in CI method 1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31"/>
          <p:cNvGrpSpPr/>
          <p:nvPr/>
        </p:nvGrpSpPr>
        <p:grpSpPr>
          <a:xfrm>
            <a:off x="8" y="0"/>
            <a:ext cx="4659183" cy="3507162"/>
            <a:chOff x="8" y="0"/>
            <a:chExt cx="4659183" cy="3507162"/>
          </a:xfrm>
        </p:grpSpPr>
        <p:pic>
          <p:nvPicPr>
            <p:cNvPr id="143" name="Google Shape;14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" y="14111"/>
              <a:ext cx="4659183" cy="3493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1"/>
            <p:cNvSpPr txBox="1"/>
            <p:nvPr/>
          </p:nvSpPr>
          <p:spPr>
            <a:xfrm>
              <a:off x="1103500" y="0"/>
              <a:ext cx="26670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Bernoulli (mean = 0.99), CI Method 1</a:t>
              </a:r>
              <a:endParaRPr b="1" sz="1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31"/>
          <p:cNvGrpSpPr/>
          <p:nvPr/>
        </p:nvGrpSpPr>
        <p:grpSpPr>
          <a:xfrm>
            <a:off x="7619999" y="110075"/>
            <a:ext cx="4419601" cy="3355763"/>
            <a:chOff x="7619999" y="110075"/>
            <a:chExt cx="4419601" cy="3355763"/>
          </a:xfrm>
        </p:grpSpPr>
        <p:pic>
          <p:nvPicPr>
            <p:cNvPr id="146" name="Google Shape;14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19999" y="152400"/>
              <a:ext cx="4419601" cy="3313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31"/>
            <p:cNvSpPr txBox="1"/>
            <p:nvPr/>
          </p:nvSpPr>
          <p:spPr>
            <a:xfrm>
              <a:off x="8328369" y="110075"/>
              <a:ext cx="30423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Bernoulli (mean = 0.5), CI Method 1</a:t>
              </a:r>
              <a:endParaRPr b="1" sz="1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31"/>
          <p:cNvGrpSpPr/>
          <p:nvPr/>
        </p:nvGrpSpPr>
        <p:grpSpPr>
          <a:xfrm>
            <a:off x="4659200" y="3429000"/>
            <a:ext cx="4007574" cy="3310600"/>
            <a:chOff x="4659200" y="3429000"/>
            <a:chExt cx="4007574" cy="3310600"/>
          </a:xfrm>
        </p:grpSpPr>
        <p:pic>
          <p:nvPicPr>
            <p:cNvPr id="149" name="Google Shape;149;p31"/>
            <p:cNvPicPr preferRelativeResize="0"/>
            <p:nvPr/>
          </p:nvPicPr>
          <p:blipFill rotWithShape="1">
            <a:blip r:embed="rId5">
              <a:alphaModFix/>
            </a:blip>
            <a:srcRect b="0" l="3854" r="4368" t="0"/>
            <a:stretch/>
          </p:blipFill>
          <p:spPr>
            <a:xfrm>
              <a:off x="4659200" y="3465850"/>
              <a:ext cx="4007574" cy="327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31"/>
            <p:cNvSpPr txBox="1"/>
            <p:nvPr/>
          </p:nvSpPr>
          <p:spPr>
            <a:xfrm>
              <a:off x="5370700" y="3429000"/>
              <a:ext cx="26670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Bernoulli (mean = 0.01), CI Method 1</a:t>
              </a:r>
              <a:endParaRPr b="1" sz="1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567275" y="4478875"/>
            <a:ext cx="35277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Invalid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behaviour in CI method 2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32"/>
          <p:cNvGrpSpPr/>
          <p:nvPr/>
        </p:nvGrpSpPr>
        <p:grpSpPr>
          <a:xfrm>
            <a:off x="73750" y="0"/>
            <a:ext cx="4392675" cy="3330225"/>
            <a:chOff x="73750" y="0"/>
            <a:chExt cx="4392675" cy="3330225"/>
          </a:xfrm>
        </p:grpSpPr>
        <p:pic>
          <p:nvPicPr>
            <p:cNvPr id="157" name="Google Shape;15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750" y="36975"/>
              <a:ext cx="4392675" cy="329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32"/>
            <p:cNvSpPr txBox="1"/>
            <p:nvPr/>
          </p:nvSpPr>
          <p:spPr>
            <a:xfrm>
              <a:off x="1103500" y="0"/>
              <a:ext cx="26670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Bernoulli (mean = 0.99), CI Method 2</a:t>
              </a:r>
              <a:endParaRPr b="1" sz="1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32"/>
          <p:cNvGrpSpPr/>
          <p:nvPr/>
        </p:nvGrpSpPr>
        <p:grpSpPr>
          <a:xfrm>
            <a:off x="7771467" y="-33867"/>
            <a:ext cx="4348208" cy="3304566"/>
            <a:chOff x="7771467" y="-33867"/>
            <a:chExt cx="4348208" cy="3304566"/>
          </a:xfrm>
        </p:grpSpPr>
        <p:pic>
          <p:nvPicPr>
            <p:cNvPr id="160" name="Google Shape;16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71467" y="10775"/>
              <a:ext cx="4348208" cy="325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32"/>
            <p:cNvSpPr txBox="1"/>
            <p:nvPr/>
          </p:nvSpPr>
          <p:spPr>
            <a:xfrm>
              <a:off x="8661411" y="-33867"/>
              <a:ext cx="26670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Bernoulli (mean = 0.5), CI Method 2</a:t>
              </a:r>
              <a:endParaRPr b="1" sz="1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32"/>
          <p:cNvGrpSpPr/>
          <p:nvPr/>
        </p:nvGrpSpPr>
        <p:grpSpPr>
          <a:xfrm>
            <a:off x="4094975" y="3228622"/>
            <a:ext cx="4683260" cy="3553178"/>
            <a:chOff x="4094975" y="3228622"/>
            <a:chExt cx="4683260" cy="3553178"/>
          </a:xfrm>
        </p:grpSpPr>
        <p:pic>
          <p:nvPicPr>
            <p:cNvPr id="163" name="Google Shape;163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4975" y="3270700"/>
              <a:ext cx="4683260" cy="3511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32"/>
            <p:cNvSpPr txBox="1"/>
            <p:nvPr/>
          </p:nvSpPr>
          <p:spPr>
            <a:xfrm>
              <a:off x="5294500" y="3228622"/>
              <a:ext cx="26670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Bernoulli (mean = 0.01), CI Method 2</a:t>
              </a:r>
              <a:endParaRPr b="1" sz="1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567275" y="4478875"/>
            <a:ext cx="35277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Valid(Exact) behaviour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in CI method 5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386" y="24475"/>
            <a:ext cx="4317613" cy="323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193825" cy="3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136" y="3269942"/>
            <a:ext cx="4758351" cy="35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