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81" r:id="rId3"/>
    <p:sldId id="279" r:id="rId4"/>
    <p:sldId id="282" r:id="rId5"/>
    <p:sldId id="270" r:id="rId6"/>
    <p:sldId id="272" r:id="rId7"/>
    <p:sldId id="276" r:id="rId8"/>
    <p:sldId id="283" r:id="rId9"/>
    <p:sldId id="285" r:id="rId10"/>
    <p:sldId id="274" r:id="rId11"/>
    <p:sldId id="278"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248" y="-40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C1B59-DCFA-41F6-BBC3-EF3E04480FDE}" type="datetimeFigureOut">
              <a:rPr lang="en-US" smtClean="0"/>
              <a:pPr/>
              <a:t>9/2/2015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E2E81-5DCE-4163-AED2-4C0073DBDEA8}" type="slidenum">
              <a:rPr lang="en-US" smtClean="0"/>
              <a:pPr/>
              <a:t>‹#›</a:t>
            </a:fld>
            <a:endParaRPr lang="en-US"/>
          </a:p>
        </p:txBody>
      </p:sp>
    </p:spTree>
    <p:extLst>
      <p:ext uri="{BB962C8B-B14F-4D97-AF65-F5344CB8AC3E}">
        <p14:creationId xmlns:p14="http://schemas.microsoft.com/office/powerpoint/2010/main" val="122988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Quantitative Foam Pattern Analysis – Woodcraft/Heeschen – AMSE 2015 </a:t>
            </a:r>
            <a:endParaRPr lang="en-US"/>
          </a:p>
        </p:txBody>
      </p:sp>
      <p:sp>
        <p:nvSpPr>
          <p:cNvPr id="6" name="Slide Number Placeholder 5"/>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Quantitative Foam Pattern Analysis – Woodcraft/Heeschen – AMSE 2015 </a:t>
            </a:r>
            <a:endParaRPr lang="en-US"/>
          </a:p>
        </p:txBody>
      </p:sp>
      <p:sp>
        <p:nvSpPr>
          <p:cNvPr id="6" name="Slide Number Placeholder 5"/>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Quantitative Foam Pattern Analysis – Woodcraft/Heeschen – AMSE 2015 </a:t>
            </a:r>
            <a:endParaRPr lang="en-US"/>
          </a:p>
        </p:txBody>
      </p:sp>
      <p:sp>
        <p:nvSpPr>
          <p:cNvPr id="6" name="Slide Number Placeholder 5"/>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Line 32"/>
          <p:cNvSpPr>
            <a:spLocks noChangeShapeType="1"/>
          </p:cNvSpPr>
          <p:nvPr/>
        </p:nvSpPr>
        <p:spPr bwMode="auto">
          <a:xfrm>
            <a:off x="457200" y="6489700"/>
            <a:ext cx="6705600" cy="0"/>
          </a:xfrm>
          <a:prstGeom prst="line">
            <a:avLst/>
          </a:prstGeom>
          <a:noFill/>
          <a:ln w="9525">
            <a:solidFill>
              <a:srgbClr val="133522"/>
            </a:solidFill>
            <a:round/>
            <a:headEnd/>
            <a:tailEnd/>
          </a:ln>
          <a:effectLst/>
        </p:spPr>
        <p:txBody>
          <a:bodyPr wrap="none" anchor="ctr"/>
          <a:lstStyle/>
          <a:p>
            <a:pPr>
              <a:defRPr/>
            </a:pPr>
            <a:endParaRPr lang="en-US"/>
          </a:p>
        </p:txBody>
      </p:sp>
      <p:sp>
        <p:nvSpPr>
          <p:cNvPr id="5" name="Line 39"/>
          <p:cNvSpPr>
            <a:spLocks noChangeShapeType="1"/>
          </p:cNvSpPr>
          <p:nvPr/>
        </p:nvSpPr>
        <p:spPr bwMode="auto">
          <a:xfrm>
            <a:off x="457200" y="622300"/>
            <a:ext cx="5029200" cy="0"/>
          </a:xfrm>
          <a:prstGeom prst="line">
            <a:avLst/>
          </a:prstGeom>
          <a:noFill/>
          <a:ln w="50800">
            <a:solidFill>
              <a:schemeClr val="folHlink"/>
            </a:solidFill>
            <a:round/>
            <a:headEnd/>
            <a:tailEnd/>
          </a:ln>
          <a:effectLst/>
        </p:spPr>
        <p:txBody>
          <a:bodyPr wrap="none" anchor="ctr"/>
          <a:lstStyle/>
          <a:p>
            <a:pPr>
              <a:defRPr/>
            </a:pPr>
            <a:endParaRPr lang="en-US"/>
          </a:p>
        </p:txBody>
      </p:sp>
      <p:sp>
        <p:nvSpPr>
          <p:cNvPr id="6" name="Line 41"/>
          <p:cNvSpPr>
            <a:spLocks noChangeShapeType="1"/>
          </p:cNvSpPr>
          <p:nvPr/>
        </p:nvSpPr>
        <p:spPr bwMode="auto">
          <a:xfrm>
            <a:off x="5702300" y="6562725"/>
            <a:ext cx="3048000" cy="0"/>
          </a:xfrm>
          <a:prstGeom prst="line">
            <a:avLst/>
          </a:prstGeom>
          <a:noFill/>
          <a:ln w="28575">
            <a:solidFill>
              <a:schemeClr val="folHlink"/>
            </a:solidFill>
            <a:round/>
            <a:headEnd/>
            <a:tailEnd/>
          </a:ln>
          <a:effectLst/>
        </p:spPr>
        <p:txBody>
          <a:bodyPr wrap="none" anchor="ctr"/>
          <a:lstStyle/>
          <a:p>
            <a:pPr>
              <a:defRPr/>
            </a:pPr>
            <a:endParaRPr lang="en-US"/>
          </a:p>
        </p:txBody>
      </p:sp>
      <p:sp>
        <p:nvSpPr>
          <p:cNvPr id="7" name="Line 43"/>
          <p:cNvSpPr>
            <a:spLocks noChangeShapeType="1"/>
          </p:cNvSpPr>
          <p:nvPr/>
        </p:nvSpPr>
        <p:spPr bwMode="auto">
          <a:xfrm>
            <a:off x="1371600" y="704850"/>
            <a:ext cx="5638800" cy="0"/>
          </a:xfrm>
          <a:prstGeom prst="line">
            <a:avLst/>
          </a:prstGeom>
          <a:noFill/>
          <a:ln w="9525">
            <a:solidFill>
              <a:srgbClr val="000000"/>
            </a:solidFill>
            <a:round/>
            <a:headEnd/>
            <a:tailEnd/>
          </a:ln>
          <a:effectLst/>
        </p:spPr>
        <p:txBody>
          <a:bodyPr wrap="none" anchor="ctr"/>
          <a:lstStyle/>
          <a:p>
            <a:pPr>
              <a:defRPr/>
            </a:pPr>
            <a:endParaRPr lang="en-US"/>
          </a:p>
        </p:txBody>
      </p:sp>
      <p:sp>
        <p:nvSpPr>
          <p:cNvPr id="8" name="Text Box 38"/>
          <p:cNvSpPr txBox="1">
            <a:spLocks noChangeArrowheads="1"/>
          </p:cNvSpPr>
          <p:nvPr/>
        </p:nvSpPr>
        <p:spPr bwMode="auto">
          <a:xfrm>
            <a:off x="446088" y="298450"/>
            <a:ext cx="5040312" cy="304800"/>
          </a:xfrm>
          <a:prstGeom prst="rect">
            <a:avLst/>
          </a:prstGeom>
          <a:noFill/>
          <a:ln w="12700">
            <a:noFill/>
            <a:miter lim="800000"/>
            <a:headEnd/>
            <a:tailEnd/>
          </a:ln>
          <a:effectLst/>
        </p:spPr>
        <p:txBody>
          <a:bodyPr lIns="0" tIns="0" rIns="0" bIns="0">
            <a:spAutoFit/>
          </a:bodyPr>
          <a:lstStyle/>
          <a:p>
            <a:pPr eaLnBrk="0" hangingPunct="0">
              <a:spcBef>
                <a:spcPct val="50000"/>
              </a:spcBef>
              <a:defRPr/>
            </a:pPr>
            <a:r>
              <a:rPr lang="en-US" altLang="en-US" sz="2000" dirty="0" smtClean="0"/>
              <a:t>Title here?</a:t>
            </a:r>
            <a:endParaRPr lang="en-US" altLang="en-US" sz="2000" dirty="0"/>
          </a:p>
        </p:txBody>
      </p:sp>
      <p:grpSp>
        <p:nvGrpSpPr>
          <p:cNvPr id="2" name="Group 53"/>
          <p:cNvGrpSpPr>
            <a:grpSpLocks/>
          </p:cNvGrpSpPr>
          <p:nvPr/>
        </p:nvGrpSpPr>
        <p:grpSpPr bwMode="auto">
          <a:xfrm>
            <a:off x="9313863" y="457200"/>
            <a:ext cx="1905000" cy="2835275"/>
            <a:chOff x="5904" y="288"/>
            <a:chExt cx="1200" cy="1786"/>
          </a:xfrm>
        </p:grpSpPr>
        <p:sp>
          <p:nvSpPr>
            <p:cNvPr id="10" name="Text Box 54"/>
            <p:cNvSpPr txBox="1">
              <a:spLocks noChangeArrowheads="1"/>
            </p:cNvSpPr>
            <p:nvPr/>
          </p:nvSpPr>
          <p:spPr bwMode="auto">
            <a:xfrm>
              <a:off x="6192" y="288"/>
              <a:ext cx="912" cy="1786"/>
            </a:xfrm>
            <a:prstGeom prst="rect">
              <a:avLst/>
            </a:prstGeom>
            <a:noFill/>
            <a:ln w="12700">
              <a:noFill/>
              <a:miter lim="800000"/>
              <a:headEnd/>
              <a:tailEnd/>
            </a:ln>
            <a:effectLst/>
          </p:spPr>
          <p:txBody>
            <a:bodyPr>
              <a:spAutoFit/>
            </a:bodyPr>
            <a:lstStyle/>
            <a:p>
              <a:pPr eaLnBrk="0" hangingPunct="0">
                <a:spcBef>
                  <a:spcPct val="50000"/>
                </a:spcBef>
                <a:defRPr/>
              </a:pPr>
              <a:r>
                <a:rPr lang="en-US" altLang="en-US" sz="2000" b="1">
                  <a:solidFill>
                    <a:schemeClr val="bg1"/>
                  </a:solidFill>
                </a:rPr>
                <a:t>Ensure that there is free space of      at least   3/16-inch (4.8 mm) around the DOW Diamond.</a:t>
              </a:r>
            </a:p>
          </p:txBody>
        </p:sp>
        <p:sp>
          <p:nvSpPr>
            <p:cNvPr id="11" name="Line 55"/>
            <p:cNvSpPr>
              <a:spLocks noChangeShapeType="1"/>
            </p:cNvSpPr>
            <p:nvPr/>
          </p:nvSpPr>
          <p:spPr bwMode="auto">
            <a:xfrm flipH="1">
              <a:off x="5904" y="394"/>
              <a:ext cx="288" cy="0"/>
            </a:xfrm>
            <a:prstGeom prst="line">
              <a:avLst/>
            </a:prstGeom>
            <a:noFill/>
            <a:ln w="25400">
              <a:solidFill>
                <a:schemeClr val="bg1"/>
              </a:solidFill>
              <a:round/>
              <a:headEnd/>
              <a:tailEnd type="triangle" w="med" len="med"/>
            </a:ln>
            <a:effectLst/>
          </p:spPr>
          <p:txBody>
            <a:bodyPr wrap="none" anchor="ctr"/>
            <a:lstStyle/>
            <a:p>
              <a:pPr>
                <a:defRPr/>
              </a:pPr>
              <a:endParaRPr lang="en-US"/>
            </a:p>
          </p:txBody>
        </p:sp>
      </p:grpSp>
      <p:sp>
        <p:nvSpPr>
          <p:cNvPr id="12" name="Text Box 61"/>
          <p:cNvSpPr txBox="1">
            <a:spLocks noChangeArrowheads="1"/>
          </p:cNvSpPr>
          <p:nvPr/>
        </p:nvSpPr>
        <p:spPr bwMode="auto">
          <a:xfrm>
            <a:off x="8443913" y="746125"/>
            <a:ext cx="457200" cy="273050"/>
          </a:xfrm>
          <a:prstGeom prst="rect">
            <a:avLst/>
          </a:prstGeom>
          <a:noFill/>
          <a:ln w="12700">
            <a:noFill/>
            <a:miter lim="800000"/>
            <a:headEnd/>
            <a:tailEnd/>
          </a:ln>
          <a:effectLst/>
        </p:spPr>
        <p:txBody>
          <a:bodyPr lIns="0" tIns="0" rIns="0" bIns="0">
            <a:spAutoFit/>
          </a:bodyPr>
          <a:lstStyle/>
          <a:p>
            <a:pPr eaLnBrk="0" hangingPunct="0">
              <a:defRPr/>
            </a:pPr>
            <a:r>
              <a:rPr lang="en-US" sz="900">
                <a:solidFill>
                  <a:srgbClr val="FF0000"/>
                </a:solidFill>
                <a:latin typeface="Arial" charset="0"/>
              </a:rPr>
              <a:t>®</a:t>
            </a:r>
            <a:r>
              <a:rPr lang="en-US" sz="900">
                <a:solidFill>
                  <a:srgbClr val="FF0000"/>
                </a:solidFill>
              </a:rPr>
              <a:t> </a:t>
            </a:r>
          </a:p>
          <a:p>
            <a:pPr eaLnBrk="0" hangingPunct="0">
              <a:defRPr/>
            </a:pPr>
            <a:endParaRPr lang="en-US" sz="900">
              <a:solidFill>
                <a:srgbClr val="FF0000"/>
              </a:solidFill>
            </a:endParaRPr>
          </a:p>
        </p:txBody>
      </p:sp>
      <p:sp>
        <p:nvSpPr>
          <p:cNvPr id="134155" name="Rectangle 11"/>
          <p:cNvSpPr>
            <a:spLocks noGrp="1" noChangeArrowheads="1"/>
          </p:cNvSpPr>
          <p:nvPr>
            <p:ph type="subTitle" idx="1"/>
          </p:nvPr>
        </p:nvSpPr>
        <p:spPr>
          <a:xfrm>
            <a:off x="457200" y="3713163"/>
            <a:ext cx="8229600" cy="1752600"/>
          </a:xfrm>
        </p:spPr>
        <p:txBody>
          <a:bodyPr/>
          <a:lstStyle>
            <a:lvl1pPr>
              <a:defRPr/>
            </a:lvl1pPr>
          </a:lstStyle>
          <a:p>
            <a:r>
              <a:rPr lang="en-US" altLang="en-US" smtClean="0"/>
              <a:t>Click to edit Master subtitle style</a:t>
            </a:r>
            <a:endParaRPr lang="en-US" altLang="en-US"/>
          </a:p>
        </p:txBody>
      </p:sp>
      <p:sp>
        <p:nvSpPr>
          <p:cNvPr id="13" name="Rectangle 57"/>
          <p:cNvSpPr>
            <a:spLocks noGrp="1" noChangeArrowheads="1"/>
          </p:cNvSpPr>
          <p:nvPr>
            <p:ph type="ftr" sz="quarter" idx="10"/>
          </p:nvPr>
        </p:nvSpPr>
        <p:spPr/>
        <p:txBody>
          <a:bodyPr/>
          <a:lstStyle>
            <a:lvl1pPr marL="0" marR="0" indent="0" algn="ctr" defTabSz="914400" rtl="0" eaLnBrk="0" fontAlgn="base" latinLnBrk="0" hangingPunct="0">
              <a:lnSpc>
                <a:spcPct val="100000"/>
              </a:lnSpc>
              <a:spcBef>
                <a:spcPct val="0"/>
              </a:spcBef>
              <a:spcAft>
                <a:spcPct val="0"/>
              </a:spcAft>
              <a:buClrTx/>
              <a:buSzTx/>
              <a:buFontTx/>
              <a:buNone/>
              <a:tabLst/>
              <a:defRPr sz="1200"/>
            </a:lvl1pPr>
          </a:lstStyle>
          <a:p>
            <a:r>
              <a:rPr lang="en-US" dirty="0" smtClean="0"/>
              <a:t>Quantitative Foam Pattern Analysis – Heeschen/Woodcraft – ImageJ 2015</a:t>
            </a:r>
          </a:p>
          <a:p>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cSld>
  <p:clrMapOvr>
    <a:masterClrMapping/>
  </p:clrMapOvr>
  <p:transition/>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dirty="0" smtClean="0"/>
              <a:t>Quantitative Foam Pattern Analysis – Heeschen/Woodcraft – ImageJ 2015 </a:t>
            </a:r>
            <a:endParaRPr lang="en-US" dirty="0"/>
          </a:p>
        </p:txBody>
      </p:sp>
    </p:spTree>
  </p:cSld>
  <p:clrMapOvr>
    <a:masterClrMapping/>
  </p:clrMapOvr>
  <p:transition/>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Quantitative Foam Pattern Analysis – Woodcraft/Heeschen – AMSE 2015 </a:t>
            </a:r>
            <a:endParaRPr lang="en-US"/>
          </a:p>
        </p:txBody>
      </p:sp>
      <p:sp>
        <p:nvSpPr>
          <p:cNvPr id="6" name="Slide Number Placeholder 5"/>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57263"/>
            <a:ext cx="2057400" cy="54435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57263"/>
            <a:ext cx="6019800" cy="5443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Quantitative Foam Pattern Analysis – Woodcraft/Heeschen – AMSE 2015 </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57263"/>
            <a:ext cx="8229600" cy="5443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Quantitative Foam Pattern Analysis – Woodcraft/Heeschen – AMSE 2015 </a:t>
            </a:r>
            <a:endParaRPr lang="en-US"/>
          </a:p>
        </p:txBody>
      </p:sp>
      <p:sp>
        <p:nvSpPr>
          <p:cNvPr id="6" name="Slide Number Placeholder 5"/>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Quantitative Foam Pattern Analysis – Woodcraft/Heeschen – AMSE 2015 </a:t>
            </a:r>
            <a:endParaRPr lang="en-US"/>
          </a:p>
        </p:txBody>
      </p:sp>
      <p:sp>
        <p:nvSpPr>
          <p:cNvPr id="7" name="Slide Number Placeholder 6"/>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Quantitative Foam Pattern Analysis – Woodcraft/Heeschen – AMSE 2015 </a:t>
            </a:r>
            <a:endParaRPr lang="en-US"/>
          </a:p>
        </p:txBody>
      </p:sp>
      <p:sp>
        <p:nvSpPr>
          <p:cNvPr id="9" name="Slide Number Placeholder 8"/>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Quantitative Foam Pattern Analysis – Woodcraft/Heeschen – AMSE 2015 </a:t>
            </a:r>
            <a:endParaRPr lang="en-US"/>
          </a:p>
        </p:txBody>
      </p:sp>
      <p:sp>
        <p:nvSpPr>
          <p:cNvPr id="5" name="Slide Number Placeholder 4"/>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Quantitative Foam Pattern Analysis – Woodcraft/Heeschen – AMSE 2015 </a:t>
            </a:r>
            <a:endParaRPr lang="en-US"/>
          </a:p>
        </p:txBody>
      </p:sp>
      <p:sp>
        <p:nvSpPr>
          <p:cNvPr id="4" name="Slide Number Placeholder 3"/>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Quantitative Foam Pattern Analysis – Woodcraft/Heeschen – AMSE 2015 </a:t>
            </a:r>
            <a:endParaRPr lang="en-US"/>
          </a:p>
        </p:txBody>
      </p:sp>
      <p:sp>
        <p:nvSpPr>
          <p:cNvPr id="7" name="Slide Number Placeholder 6"/>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Quantitative Foam Pattern Analysis – Woodcraft/Heeschen – AMSE 2015 </a:t>
            </a:r>
            <a:endParaRPr lang="en-US"/>
          </a:p>
        </p:txBody>
      </p:sp>
      <p:sp>
        <p:nvSpPr>
          <p:cNvPr id="7" name="Slide Number Placeholder 6"/>
          <p:cNvSpPr>
            <a:spLocks noGrp="1"/>
          </p:cNvSpPr>
          <p:nvPr>
            <p:ph type="sldNum" sz="quarter" idx="12"/>
          </p:nvPr>
        </p:nvSpPr>
        <p:spPr/>
        <p:txBody>
          <a:bodyPr/>
          <a:lstStyle/>
          <a:p>
            <a:fld id="{68BEEE45-CB61-427F-AF1E-E5802D0CD8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Quantitative Foam Pattern Analysis – Woodcraft/Heeschen – AMSE 2015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EEE45-CB61-427F-AF1E-E5802D0CD8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457200" y="957263"/>
            <a:ext cx="64770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Rectangle 12"/>
          <p:cNvSpPr>
            <a:spLocks noGrp="1" noChangeArrowheads="1"/>
          </p:cNvSpPr>
          <p:nvPr>
            <p:ph type="body" idx="1"/>
          </p:nvPr>
        </p:nvSpPr>
        <p:spPr bwMode="auto">
          <a:xfrm>
            <a:off x="457200" y="1981200"/>
            <a:ext cx="82296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4" name="Line 20"/>
          <p:cNvSpPr>
            <a:spLocks noChangeShapeType="1"/>
          </p:cNvSpPr>
          <p:nvPr/>
        </p:nvSpPr>
        <p:spPr bwMode="auto">
          <a:xfrm>
            <a:off x="457200" y="6489700"/>
            <a:ext cx="6705600" cy="0"/>
          </a:xfrm>
          <a:prstGeom prst="line">
            <a:avLst/>
          </a:prstGeom>
          <a:noFill/>
          <a:ln w="9525">
            <a:solidFill>
              <a:srgbClr val="000000"/>
            </a:solidFill>
            <a:round/>
            <a:headEnd/>
            <a:tailEnd/>
          </a:ln>
          <a:effectLst/>
        </p:spPr>
        <p:txBody>
          <a:bodyPr wrap="none" anchor="ctr"/>
          <a:lstStyle/>
          <a:p>
            <a:pPr>
              <a:defRPr/>
            </a:pPr>
            <a:endParaRPr lang="en-US"/>
          </a:p>
        </p:txBody>
      </p:sp>
      <p:sp>
        <p:nvSpPr>
          <p:cNvPr id="1071" name="Line 47"/>
          <p:cNvSpPr>
            <a:spLocks noChangeShapeType="1"/>
          </p:cNvSpPr>
          <p:nvPr/>
        </p:nvSpPr>
        <p:spPr bwMode="auto">
          <a:xfrm>
            <a:off x="457200" y="622300"/>
            <a:ext cx="5029200" cy="0"/>
          </a:xfrm>
          <a:prstGeom prst="line">
            <a:avLst/>
          </a:prstGeom>
          <a:noFill/>
          <a:ln w="50800">
            <a:solidFill>
              <a:schemeClr val="folHlink"/>
            </a:solidFill>
            <a:round/>
            <a:headEnd/>
            <a:tailEnd/>
          </a:ln>
          <a:effectLst/>
        </p:spPr>
        <p:txBody>
          <a:bodyPr wrap="none" anchor="ctr"/>
          <a:lstStyle/>
          <a:p>
            <a:pPr>
              <a:defRPr/>
            </a:pPr>
            <a:endParaRPr lang="en-US"/>
          </a:p>
        </p:txBody>
      </p:sp>
      <p:sp>
        <p:nvSpPr>
          <p:cNvPr id="1076" name="Line 52"/>
          <p:cNvSpPr>
            <a:spLocks noChangeShapeType="1"/>
          </p:cNvSpPr>
          <p:nvPr/>
        </p:nvSpPr>
        <p:spPr bwMode="auto">
          <a:xfrm>
            <a:off x="5702300" y="6562725"/>
            <a:ext cx="3048000" cy="0"/>
          </a:xfrm>
          <a:prstGeom prst="line">
            <a:avLst/>
          </a:prstGeom>
          <a:noFill/>
          <a:ln w="28575">
            <a:solidFill>
              <a:schemeClr val="folHlink"/>
            </a:solidFill>
            <a:round/>
            <a:headEnd/>
            <a:tailEnd/>
          </a:ln>
          <a:effectLst/>
        </p:spPr>
        <p:txBody>
          <a:bodyPr wrap="none" anchor="ctr"/>
          <a:lstStyle/>
          <a:p>
            <a:pPr>
              <a:defRPr/>
            </a:pPr>
            <a:endParaRPr lang="en-US"/>
          </a:p>
        </p:txBody>
      </p:sp>
      <p:sp>
        <p:nvSpPr>
          <p:cNvPr id="1078" name="Line 54"/>
          <p:cNvSpPr>
            <a:spLocks noChangeShapeType="1"/>
          </p:cNvSpPr>
          <p:nvPr/>
        </p:nvSpPr>
        <p:spPr bwMode="auto">
          <a:xfrm>
            <a:off x="1371600" y="704850"/>
            <a:ext cx="5638800" cy="0"/>
          </a:xfrm>
          <a:prstGeom prst="line">
            <a:avLst/>
          </a:prstGeom>
          <a:noFill/>
          <a:ln w="9525">
            <a:solidFill>
              <a:srgbClr val="000000"/>
            </a:solidFill>
            <a:round/>
            <a:headEnd/>
            <a:tailEnd/>
          </a:ln>
          <a:effectLst/>
        </p:spPr>
        <p:txBody>
          <a:bodyPr wrap="none" anchor="ctr"/>
          <a:lstStyle/>
          <a:p>
            <a:pPr>
              <a:defRPr/>
            </a:pPr>
            <a:endParaRPr lang="en-US"/>
          </a:p>
        </p:txBody>
      </p:sp>
      <p:grpSp>
        <p:nvGrpSpPr>
          <p:cNvPr id="2" name="Group 64"/>
          <p:cNvGrpSpPr>
            <a:grpSpLocks/>
          </p:cNvGrpSpPr>
          <p:nvPr/>
        </p:nvGrpSpPr>
        <p:grpSpPr bwMode="auto">
          <a:xfrm>
            <a:off x="9313863" y="457200"/>
            <a:ext cx="1905000" cy="2835275"/>
            <a:chOff x="5904" y="288"/>
            <a:chExt cx="1200" cy="1786"/>
          </a:xfrm>
        </p:grpSpPr>
        <p:sp>
          <p:nvSpPr>
            <p:cNvPr id="1086" name="Text Box 62"/>
            <p:cNvSpPr txBox="1">
              <a:spLocks noChangeArrowheads="1"/>
            </p:cNvSpPr>
            <p:nvPr/>
          </p:nvSpPr>
          <p:spPr bwMode="auto">
            <a:xfrm>
              <a:off x="6192" y="288"/>
              <a:ext cx="912" cy="1786"/>
            </a:xfrm>
            <a:prstGeom prst="rect">
              <a:avLst/>
            </a:prstGeom>
            <a:noFill/>
            <a:ln w="12700">
              <a:noFill/>
              <a:miter lim="800000"/>
              <a:headEnd/>
              <a:tailEnd/>
            </a:ln>
            <a:effectLst/>
          </p:spPr>
          <p:txBody>
            <a:bodyPr>
              <a:spAutoFit/>
            </a:bodyPr>
            <a:lstStyle/>
            <a:p>
              <a:pPr eaLnBrk="0" hangingPunct="0">
                <a:spcBef>
                  <a:spcPct val="50000"/>
                </a:spcBef>
                <a:defRPr/>
              </a:pPr>
              <a:r>
                <a:rPr lang="en-US" altLang="en-US" sz="2000" b="1">
                  <a:solidFill>
                    <a:schemeClr val="bg1"/>
                  </a:solidFill>
                </a:rPr>
                <a:t>Ensure that there is free space of      at least   3/16-inch (4.8 mm) around the DOW Diamond.</a:t>
              </a:r>
            </a:p>
          </p:txBody>
        </p:sp>
        <p:sp>
          <p:nvSpPr>
            <p:cNvPr id="1087" name="Line 63"/>
            <p:cNvSpPr>
              <a:spLocks noChangeShapeType="1"/>
            </p:cNvSpPr>
            <p:nvPr/>
          </p:nvSpPr>
          <p:spPr bwMode="auto">
            <a:xfrm flipH="1">
              <a:off x="5904" y="394"/>
              <a:ext cx="288" cy="0"/>
            </a:xfrm>
            <a:prstGeom prst="line">
              <a:avLst/>
            </a:prstGeom>
            <a:noFill/>
            <a:ln w="25400">
              <a:solidFill>
                <a:schemeClr val="bg1"/>
              </a:solidFill>
              <a:round/>
              <a:headEnd/>
              <a:tailEnd type="triangle" w="med" len="med"/>
            </a:ln>
            <a:effectLst/>
          </p:spPr>
          <p:txBody>
            <a:bodyPr wrap="none" anchor="ctr"/>
            <a:lstStyle/>
            <a:p>
              <a:pPr>
                <a:defRPr/>
              </a:pPr>
              <a:endParaRPr lang="en-US"/>
            </a:p>
          </p:txBody>
        </p:sp>
      </p:grpSp>
      <p:sp>
        <p:nvSpPr>
          <p:cNvPr id="1090" name="Rectangle 66"/>
          <p:cNvSpPr>
            <a:spLocks noGrp="1" noChangeArrowheads="1"/>
          </p:cNvSpPr>
          <p:nvPr>
            <p:ph type="ftr" sz="quarter" idx="3"/>
          </p:nvPr>
        </p:nvSpPr>
        <p:spPr bwMode="auto">
          <a:xfrm>
            <a:off x="1524000" y="6572250"/>
            <a:ext cx="6096000" cy="274638"/>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0" hangingPunct="0">
              <a:defRPr sz="1200">
                <a:solidFill>
                  <a:srgbClr val="000000"/>
                </a:solidFill>
              </a:defRPr>
            </a:lvl1pPr>
          </a:lstStyle>
          <a:p>
            <a:r>
              <a:rPr lang="en-US" smtClean="0"/>
              <a:t>Quantitative Foam Pattern Analysis – Woodcraft/Heeschen – AMSE 2015</a:t>
            </a:r>
          </a:p>
          <a:p>
            <a:endParaRPr lang="en-US" dirty="0"/>
          </a:p>
        </p:txBody>
      </p:sp>
      <p:sp>
        <p:nvSpPr>
          <p:cNvPr id="1094" name="Text Box 70"/>
          <p:cNvSpPr txBox="1">
            <a:spLocks noChangeArrowheads="1"/>
          </p:cNvSpPr>
          <p:nvPr/>
        </p:nvSpPr>
        <p:spPr bwMode="auto">
          <a:xfrm>
            <a:off x="8443913" y="746125"/>
            <a:ext cx="457200" cy="273050"/>
          </a:xfrm>
          <a:prstGeom prst="rect">
            <a:avLst/>
          </a:prstGeom>
          <a:noFill/>
          <a:ln w="12700">
            <a:noFill/>
            <a:miter lim="800000"/>
            <a:headEnd/>
            <a:tailEnd/>
          </a:ln>
          <a:effectLst/>
        </p:spPr>
        <p:txBody>
          <a:bodyPr lIns="0" tIns="0" rIns="0" bIns="0">
            <a:spAutoFit/>
          </a:bodyPr>
          <a:lstStyle/>
          <a:p>
            <a:pPr eaLnBrk="0" hangingPunct="0">
              <a:defRPr/>
            </a:pPr>
            <a:r>
              <a:rPr lang="en-US" sz="900">
                <a:solidFill>
                  <a:srgbClr val="FF0000"/>
                </a:solidFill>
                <a:latin typeface="Arial" charset="0"/>
              </a:rPr>
              <a:t>®</a:t>
            </a:r>
            <a:r>
              <a:rPr lang="en-US" sz="900">
                <a:solidFill>
                  <a:srgbClr val="FF0000"/>
                </a:solidFill>
              </a:rPr>
              <a:t> </a:t>
            </a:r>
          </a:p>
          <a:p>
            <a:pPr eaLnBrk="0" hangingPunct="0">
              <a:defRPr/>
            </a:pPr>
            <a:endParaRPr lang="en-US" sz="900">
              <a:solidFill>
                <a:srgbClr val="FF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hf sldNum="0" hdr="0" dt="0"/>
  <p:txStyles>
    <p:titleStyle>
      <a:lvl1pPr algn="l" rtl="0" eaLnBrk="1" fontAlgn="base" hangingPunct="1">
        <a:lnSpc>
          <a:spcPct val="85000"/>
        </a:lnSpc>
        <a:spcBef>
          <a:spcPct val="0"/>
        </a:spcBef>
        <a:spcAft>
          <a:spcPct val="0"/>
        </a:spcAft>
        <a:defRPr sz="3000" b="1">
          <a:solidFill>
            <a:srgbClr val="000000"/>
          </a:solidFill>
          <a:latin typeface="+mj-lt"/>
          <a:ea typeface="+mj-ea"/>
          <a:cs typeface="+mj-cs"/>
        </a:defRPr>
      </a:lvl1pPr>
      <a:lvl2pPr algn="l" rtl="0" eaLnBrk="1" fontAlgn="base" hangingPunct="1">
        <a:lnSpc>
          <a:spcPct val="85000"/>
        </a:lnSpc>
        <a:spcBef>
          <a:spcPct val="0"/>
        </a:spcBef>
        <a:spcAft>
          <a:spcPct val="0"/>
        </a:spcAft>
        <a:defRPr sz="3000" b="1">
          <a:solidFill>
            <a:srgbClr val="000000"/>
          </a:solidFill>
          <a:latin typeface="Arial Narrow" pitchFamily="34" charset="0"/>
        </a:defRPr>
      </a:lvl2pPr>
      <a:lvl3pPr algn="l" rtl="0" eaLnBrk="1" fontAlgn="base" hangingPunct="1">
        <a:lnSpc>
          <a:spcPct val="85000"/>
        </a:lnSpc>
        <a:spcBef>
          <a:spcPct val="0"/>
        </a:spcBef>
        <a:spcAft>
          <a:spcPct val="0"/>
        </a:spcAft>
        <a:defRPr sz="3000" b="1">
          <a:solidFill>
            <a:srgbClr val="000000"/>
          </a:solidFill>
          <a:latin typeface="Arial Narrow" pitchFamily="34" charset="0"/>
        </a:defRPr>
      </a:lvl3pPr>
      <a:lvl4pPr algn="l" rtl="0" eaLnBrk="1" fontAlgn="base" hangingPunct="1">
        <a:lnSpc>
          <a:spcPct val="85000"/>
        </a:lnSpc>
        <a:spcBef>
          <a:spcPct val="0"/>
        </a:spcBef>
        <a:spcAft>
          <a:spcPct val="0"/>
        </a:spcAft>
        <a:defRPr sz="3000" b="1">
          <a:solidFill>
            <a:srgbClr val="000000"/>
          </a:solidFill>
          <a:latin typeface="Arial Narrow" pitchFamily="34" charset="0"/>
        </a:defRPr>
      </a:lvl4pPr>
      <a:lvl5pPr algn="l" rtl="0" eaLnBrk="1" fontAlgn="base" hangingPunct="1">
        <a:lnSpc>
          <a:spcPct val="85000"/>
        </a:lnSpc>
        <a:spcBef>
          <a:spcPct val="0"/>
        </a:spcBef>
        <a:spcAft>
          <a:spcPct val="0"/>
        </a:spcAft>
        <a:defRPr sz="3000" b="1">
          <a:solidFill>
            <a:srgbClr val="000000"/>
          </a:solidFill>
          <a:latin typeface="Arial Narrow" pitchFamily="34" charset="0"/>
        </a:defRPr>
      </a:lvl5pPr>
      <a:lvl6pPr marL="457200" algn="l" rtl="0" eaLnBrk="1" fontAlgn="base" hangingPunct="1">
        <a:lnSpc>
          <a:spcPct val="85000"/>
        </a:lnSpc>
        <a:spcBef>
          <a:spcPct val="0"/>
        </a:spcBef>
        <a:spcAft>
          <a:spcPct val="0"/>
        </a:spcAft>
        <a:defRPr sz="3000" b="1">
          <a:solidFill>
            <a:srgbClr val="000000"/>
          </a:solidFill>
          <a:latin typeface="Arial Narrow" pitchFamily="34" charset="0"/>
        </a:defRPr>
      </a:lvl6pPr>
      <a:lvl7pPr marL="914400" algn="l" rtl="0" eaLnBrk="1" fontAlgn="base" hangingPunct="1">
        <a:lnSpc>
          <a:spcPct val="85000"/>
        </a:lnSpc>
        <a:spcBef>
          <a:spcPct val="0"/>
        </a:spcBef>
        <a:spcAft>
          <a:spcPct val="0"/>
        </a:spcAft>
        <a:defRPr sz="3000" b="1">
          <a:solidFill>
            <a:srgbClr val="000000"/>
          </a:solidFill>
          <a:latin typeface="Arial Narrow" pitchFamily="34" charset="0"/>
        </a:defRPr>
      </a:lvl7pPr>
      <a:lvl8pPr marL="1371600" algn="l" rtl="0" eaLnBrk="1" fontAlgn="base" hangingPunct="1">
        <a:lnSpc>
          <a:spcPct val="85000"/>
        </a:lnSpc>
        <a:spcBef>
          <a:spcPct val="0"/>
        </a:spcBef>
        <a:spcAft>
          <a:spcPct val="0"/>
        </a:spcAft>
        <a:defRPr sz="3000" b="1">
          <a:solidFill>
            <a:srgbClr val="000000"/>
          </a:solidFill>
          <a:latin typeface="Arial Narrow" pitchFamily="34" charset="0"/>
        </a:defRPr>
      </a:lvl8pPr>
      <a:lvl9pPr marL="1828800" algn="l" rtl="0" eaLnBrk="1" fontAlgn="base" hangingPunct="1">
        <a:lnSpc>
          <a:spcPct val="85000"/>
        </a:lnSpc>
        <a:spcBef>
          <a:spcPct val="0"/>
        </a:spcBef>
        <a:spcAft>
          <a:spcPct val="0"/>
        </a:spcAft>
        <a:defRPr sz="3000" b="1">
          <a:solidFill>
            <a:srgbClr val="000000"/>
          </a:solidFill>
          <a:latin typeface="Arial Narrow" pitchFamily="34" charset="0"/>
        </a:defRPr>
      </a:lvl9pPr>
    </p:titleStyle>
    <p:bodyStyle>
      <a:lvl1pPr marL="293688" indent="-293688" algn="l" rtl="0" eaLnBrk="1" fontAlgn="base" hangingPunct="1">
        <a:lnSpc>
          <a:spcPct val="88000"/>
        </a:lnSpc>
        <a:spcBef>
          <a:spcPct val="35000"/>
        </a:spcBef>
        <a:spcAft>
          <a:spcPct val="10000"/>
        </a:spcAft>
        <a:buClr>
          <a:srgbClr val="000000"/>
        </a:buClr>
        <a:buSzPct val="100000"/>
        <a:buChar char="•"/>
        <a:defRPr sz="2600">
          <a:solidFill>
            <a:srgbClr val="000000"/>
          </a:solidFill>
          <a:latin typeface="+mn-lt"/>
          <a:ea typeface="+mn-ea"/>
          <a:cs typeface="+mn-cs"/>
        </a:defRPr>
      </a:lvl1pPr>
      <a:lvl2pPr marL="747713" indent="-293688" algn="l" rtl="0" eaLnBrk="1" fontAlgn="base" hangingPunct="1">
        <a:lnSpc>
          <a:spcPct val="88000"/>
        </a:lnSpc>
        <a:spcBef>
          <a:spcPct val="25000"/>
        </a:spcBef>
        <a:spcAft>
          <a:spcPct val="0"/>
        </a:spcAft>
        <a:buClr>
          <a:srgbClr val="000000"/>
        </a:buClr>
        <a:buSzPct val="100000"/>
        <a:buChar char="•"/>
        <a:defRPr sz="2400">
          <a:solidFill>
            <a:srgbClr val="000000"/>
          </a:solidFill>
          <a:latin typeface="+mn-lt"/>
        </a:defRPr>
      </a:lvl2pPr>
      <a:lvl3pPr marL="1201738" indent="-293688" algn="l" rtl="0" eaLnBrk="1" fontAlgn="base" hangingPunct="1">
        <a:lnSpc>
          <a:spcPct val="88000"/>
        </a:lnSpc>
        <a:spcBef>
          <a:spcPct val="15000"/>
        </a:spcBef>
        <a:spcAft>
          <a:spcPct val="0"/>
        </a:spcAft>
        <a:buClr>
          <a:srgbClr val="000000"/>
        </a:buClr>
        <a:buSzPct val="100000"/>
        <a:buChar char="»"/>
        <a:defRPr sz="2400">
          <a:solidFill>
            <a:srgbClr val="000000"/>
          </a:solidFill>
          <a:latin typeface="+mn-lt"/>
        </a:defRPr>
      </a:lvl3pPr>
      <a:lvl4pPr marL="1655763"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4pPr>
      <a:lvl5pPr marL="21097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5pPr>
      <a:lvl6pPr marL="25669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6pPr>
      <a:lvl7pPr marL="30241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7pPr>
      <a:lvl8pPr marL="34813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8pPr>
      <a:lvl9pPr marL="39385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mecourse.com/landinig/software/software.html" TargetMode="External"/><Relationship Id="rId2" Type="http://schemas.openxmlformats.org/officeDocument/2006/relationships/hyperlink" Target="http://www.optinav.com/imagej.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7331"/>
            <a:ext cx="7772400" cy="1470025"/>
          </a:xfrm>
        </p:spPr>
        <p:txBody>
          <a:bodyPr anchor="t">
            <a:normAutofit/>
          </a:bodyPr>
          <a:lstStyle/>
          <a:p>
            <a:pPr algn="ctr">
              <a:lnSpc>
                <a:spcPct val="100000"/>
              </a:lnSpc>
            </a:pPr>
            <a:r>
              <a:rPr lang="en-US" dirty="0" smtClean="0"/>
              <a:t>Quantitative Characterization of Cellular Irregularities in Extruded Polystyrene Foam Using Digital Image Processing and Analysis</a:t>
            </a:r>
            <a:endParaRPr lang="en-US" dirty="0"/>
          </a:p>
        </p:txBody>
      </p:sp>
      <p:sp>
        <p:nvSpPr>
          <p:cNvPr id="3" name="Subtitle 2"/>
          <p:cNvSpPr>
            <a:spLocks noGrp="1"/>
          </p:cNvSpPr>
          <p:nvPr>
            <p:ph type="subTitle" idx="1"/>
          </p:nvPr>
        </p:nvSpPr>
        <p:spPr>
          <a:xfrm>
            <a:off x="457200" y="2387601"/>
            <a:ext cx="8229600" cy="1041400"/>
          </a:xfrm>
        </p:spPr>
        <p:txBody>
          <a:bodyPr/>
          <a:lstStyle/>
          <a:p>
            <a:pPr algn="ctr">
              <a:buNone/>
            </a:pPr>
            <a:r>
              <a:rPr lang="en-US" sz="2000" dirty="0"/>
              <a:t>William A. Heeschen </a:t>
            </a:r>
            <a:r>
              <a:rPr lang="en-US" sz="2000" dirty="0" smtClean="0"/>
              <a:t>&amp; Valentina Woodcraft</a:t>
            </a:r>
          </a:p>
          <a:p>
            <a:pPr algn="ctr">
              <a:buNone/>
            </a:pPr>
            <a:r>
              <a:rPr lang="en-US" sz="2000" dirty="0" smtClean="0"/>
              <a:t>The Dow Chemical Company</a:t>
            </a:r>
          </a:p>
          <a:p>
            <a:pPr algn="ctr">
              <a:buNone/>
            </a:pPr>
            <a:r>
              <a:rPr lang="en-US" sz="2000" dirty="0" smtClean="0"/>
              <a:t>Midland, Michigan</a:t>
            </a:r>
          </a:p>
        </p:txBody>
      </p:sp>
      <p:sp>
        <p:nvSpPr>
          <p:cNvPr id="4" name="Footer Placeholder 3"/>
          <p:cNvSpPr>
            <a:spLocks noGrp="1"/>
          </p:cNvSpPr>
          <p:nvPr>
            <p:ph type="ftr" sz="quarter" idx="10"/>
          </p:nvPr>
        </p:nvSpPr>
        <p:spPr/>
        <p:txBody>
          <a:bodyPr/>
          <a:lstStyle/>
          <a:p>
            <a:r>
              <a:rPr lang="en-US" dirty="0" smtClean="0">
                <a:solidFill>
                  <a:srgbClr val="000000"/>
                </a:solidFill>
              </a:rPr>
              <a:t>Quantitative Foam Pattern Analysis – </a:t>
            </a:r>
            <a:r>
              <a:rPr lang="en-US" dirty="0" smtClean="0">
                <a:solidFill>
                  <a:srgbClr val="000000"/>
                </a:solidFill>
              </a:rPr>
              <a:t>Heeschen/Woodcraft </a:t>
            </a:r>
            <a:r>
              <a:rPr lang="en-US" dirty="0" smtClean="0">
                <a:solidFill>
                  <a:srgbClr val="000000"/>
                </a:solidFill>
              </a:rPr>
              <a:t>– </a:t>
            </a:r>
            <a:r>
              <a:rPr lang="en-US" dirty="0" smtClean="0">
                <a:solidFill>
                  <a:srgbClr val="000000"/>
                </a:solidFill>
              </a:rPr>
              <a:t>ImageJ 2015 </a:t>
            </a:r>
            <a:endParaRPr lang="en-US" dirty="0">
              <a:solidFill>
                <a:srgbClr val="000000"/>
              </a:solidFill>
            </a:endParaRPr>
          </a:p>
        </p:txBody>
      </p:sp>
      <p:sp>
        <p:nvSpPr>
          <p:cNvPr id="6" name="Content Placeholder 2"/>
          <p:cNvSpPr txBox="1">
            <a:spLocks/>
          </p:cNvSpPr>
          <p:nvPr/>
        </p:nvSpPr>
        <p:spPr bwMode="auto">
          <a:xfrm>
            <a:off x="283222" y="4031941"/>
            <a:ext cx="8229600" cy="212755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293688" indent="-293688" algn="l" rtl="0" eaLnBrk="1" fontAlgn="base" hangingPunct="1">
              <a:lnSpc>
                <a:spcPct val="88000"/>
              </a:lnSpc>
              <a:spcBef>
                <a:spcPct val="35000"/>
              </a:spcBef>
              <a:spcAft>
                <a:spcPct val="10000"/>
              </a:spcAft>
              <a:buClr>
                <a:srgbClr val="000000"/>
              </a:buClr>
              <a:buSzPct val="100000"/>
              <a:buChar char="•"/>
              <a:defRPr sz="2600">
                <a:solidFill>
                  <a:srgbClr val="000000"/>
                </a:solidFill>
                <a:latin typeface="+mn-lt"/>
                <a:ea typeface="+mn-ea"/>
                <a:cs typeface="+mn-cs"/>
              </a:defRPr>
            </a:lvl1pPr>
            <a:lvl2pPr marL="747713" indent="-293688" algn="l" rtl="0" eaLnBrk="1" fontAlgn="base" hangingPunct="1">
              <a:lnSpc>
                <a:spcPct val="88000"/>
              </a:lnSpc>
              <a:spcBef>
                <a:spcPct val="25000"/>
              </a:spcBef>
              <a:spcAft>
                <a:spcPct val="0"/>
              </a:spcAft>
              <a:buClr>
                <a:srgbClr val="000000"/>
              </a:buClr>
              <a:buSzPct val="100000"/>
              <a:buChar char="•"/>
              <a:defRPr sz="2400">
                <a:solidFill>
                  <a:srgbClr val="000000"/>
                </a:solidFill>
                <a:latin typeface="+mn-lt"/>
              </a:defRPr>
            </a:lvl2pPr>
            <a:lvl3pPr marL="1201738" indent="-293688" algn="l" rtl="0" eaLnBrk="1" fontAlgn="base" hangingPunct="1">
              <a:lnSpc>
                <a:spcPct val="88000"/>
              </a:lnSpc>
              <a:spcBef>
                <a:spcPct val="15000"/>
              </a:spcBef>
              <a:spcAft>
                <a:spcPct val="0"/>
              </a:spcAft>
              <a:buClr>
                <a:srgbClr val="000000"/>
              </a:buClr>
              <a:buSzPct val="100000"/>
              <a:buChar char="»"/>
              <a:defRPr sz="2400">
                <a:solidFill>
                  <a:srgbClr val="000000"/>
                </a:solidFill>
                <a:latin typeface="+mn-lt"/>
              </a:defRPr>
            </a:lvl3pPr>
            <a:lvl4pPr marL="1655763"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4pPr>
            <a:lvl5pPr marL="21097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5pPr>
            <a:lvl6pPr marL="25669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6pPr>
            <a:lvl7pPr marL="30241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7pPr>
            <a:lvl8pPr marL="34813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8pPr>
            <a:lvl9pPr marL="3938588" indent="-277813" algn="l" rtl="0" eaLnBrk="1" fontAlgn="base" hangingPunct="1">
              <a:lnSpc>
                <a:spcPct val="88000"/>
              </a:lnSpc>
              <a:spcBef>
                <a:spcPct val="10000"/>
              </a:spcBef>
              <a:spcAft>
                <a:spcPct val="0"/>
              </a:spcAft>
              <a:buClr>
                <a:srgbClr val="000000"/>
              </a:buClr>
              <a:buSzPct val="100000"/>
              <a:buChar char="»"/>
              <a:defRPr sz="2400">
                <a:solidFill>
                  <a:srgbClr val="000000"/>
                </a:solidFill>
                <a:latin typeface="+mn-lt"/>
              </a:defRPr>
            </a:lvl9pPr>
          </a:lstStyle>
          <a:p>
            <a:pPr marL="0" indent="0" algn="ctr">
              <a:buNone/>
            </a:pPr>
            <a:r>
              <a:rPr lang="en-US" dirty="0" smtClean="0"/>
              <a:t>Motivation and Background</a:t>
            </a:r>
          </a:p>
          <a:p>
            <a:pPr marL="0" indent="0" algn="ctr">
              <a:buNone/>
            </a:pPr>
            <a:r>
              <a:rPr lang="en-US" dirty="0" smtClean="0"/>
              <a:t>Image Analysis</a:t>
            </a:r>
          </a:p>
          <a:p>
            <a:pPr marL="0" indent="0" algn="ctr">
              <a:buNone/>
            </a:pPr>
            <a:r>
              <a:rPr lang="en-US" dirty="0" smtClean="0"/>
              <a:t>Correlation of Human Rating with Image Analysis</a:t>
            </a:r>
          </a:p>
          <a:p>
            <a:pPr marL="0" indent="0" algn="ctr">
              <a:buNone/>
            </a:pPr>
            <a:r>
              <a:rPr lang="en-US" dirty="0" smtClean="0"/>
              <a:t>Conclusions and Path </a:t>
            </a:r>
            <a:r>
              <a:rPr lang="en-US" dirty="0" smtClean="0"/>
              <a:t>Forward</a:t>
            </a:r>
            <a:endParaRPr lang="en-US" dirty="0" smtClean="0"/>
          </a:p>
        </p:txBody>
      </p:sp>
    </p:spTree>
    <p:extLst>
      <p:ext uri="{BB962C8B-B14F-4D97-AF65-F5344CB8AC3E}">
        <p14:creationId xmlns:p14="http://schemas.microsoft.com/office/powerpoint/2010/main" val="3838701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7160"/>
            <a:ext cx="8229600" cy="497719"/>
          </a:xfrm>
        </p:spPr>
        <p:txBody>
          <a:bodyPr>
            <a:noAutofit/>
          </a:bodyPr>
          <a:lstStyle/>
          <a:p>
            <a:r>
              <a:rPr lang="en-US" dirty="0" smtClean="0"/>
              <a:t>Legal Disclaimer</a:t>
            </a:r>
            <a:br>
              <a:rPr lang="en-US" dirty="0" smtClean="0"/>
            </a:br>
            <a:endParaRPr lang="en-US" dirty="0"/>
          </a:p>
        </p:txBody>
      </p:sp>
      <p:sp>
        <p:nvSpPr>
          <p:cNvPr id="3" name="Content Placeholder 2"/>
          <p:cNvSpPr>
            <a:spLocks noGrp="1"/>
          </p:cNvSpPr>
          <p:nvPr>
            <p:ph idx="1"/>
          </p:nvPr>
        </p:nvSpPr>
        <p:spPr>
          <a:xfrm>
            <a:off x="369494" y="1349176"/>
            <a:ext cx="8229600" cy="5746556"/>
          </a:xfrm>
        </p:spPr>
        <p:txBody>
          <a:bodyPr>
            <a:normAutofit/>
          </a:bodyPr>
          <a:lstStyle/>
          <a:p>
            <a:r>
              <a:rPr lang="en-US" sz="2000" b="1" dirty="0" smtClean="0"/>
              <a:t>Notice</a:t>
            </a:r>
            <a:r>
              <a:rPr lang="en-US" sz="2000" dirty="0" smtClean="0"/>
              <a:t>: No freedom from infringement of any patent owned by Dow or others is to be inferred. Because use conditions and applicable laws may differ from one location to another and may change with time, Customer is responsible for determining whether products and the information in this document are appropriate for Customer's use and for ensuring that Customer's workplace and disposal practices are in compliance with applicable laws and other government enactments. The product shown in this literature may not be available for sale and/or available in all geographies where Dow is represented. The claims made may not have been approved for use in all countries. Dow assumes no obligation or liability for the information in this document. References to “Dow” or the “Company” mean the Dow legal entity selling the products to Customer unless otherwise expressly noted. NO WARRANTIES ARE GIVEN; ALL IMPLIED WARRANTIES OF MERCHANTABILITY OR FITNESS FOR A PARTICULAR PURPOSE ARE EXPRESSLY EXCLUDED.</a:t>
            </a:r>
          </a:p>
          <a:p>
            <a:endParaRPr lang="en-US" sz="2000" dirty="0" smtClean="0"/>
          </a:p>
          <a:p>
            <a:pPr>
              <a:buNone/>
            </a:pPr>
            <a:endParaRPr lang="en-US" sz="2000" dirty="0" smtClean="0"/>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211"/>
            <a:ext cx="8288448" cy="914400"/>
          </a:xfrm>
        </p:spPr>
        <p:txBody>
          <a:bodyPr/>
          <a:lstStyle/>
          <a:p>
            <a:pPr algn="ctr"/>
            <a:r>
              <a:rPr lang="en-US" dirty="0" smtClean="0"/>
              <a:t>End Of Talk</a:t>
            </a:r>
            <a:endParaRPr lang="en-US" dirty="0"/>
          </a:p>
        </p:txBody>
      </p:sp>
      <p:sp>
        <p:nvSpPr>
          <p:cNvPr id="3" name="Footer Placeholder 2"/>
          <p:cNvSpPr>
            <a:spLocks noGrp="1"/>
          </p:cNvSpPr>
          <p:nvPr>
            <p:ph type="ftr" sz="quarter" idx="10"/>
          </p:nvPr>
        </p:nvSpPr>
        <p:spPr/>
        <p:txBody>
          <a:bodyPr/>
          <a:lstStyle/>
          <a:p>
            <a:r>
              <a:rPr lang="en-US" dirty="0"/>
              <a:t>Quantitative Foam Pattern Analysis – Heeschen/Woodcraft – ImageJ 2015</a:t>
            </a:r>
            <a:endParaRPr lang="en-US" dirty="0"/>
          </a:p>
        </p:txBody>
      </p:sp>
      <p:pic>
        <p:nvPicPr>
          <p:cNvPr id="1026" name="Picture 1" descr="https://tse1.mm.bing.net/th?&amp;id=JN.Y1w/RCo6WX6RJ66pP1OMbg&amp;w=300&amp;h=300&amp;c=0&amp;pid=1.9&amp;rs=0&amp;p=0"/>
          <p:cNvPicPr>
            <a:picLocks noChangeAspect="1" noChangeArrowheads="1"/>
          </p:cNvPicPr>
          <p:nvPr/>
        </p:nvPicPr>
        <p:blipFill>
          <a:blip r:embed="rId2" cstate="print"/>
          <a:srcRect/>
          <a:stretch>
            <a:fillRect/>
          </a:stretch>
        </p:blipFill>
        <p:spPr bwMode="auto">
          <a:xfrm>
            <a:off x="3213209" y="3232916"/>
            <a:ext cx="2847975" cy="1724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lum bright="10000" contrast="16000"/>
          </a:blip>
          <a:srcRect/>
          <a:stretch>
            <a:fillRect/>
          </a:stretch>
        </p:blipFill>
        <p:spPr bwMode="auto">
          <a:xfrm>
            <a:off x="5595938" y="1374450"/>
            <a:ext cx="3319272" cy="1341428"/>
          </a:xfrm>
          <a:prstGeom prst="rect">
            <a:avLst/>
          </a:prstGeom>
          <a:noFill/>
          <a:ln w="19050">
            <a:solidFill>
              <a:srgbClr val="002060"/>
            </a:solidFill>
            <a:miter lim="800000"/>
            <a:headEnd/>
            <a:tailEnd/>
          </a:ln>
          <a:effectLst/>
        </p:spPr>
      </p:pic>
      <p:sp>
        <p:nvSpPr>
          <p:cNvPr id="2" name="Title 1"/>
          <p:cNvSpPr>
            <a:spLocks noGrp="1"/>
          </p:cNvSpPr>
          <p:nvPr>
            <p:ph type="title"/>
          </p:nvPr>
        </p:nvSpPr>
        <p:spPr>
          <a:xfrm>
            <a:off x="365760" y="137160"/>
            <a:ext cx="8229600" cy="497719"/>
          </a:xfrm>
        </p:spPr>
        <p:txBody>
          <a:bodyPr>
            <a:normAutofit/>
          </a:bodyPr>
          <a:lstStyle/>
          <a:p>
            <a:r>
              <a:rPr lang="en-US" dirty="0" smtClean="0"/>
              <a:t>Motivation and Background</a:t>
            </a:r>
            <a:endParaRPr lang="en-US" dirty="0"/>
          </a:p>
        </p:txBody>
      </p:sp>
      <p:sp>
        <p:nvSpPr>
          <p:cNvPr id="3" name="Content Placeholder 2"/>
          <p:cNvSpPr>
            <a:spLocks noGrp="1"/>
          </p:cNvSpPr>
          <p:nvPr>
            <p:ph idx="1"/>
          </p:nvPr>
        </p:nvSpPr>
        <p:spPr>
          <a:xfrm>
            <a:off x="76201" y="2932388"/>
            <a:ext cx="8962796" cy="3610959"/>
          </a:xfrm>
        </p:spPr>
        <p:txBody>
          <a:bodyPr>
            <a:normAutofit fontScale="77500" lnSpcReduction="20000"/>
          </a:bodyPr>
          <a:lstStyle/>
          <a:p>
            <a:r>
              <a:rPr lang="en-US" sz="2800" dirty="0" smtClean="0"/>
              <a:t>Flow - induced cell size irregularities in extruded foam structure </a:t>
            </a:r>
            <a:r>
              <a:rPr lang="en-US" sz="2800" dirty="0" smtClean="0">
                <a:sym typeface="Wingdings" pitchFamily="2" charset="2"/>
              </a:rPr>
              <a:t></a:t>
            </a:r>
            <a:r>
              <a:rPr lang="en-US" sz="2800" dirty="0" smtClean="0"/>
              <a:t> </a:t>
            </a:r>
            <a:r>
              <a:rPr lang="en-US" sz="3400" b="1" dirty="0" smtClean="0"/>
              <a:t>foam pattern</a:t>
            </a:r>
            <a:endParaRPr lang="en-US" sz="2800" dirty="0" smtClean="0"/>
          </a:p>
          <a:p>
            <a:pPr lvl="1">
              <a:lnSpc>
                <a:spcPct val="120000"/>
              </a:lnSpc>
              <a:defRPr/>
            </a:pPr>
            <a:r>
              <a:rPr lang="en-US" sz="2600" dirty="0" smtClean="0"/>
              <a:t>Overall pattern strength</a:t>
            </a:r>
          </a:p>
          <a:p>
            <a:pPr lvl="2">
              <a:lnSpc>
                <a:spcPct val="120000"/>
              </a:lnSpc>
              <a:defRPr/>
            </a:pPr>
            <a:r>
              <a:rPr lang="en-US" sz="2600" dirty="0" smtClean="0"/>
              <a:t>Magnitude of difference between “small” and “large” cells</a:t>
            </a:r>
          </a:p>
          <a:p>
            <a:pPr lvl="2">
              <a:lnSpc>
                <a:spcPct val="120000"/>
              </a:lnSpc>
              <a:defRPr/>
            </a:pPr>
            <a:r>
              <a:rPr lang="en-US" sz="2600" dirty="0" smtClean="0"/>
              <a:t>Sharpness of boundaries between small-cell and large-cell domains </a:t>
            </a:r>
          </a:p>
          <a:p>
            <a:pPr lvl="2">
              <a:lnSpc>
                <a:spcPct val="120000"/>
              </a:lnSpc>
              <a:defRPr/>
            </a:pPr>
            <a:r>
              <a:rPr lang="en-US" sz="2600" dirty="0" smtClean="0"/>
              <a:t>Cell size consistency within domains</a:t>
            </a:r>
          </a:p>
          <a:p>
            <a:pPr lvl="1">
              <a:lnSpc>
                <a:spcPct val="120000"/>
              </a:lnSpc>
              <a:defRPr/>
            </a:pPr>
            <a:r>
              <a:rPr lang="en-US" sz="2600" dirty="0" smtClean="0"/>
              <a:t>Overall pattern shape due to extent of correlated sizes</a:t>
            </a:r>
          </a:p>
          <a:p>
            <a:r>
              <a:rPr lang="en-US" sz="2800" b="1" i="1" dirty="0" smtClean="0"/>
              <a:t>Historic human panel rating is inconsistent.</a:t>
            </a:r>
            <a:endParaRPr lang="en-US" b="1" i="1" dirty="0" smtClean="0"/>
          </a:p>
          <a:p>
            <a:r>
              <a:rPr lang="en-US" sz="2800" b="1" i="1" dirty="0" smtClean="0"/>
              <a:t>Ubiquitous foam patterns + difficulty to quantify </a:t>
            </a:r>
            <a:r>
              <a:rPr lang="en-US" sz="2800" b="1" i="1" dirty="0" smtClean="0">
                <a:sym typeface="Wingdings" pitchFamily="2" charset="2"/>
              </a:rPr>
              <a:t></a:t>
            </a:r>
            <a:r>
              <a:rPr lang="en-US" sz="2800" b="1" i="1" dirty="0" smtClean="0"/>
              <a:t> need for robust analytical method</a:t>
            </a:r>
          </a:p>
        </p:txBody>
      </p:sp>
      <p:sp>
        <p:nvSpPr>
          <p:cNvPr id="4" name="Footer Placeholder 3"/>
          <p:cNvSpPr>
            <a:spLocks noGrp="1"/>
          </p:cNvSpPr>
          <p:nvPr>
            <p:ph type="ftr" sz="quarter" idx="10"/>
          </p:nvPr>
        </p:nvSpPr>
        <p:spPr/>
        <p:txBody>
          <a:bodyPr/>
          <a:lstStyle/>
          <a:p>
            <a:r>
              <a:rPr lang="en-US" dirty="0" smtClean="0"/>
              <a:t>Quantitative Foam Pattern Analysis – </a:t>
            </a:r>
            <a:r>
              <a:rPr lang="en-US" dirty="0" smtClean="0"/>
              <a:t>Heeschen/Woodcraft </a:t>
            </a:r>
            <a:r>
              <a:rPr lang="en-US" dirty="0" smtClean="0"/>
              <a:t>– </a:t>
            </a:r>
            <a:r>
              <a:rPr lang="en-US" dirty="0" smtClean="0"/>
              <a:t>ImageJ </a:t>
            </a:r>
            <a:r>
              <a:rPr lang="en-US" dirty="0" smtClean="0"/>
              <a:t>2015 </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2573664" y="988079"/>
            <a:ext cx="3169920" cy="1474470"/>
          </a:xfrm>
          <a:prstGeom prst="rect">
            <a:avLst/>
          </a:prstGeom>
          <a:noFill/>
          <a:ln w="19050">
            <a:solidFill>
              <a:srgbClr val="002060"/>
            </a:solid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190253" y="766841"/>
            <a:ext cx="2663190" cy="1261110"/>
          </a:xfrm>
          <a:prstGeom prst="rect">
            <a:avLst/>
          </a:prstGeom>
          <a:noFill/>
          <a:ln w="19050">
            <a:solidFill>
              <a:srgbClr val="002060"/>
            </a:solidFill>
            <a:miter lim="800000"/>
            <a:headEnd/>
            <a:tailEnd/>
          </a:ln>
          <a:effectLst/>
        </p:spPr>
      </p:pic>
      <p:sp>
        <p:nvSpPr>
          <p:cNvPr id="8" name="TextBox 7"/>
          <p:cNvSpPr txBox="1"/>
          <p:nvPr/>
        </p:nvSpPr>
        <p:spPr>
          <a:xfrm>
            <a:off x="914400" y="1686911"/>
            <a:ext cx="835485" cy="369332"/>
          </a:xfrm>
          <a:prstGeom prst="rect">
            <a:avLst/>
          </a:prstGeom>
          <a:noFill/>
        </p:spPr>
        <p:txBody>
          <a:bodyPr wrap="none" rtlCol="0">
            <a:spAutoFit/>
          </a:bodyPr>
          <a:lstStyle/>
          <a:p>
            <a:r>
              <a:rPr lang="en-US" dirty="0" smtClean="0"/>
              <a:t>Minimal</a:t>
            </a:r>
            <a:endParaRPr lang="en-US" dirty="0"/>
          </a:p>
        </p:txBody>
      </p:sp>
      <p:sp>
        <p:nvSpPr>
          <p:cNvPr id="9" name="TextBox 8"/>
          <p:cNvSpPr txBox="1"/>
          <p:nvPr/>
        </p:nvSpPr>
        <p:spPr>
          <a:xfrm>
            <a:off x="3652345" y="2091559"/>
            <a:ext cx="1239442" cy="369332"/>
          </a:xfrm>
          <a:prstGeom prst="rect">
            <a:avLst/>
          </a:prstGeom>
          <a:noFill/>
        </p:spPr>
        <p:txBody>
          <a:bodyPr wrap="none" rtlCol="0">
            <a:spAutoFit/>
          </a:bodyPr>
          <a:lstStyle/>
          <a:p>
            <a:r>
              <a:rPr lang="en-US" dirty="0" smtClean="0"/>
              <a:t>Intermediate</a:t>
            </a:r>
            <a:endParaRPr lang="en-US" dirty="0"/>
          </a:p>
        </p:txBody>
      </p:sp>
      <p:sp>
        <p:nvSpPr>
          <p:cNvPr id="10" name="TextBox 9"/>
          <p:cNvSpPr txBox="1"/>
          <p:nvPr/>
        </p:nvSpPr>
        <p:spPr>
          <a:xfrm>
            <a:off x="6768662" y="2370083"/>
            <a:ext cx="744114" cy="369332"/>
          </a:xfrm>
          <a:prstGeom prst="rect">
            <a:avLst/>
          </a:prstGeom>
          <a:noFill/>
        </p:spPr>
        <p:txBody>
          <a:bodyPr wrap="none" rtlCol="0">
            <a:spAutoFit/>
          </a:bodyPr>
          <a:lstStyle/>
          <a:p>
            <a:r>
              <a:rPr lang="en-US" dirty="0" smtClean="0"/>
              <a:t>Strong</a:t>
            </a:r>
            <a:endParaRPr lang="en-US" dirty="0"/>
          </a:p>
        </p:txBody>
      </p:sp>
    </p:spTree>
    <p:extLst>
      <p:ext uri="{BB962C8B-B14F-4D97-AF65-F5344CB8AC3E}">
        <p14:creationId xmlns:p14="http://schemas.microsoft.com/office/powerpoint/2010/main" val="122192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7160"/>
            <a:ext cx="8229600" cy="497719"/>
          </a:xfrm>
        </p:spPr>
        <p:txBody>
          <a:bodyPr>
            <a:noAutofit/>
          </a:bodyPr>
          <a:lstStyle/>
          <a:p>
            <a:r>
              <a:rPr lang="en-US" dirty="0" smtClean="0"/>
              <a:t>Image Analysis - Method</a:t>
            </a:r>
            <a:br>
              <a:rPr lang="en-US" dirty="0" smtClean="0"/>
            </a:br>
            <a:endParaRPr lang="en-US" dirty="0"/>
          </a:p>
        </p:txBody>
      </p:sp>
      <p:sp>
        <p:nvSpPr>
          <p:cNvPr id="3" name="Content Placeholder 2"/>
          <p:cNvSpPr>
            <a:spLocks noGrp="1"/>
          </p:cNvSpPr>
          <p:nvPr>
            <p:ph idx="1"/>
          </p:nvPr>
        </p:nvSpPr>
        <p:spPr>
          <a:xfrm>
            <a:off x="171535" y="2787650"/>
            <a:ext cx="4489365" cy="2114550"/>
          </a:xfrm>
        </p:spPr>
        <p:txBody>
          <a:bodyPr>
            <a:normAutofit/>
          </a:bodyPr>
          <a:lstStyle/>
          <a:p>
            <a:r>
              <a:rPr lang="en-US" sz="1600" dirty="0" smtClean="0"/>
              <a:t>Ridge isolation:  </a:t>
            </a:r>
            <a:r>
              <a:rPr lang="en-US" sz="1600" i="1" dirty="0" smtClean="0"/>
              <a:t>Remove Outliers…</a:t>
            </a:r>
            <a:r>
              <a:rPr lang="en-US" sz="1600" dirty="0" smtClean="0"/>
              <a:t> “bright” and “dark”</a:t>
            </a:r>
          </a:p>
          <a:p>
            <a:r>
              <a:rPr lang="en-US" sz="1600" i="1" dirty="0" smtClean="0"/>
              <a:t>Find Ridges</a:t>
            </a:r>
            <a:r>
              <a:rPr lang="en-US" sz="1600" dirty="0" smtClean="0"/>
              <a:t> (Variance, Brightest, Darkest)</a:t>
            </a:r>
          </a:p>
          <a:p>
            <a:r>
              <a:rPr lang="en-US" sz="1600" dirty="0" smtClean="0"/>
              <a:t>Pattern–based feature acceptance/rejection</a:t>
            </a:r>
          </a:p>
          <a:p>
            <a:r>
              <a:rPr lang="en-US" sz="1600" dirty="0" smtClean="0"/>
              <a:t>Quantitative pattern assessment</a:t>
            </a:r>
          </a:p>
          <a:p>
            <a:pPr lvl="1"/>
            <a:r>
              <a:rPr lang="en-US" sz="1400" dirty="0" smtClean="0"/>
              <a:t>Line and Chevron count</a:t>
            </a:r>
          </a:p>
          <a:p>
            <a:pPr lvl="1"/>
            <a:r>
              <a:rPr lang="en-US" sz="1400" dirty="0" smtClean="0"/>
              <a:t>Summed line length</a:t>
            </a:r>
          </a:p>
          <a:p>
            <a:pPr lvl="1"/>
            <a:r>
              <a:rPr lang="en-US" sz="1400" dirty="0" smtClean="0"/>
              <a:t>Contrast-weighted line length (Ridge Factor)</a:t>
            </a:r>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sp>
        <p:nvSpPr>
          <p:cNvPr id="5" name="TextBox 4"/>
          <p:cNvSpPr txBox="1"/>
          <p:nvPr/>
        </p:nvSpPr>
        <p:spPr>
          <a:xfrm>
            <a:off x="3340729" y="725284"/>
            <a:ext cx="1442207" cy="2031325"/>
          </a:xfrm>
          <a:prstGeom prst="rect">
            <a:avLst/>
          </a:prstGeom>
          <a:noFill/>
        </p:spPr>
        <p:txBody>
          <a:bodyPr wrap="square" rtlCol="0">
            <a:spAutoFit/>
          </a:bodyPr>
          <a:lstStyle/>
          <a:p>
            <a:r>
              <a:rPr lang="en-US" dirty="0" smtClean="0">
                <a:solidFill>
                  <a:srgbClr val="000000"/>
                </a:solidFill>
              </a:rPr>
              <a:t>Crop</a:t>
            </a:r>
          </a:p>
          <a:p>
            <a:r>
              <a:rPr lang="en-US" dirty="0" smtClean="0">
                <a:solidFill>
                  <a:srgbClr val="000000"/>
                </a:solidFill>
              </a:rPr>
              <a:t>Straighten</a:t>
            </a:r>
          </a:p>
          <a:p>
            <a:r>
              <a:rPr lang="en-US" dirty="0" smtClean="0">
                <a:solidFill>
                  <a:srgbClr val="000000"/>
                </a:solidFill>
              </a:rPr>
              <a:t>Center</a:t>
            </a:r>
          </a:p>
          <a:p>
            <a:endParaRPr lang="en-US" dirty="0" smtClean="0">
              <a:solidFill>
                <a:srgbClr val="000000"/>
              </a:solidFill>
            </a:endParaRPr>
          </a:p>
          <a:p>
            <a:r>
              <a:rPr lang="en-US" dirty="0" smtClean="0">
                <a:solidFill>
                  <a:srgbClr val="000000"/>
                </a:solidFill>
              </a:rPr>
              <a:t>Grayscale</a:t>
            </a:r>
          </a:p>
          <a:p>
            <a:r>
              <a:rPr lang="en-US" dirty="0" smtClean="0">
                <a:solidFill>
                  <a:srgbClr val="000000"/>
                </a:solidFill>
              </a:rPr>
              <a:t>Background</a:t>
            </a:r>
          </a:p>
          <a:p>
            <a:r>
              <a:rPr lang="en-US" dirty="0" smtClean="0">
                <a:solidFill>
                  <a:srgbClr val="000000"/>
                </a:solidFill>
              </a:rPr>
              <a:t>correct</a:t>
            </a:r>
            <a:endParaRPr lang="en-US" dirty="0">
              <a:solidFill>
                <a:srgbClr val="00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290842" y="730396"/>
            <a:ext cx="2962656" cy="1975104"/>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865625" y="918039"/>
            <a:ext cx="4006977" cy="1599819"/>
          </a:xfrm>
          <a:prstGeom prst="rect">
            <a:avLst/>
          </a:prstGeom>
          <a:noFill/>
          <a:ln w="9525">
            <a:noFill/>
            <a:miter lim="800000"/>
            <a:headEnd/>
            <a:tailEnd/>
          </a:ln>
          <a:effectLst/>
        </p:spPr>
      </p:pic>
      <p:sp>
        <p:nvSpPr>
          <p:cNvPr id="9" name="Right Arrow 8"/>
          <p:cNvSpPr/>
          <p:nvPr/>
        </p:nvSpPr>
        <p:spPr bwMode="auto">
          <a:xfrm>
            <a:off x="3340729" y="1568566"/>
            <a:ext cx="1457608" cy="298764"/>
          </a:xfrm>
          <a:prstGeom prst="rightArrow">
            <a:avLst/>
          </a:prstGeom>
          <a:solidFill>
            <a:srgbClr val="DE313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Arial Narrow" pitchFamily="34" charset="0"/>
            </a:endParaRPr>
          </a:p>
        </p:txBody>
      </p:sp>
      <p:pic>
        <p:nvPicPr>
          <p:cNvPr id="2053" name="Picture 5"/>
          <p:cNvPicPr>
            <a:picLocks noChangeAspect="1" noChangeArrowheads="1"/>
          </p:cNvPicPr>
          <p:nvPr/>
        </p:nvPicPr>
        <p:blipFill>
          <a:blip r:embed="rId4" cstate="print"/>
          <a:srcRect/>
          <a:stretch>
            <a:fillRect/>
          </a:stretch>
        </p:blipFill>
        <p:spPr bwMode="auto">
          <a:xfrm>
            <a:off x="4860862" y="2898179"/>
            <a:ext cx="4011930" cy="1580007"/>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cstate="print"/>
          <a:srcRect/>
          <a:stretch>
            <a:fillRect/>
          </a:stretch>
        </p:blipFill>
        <p:spPr bwMode="auto">
          <a:xfrm>
            <a:off x="4878970" y="4889930"/>
            <a:ext cx="4011930" cy="1580007"/>
          </a:xfrm>
          <a:prstGeom prst="rect">
            <a:avLst/>
          </a:prstGeom>
          <a:noFill/>
          <a:ln w="9525">
            <a:noFill/>
            <a:miter lim="800000"/>
            <a:headEnd/>
            <a:tailEnd/>
          </a:ln>
          <a:effectLst/>
        </p:spPr>
      </p:pic>
      <p:sp>
        <p:nvSpPr>
          <p:cNvPr id="13" name="Down Arrow 12"/>
          <p:cNvSpPr/>
          <p:nvPr/>
        </p:nvSpPr>
        <p:spPr bwMode="auto">
          <a:xfrm>
            <a:off x="6455139" y="2516863"/>
            <a:ext cx="235391" cy="398352"/>
          </a:xfrm>
          <a:prstGeom prst="downArrow">
            <a:avLst/>
          </a:prstGeom>
          <a:solidFill>
            <a:srgbClr val="DE313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Arial Narrow" pitchFamily="34" charset="0"/>
            </a:endParaRPr>
          </a:p>
        </p:txBody>
      </p:sp>
      <p:sp>
        <p:nvSpPr>
          <p:cNvPr id="14" name="TextBox 13"/>
          <p:cNvSpPr txBox="1"/>
          <p:nvPr/>
        </p:nvSpPr>
        <p:spPr>
          <a:xfrm>
            <a:off x="6654310" y="2507820"/>
            <a:ext cx="1392304" cy="369332"/>
          </a:xfrm>
          <a:prstGeom prst="rect">
            <a:avLst/>
          </a:prstGeom>
          <a:noFill/>
        </p:spPr>
        <p:txBody>
          <a:bodyPr wrap="none" rtlCol="0">
            <a:spAutoFit/>
          </a:bodyPr>
          <a:lstStyle/>
          <a:p>
            <a:r>
              <a:rPr lang="en-US" dirty="0" smtClean="0">
                <a:solidFill>
                  <a:srgbClr val="000000"/>
                </a:solidFill>
              </a:rPr>
              <a:t>Variance Filter</a:t>
            </a:r>
            <a:endParaRPr lang="en-US" dirty="0">
              <a:solidFill>
                <a:srgbClr val="000000"/>
              </a:solidFill>
            </a:endParaRPr>
          </a:p>
        </p:txBody>
      </p:sp>
      <p:sp>
        <p:nvSpPr>
          <p:cNvPr id="15" name="Down Arrow 14"/>
          <p:cNvSpPr/>
          <p:nvPr/>
        </p:nvSpPr>
        <p:spPr bwMode="auto">
          <a:xfrm>
            <a:off x="6462691" y="4488916"/>
            <a:ext cx="235391" cy="398352"/>
          </a:xfrm>
          <a:prstGeom prst="downArrow">
            <a:avLst/>
          </a:prstGeom>
          <a:solidFill>
            <a:srgbClr val="DE313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Arial Narrow" pitchFamily="34" charset="0"/>
            </a:endParaRPr>
          </a:p>
        </p:txBody>
      </p:sp>
      <p:sp>
        <p:nvSpPr>
          <p:cNvPr id="16" name="TextBox 15"/>
          <p:cNvSpPr txBox="1"/>
          <p:nvPr/>
        </p:nvSpPr>
        <p:spPr>
          <a:xfrm>
            <a:off x="5348356" y="4479873"/>
            <a:ext cx="3089885" cy="369332"/>
          </a:xfrm>
          <a:prstGeom prst="rect">
            <a:avLst/>
          </a:prstGeom>
          <a:noFill/>
        </p:spPr>
        <p:txBody>
          <a:bodyPr wrap="none" rtlCol="0">
            <a:spAutoFit/>
          </a:bodyPr>
          <a:lstStyle/>
          <a:p>
            <a:r>
              <a:rPr lang="en-US" i="1" dirty="0" smtClean="0">
                <a:solidFill>
                  <a:srgbClr val="000000"/>
                </a:solidFill>
              </a:rPr>
              <a:t>Find Ridges</a:t>
            </a:r>
            <a:r>
              <a:rPr lang="en-US" dirty="0" smtClean="0">
                <a:solidFill>
                  <a:srgbClr val="000000"/>
                </a:solidFill>
              </a:rPr>
              <a:t>     (Variance example)</a:t>
            </a:r>
            <a:endParaRPr lang="en-US" dirty="0">
              <a:solidFill>
                <a:srgbClr val="000000"/>
              </a:solidFill>
            </a:endParaRPr>
          </a:p>
        </p:txBody>
      </p:sp>
      <p:pic>
        <p:nvPicPr>
          <p:cNvPr id="2056" name="Picture 8"/>
          <p:cNvPicPr>
            <a:picLocks noChangeAspect="1" noChangeArrowheads="1"/>
          </p:cNvPicPr>
          <p:nvPr/>
        </p:nvPicPr>
        <p:blipFill>
          <a:blip r:embed="rId6" cstate="print"/>
          <a:srcRect/>
          <a:stretch>
            <a:fillRect/>
          </a:stretch>
        </p:blipFill>
        <p:spPr bwMode="auto">
          <a:xfrm>
            <a:off x="207408" y="4889942"/>
            <a:ext cx="4011930" cy="1580007"/>
          </a:xfrm>
          <a:prstGeom prst="rect">
            <a:avLst/>
          </a:prstGeom>
          <a:noFill/>
          <a:ln w="9525">
            <a:noFill/>
            <a:miter lim="800000"/>
            <a:headEnd/>
            <a:tailEnd/>
          </a:ln>
          <a:effectLst/>
        </p:spPr>
      </p:pic>
      <p:sp>
        <p:nvSpPr>
          <p:cNvPr id="18" name="Right Arrow 17"/>
          <p:cNvSpPr/>
          <p:nvPr/>
        </p:nvSpPr>
        <p:spPr bwMode="auto">
          <a:xfrm rot="10800000">
            <a:off x="4209861" y="5495453"/>
            <a:ext cx="651850" cy="244444"/>
          </a:xfrm>
          <a:prstGeom prst="rightArrow">
            <a:avLst/>
          </a:prstGeom>
          <a:solidFill>
            <a:srgbClr val="DE3139"/>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Arial Narrow" pitchFamily="34" charset="0"/>
            </a:endParaRPr>
          </a:p>
        </p:txBody>
      </p:sp>
      <p:sp>
        <p:nvSpPr>
          <p:cNvPr id="19" name="TextBox 18"/>
          <p:cNvSpPr txBox="1"/>
          <p:nvPr/>
        </p:nvSpPr>
        <p:spPr>
          <a:xfrm>
            <a:off x="4155554" y="5124271"/>
            <a:ext cx="774571" cy="923330"/>
          </a:xfrm>
          <a:prstGeom prst="rect">
            <a:avLst/>
          </a:prstGeom>
          <a:noFill/>
        </p:spPr>
        <p:txBody>
          <a:bodyPr wrap="none" rtlCol="0">
            <a:spAutoFit/>
          </a:bodyPr>
          <a:lstStyle/>
          <a:p>
            <a:pPr algn="ctr"/>
            <a:r>
              <a:rPr lang="en-US" dirty="0" smtClean="0">
                <a:solidFill>
                  <a:srgbClr val="000000"/>
                </a:solidFill>
              </a:rPr>
              <a:t>Add All</a:t>
            </a:r>
          </a:p>
          <a:p>
            <a:pPr algn="ctr"/>
            <a:endParaRPr lang="en-US" dirty="0" smtClean="0">
              <a:solidFill>
                <a:srgbClr val="000000"/>
              </a:solidFill>
            </a:endParaRPr>
          </a:p>
          <a:p>
            <a:pPr algn="ctr"/>
            <a:r>
              <a:rPr lang="en-US" dirty="0" smtClean="0">
                <a:solidFill>
                  <a:srgbClr val="000000"/>
                </a:solidFill>
              </a:rPr>
              <a:t>Ridges</a:t>
            </a:r>
            <a:endParaRPr lang="en-US" dirty="0">
              <a:solidFill>
                <a:srgbClr val="000000"/>
              </a:solidFill>
            </a:endParaRPr>
          </a:p>
        </p:txBody>
      </p:sp>
      <p:sp>
        <p:nvSpPr>
          <p:cNvPr id="20" name="TextBox 19"/>
          <p:cNvSpPr txBox="1"/>
          <p:nvPr/>
        </p:nvSpPr>
        <p:spPr>
          <a:xfrm>
            <a:off x="1222218" y="2353912"/>
            <a:ext cx="1043876" cy="369332"/>
          </a:xfrm>
          <a:prstGeom prst="rect">
            <a:avLst/>
          </a:prstGeom>
          <a:noFill/>
        </p:spPr>
        <p:txBody>
          <a:bodyPr wrap="none" rtlCol="0">
            <a:spAutoFit/>
          </a:bodyPr>
          <a:lstStyle/>
          <a:p>
            <a:r>
              <a:rPr lang="en-US" dirty="0" smtClean="0"/>
              <a:t>~10” x 24”</a:t>
            </a:r>
            <a:endParaRPr lang="en-US" dirty="0"/>
          </a:p>
        </p:txBody>
      </p:sp>
    </p:spTree>
    <p:extLst>
      <p:ext uri="{BB962C8B-B14F-4D97-AF65-F5344CB8AC3E}">
        <p14:creationId xmlns:p14="http://schemas.microsoft.com/office/powerpoint/2010/main" val="959061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7160"/>
            <a:ext cx="8229600" cy="497719"/>
          </a:xfrm>
        </p:spPr>
        <p:txBody>
          <a:bodyPr>
            <a:noAutofit/>
          </a:bodyPr>
          <a:lstStyle/>
          <a:p>
            <a:r>
              <a:rPr lang="en-US" dirty="0" smtClean="0"/>
              <a:t>Image Analysis – Detail of Keep/Reject Results</a:t>
            </a:r>
            <a:br>
              <a:rPr lang="en-US" dirty="0" smtClean="0"/>
            </a:br>
            <a:endParaRPr lang="en-US" dirty="0"/>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98761" y="3685830"/>
            <a:ext cx="7406640" cy="2916936"/>
          </a:xfrm>
          <a:prstGeom prst="rect">
            <a:avLst/>
          </a:prstGeom>
          <a:noFill/>
          <a:ln w="9525">
            <a:noFill/>
            <a:miter lim="800000"/>
            <a:headEnd/>
            <a:tailEnd/>
          </a:ln>
          <a:effectLst/>
        </p:spPr>
      </p:pic>
      <p:pic>
        <p:nvPicPr>
          <p:cNvPr id="7" name="Picture 4"/>
          <p:cNvPicPr>
            <a:picLocks noChangeAspect="1" noChangeArrowheads="1"/>
          </p:cNvPicPr>
          <p:nvPr/>
        </p:nvPicPr>
        <p:blipFill>
          <a:blip r:embed="rId3" cstate="print"/>
          <a:srcRect/>
          <a:stretch>
            <a:fillRect/>
          </a:stretch>
        </p:blipFill>
        <p:spPr bwMode="auto">
          <a:xfrm>
            <a:off x="103522" y="700762"/>
            <a:ext cx="7397496" cy="2953512"/>
          </a:xfrm>
          <a:prstGeom prst="rect">
            <a:avLst/>
          </a:prstGeom>
          <a:noFill/>
          <a:ln w="9525">
            <a:noFill/>
            <a:miter lim="800000"/>
            <a:headEnd/>
            <a:tailEnd/>
          </a:ln>
          <a:effectLst/>
        </p:spPr>
      </p:pic>
      <p:sp>
        <p:nvSpPr>
          <p:cNvPr id="8" name="TextBox 7"/>
          <p:cNvSpPr txBox="1"/>
          <p:nvPr/>
        </p:nvSpPr>
        <p:spPr>
          <a:xfrm>
            <a:off x="7523443" y="3684713"/>
            <a:ext cx="1567289" cy="1754326"/>
          </a:xfrm>
          <a:prstGeom prst="rect">
            <a:avLst/>
          </a:prstGeom>
          <a:solidFill>
            <a:schemeClr val="bg2">
              <a:lumMod val="75000"/>
            </a:schemeClr>
          </a:solidFill>
          <a:effectLst>
            <a:outerShdw blurRad="63500" sx="102000" sy="102000" algn="ct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dirty="0" smtClean="0">
                <a:solidFill>
                  <a:srgbClr val="FFFF00"/>
                </a:solidFill>
              </a:rPr>
              <a:t>KEEPERS</a:t>
            </a:r>
          </a:p>
          <a:p>
            <a:r>
              <a:rPr lang="en-US" b="1" dirty="0" smtClean="0">
                <a:solidFill>
                  <a:schemeClr val="accent1">
                    <a:lumMod val="75000"/>
                  </a:schemeClr>
                </a:solidFill>
              </a:rPr>
              <a:t>Green/Variance</a:t>
            </a:r>
          </a:p>
          <a:p>
            <a:r>
              <a:rPr lang="en-US" b="1" dirty="0" smtClean="0">
                <a:solidFill>
                  <a:schemeClr val="tx2">
                    <a:lumMod val="75000"/>
                  </a:schemeClr>
                </a:solidFill>
              </a:rPr>
              <a:t>Cyan/Bright</a:t>
            </a:r>
          </a:p>
          <a:p>
            <a:r>
              <a:rPr lang="en-US" b="1" dirty="0" smtClean="0">
                <a:solidFill>
                  <a:srgbClr val="0000CC"/>
                </a:solidFill>
              </a:rPr>
              <a:t>Blue/Dark</a:t>
            </a:r>
          </a:p>
          <a:p>
            <a:endParaRPr lang="en-US" b="1" dirty="0" smtClean="0">
              <a:solidFill>
                <a:srgbClr val="000000"/>
              </a:solidFill>
            </a:endParaRPr>
          </a:p>
          <a:p>
            <a:endParaRPr lang="en-US" b="1" dirty="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7160"/>
            <a:ext cx="8229600" cy="497719"/>
          </a:xfrm>
        </p:spPr>
        <p:txBody>
          <a:bodyPr>
            <a:normAutofit/>
          </a:bodyPr>
          <a:lstStyle/>
          <a:p>
            <a:r>
              <a:rPr lang="en-US" dirty="0" smtClean="0"/>
              <a:t>Image Analysis – Several Examples </a:t>
            </a:r>
            <a:endParaRPr lang="en-US" b="0" i="1" dirty="0"/>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199953" y="5143367"/>
            <a:ext cx="3086100" cy="1215390"/>
          </a:xfrm>
          <a:prstGeom prst="rect">
            <a:avLst/>
          </a:prstGeom>
          <a:noFill/>
          <a:ln w="9525">
            <a:noFill/>
            <a:miter lim="800000"/>
            <a:headEnd/>
            <a:tailEnd/>
          </a:ln>
          <a:effectLst/>
        </p:spPr>
      </p:pic>
      <p:pic>
        <p:nvPicPr>
          <p:cNvPr id="7" name="Picture 4"/>
          <p:cNvPicPr>
            <a:picLocks noChangeAspect="1" noChangeArrowheads="1"/>
          </p:cNvPicPr>
          <p:nvPr/>
        </p:nvPicPr>
        <p:blipFill>
          <a:blip r:embed="rId3" cstate="print"/>
          <a:srcRect/>
          <a:stretch>
            <a:fillRect/>
          </a:stretch>
        </p:blipFill>
        <p:spPr bwMode="auto">
          <a:xfrm>
            <a:off x="1033164" y="5143367"/>
            <a:ext cx="3082290" cy="1230630"/>
          </a:xfrm>
          <a:prstGeom prst="rect">
            <a:avLst/>
          </a:prstGeom>
          <a:noFill/>
          <a:ln w="9525">
            <a:noFill/>
            <a:miter lim="800000"/>
            <a:headEnd/>
            <a:tailEnd/>
          </a:ln>
          <a:effectLst/>
        </p:spPr>
      </p:pic>
      <p:sp>
        <p:nvSpPr>
          <p:cNvPr id="8" name="TextBox 7"/>
          <p:cNvSpPr txBox="1"/>
          <p:nvPr/>
        </p:nvSpPr>
        <p:spPr>
          <a:xfrm>
            <a:off x="63371" y="2417233"/>
            <a:ext cx="1567289" cy="1200329"/>
          </a:xfrm>
          <a:prstGeom prst="rect">
            <a:avLst/>
          </a:prstGeom>
          <a:solidFill>
            <a:schemeClr val="bg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rgbClr val="FFFF00"/>
                </a:solidFill>
              </a:rPr>
              <a:t>KEEPERS</a:t>
            </a:r>
          </a:p>
          <a:p>
            <a:r>
              <a:rPr lang="en-US" b="1" dirty="0" smtClean="0">
                <a:solidFill>
                  <a:schemeClr val="accent1">
                    <a:lumMod val="75000"/>
                  </a:schemeClr>
                </a:solidFill>
              </a:rPr>
              <a:t>Green/Variance</a:t>
            </a:r>
          </a:p>
          <a:p>
            <a:r>
              <a:rPr lang="en-US" b="1" dirty="0" smtClean="0">
                <a:solidFill>
                  <a:schemeClr val="tx2">
                    <a:lumMod val="75000"/>
                  </a:schemeClr>
                </a:solidFill>
              </a:rPr>
              <a:t>Cyan/Bright</a:t>
            </a:r>
          </a:p>
          <a:p>
            <a:r>
              <a:rPr lang="en-US" b="1" dirty="0" smtClean="0">
                <a:solidFill>
                  <a:srgbClr val="0000CC"/>
                </a:solidFill>
              </a:rPr>
              <a:t>Blue/Dark</a:t>
            </a:r>
          </a:p>
        </p:txBody>
      </p:sp>
      <p:pic>
        <p:nvPicPr>
          <p:cNvPr id="4098" name="Picture 2"/>
          <p:cNvPicPr>
            <a:picLocks noChangeAspect="1" noChangeArrowheads="1"/>
          </p:cNvPicPr>
          <p:nvPr/>
        </p:nvPicPr>
        <p:blipFill>
          <a:blip r:embed="rId4" cstate="print"/>
          <a:srcRect/>
          <a:stretch>
            <a:fillRect/>
          </a:stretch>
        </p:blipFill>
        <p:spPr bwMode="auto">
          <a:xfrm>
            <a:off x="2058054" y="2297815"/>
            <a:ext cx="2057400" cy="1513332"/>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4199953" y="2297815"/>
            <a:ext cx="2057400" cy="1513332"/>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cstate="print"/>
          <a:srcRect/>
          <a:stretch>
            <a:fillRect/>
          </a:stretch>
        </p:blipFill>
        <p:spPr bwMode="auto">
          <a:xfrm>
            <a:off x="1456074" y="3886891"/>
            <a:ext cx="2659380" cy="1184910"/>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cstate="print"/>
          <a:srcRect/>
          <a:stretch>
            <a:fillRect/>
          </a:stretch>
        </p:blipFill>
        <p:spPr bwMode="auto">
          <a:xfrm>
            <a:off x="4199953" y="3886891"/>
            <a:ext cx="2659380" cy="1184910"/>
          </a:xfrm>
          <a:prstGeom prst="rect">
            <a:avLst/>
          </a:prstGeom>
          <a:noFill/>
          <a:ln w="9525">
            <a:noFill/>
            <a:miter lim="800000"/>
            <a:headEnd/>
            <a:tailEnd/>
          </a:ln>
          <a:effectLst/>
        </p:spPr>
      </p:pic>
      <p:pic>
        <p:nvPicPr>
          <p:cNvPr id="1030" name="Picture 6"/>
          <p:cNvPicPr>
            <a:picLocks noChangeAspect="1" noChangeArrowheads="1"/>
          </p:cNvPicPr>
          <p:nvPr/>
        </p:nvPicPr>
        <p:blipFill>
          <a:blip r:embed="rId8" cstate="print"/>
          <a:srcRect/>
          <a:stretch>
            <a:fillRect/>
          </a:stretch>
        </p:blipFill>
        <p:spPr bwMode="auto">
          <a:xfrm>
            <a:off x="4199953" y="909658"/>
            <a:ext cx="2916936" cy="1307592"/>
          </a:xfrm>
          <a:prstGeom prst="rect">
            <a:avLst/>
          </a:prstGeom>
          <a:noFill/>
          <a:ln w="9525">
            <a:noFill/>
            <a:miter lim="800000"/>
            <a:headEnd/>
            <a:tailEnd/>
          </a:ln>
          <a:effectLst/>
        </p:spPr>
      </p:pic>
      <p:pic>
        <p:nvPicPr>
          <p:cNvPr id="1031" name="Picture 7"/>
          <p:cNvPicPr>
            <a:picLocks noChangeAspect="1" noChangeArrowheads="1"/>
          </p:cNvPicPr>
          <p:nvPr/>
        </p:nvPicPr>
        <p:blipFill>
          <a:blip r:embed="rId9" cstate="print"/>
          <a:srcRect/>
          <a:stretch>
            <a:fillRect/>
          </a:stretch>
        </p:blipFill>
        <p:spPr bwMode="auto">
          <a:xfrm>
            <a:off x="1198518" y="909658"/>
            <a:ext cx="2916936" cy="1307592"/>
          </a:xfrm>
          <a:prstGeom prst="rect">
            <a:avLst/>
          </a:prstGeom>
          <a:noFill/>
          <a:ln w="9525">
            <a:noFill/>
            <a:miter lim="800000"/>
            <a:headEnd/>
            <a:tailEnd/>
          </a:ln>
          <a:effectLst/>
        </p:spPr>
      </p:pic>
      <p:graphicFrame>
        <p:nvGraphicFramePr>
          <p:cNvPr id="20" name="Table 19"/>
          <p:cNvGraphicFramePr>
            <a:graphicFrameLocks noGrp="1"/>
          </p:cNvGraphicFramePr>
          <p:nvPr/>
        </p:nvGraphicFramePr>
        <p:xfrm>
          <a:off x="7343777" y="949325"/>
          <a:ext cx="1542202" cy="1219200"/>
        </p:xfrm>
        <a:graphic>
          <a:graphicData uri="http://schemas.openxmlformats.org/drawingml/2006/table">
            <a:tbl>
              <a:tblPr firstRow="1" bandRow="1">
                <a:tableStyleId>{073A0DAA-6AF3-43AB-8588-CEC1D06C72B9}</a:tableStyleId>
              </a:tblPr>
              <a:tblGrid>
                <a:gridCol w="637540"/>
                <a:gridCol w="208280"/>
                <a:gridCol w="696382"/>
              </a:tblGrid>
              <a:tr h="291306">
                <a:tc>
                  <a:txBody>
                    <a:bodyPr/>
                    <a:lstStyle/>
                    <a:p>
                      <a:pPr algn="r"/>
                      <a:r>
                        <a:rPr lang="en-US" sz="1400" b="0" dirty="0" smtClean="0">
                          <a:solidFill>
                            <a:srgbClr val="000000"/>
                          </a:solidFill>
                        </a:rPr>
                        <a:t>Line: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27</a:t>
                      </a: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err="1" smtClean="0">
                          <a:solidFill>
                            <a:srgbClr val="000000"/>
                          </a:solidFill>
                        </a:rPr>
                        <a:t>Chev</a:t>
                      </a:r>
                      <a:r>
                        <a:rPr lang="en-US" sz="1400" b="0" dirty="0" smtClean="0">
                          <a:solidFill>
                            <a:srgbClr val="000000"/>
                          </a:solidFill>
                        </a:rPr>
                        <a:t>:</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8</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Sum:</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4,257</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Ridge: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9,636</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nvGraphicFramePr>
        <p:xfrm>
          <a:off x="7343777" y="5140325"/>
          <a:ext cx="1581148" cy="1219200"/>
        </p:xfrm>
        <a:graphic>
          <a:graphicData uri="http://schemas.openxmlformats.org/drawingml/2006/table">
            <a:tbl>
              <a:tblPr firstRow="1" bandRow="1">
                <a:tableStyleId>{073A0DAA-6AF3-43AB-8588-CEC1D06C72B9}</a:tableStyleId>
              </a:tblPr>
              <a:tblGrid>
                <a:gridCol w="609598"/>
                <a:gridCol w="257582"/>
                <a:gridCol w="713968"/>
              </a:tblGrid>
              <a:tr h="291306">
                <a:tc>
                  <a:txBody>
                    <a:bodyPr/>
                    <a:lstStyle/>
                    <a:p>
                      <a:pPr algn="r"/>
                      <a:r>
                        <a:rPr lang="en-US" sz="1400" b="0" dirty="0" smtClean="0">
                          <a:solidFill>
                            <a:srgbClr val="000000"/>
                          </a:solidFill>
                        </a:rPr>
                        <a:t>Line: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116</a:t>
                      </a: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err="1" smtClean="0">
                          <a:solidFill>
                            <a:srgbClr val="000000"/>
                          </a:solidFill>
                        </a:rPr>
                        <a:t>Chev</a:t>
                      </a:r>
                      <a:r>
                        <a:rPr lang="en-US" sz="1400" b="0" dirty="0" smtClean="0">
                          <a:solidFill>
                            <a:srgbClr val="000000"/>
                          </a:solidFill>
                        </a:rPr>
                        <a:t>:</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29</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Sum:</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30,642</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Ridge: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272,144</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nvGraphicFramePr>
        <p:xfrm>
          <a:off x="7343777" y="2416175"/>
          <a:ext cx="1581148" cy="1219200"/>
        </p:xfrm>
        <a:graphic>
          <a:graphicData uri="http://schemas.openxmlformats.org/drawingml/2006/table">
            <a:tbl>
              <a:tblPr firstRow="1" bandRow="1">
                <a:tableStyleId>{073A0DAA-6AF3-43AB-8588-CEC1D06C72B9}</a:tableStyleId>
              </a:tblPr>
              <a:tblGrid>
                <a:gridCol w="609598"/>
                <a:gridCol w="257582"/>
                <a:gridCol w="713968"/>
              </a:tblGrid>
              <a:tr h="291306">
                <a:tc>
                  <a:txBody>
                    <a:bodyPr/>
                    <a:lstStyle/>
                    <a:p>
                      <a:pPr algn="r"/>
                      <a:r>
                        <a:rPr lang="en-US" sz="1400" b="0" dirty="0" smtClean="0">
                          <a:solidFill>
                            <a:srgbClr val="000000"/>
                          </a:solidFill>
                        </a:rPr>
                        <a:t>Line: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10</a:t>
                      </a: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err="1" smtClean="0">
                          <a:solidFill>
                            <a:srgbClr val="000000"/>
                          </a:solidFill>
                        </a:rPr>
                        <a:t>Chev</a:t>
                      </a:r>
                      <a:r>
                        <a:rPr lang="en-US" sz="1400" b="0" dirty="0" smtClean="0">
                          <a:solidFill>
                            <a:srgbClr val="000000"/>
                          </a:solidFill>
                        </a:rPr>
                        <a:t>:</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15</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Sum:</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2,969</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Ridge: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13,933</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bl>
          </a:graphicData>
        </a:graphic>
      </p:graphicFrame>
      <p:graphicFrame>
        <p:nvGraphicFramePr>
          <p:cNvPr id="24" name="Table 23"/>
          <p:cNvGraphicFramePr>
            <a:graphicFrameLocks noGrp="1"/>
          </p:cNvGraphicFramePr>
          <p:nvPr/>
        </p:nvGraphicFramePr>
        <p:xfrm>
          <a:off x="7343777" y="3854450"/>
          <a:ext cx="1581148" cy="1219200"/>
        </p:xfrm>
        <a:graphic>
          <a:graphicData uri="http://schemas.openxmlformats.org/drawingml/2006/table">
            <a:tbl>
              <a:tblPr firstRow="1" bandRow="1">
                <a:tableStyleId>{073A0DAA-6AF3-43AB-8588-CEC1D06C72B9}</a:tableStyleId>
              </a:tblPr>
              <a:tblGrid>
                <a:gridCol w="609598"/>
                <a:gridCol w="257582"/>
                <a:gridCol w="713968"/>
              </a:tblGrid>
              <a:tr h="291306">
                <a:tc>
                  <a:txBody>
                    <a:bodyPr/>
                    <a:lstStyle/>
                    <a:p>
                      <a:pPr algn="r"/>
                      <a:r>
                        <a:rPr lang="en-US" sz="1400" b="0" dirty="0" smtClean="0">
                          <a:solidFill>
                            <a:srgbClr val="000000"/>
                          </a:solidFill>
                        </a:rPr>
                        <a:t>Line: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87</a:t>
                      </a: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err="1" smtClean="0">
                          <a:solidFill>
                            <a:srgbClr val="000000"/>
                          </a:solidFill>
                        </a:rPr>
                        <a:t>Chev</a:t>
                      </a:r>
                      <a:r>
                        <a:rPr lang="en-US" sz="1400" b="0" dirty="0" smtClean="0">
                          <a:solidFill>
                            <a:srgbClr val="000000"/>
                          </a:solidFill>
                        </a:rPr>
                        <a:t>:</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15</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Sum:</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17,179</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291306">
                <a:tc>
                  <a:txBody>
                    <a:bodyPr/>
                    <a:lstStyle/>
                    <a:p>
                      <a:pPr algn="r"/>
                      <a:r>
                        <a:rPr lang="en-US" sz="1400" b="0" dirty="0" smtClean="0">
                          <a:solidFill>
                            <a:srgbClr val="000000"/>
                          </a:solidFill>
                        </a:rPr>
                        <a:t>Ridge:</a:t>
                      </a:r>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endParaRPr lang="en-US" sz="1400" b="0" dirty="0">
                        <a:solidFill>
                          <a:srgbClr val="000000"/>
                        </a:solidFill>
                      </a:endParaRPr>
                    </a:p>
                  </a:txBody>
                  <a:tcPr>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r"/>
                      <a:r>
                        <a:rPr lang="en-US" sz="1400" b="0" dirty="0" smtClean="0">
                          <a:solidFill>
                            <a:srgbClr val="000000"/>
                          </a:solidFill>
                        </a:rPr>
                        <a:t>56,155</a:t>
                      </a:r>
                      <a:endParaRPr lang="en-US" sz="1400" b="0" dirty="0">
                        <a:solidFill>
                          <a:srgbClr val="000000"/>
                        </a:solidFill>
                      </a:endParaRPr>
                    </a:p>
                  </a:txBody>
                  <a:tcPr>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322" y="750081"/>
            <a:ext cx="8229600" cy="5746556"/>
          </a:xfrm>
        </p:spPr>
        <p:txBody>
          <a:bodyPr>
            <a:normAutofit/>
          </a:bodyPr>
          <a:lstStyle/>
          <a:p>
            <a:r>
              <a:rPr lang="en-US" dirty="0" smtClean="0"/>
              <a:t>Criteria (broad descriptions)</a:t>
            </a:r>
          </a:p>
          <a:p>
            <a:pPr lvl="1"/>
            <a:r>
              <a:rPr lang="en-US" sz="2000" dirty="0" smtClean="0"/>
              <a:t>Panelists ranked same images as image analysis algorithm</a:t>
            </a:r>
          </a:p>
          <a:p>
            <a:pPr lvl="1"/>
            <a:r>
              <a:rPr lang="en-US" sz="2000" dirty="0" smtClean="0"/>
              <a:t>Lowest rating (1) = least pattern features (lines, chevrons)</a:t>
            </a:r>
          </a:p>
          <a:p>
            <a:pPr lvl="1"/>
            <a:r>
              <a:rPr lang="en-US" sz="2000" dirty="0" smtClean="0"/>
              <a:t>Highest rating (10) = most pattern features</a:t>
            </a:r>
          </a:p>
          <a:p>
            <a:r>
              <a:rPr lang="en-US" dirty="0" smtClean="0"/>
              <a:t>Averaged survey data compared to image analysis measures</a:t>
            </a:r>
          </a:p>
          <a:p>
            <a:r>
              <a:rPr lang="en-US" dirty="0" smtClean="0"/>
              <a:t>Reasonable statistical correlation between human perception and image analysis data </a:t>
            </a:r>
            <a:r>
              <a:rPr lang="en-US" dirty="0" smtClean="0">
                <a:sym typeface="Wingdings" pitchFamily="2" charset="2"/>
              </a:rPr>
              <a:t> </a:t>
            </a:r>
            <a:r>
              <a:rPr lang="en-US" b="1" i="1" dirty="0" smtClean="0">
                <a:sym typeface="Wingdings" pitchFamily="2" charset="2"/>
              </a:rPr>
              <a:t>model is useful!</a:t>
            </a:r>
            <a:endParaRPr lang="en-US" b="1" i="1"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5265766" y="3515708"/>
            <a:ext cx="3611409" cy="2900856"/>
          </a:xfrm>
          <a:prstGeom prst="rect">
            <a:avLst/>
          </a:prstGeom>
          <a:noFill/>
          <a:ln w="9525">
            <a:noFill/>
            <a:miter lim="800000"/>
            <a:headEnd/>
            <a:tailEnd/>
          </a:ln>
          <a:effectLst/>
        </p:spPr>
      </p:pic>
      <p:sp>
        <p:nvSpPr>
          <p:cNvPr id="2" name="Title 1"/>
          <p:cNvSpPr>
            <a:spLocks noGrp="1"/>
          </p:cNvSpPr>
          <p:nvPr>
            <p:ph type="title"/>
          </p:nvPr>
        </p:nvSpPr>
        <p:spPr>
          <a:xfrm>
            <a:off x="365760" y="137160"/>
            <a:ext cx="8229600" cy="497719"/>
          </a:xfrm>
        </p:spPr>
        <p:txBody>
          <a:bodyPr>
            <a:noAutofit/>
          </a:bodyPr>
          <a:lstStyle/>
          <a:p>
            <a:r>
              <a:rPr lang="en-US" dirty="0" smtClean="0"/>
              <a:t>Correlation of Human Rating with Image Analysis </a:t>
            </a:r>
            <a:br>
              <a:rPr lang="en-US" dirty="0" smtClean="0"/>
            </a:br>
            <a:endParaRPr lang="en-US" dirty="0"/>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sp>
        <p:nvSpPr>
          <p:cNvPr id="16" name="Rectangle 15"/>
          <p:cNvSpPr/>
          <p:nvPr/>
        </p:nvSpPr>
        <p:spPr bwMode="auto">
          <a:xfrm>
            <a:off x="530905" y="3602720"/>
            <a:ext cx="1579419" cy="748146"/>
          </a:xfrm>
          <a:prstGeom prst="rect">
            <a:avLst/>
          </a:prstGeom>
          <a:solidFill>
            <a:schemeClr val="tx2">
              <a:lumMod val="60000"/>
              <a:lumOff val="40000"/>
            </a:schemeClr>
          </a:solidFill>
          <a:ln w="12700" cap="flat" cmpd="sng" algn="ctr">
            <a:noFill/>
            <a:prstDash val="solid"/>
            <a:round/>
            <a:headEnd type="none" w="med" len="med"/>
            <a:tailEnd type="none" w="med" len="med"/>
          </a:ln>
          <a:effectLst>
            <a:softEdge rad="6350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Arial Narrow" pitchFamily="34" charset="0"/>
              </a:rPr>
              <a:t>Survey data</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Narrow" pitchFamily="34" charset="0"/>
              </a:rPr>
              <a:t>(9</a:t>
            </a:r>
            <a:r>
              <a:rPr kumimoji="0" lang="en-US" sz="2000" b="0" i="0" u="none" strike="noStrike" cap="none" normalizeH="0" dirty="0" smtClean="0">
                <a:ln>
                  <a:noFill/>
                </a:ln>
                <a:solidFill>
                  <a:srgbClr val="000000"/>
                </a:solidFill>
                <a:effectLst/>
                <a:latin typeface="Arial Narrow" pitchFamily="34" charset="0"/>
              </a:rPr>
              <a:t> panelists)</a:t>
            </a:r>
            <a:endParaRPr kumimoji="0" lang="en-US" sz="2000" b="0" i="0" u="none" strike="noStrike" cap="none" normalizeH="0" baseline="0" dirty="0" smtClean="0">
              <a:ln>
                <a:noFill/>
              </a:ln>
              <a:solidFill>
                <a:srgbClr val="000000"/>
              </a:solidFill>
              <a:effectLst/>
              <a:latin typeface="Arial Narrow" pitchFamily="34" charset="0"/>
            </a:endParaRPr>
          </a:p>
        </p:txBody>
      </p:sp>
      <p:sp>
        <p:nvSpPr>
          <p:cNvPr id="17" name="Rectangle 16"/>
          <p:cNvSpPr/>
          <p:nvPr/>
        </p:nvSpPr>
        <p:spPr bwMode="auto">
          <a:xfrm>
            <a:off x="1845669" y="4379564"/>
            <a:ext cx="1579419" cy="1023258"/>
          </a:xfrm>
          <a:prstGeom prst="rect">
            <a:avLst/>
          </a:prstGeom>
          <a:solidFill>
            <a:schemeClr val="accent1">
              <a:lumMod val="60000"/>
              <a:lumOff val="40000"/>
            </a:schemeClr>
          </a:solidFill>
          <a:ln w="12700" cap="flat" cmpd="sng" algn="ctr">
            <a:noFill/>
            <a:prstDash val="solid"/>
            <a:round/>
            <a:headEnd type="none" w="med" len="med"/>
            <a:tailEnd type="none" w="med" len="med"/>
          </a:ln>
          <a:effectLst>
            <a:softEdge rad="6350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Arial Narrow" pitchFamily="34" charset="0"/>
              </a:rPr>
              <a:t>Image analysis data </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rgbClr val="000000"/>
                </a:solidFill>
                <a:latin typeface="Arial Narrow" pitchFamily="34" charset="0"/>
              </a:rPr>
              <a:t>(83 samples)</a:t>
            </a:r>
            <a:endParaRPr kumimoji="0" lang="en-US" sz="2000" b="0" i="0" u="none" strike="noStrike" cap="none" normalizeH="0" baseline="0" dirty="0" smtClean="0">
              <a:ln>
                <a:noFill/>
              </a:ln>
              <a:solidFill>
                <a:srgbClr val="000000"/>
              </a:solidFill>
              <a:effectLst/>
              <a:latin typeface="Arial Narrow" pitchFamily="34" charset="0"/>
            </a:endParaRPr>
          </a:p>
        </p:txBody>
      </p:sp>
      <p:sp>
        <p:nvSpPr>
          <p:cNvPr id="21" name="Plus 20"/>
          <p:cNvSpPr/>
          <p:nvPr/>
        </p:nvSpPr>
        <p:spPr bwMode="auto">
          <a:xfrm>
            <a:off x="1567427" y="4403951"/>
            <a:ext cx="225631" cy="237506"/>
          </a:xfrm>
          <a:prstGeom prst="mathPlus">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Arial Narrow" pitchFamily="34" charset="0"/>
            </a:endParaRPr>
          </a:p>
        </p:txBody>
      </p:sp>
      <p:sp>
        <p:nvSpPr>
          <p:cNvPr id="22" name="Equal 21"/>
          <p:cNvSpPr/>
          <p:nvPr/>
        </p:nvSpPr>
        <p:spPr bwMode="auto">
          <a:xfrm>
            <a:off x="3083568" y="5472640"/>
            <a:ext cx="332509" cy="201881"/>
          </a:xfrm>
          <a:prstGeom prst="mathEqual">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Arial Narrow" pitchFamily="34" charset="0"/>
            </a:endParaRPr>
          </a:p>
        </p:txBody>
      </p:sp>
      <p:sp>
        <p:nvSpPr>
          <p:cNvPr id="23" name="Rectangle 22"/>
          <p:cNvSpPr/>
          <p:nvPr/>
        </p:nvSpPr>
        <p:spPr bwMode="auto">
          <a:xfrm>
            <a:off x="3448985" y="5171135"/>
            <a:ext cx="1579419" cy="1023258"/>
          </a:xfrm>
          <a:prstGeom prst="rect">
            <a:avLst/>
          </a:prstGeom>
          <a:solidFill>
            <a:srgbClr val="1D1DFB"/>
          </a:solidFill>
          <a:ln w="12700" cap="flat" cmpd="sng" algn="ctr">
            <a:noFill/>
            <a:prstDash val="solid"/>
            <a:round/>
            <a:headEnd type="none" w="med" len="med"/>
            <a:tailEnd type="none" w="med" len="med"/>
          </a:ln>
          <a:effectLst>
            <a:softEdge rad="63500"/>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Arial Narrow" pitchFamily="34" charset="0"/>
              </a:rPr>
              <a:t>Correlation model</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Arial Narrow" pitchFamily="34" charset="0"/>
              </a:rPr>
              <a:t>(JMP)</a:t>
            </a:r>
          </a:p>
        </p:txBody>
      </p:sp>
      <p:sp>
        <p:nvSpPr>
          <p:cNvPr id="26" name="Oval 25"/>
          <p:cNvSpPr/>
          <p:nvPr/>
        </p:nvSpPr>
        <p:spPr bwMode="auto">
          <a:xfrm>
            <a:off x="6344574" y="6117021"/>
            <a:ext cx="860267" cy="378372"/>
          </a:xfrm>
          <a:prstGeom prst="ellipse">
            <a:avLst/>
          </a:prstGeom>
          <a:solidFill>
            <a:srgbClr val="FFFF1E">
              <a:alpha val="20000"/>
            </a:srgbClr>
          </a:solid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000000"/>
              </a:solidFill>
              <a:effectLst/>
              <a:latin typeface="Arial Narrow"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7160"/>
            <a:ext cx="6477000" cy="439737"/>
          </a:xfrm>
        </p:spPr>
        <p:txBody>
          <a:bodyPr/>
          <a:lstStyle/>
          <a:p>
            <a:r>
              <a:rPr lang="en-US" dirty="0" smtClean="0"/>
              <a:t>Key ImageJ functions, plugins, etc.</a:t>
            </a:r>
            <a:endParaRPr lang="en-US" dirty="0"/>
          </a:p>
        </p:txBody>
      </p:sp>
      <p:sp>
        <p:nvSpPr>
          <p:cNvPr id="3" name="Content Placeholder 2"/>
          <p:cNvSpPr>
            <a:spLocks noGrp="1"/>
          </p:cNvSpPr>
          <p:nvPr>
            <p:ph idx="1"/>
          </p:nvPr>
        </p:nvSpPr>
        <p:spPr>
          <a:xfrm>
            <a:off x="457200" y="863600"/>
            <a:ext cx="8229600" cy="5537200"/>
          </a:xfrm>
        </p:spPr>
        <p:txBody>
          <a:bodyPr/>
          <a:lstStyle/>
          <a:p>
            <a:r>
              <a:rPr lang="en-US" b="1" i="1" dirty="0" smtClean="0"/>
              <a:t>Remove Outliers…</a:t>
            </a:r>
            <a:r>
              <a:rPr lang="en-US" dirty="0" smtClean="0"/>
              <a:t> (built-in)</a:t>
            </a:r>
          </a:p>
          <a:p>
            <a:pPr lvl="1"/>
            <a:r>
              <a:rPr lang="en-US" dirty="0" smtClean="0"/>
              <a:t>Bring locally-bright (dark) pixels in line with bulk in region</a:t>
            </a:r>
          </a:p>
          <a:p>
            <a:pPr lvl="1"/>
            <a:r>
              <a:rPr lang="en-US" dirty="0" smtClean="0"/>
              <a:t>Consolidate ridge (valley)</a:t>
            </a:r>
          </a:p>
          <a:p>
            <a:r>
              <a:rPr lang="en-US" b="1" i="1" dirty="0" smtClean="0"/>
              <a:t>Variance…</a:t>
            </a:r>
            <a:r>
              <a:rPr lang="en-US" dirty="0" smtClean="0"/>
              <a:t> (built-in) to find “slopes” between ridges and valleys.</a:t>
            </a:r>
          </a:p>
          <a:p>
            <a:r>
              <a:rPr lang="en-US" b="1" i="1" dirty="0" err="1" smtClean="0"/>
              <a:t>Find_Ridges</a:t>
            </a:r>
            <a:r>
              <a:rPr lang="en-US" i="1" dirty="0" smtClean="0"/>
              <a:t> </a:t>
            </a:r>
            <a:r>
              <a:rPr lang="en-US" dirty="0" smtClean="0"/>
              <a:t> (plugin </a:t>
            </a:r>
            <a:r>
              <a:rPr lang="en-US" dirty="0"/>
              <a:t>by Bob Dougherty, </a:t>
            </a:r>
            <a:r>
              <a:rPr lang="en-US" dirty="0" err="1"/>
              <a:t>OptiNav</a:t>
            </a:r>
            <a:r>
              <a:rPr lang="en-US" dirty="0"/>
              <a:t>, Inc., </a:t>
            </a:r>
            <a:r>
              <a:rPr lang="en-US" dirty="0">
                <a:hlinkClick r:id="rId2"/>
              </a:rPr>
              <a:t>http://</a:t>
            </a:r>
            <a:r>
              <a:rPr lang="en-US" dirty="0" smtClean="0">
                <a:hlinkClick r:id="rId2"/>
              </a:rPr>
              <a:t>www.optinav.com/imagej.html</a:t>
            </a:r>
            <a:r>
              <a:rPr lang="en-US" dirty="0" smtClean="0"/>
              <a:t> )</a:t>
            </a:r>
          </a:p>
          <a:p>
            <a:pPr lvl="1"/>
            <a:r>
              <a:rPr lang="en-US" dirty="0" smtClean="0"/>
              <a:t>Isolate gray-level ridges</a:t>
            </a:r>
          </a:p>
          <a:p>
            <a:pPr lvl="1"/>
            <a:r>
              <a:rPr lang="en-US" dirty="0" smtClean="0"/>
              <a:t>Applied to “bright”, “dark” and variance images</a:t>
            </a:r>
          </a:p>
          <a:p>
            <a:r>
              <a:rPr lang="en-US" b="1" i="1" dirty="0" err="1" smtClean="0"/>
              <a:t>BinaryConnectivity</a:t>
            </a:r>
            <a:r>
              <a:rPr lang="en-US" dirty="0"/>
              <a:t> </a:t>
            </a:r>
            <a:r>
              <a:rPr lang="en-US" dirty="0" smtClean="0"/>
              <a:t> to </a:t>
            </a:r>
            <a:r>
              <a:rPr lang="en-US" dirty="0"/>
              <a:t>isolate nodes/trunks/branches in skeleton</a:t>
            </a:r>
            <a:r>
              <a:rPr lang="en-US" dirty="0" smtClean="0"/>
              <a:t>  (from Gabriel </a:t>
            </a:r>
            <a:r>
              <a:rPr lang="en-US" dirty="0" err="1" smtClean="0"/>
              <a:t>Landini’s</a:t>
            </a:r>
            <a:r>
              <a:rPr lang="en-US" dirty="0" smtClean="0"/>
              <a:t> </a:t>
            </a:r>
            <a:r>
              <a:rPr lang="en-US" dirty="0"/>
              <a:t>Morphology Package: </a:t>
            </a:r>
            <a:r>
              <a:rPr lang="en-US" dirty="0">
                <a:hlinkClick r:id="rId3"/>
              </a:rPr>
              <a:t>http://</a:t>
            </a:r>
            <a:r>
              <a:rPr lang="en-US" dirty="0" smtClean="0">
                <a:hlinkClick r:id="rId3"/>
              </a:rPr>
              <a:t>www.mecourse.com/landinig/software/software.html</a:t>
            </a:r>
            <a:r>
              <a:rPr lang="en-US" dirty="0" smtClean="0"/>
              <a:t> )</a:t>
            </a:r>
          </a:p>
          <a:p>
            <a:r>
              <a:rPr lang="en-US" b="1" dirty="0" smtClean="0"/>
              <a:t>ROI Manager</a:t>
            </a:r>
            <a:r>
              <a:rPr lang="en-US" dirty="0" smtClean="0"/>
              <a:t> (built-in) to manage feature boundaries</a:t>
            </a:r>
            <a:endParaRPr lang="en-US" dirty="0"/>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spTree>
    <p:extLst>
      <p:ext uri="{BB962C8B-B14F-4D97-AF65-F5344CB8AC3E}">
        <p14:creationId xmlns:p14="http://schemas.microsoft.com/office/powerpoint/2010/main" val="3914550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7160"/>
            <a:ext cx="6477000" cy="439737"/>
          </a:xfrm>
        </p:spPr>
        <p:txBody>
          <a:bodyPr/>
          <a:lstStyle/>
          <a:p>
            <a:r>
              <a:rPr lang="en-US" dirty="0" smtClean="0"/>
              <a:t>Classifying Feature Outlines</a:t>
            </a:r>
            <a:endParaRPr lang="en-US" dirty="0"/>
          </a:p>
        </p:txBody>
      </p:sp>
      <p:sp>
        <p:nvSpPr>
          <p:cNvPr id="3" name="Content Placeholder 2"/>
          <p:cNvSpPr>
            <a:spLocks noGrp="1"/>
          </p:cNvSpPr>
          <p:nvPr>
            <p:ph idx="1"/>
          </p:nvPr>
        </p:nvSpPr>
        <p:spPr>
          <a:xfrm>
            <a:off x="457200" y="863600"/>
            <a:ext cx="8229600" cy="5219700"/>
          </a:xfrm>
        </p:spPr>
        <p:txBody>
          <a:bodyPr/>
          <a:lstStyle/>
          <a:p>
            <a:r>
              <a:rPr lang="en-US" sz="2400" i="1" dirty="0" smtClean="0"/>
              <a:t>Get XY coordinates of isolated-line skeletons (no nodes)</a:t>
            </a:r>
            <a:endParaRPr lang="en-US" sz="2400" dirty="0" smtClean="0"/>
          </a:p>
          <a:p>
            <a:endParaRPr lang="en-US" sz="2400" i="1" dirty="0" smtClean="0"/>
          </a:p>
          <a:p>
            <a:r>
              <a:rPr lang="en-US" sz="2400" i="1" dirty="0" smtClean="0"/>
              <a:t>Find and assign ends, then eliminate the “other half” of the outline</a:t>
            </a:r>
          </a:p>
          <a:p>
            <a:endParaRPr lang="en-US" sz="2400" i="1" dirty="0" smtClean="0"/>
          </a:p>
          <a:p>
            <a:r>
              <a:rPr lang="en-US" sz="2400" i="1" dirty="0" smtClean="0"/>
              <a:t>“Line” </a:t>
            </a:r>
            <a:r>
              <a:rPr lang="en-US" sz="2400" i="1" dirty="0" err="1" smtClean="0"/>
              <a:t>vs</a:t>
            </a:r>
            <a:r>
              <a:rPr lang="en-US" sz="2400" i="1" dirty="0" smtClean="0"/>
              <a:t> “Chevron” from net curvature</a:t>
            </a:r>
            <a:endParaRPr lang="en-US" sz="2400" dirty="0" smtClean="0"/>
          </a:p>
          <a:p>
            <a:endParaRPr lang="en-US" sz="2400" i="1" dirty="0" smtClean="0"/>
          </a:p>
          <a:p>
            <a:r>
              <a:rPr lang="en-US" sz="2400" i="1" dirty="0" smtClean="0"/>
              <a:t>Pointing direction (must point to center of pattern)</a:t>
            </a:r>
          </a:p>
          <a:p>
            <a:pPr lvl="1"/>
            <a:r>
              <a:rPr lang="en-US" sz="2000" dirty="0" smtClean="0"/>
              <a:t>Lines (slope/intercept passes through center)</a:t>
            </a:r>
          </a:p>
          <a:p>
            <a:pPr lvl="1"/>
            <a:r>
              <a:rPr lang="en-US" sz="2000" dirty="0" smtClean="0"/>
              <a:t>Chevron (use triangle to assess pointing direction)</a:t>
            </a:r>
          </a:p>
          <a:p>
            <a:pPr lvl="2"/>
            <a:r>
              <a:rPr lang="en-US" sz="2000" dirty="0" smtClean="0"/>
              <a:t>Base = two ends</a:t>
            </a:r>
          </a:p>
          <a:p>
            <a:pPr lvl="2"/>
            <a:r>
              <a:rPr lang="en-US" sz="2000" dirty="0" smtClean="0"/>
              <a:t>Vertex = point along curve at maximum distance from base</a:t>
            </a:r>
          </a:p>
          <a:p>
            <a:pPr lvl="2"/>
            <a:r>
              <a:rPr lang="en-US" sz="2000" dirty="0" smtClean="0"/>
              <a:t>“Orientation” is line from mid-point of base to vertex</a:t>
            </a:r>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spTree>
    <p:extLst>
      <p:ext uri="{BB962C8B-B14F-4D97-AF65-F5344CB8AC3E}">
        <p14:creationId xmlns:p14="http://schemas.microsoft.com/office/powerpoint/2010/main" val="17033064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7160"/>
            <a:ext cx="8229600" cy="497719"/>
          </a:xfrm>
        </p:spPr>
        <p:txBody>
          <a:bodyPr>
            <a:noAutofit/>
          </a:bodyPr>
          <a:lstStyle/>
          <a:p>
            <a:r>
              <a:rPr lang="en-US" dirty="0" smtClean="0"/>
              <a:t>Conclusions and Path Forward </a:t>
            </a:r>
            <a:br>
              <a:rPr lang="en-US" dirty="0" smtClean="0"/>
            </a:br>
            <a:endParaRPr lang="en-US" dirty="0"/>
          </a:p>
        </p:txBody>
      </p:sp>
      <p:sp>
        <p:nvSpPr>
          <p:cNvPr id="3" name="Content Placeholder 2"/>
          <p:cNvSpPr>
            <a:spLocks noGrp="1"/>
          </p:cNvSpPr>
          <p:nvPr>
            <p:ph idx="1"/>
          </p:nvPr>
        </p:nvSpPr>
        <p:spPr>
          <a:xfrm>
            <a:off x="448322" y="907741"/>
            <a:ext cx="8229600" cy="5746556"/>
          </a:xfrm>
        </p:spPr>
        <p:txBody>
          <a:bodyPr>
            <a:normAutofit/>
          </a:bodyPr>
          <a:lstStyle/>
          <a:p>
            <a:r>
              <a:rPr lang="en-US" b="1" i="1" dirty="0" smtClean="0"/>
              <a:t>Current image analysis method generates reasonable agreement with panel results</a:t>
            </a:r>
          </a:p>
          <a:p>
            <a:r>
              <a:rPr lang="en-US" dirty="0" smtClean="0"/>
              <a:t>Opportunities:</a:t>
            </a:r>
          </a:p>
          <a:p>
            <a:pPr lvl="1"/>
            <a:r>
              <a:rPr lang="en-US" dirty="0" smtClean="0"/>
              <a:t>Auto-center analysis region (special case for radial pattern)</a:t>
            </a:r>
          </a:p>
          <a:p>
            <a:pPr lvl="1"/>
            <a:r>
              <a:rPr lang="en-US" dirty="0" smtClean="0"/>
              <a:t>Better filtering for “crossing” ridges</a:t>
            </a:r>
          </a:p>
          <a:p>
            <a:pPr lvl="1"/>
            <a:r>
              <a:rPr lang="en-US" dirty="0" smtClean="0"/>
              <a:t>Adaptive recognition of chevrons</a:t>
            </a:r>
          </a:p>
          <a:p>
            <a:endParaRPr lang="en-US" dirty="0" smtClean="0"/>
          </a:p>
          <a:p>
            <a:pPr>
              <a:buNone/>
            </a:pPr>
            <a:endParaRPr lang="en-US" dirty="0" smtClean="0"/>
          </a:p>
        </p:txBody>
      </p:sp>
      <p:sp>
        <p:nvSpPr>
          <p:cNvPr id="4" name="Footer Placeholder 3"/>
          <p:cNvSpPr>
            <a:spLocks noGrp="1"/>
          </p:cNvSpPr>
          <p:nvPr>
            <p:ph type="ftr" sz="quarter" idx="10"/>
          </p:nvPr>
        </p:nvSpPr>
        <p:spPr/>
        <p:txBody>
          <a:bodyPr/>
          <a:lstStyle/>
          <a:p>
            <a:r>
              <a:rPr lang="en-US" dirty="0"/>
              <a:t>Quantitative Foam Pattern Analysis – Heeschen/Woodcraft – ImageJ 2015</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i Bhriain N 2008">
  <a:themeElements>
    <a:clrScheme name="Ni Bhriain N 2008 13">
      <a:dk1>
        <a:srgbClr val="FFFFFF"/>
      </a:dk1>
      <a:lt1>
        <a:srgbClr val="FFFFFF"/>
      </a:lt1>
      <a:dk2>
        <a:srgbClr val="73D0FF"/>
      </a:dk2>
      <a:lt2>
        <a:srgbClr val="808080"/>
      </a:lt2>
      <a:accent1>
        <a:srgbClr val="33CC33"/>
      </a:accent1>
      <a:accent2>
        <a:srgbClr val="878700"/>
      </a:accent2>
      <a:accent3>
        <a:srgbClr val="FFFFFF"/>
      </a:accent3>
      <a:accent4>
        <a:srgbClr val="DADADA"/>
      </a:accent4>
      <a:accent5>
        <a:srgbClr val="ADE2AD"/>
      </a:accent5>
      <a:accent6>
        <a:srgbClr val="7A7A00"/>
      </a:accent6>
      <a:hlink>
        <a:srgbClr val="FFFF66"/>
      </a:hlink>
      <a:folHlink>
        <a:srgbClr val="FF5050"/>
      </a:folHlink>
    </a:clrScheme>
    <a:fontScheme name="Ni Bhriain N 2008">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E3139"/>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Arial Narrow" pitchFamily="34" charset="0"/>
          </a:defRPr>
        </a:defPPr>
      </a:lstStyle>
    </a:spDef>
    <a:lnDef>
      <a:spPr bwMode="auto">
        <a:xfrm>
          <a:off x="0" y="0"/>
          <a:ext cx="1" cy="1"/>
        </a:xfrm>
        <a:custGeom>
          <a:avLst/>
          <a:gdLst/>
          <a:ahLst/>
          <a:cxnLst/>
          <a:rect l="0" t="0" r="0" b="0"/>
          <a:pathLst/>
        </a:custGeom>
        <a:solidFill>
          <a:srgbClr val="DE3139"/>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Arial Narrow" pitchFamily="34" charset="0"/>
          </a:defRPr>
        </a:defPPr>
      </a:lstStyle>
    </a:lnDef>
  </a:objectDefaults>
  <a:extraClrSchemeLst>
    <a:extraClrScheme>
      <a:clrScheme name="Ni Bhriain N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Bhriain N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Bhriain N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Bhriain N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Bhriain N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Bhriain N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Bhriain N 2008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Bhriain N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Bhriain N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Bhriain N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Bhriain N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Bhriain N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i Bhriain N 2008 13">
        <a:dk1>
          <a:srgbClr val="FFFFFF"/>
        </a:dk1>
        <a:lt1>
          <a:srgbClr val="FFFFFF"/>
        </a:lt1>
        <a:dk2>
          <a:srgbClr val="73D0FF"/>
        </a:dk2>
        <a:lt2>
          <a:srgbClr val="808080"/>
        </a:lt2>
        <a:accent1>
          <a:srgbClr val="33CC33"/>
        </a:accent1>
        <a:accent2>
          <a:srgbClr val="878700"/>
        </a:accent2>
        <a:accent3>
          <a:srgbClr val="FFFFFF"/>
        </a:accent3>
        <a:accent4>
          <a:srgbClr val="DADADA"/>
        </a:accent4>
        <a:accent5>
          <a:srgbClr val="ADE2AD"/>
        </a:accent5>
        <a:accent6>
          <a:srgbClr val="7A7A00"/>
        </a:accent6>
        <a:hlink>
          <a:srgbClr val="FFFF66"/>
        </a:hlink>
        <a:folHlink>
          <a:srgbClr val="FF505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TotalTime>
  <Words>843</Words>
  <Application>Microsoft Office PowerPoint</Application>
  <PresentationFormat>On-screen Show (4:3)</PresentationFormat>
  <Paragraphs>144</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Custom Design</vt:lpstr>
      <vt:lpstr>Ni Bhriain N 2008</vt:lpstr>
      <vt:lpstr>Quantitative Characterization of Cellular Irregularities in Extruded Polystyrene Foam Using Digital Image Processing and Analysis</vt:lpstr>
      <vt:lpstr>Motivation and Background</vt:lpstr>
      <vt:lpstr>Image Analysis - Method </vt:lpstr>
      <vt:lpstr>Image Analysis – Detail of Keep/Reject Results </vt:lpstr>
      <vt:lpstr>Image Analysis – Several Examples </vt:lpstr>
      <vt:lpstr>Correlation of Human Rating with Image Analysis  </vt:lpstr>
      <vt:lpstr>Key ImageJ functions, plugins, etc.</vt:lpstr>
      <vt:lpstr>Classifying Feature Outlines</vt:lpstr>
      <vt:lpstr>Conclusions and Path Forward  </vt:lpstr>
      <vt:lpstr>Legal Disclaimer </vt:lpstr>
      <vt:lpstr>End Of Talk</vt:lpstr>
    </vt:vector>
  </TitlesOfParts>
  <Company>The Dow Chemical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Characterization Of Cooler Patterns In Expanded Polystryene Foam Using Digital Image Processing and Analysis.</dc:title>
  <dc:creator>Bill Heeschen</dc:creator>
  <cp:lastModifiedBy>Bill Heeschen</cp:lastModifiedBy>
  <cp:revision>93</cp:revision>
  <dcterms:created xsi:type="dcterms:W3CDTF">2015-06-11T13:34:31Z</dcterms:created>
  <dcterms:modified xsi:type="dcterms:W3CDTF">2015-09-02T19:55:36Z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_Steward">
    <vt:lpwstr>Heeschen B u077599</vt:lpwstr>
  </property>
  <property fmtid="{D5CDD505-2E9C-101B-9397-08002B2CF9AE}" pid="3" name="Update_Footer">
    <vt:lpwstr>No</vt:lpwstr>
  </property>
  <property fmtid="{D5CDD505-2E9C-101B-9397-08002B2CF9AE}" pid="4" name="Radio_Button">
    <vt:lpwstr>RadioButton1</vt:lpwstr>
  </property>
  <property fmtid="{D5CDD505-2E9C-101B-9397-08002B2CF9AE}" pid="5" name="Information_Classification">
    <vt:lpwstr>NONE</vt:lpwstr>
  </property>
  <property fmtid="{D5CDD505-2E9C-101B-9397-08002B2CF9AE}" pid="6" name="Record_Title_ID">
    <vt:lpwstr>72</vt:lpwstr>
  </property>
  <property fmtid="{D5CDD505-2E9C-101B-9397-08002B2CF9AE}" pid="7" name="Initial_Creation_Date">
    <vt:filetime>2015-06-11T13:34:31Z</vt:filetime>
  </property>
  <property fmtid="{D5CDD505-2E9C-101B-9397-08002B2CF9AE}" pid="8" name="Retention_Period_Start_Date">
    <vt:filetime>2015-09-02T19:55:35Z</vt:filetime>
  </property>
  <property fmtid="{D5CDD505-2E9C-101B-9397-08002B2CF9AE}" pid="9" name="Last_Reviewed_Date">
    <vt:lpwstr/>
  </property>
  <property fmtid="{D5CDD505-2E9C-101B-9397-08002B2CF9AE}" pid="10" name="Retention_Review_Frequency">
    <vt:lpwstr/>
  </property>
  <property fmtid="{D5CDD505-2E9C-101B-9397-08002B2CF9AE}" pid="11" name="_AdHocReviewCycleID">
    <vt:i4>-548215433</vt:i4>
  </property>
  <property fmtid="{D5CDD505-2E9C-101B-9397-08002B2CF9AE}" pid="12" name="_NewReviewCycle">
    <vt:lpwstr/>
  </property>
  <property fmtid="{D5CDD505-2E9C-101B-9397-08002B2CF9AE}" pid="13" name="_EmailSubject">
    <vt:lpwstr>Heeschen ImageJ Conference presentation slides and supporting macro</vt:lpwstr>
  </property>
  <property fmtid="{D5CDD505-2E9C-101B-9397-08002B2CF9AE}" pid="14" name="_AuthorEmail">
    <vt:lpwstr>WAHeeschen@dow.com</vt:lpwstr>
  </property>
  <property fmtid="{D5CDD505-2E9C-101B-9397-08002B2CF9AE}" pid="15" name="_AuthorEmailDisplayName">
    <vt:lpwstr>Heeschen, Bill (WA)</vt:lpwstr>
  </property>
  <property fmtid="{D5CDD505-2E9C-101B-9397-08002B2CF9AE}" pid="16" name="lqminfo">
    <vt:i4>1</vt:i4>
  </property>
  <property fmtid="{D5CDD505-2E9C-101B-9397-08002B2CF9AE}" pid="17" name="lqmsess">
    <vt:lpwstr>fa763fe3-7908-45c5-a2af-dfd675a69176</vt:lpwstr>
  </property>
  <property fmtid="{D5CDD505-2E9C-101B-9397-08002B2CF9AE}" pid="18" name="_PreviousAdHocReviewCycleID">
    <vt:i4>-26233180</vt:i4>
  </property>
</Properties>
</file>