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sldIdLst>
    <p:sldId id="256" r:id="rId3"/>
    <p:sldId id="257" r:id="rId4"/>
    <p:sldId id="263" r:id="rId5"/>
    <p:sldId id="262" r:id="rId6"/>
    <p:sldId id="260" r:id="rId7"/>
    <p:sldId id="258" r:id="rId8"/>
    <p:sldId id="259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8832" autoAdjust="0"/>
  </p:normalViewPr>
  <p:slideViewPr>
    <p:cSldViewPr snapToGrid="0" snapToObjects="1">
      <p:cViewPr>
        <p:scale>
          <a:sx n="94" d="100"/>
          <a:sy n="94" d="100"/>
        </p:scale>
        <p:origin x="-1984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_on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11" y="-9770"/>
            <a:ext cx="9164889" cy="618484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7411" y="-9770"/>
            <a:ext cx="9164889" cy="618484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43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T Std 45 Ligh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5040" y="1758413"/>
            <a:ext cx="7772400" cy="14700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  <a:latin typeface="HelveticaNeueLT Std Bold"/>
                <a:cs typeface="HelveticaNeueLT Std Bold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040" y="4002229"/>
            <a:ext cx="6400800" cy="1078113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Howard Hughes Medical Institute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554902" y="3267294"/>
            <a:ext cx="7783348" cy="0"/>
          </a:xfrm>
          <a:prstGeom prst="line">
            <a:avLst/>
          </a:prstGeom>
          <a:solidFill>
            <a:srgbClr val="66400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270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1286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93988"/>
            <a:ext cx="7772400" cy="1470025"/>
          </a:xfrm>
        </p:spPr>
        <p:txBody>
          <a:bodyPr anchor="t"/>
          <a:lstStyle>
            <a:lvl1pPr algn="ctr">
              <a:defRPr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 smtClean="0"/>
              <a:t>Break Slide Copy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2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on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9995"/>
            <a:ext cx="9164889" cy="618484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1" y="-49995"/>
            <a:ext cx="9164889" cy="618484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6000"/>
                </a:schemeClr>
              </a:gs>
              <a:gs pos="100000">
                <a:schemeClr val="accent2">
                  <a:alpha val="66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93988"/>
            <a:ext cx="7772400" cy="1470025"/>
          </a:xfrm>
        </p:spPr>
        <p:txBody>
          <a:bodyPr anchor="t"/>
          <a:lstStyle>
            <a:lvl1pPr algn="ctr">
              <a:defRPr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 smtClean="0"/>
              <a:t>Break Slide Copy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5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on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9995"/>
            <a:ext cx="9164889" cy="618484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1" y="-49995"/>
            <a:ext cx="9164889" cy="6184844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71000"/>
                </a:schemeClr>
              </a:gs>
              <a:gs pos="100000">
                <a:schemeClr val="accent6">
                  <a:alpha val="71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93988"/>
            <a:ext cx="7772400" cy="1470025"/>
          </a:xfrm>
        </p:spPr>
        <p:txBody>
          <a:bodyPr anchor="t"/>
          <a:lstStyle>
            <a:lvl1pPr algn="ctr">
              <a:defRPr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 smtClean="0"/>
              <a:t>Break Slide Copy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5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128622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93988"/>
            <a:ext cx="7772400" cy="1470025"/>
          </a:xfrm>
        </p:spPr>
        <p:txBody>
          <a:bodyPr anchor="t"/>
          <a:lstStyle>
            <a:lvl1pPr algn="ctr">
              <a:defRPr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 smtClean="0"/>
              <a:t>Break Slide Copy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7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Full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on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5885"/>
            <a:ext cx="9164888" cy="690799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1" y="-35885"/>
            <a:ext cx="9164889" cy="690799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6000"/>
                </a:schemeClr>
              </a:gs>
              <a:gs pos="100000">
                <a:schemeClr val="accent2">
                  <a:alpha val="66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93988"/>
            <a:ext cx="7772400" cy="1470025"/>
          </a:xfrm>
        </p:spPr>
        <p:txBody>
          <a:bodyPr anchor="t"/>
          <a:lstStyle>
            <a:lvl1pPr algn="ctr">
              <a:defRPr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 smtClean="0"/>
              <a:t>Break Slide Copy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3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Full No Log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on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5885"/>
            <a:ext cx="9164888" cy="690799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49996"/>
            <a:ext cx="9164889" cy="6922105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71000"/>
                </a:schemeClr>
              </a:gs>
              <a:gs pos="100000">
                <a:schemeClr val="accent6">
                  <a:alpha val="71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93988"/>
            <a:ext cx="7772400" cy="1470025"/>
          </a:xfrm>
        </p:spPr>
        <p:txBody>
          <a:bodyPr anchor="t"/>
          <a:lstStyle>
            <a:lvl1pPr algn="ctr">
              <a:defRPr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 smtClean="0"/>
              <a:t>Break Slide Copy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71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Full No Log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93988"/>
            <a:ext cx="7772400" cy="1470025"/>
          </a:xfrm>
        </p:spPr>
        <p:txBody>
          <a:bodyPr anchor="t"/>
          <a:lstStyle>
            <a:lvl1pPr algn="ctr">
              <a:defRPr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 smtClean="0"/>
              <a:t>Break Slide Copy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8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Full No Log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93988"/>
            <a:ext cx="7772400" cy="1470025"/>
          </a:xfrm>
        </p:spPr>
        <p:txBody>
          <a:bodyPr anchor="t"/>
          <a:lstStyle>
            <a:lvl1pPr algn="ctr">
              <a:defRPr b="0" i="0">
                <a:solidFill>
                  <a:schemeClr val="bg1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 smtClean="0"/>
              <a:t>Break Slide Copy Goes Here</a:t>
            </a:r>
            <a:endParaRPr lang="en-US" dirty="0"/>
          </a:p>
        </p:txBody>
      </p:sp>
      <p:pic>
        <p:nvPicPr>
          <p:cNvPr id="4" name="Picture 3" descr="hhmi_logo_stacke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595" y="5815583"/>
            <a:ext cx="1239181" cy="9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0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159" y="1400859"/>
            <a:ext cx="8245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399" y="5515659"/>
            <a:ext cx="5486400" cy="41992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52A-DDCA-2648-BFAF-A7AE1A0811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4680" y="6356350"/>
            <a:ext cx="4060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Helvetica Neue LT Std 45 Light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12993"/>
            <a:ext cx="8229600" cy="9093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7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52A-DDCA-2648-BFAF-A7AE1A0811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4680" y="6356350"/>
            <a:ext cx="4060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Helvetica Neue LT Std 45 Light"/>
              </a:defRPr>
            </a:lvl1pPr>
          </a:lstStyle>
          <a:p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41325" y="1427580"/>
            <a:ext cx="8245475" cy="4114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12993"/>
            <a:ext cx="8229600" cy="9093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_on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411" y="-9771"/>
            <a:ext cx="9164889" cy="6876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7411" y="-9771"/>
            <a:ext cx="9164889" cy="686777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43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T Std 45 Ligh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166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209888"/>
            <a:ext cx="6400800" cy="1078113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Howard Hughes Medical Institute</a:t>
            </a:r>
            <a:endParaRPr lang="en-US" dirty="0"/>
          </a:p>
        </p:txBody>
      </p:sp>
      <p:pic>
        <p:nvPicPr>
          <p:cNvPr id="15" name="Picture 14" descr="hhmi_logo_stacke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410" y="5581887"/>
            <a:ext cx="1649350" cy="120123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680326" y="3047774"/>
            <a:ext cx="7783348" cy="0"/>
          </a:xfrm>
          <a:prstGeom prst="line">
            <a:avLst/>
          </a:prstGeom>
          <a:solidFill>
            <a:srgbClr val="66400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77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9771"/>
            <a:ext cx="9164889" cy="686777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T Std 45 Ligh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680326" y="3636736"/>
            <a:ext cx="7783348" cy="0"/>
          </a:xfrm>
          <a:prstGeom prst="line">
            <a:avLst/>
          </a:prstGeom>
          <a:solidFill>
            <a:srgbClr val="66400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374241"/>
            <a:ext cx="6400800" cy="1078113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Howard Hughes Medical Institute</a:t>
            </a:r>
            <a:endParaRPr lang="en-US" dirty="0"/>
          </a:p>
        </p:txBody>
      </p:sp>
      <p:pic>
        <p:nvPicPr>
          <p:cNvPr id="15" name="Picture 14" descr="hhmi_logo_stacke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410" y="5581887"/>
            <a:ext cx="1649350" cy="12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3430588"/>
            <a:ext cx="9140825" cy="342741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66400F"/>
              </a:solidFill>
              <a:latin typeface="Helvetica Neue LT Std 45 Ligh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3224" y="1201616"/>
            <a:ext cx="8229600" cy="114300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224" y="4342881"/>
            <a:ext cx="6400800" cy="1078113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Howard Hughes Medical Institute</a:t>
            </a:r>
            <a:endParaRPr lang="en-US" dirty="0"/>
          </a:p>
        </p:txBody>
      </p:sp>
      <p:pic>
        <p:nvPicPr>
          <p:cNvPr id="6" name="Picture 5" descr="hhmi_logo_stacke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410" y="5581887"/>
            <a:ext cx="1649350" cy="120123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11933" y="2541865"/>
            <a:ext cx="8320134" cy="0"/>
          </a:xfrm>
          <a:prstGeom prst="line">
            <a:avLst/>
          </a:prstGeom>
          <a:solidFill>
            <a:srgbClr val="66400F"/>
          </a:solidFill>
          <a:ln w="9525" cap="flat" cmpd="sng" algn="ctr">
            <a:solidFill>
              <a:srgbClr val="058D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487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3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52A-DDCA-2648-BFAF-A7AE1A0811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4680" y="6356350"/>
            <a:ext cx="4060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Helvetica Neue LT Std 45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1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17960"/>
            <a:ext cx="3869836" cy="4169767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52A-DDCA-2648-BFAF-A7AE1A0811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4680" y="6356350"/>
            <a:ext cx="4060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Helvetica Neue LT Std 45 Ligh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816964" y="1317960"/>
            <a:ext cx="3869836" cy="4169767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3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17961"/>
            <a:ext cx="3571961" cy="2178660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52A-DDCA-2648-BFAF-A7AE1A0811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4680" y="6356350"/>
            <a:ext cx="4060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Helvetica Neue LT Std 45 Light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685627"/>
            <a:ext cx="3571961" cy="2178660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7960"/>
            <a:ext cx="4038600" cy="4546327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5593"/>
            <a:ext cx="4040188" cy="639762"/>
          </a:xfrm>
        </p:spPr>
        <p:txBody>
          <a:bodyPr anchor="ctr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55355"/>
            <a:ext cx="4040188" cy="3595092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15593"/>
            <a:ext cx="4041775" cy="639762"/>
          </a:xfrm>
        </p:spPr>
        <p:txBody>
          <a:bodyPr anchor="ctr">
            <a:noAutofit/>
          </a:bodyPr>
          <a:lstStyle>
            <a:lvl1pPr marL="0" indent="0">
              <a:buNone/>
              <a:defRPr sz="2500" b="1">
                <a:solidFill>
                  <a:srgbClr val="058D9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355"/>
            <a:ext cx="4041775" cy="3595092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52A-DDCA-2648-BFAF-A7AE1A0811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214680" y="6356350"/>
            <a:ext cx="4060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Helvetica Neue LT Std 45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52A-DDCA-2648-BFAF-A7AE1A0811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4680" y="6356350"/>
            <a:ext cx="4060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Helvetica Neue LT Std 45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2993"/>
            <a:ext cx="8229600" cy="909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8276"/>
            <a:ext cx="8229600" cy="287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4680" y="6356350"/>
            <a:ext cx="4060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Helvetica Neue LT Std 45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822" y="6356350"/>
            <a:ext cx="411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 LT Std 45 Light"/>
              </a:defRPr>
            </a:lvl1pPr>
          </a:lstStyle>
          <a:p>
            <a:fld id="{ABE6452A-DDCA-2648-BFAF-A7AE1A0811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logo_hhmi.png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520" y="6235163"/>
            <a:ext cx="2498190" cy="5183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>
            <a:off x="0" y="6128622"/>
            <a:ext cx="9144000" cy="0"/>
          </a:xfrm>
          <a:prstGeom prst="line">
            <a:avLst/>
          </a:prstGeom>
          <a:solidFill>
            <a:srgbClr val="66400F"/>
          </a:solidFill>
          <a:ln w="9525" cap="flat" cmpd="sng" algn="ctr">
            <a:solidFill>
              <a:srgbClr val="058D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737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4" r:id="rId2"/>
    <p:sldLayoutId id="2147483675" r:id="rId3"/>
    <p:sldLayoutId id="2147483676" r:id="rId4"/>
    <p:sldLayoutId id="2147483660" r:id="rId5"/>
    <p:sldLayoutId id="2147483652" r:id="rId6"/>
    <p:sldLayoutId id="2147483686" r:id="rId7"/>
    <p:sldLayoutId id="2147483653" r:id="rId8"/>
    <p:sldLayoutId id="2147483654" r:id="rId9"/>
    <p:sldLayoutId id="2147483655" r:id="rId10"/>
    <p:sldLayoutId id="2147483680" r:id="rId11"/>
    <p:sldLayoutId id="2147483679" r:id="rId12"/>
    <p:sldLayoutId id="2147483678" r:id="rId13"/>
    <p:sldLayoutId id="2147483682" r:id="rId14"/>
    <p:sldLayoutId id="2147483685" r:id="rId15"/>
    <p:sldLayoutId id="2147483684" r:id="rId16"/>
    <p:sldLayoutId id="2147483681" r:id="rId17"/>
    <p:sldLayoutId id="2147483657" r:id="rId18"/>
    <p:sldLayoutId id="2147483688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Helvetica Neue LT Std 45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-"/>
        <a:defRPr sz="2500" kern="1200">
          <a:solidFill>
            <a:schemeClr val="tx1"/>
          </a:solidFill>
          <a:latin typeface="Helvetica Neue LT Std 45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-"/>
        <a:defRPr sz="2500" kern="1200">
          <a:solidFill>
            <a:schemeClr val="tx1"/>
          </a:solidFill>
          <a:latin typeface="Helvetica Neue LT Std 45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/>
          </a:solidFill>
          <a:latin typeface="Helvetica Neue LT Std 45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-"/>
        <a:defRPr sz="1900" kern="1200">
          <a:solidFill>
            <a:schemeClr val="tx1"/>
          </a:solidFill>
          <a:latin typeface="Helvetica Neue LT Std 45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/>
          </a:solidFill>
          <a:latin typeface="Helvetica Neue LT Std 45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97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3078" y="622073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 Neue LT Std 45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20731"/>
            <a:ext cx="405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 Neue LT Std 45 Light"/>
              </a:defRPr>
            </a:lvl1pPr>
          </a:lstStyle>
          <a:p>
            <a:fld id="{15072FD9-B50C-F94D-A665-BAE36714B1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HMMI_Stacked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2751" y="5810897"/>
            <a:ext cx="1276197" cy="9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79176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kern="1200">
          <a:solidFill>
            <a:schemeClr val="accent1"/>
          </a:solidFill>
          <a:latin typeface="Helvetica Neue LT Std 45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2500" kern="1200">
          <a:solidFill>
            <a:schemeClr val="tx1"/>
          </a:solidFill>
          <a:latin typeface="Helvetica Neue LT Std 45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2400" kern="1200">
          <a:solidFill>
            <a:schemeClr val="tx1"/>
          </a:solidFill>
          <a:latin typeface="Helvetica Neue LT Std 45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2000" kern="1200">
          <a:solidFill>
            <a:schemeClr val="tx1"/>
          </a:solidFill>
          <a:latin typeface="Helvetica Neue LT Std 45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2000" kern="1200">
          <a:solidFill>
            <a:schemeClr val="tx1"/>
          </a:solidFill>
          <a:latin typeface="Helvetica Neue LT Std 45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2000" kern="1200">
          <a:solidFill>
            <a:schemeClr val="tx1"/>
          </a:solidFill>
          <a:latin typeface="Helvetica Neue LT Std 45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6" Type="http://schemas.openxmlformats.org/officeDocument/2006/relationships/image" Target="../media/image18.png"/><Relationship Id="rId7" Type="http://schemas.openxmlformats.org/officeDocument/2006/relationships/image" Target="../media/image19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g"/><Relationship Id="rId5" Type="http://schemas.openxmlformats.org/officeDocument/2006/relationships/image" Target="../media/image23.png"/><Relationship Id="rId6" Type="http://schemas.openxmlformats.org/officeDocument/2006/relationships/image" Target="../media/image24.jpg"/><Relationship Id="rId7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n-dimensional Thin </a:t>
            </a:r>
            <a:r>
              <a:rPr lang="en-US" dirty="0"/>
              <a:t>P</a:t>
            </a:r>
            <a:r>
              <a:rPr lang="en-US" dirty="0" smtClean="0"/>
              <a:t>late Spline implementation in Java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Bogovic</a:t>
            </a:r>
          </a:p>
          <a:p>
            <a:r>
              <a:rPr lang="en-US" dirty="0" err="1" smtClean="0"/>
              <a:t>ImageJ</a:t>
            </a:r>
            <a:r>
              <a:rPr lang="en-US" dirty="0" smtClean="0"/>
              <a:t> Conference 2015</a:t>
            </a:r>
            <a:endParaRPr lang="en-US" dirty="0"/>
          </a:p>
          <a:p>
            <a:r>
              <a:rPr lang="en-US" dirty="0" smtClean="0"/>
              <a:t>3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Transformations and Image alignment</a:t>
            </a:r>
            <a:endParaRPr lang="en-US" dirty="0"/>
          </a:p>
        </p:txBody>
      </p:sp>
      <p:pic>
        <p:nvPicPr>
          <p:cNvPr id="2" name="Picture 1" descr="Mammy's_Cupboard_Restaurant,_Natchez,_Mississippi,_by_Carol_M._Highsmith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9" r="23362"/>
          <a:stretch/>
        </p:blipFill>
        <p:spPr>
          <a:xfrm>
            <a:off x="5126223" y="1517813"/>
            <a:ext cx="2611554" cy="3561305"/>
          </a:xfrm>
          <a:prstGeom prst="rect">
            <a:avLst/>
          </a:prstGeom>
        </p:spPr>
      </p:pic>
      <p:pic>
        <p:nvPicPr>
          <p:cNvPr id="3" name="Picture 2" descr="Pisa_Baptistr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24" y="1521357"/>
            <a:ext cx="2845514" cy="3557761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1725170" y="4576993"/>
            <a:ext cx="311489" cy="3114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5423752" y="4417904"/>
            <a:ext cx="311489" cy="3114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773091" y="3339521"/>
            <a:ext cx="311489" cy="3114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6106632" y="3183776"/>
            <a:ext cx="311489" cy="3114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2680253" y="1997576"/>
            <a:ext cx="311489" cy="3114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</a:t>
            </a:r>
            <a:endParaRPr lang="en-US" dirty="0"/>
          </a:p>
        </p:txBody>
      </p:sp>
      <p:sp>
        <p:nvSpPr>
          <p:cNvPr id="15" name="Multiply 14"/>
          <p:cNvSpPr/>
          <p:nvPr/>
        </p:nvSpPr>
        <p:spPr>
          <a:xfrm>
            <a:off x="3566799" y="3291561"/>
            <a:ext cx="311489" cy="3114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6561886" y="3135816"/>
            <a:ext cx="311489" cy="3114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7220805" y="4421248"/>
            <a:ext cx="311489" cy="3114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566799" y="4576993"/>
            <a:ext cx="311489" cy="3114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6346241" y="2333029"/>
            <a:ext cx="311489" cy="3114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Up Arrow 7"/>
          <p:cNvSpPr/>
          <p:nvPr/>
        </p:nvSpPr>
        <p:spPr>
          <a:xfrm rot="21431507">
            <a:off x="1845910" y="4770958"/>
            <a:ext cx="4037064" cy="103045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 rot="21431507">
            <a:off x="3589617" y="4770957"/>
            <a:ext cx="4037064" cy="103045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rot="21431507">
            <a:off x="1845500" y="3528915"/>
            <a:ext cx="4717386" cy="103045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 rot="21431507">
            <a:off x="3589993" y="3527639"/>
            <a:ext cx="3408842" cy="103045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 rot="238923">
            <a:off x="2680253" y="2428885"/>
            <a:ext cx="4037064" cy="103045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           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3089" y="1149210"/>
            <a:ext cx="20356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/>
              <a:t>Moving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00285" y="1149210"/>
            <a:ext cx="20356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/>
              <a:t>Fixed /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3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8" grpId="0" animBg="1"/>
      <p:bldP spid="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Transformations and Image alignment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17093" y="1517813"/>
            <a:ext cx="6109815" cy="3566125"/>
            <a:chOff x="1627962" y="1517813"/>
            <a:chExt cx="6109815" cy="3566125"/>
          </a:xfrm>
        </p:grpSpPr>
        <p:pic>
          <p:nvPicPr>
            <p:cNvPr id="2" name="Picture 1" descr="Mammy's_Cupboard_Restaurant,_Natchez,_Mississippi,_by_Carol_M._Highsmith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39" r="23362"/>
            <a:stretch/>
          </p:blipFill>
          <p:spPr>
            <a:xfrm>
              <a:off x="5126223" y="1517813"/>
              <a:ext cx="2611554" cy="3561305"/>
            </a:xfrm>
            <a:prstGeom prst="rect">
              <a:avLst/>
            </a:prstGeom>
          </p:spPr>
        </p:pic>
        <p:pic>
          <p:nvPicPr>
            <p:cNvPr id="5" name="Picture 4" descr="Pisa_Baptistry_xfm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24" r="25168"/>
            <a:stretch/>
          </p:blipFill>
          <p:spPr>
            <a:xfrm>
              <a:off x="1627962" y="1517814"/>
              <a:ext cx="2491912" cy="3566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70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Plate Spline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58276"/>
            <a:ext cx="8229600" cy="45330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Landmark-based warp</a:t>
            </a:r>
          </a:p>
          <a:p>
            <a:r>
              <a:rPr lang="en-US" dirty="0" smtClean="0"/>
              <a:t>Landmarks are aligned exactly</a:t>
            </a:r>
          </a:p>
          <a:p>
            <a:r>
              <a:rPr lang="en-US" dirty="0" smtClean="0"/>
              <a:t>Warp has minimal bending energy</a:t>
            </a:r>
          </a:p>
          <a:p>
            <a:r>
              <a:rPr lang="en-US" dirty="0" smtClean="0"/>
              <a:t>No parameters to tune</a:t>
            </a:r>
          </a:p>
          <a:p>
            <a:r>
              <a:rPr lang="en-US" dirty="0" smtClean="0"/>
              <a:t>Closed-form solution</a:t>
            </a:r>
          </a:p>
          <a:p>
            <a:endParaRPr lang="en-US" dirty="0" smtClean="0"/>
          </a:p>
          <a:p>
            <a:r>
              <a:rPr lang="en-US" dirty="0" smtClean="0"/>
              <a:t>Our implementation:</a:t>
            </a:r>
          </a:p>
          <a:p>
            <a:pPr lvl="1"/>
            <a:r>
              <a:rPr lang="en-US" dirty="0" smtClean="0"/>
              <a:t>Pure Java</a:t>
            </a:r>
          </a:p>
          <a:p>
            <a:pPr lvl="1"/>
            <a:r>
              <a:rPr lang="en-US" dirty="0" smtClean="0"/>
              <a:t>N-dimensional </a:t>
            </a:r>
          </a:p>
          <a:p>
            <a:pPr lvl="2"/>
            <a:r>
              <a:rPr lang="en-US" i="1" dirty="0" smtClean="0"/>
              <a:t>ported from ITK</a:t>
            </a:r>
          </a:p>
          <a:p>
            <a:pPr lvl="1"/>
            <a:r>
              <a:rPr lang="en-US" dirty="0" smtClean="0"/>
              <a:t>Available as open-source library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7587"/>
            <a:ext cx="8229600" cy="57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500" kern="1200">
                <a:solidFill>
                  <a:schemeClr val="tx1"/>
                </a:solidFill>
                <a:latin typeface="Helvetica Neue LT Std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500" kern="1200">
                <a:solidFill>
                  <a:schemeClr val="tx1"/>
                </a:solidFill>
                <a:latin typeface="Helvetica Neue LT Std 45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300" kern="1200">
                <a:solidFill>
                  <a:schemeClr val="tx1"/>
                </a:solidFill>
                <a:latin typeface="Helvetica Neue LT Std 45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Helvetica Neue LT Std 45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Helvetica Neue LT Std 45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latin typeface="Courier New"/>
                <a:cs typeface="Courier New"/>
              </a:rPr>
              <a:t>github.com</a:t>
            </a:r>
            <a:r>
              <a:rPr lang="en-US" sz="1800" b="1" dirty="0">
                <a:latin typeface="Courier New"/>
                <a:cs typeface="Courier New"/>
              </a:rPr>
              <a:t>/</a:t>
            </a:r>
            <a:r>
              <a:rPr lang="en-US" sz="1800" b="1" dirty="0" err="1">
                <a:latin typeface="Courier New"/>
                <a:cs typeface="Courier New"/>
              </a:rPr>
              <a:t>saalfeldlab</a:t>
            </a:r>
            <a:r>
              <a:rPr lang="en-US" sz="1800" b="1" dirty="0">
                <a:latin typeface="Courier New"/>
                <a:cs typeface="Courier New"/>
              </a:rPr>
              <a:t>/</a:t>
            </a:r>
            <a:r>
              <a:rPr lang="en-US" sz="1800" b="1" dirty="0" err="1">
                <a:latin typeface="Courier New"/>
                <a:cs typeface="Courier New"/>
              </a:rPr>
              <a:t>jitk-tps</a:t>
            </a:r>
            <a:endParaRPr lang="en-US" sz="1800" b="1" dirty="0">
              <a:latin typeface="Courier New"/>
              <a:cs typeface="Courier New"/>
            </a:endParaRPr>
          </a:p>
        </p:txBody>
      </p:sp>
      <p:pic>
        <p:nvPicPr>
          <p:cNvPr id="9" name="Picture 8" descr="grid_ra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67" y="1242143"/>
            <a:ext cx="2741913" cy="2022906"/>
          </a:xfrm>
          <a:prstGeom prst="rect">
            <a:avLst/>
          </a:prstGeom>
        </p:spPr>
      </p:pic>
      <p:pic>
        <p:nvPicPr>
          <p:cNvPr id="10" name="Picture 9" descr="grid_war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67" y="3668381"/>
            <a:ext cx="2741912" cy="2022905"/>
          </a:xfrm>
          <a:prstGeom prst="rect">
            <a:avLst/>
          </a:prstGeom>
        </p:spPr>
      </p:pic>
      <p:sp>
        <p:nvSpPr>
          <p:cNvPr id="11" name="Curved Right Arrow 10"/>
          <p:cNvSpPr/>
          <p:nvPr/>
        </p:nvSpPr>
        <p:spPr>
          <a:xfrm>
            <a:off x="5594822" y="2839654"/>
            <a:ext cx="627045" cy="128203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1027" y="6158571"/>
            <a:ext cx="5932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</a:t>
            </a:r>
            <a:r>
              <a:rPr lang="en-US" sz="1000" dirty="0" smtClean="0"/>
              <a:t> </a:t>
            </a:r>
            <a:r>
              <a:rPr lang="en-US" sz="1000" dirty="0" err="1" smtClean="0"/>
              <a:t>Bookstein</a:t>
            </a:r>
            <a:r>
              <a:rPr lang="en-US" sz="1000" dirty="0"/>
              <a:t> </a:t>
            </a:r>
            <a:r>
              <a:rPr lang="en-US" sz="1000" dirty="0" smtClean="0"/>
              <a:t>(</a:t>
            </a:r>
            <a:r>
              <a:rPr lang="en-US" sz="1000" dirty="0"/>
              <a:t>1989). </a:t>
            </a:r>
          </a:p>
          <a:p>
            <a:r>
              <a:rPr lang="en-US" sz="1000" dirty="0" smtClean="0"/>
              <a:t>       Principal </a:t>
            </a:r>
            <a:r>
              <a:rPr lang="en-US" sz="1000" dirty="0"/>
              <a:t>warps: Thin-plate splines and the decomposition of deformations. IEEE </a:t>
            </a:r>
            <a:r>
              <a:rPr lang="en-US" sz="1000" dirty="0" smtClean="0"/>
              <a:t>PAMI, </a:t>
            </a:r>
            <a:r>
              <a:rPr lang="en-US" sz="1000" dirty="0"/>
              <a:t>11(6), 567–585.</a:t>
            </a:r>
          </a:p>
          <a:p>
            <a:r>
              <a:rPr lang="en-US" sz="1000" dirty="0" smtClean="0"/>
              <a:t>- Davis, </a:t>
            </a:r>
            <a:r>
              <a:rPr lang="en-US" sz="1000" dirty="0" err="1"/>
              <a:t>Khotanzad</a:t>
            </a:r>
            <a:r>
              <a:rPr lang="en-US" sz="1000" dirty="0" smtClean="0"/>
              <a:t>, </a:t>
            </a:r>
            <a:r>
              <a:rPr lang="en-US" sz="1000" dirty="0" err="1" smtClean="0"/>
              <a:t>Flamig</a:t>
            </a:r>
            <a:r>
              <a:rPr lang="en-US" sz="1000" dirty="0" smtClean="0"/>
              <a:t>, </a:t>
            </a:r>
            <a:r>
              <a:rPr lang="en-US" sz="1000" dirty="0"/>
              <a:t>&amp; </a:t>
            </a:r>
            <a:r>
              <a:rPr lang="en-US" sz="1000" dirty="0" smtClean="0"/>
              <a:t>Harms.  </a:t>
            </a:r>
            <a:r>
              <a:rPr lang="en-US" sz="1000" dirty="0"/>
              <a:t>(1997).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A </a:t>
            </a:r>
            <a:r>
              <a:rPr lang="en-US" sz="1000" dirty="0"/>
              <a:t>physics-based coordinate transformation for 3-D image matching. IEEE </a:t>
            </a:r>
            <a:r>
              <a:rPr lang="en-US" sz="1000" dirty="0" smtClean="0"/>
              <a:t>TMI, </a:t>
            </a:r>
            <a:r>
              <a:rPr lang="en-US" sz="1000" dirty="0"/>
              <a:t>16(3), 317–</a:t>
            </a:r>
            <a:r>
              <a:rPr lang="en-US" sz="1000" dirty="0" smtClean="0"/>
              <a:t>28.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447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bigwarp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276"/>
            <a:ext cx="8229600" cy="12564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tool for manual, interactive alignment 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bigdataviewer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handle </a:t>
            </a:r>
            <a:r>
              <a:rPr lang="en-US" dirty="0" smtClean="0"/>
              <a:t>Terabyte-sized datasets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52A-DDCA-2648-BFAF-A7AE1A0811F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5439685"/>
            <a:ext cx="8229600" cy="563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500" kern="1200">
                <a:solidFill>
                  <a:schemeClr val="tx1"/>
                </a:solidFill>
                <a:latin typeface="Helvetica Neue LT Std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500" kern="1200">
                <a:solidFill>
                  <a:schemeClr val="tx1"/>
                </a:solidFill>
                <a:latin typeface="Helvetica Neue LT Std 45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300" kern="1200">
                <a:solidFill>
                  <a:schemeClr val="tx1"/>
                </a:solidFill>
                <a:latin typeface="Helvetica Neue LT Std 45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Helvetica Neue LT Std 45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1800" kern="1200">
                <a:solidFill>
                  <a:schemeClr val="tx1"/>
                </a:solidFill>
                <a:latin typeface="Helvetica Neue LT Std 45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github.com</a:t>
            </a:r>
            <a:r>
              <a:rPr lang="en-US" sz="1800" b="1" dirty="0" smtClean="0">
                <a:latin typeface="Courier New"/>
                <a:cs typeface="Courier New"/>
              </a:rPr>
              <a:t>/</a:t>
            </a:r>
            <a:r>
              <a:rPr lang="en-US" sz="1800" b="1" dirty="0" err="1" smtClean="0">
                <a:latin typeface="Courier New"/>
                <a:cs typeface="Courier New"/>
              </a:rPr>
              <a:t>saalfeldlab</a:t>
            </a:r>
            <a:r>
              <a:rPr lang="en-US" sz="1800" b="1" dirty="0" smtClean="0">
                <a:latin typeface="Courier New"/>
                <a:cs typeface="Courier New"/>
              </a:rPr>
              <a:t>/</a:t>
            </a:r>
            <a:r>
              <a:rPr lang="en-US" sz="1800" b="1" dirty="0" err="1" smtClean="0">
                <a:latin typeface="Courier New"/>
                <a:cs typeface="Courier New"/>
              </a:rPr>
              <a:t>bigwarp</a:t>
            </a:r>
            <a:endParaRPr lang="en-US" sz="1800" b="1" dirty="0">
              <a:latin typeface="Courier New"/>
              <a:cs typeface="Courier New"/>
            </a:endParaRPr>
          </a:p>
        </p:txBody>
      </p:sp>
      <p:pic>
        <p:nvPicPr>
          <p:cNvPr id="7" name="Picture 6" descr="bigwarpScreensho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" r="16431" b="14153"/>
          <a:stretch/>
        </p:blipFill>
        <p:spPr>
          <a:xfrm>
            <a:off x="2079449" y="2414705"/>
            <a:ext cx="4985103" cy="30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4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52A-DDCA-2648-BFAF-A7AE1A0811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itk7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61779"/>
          <a:stretch/>
        </p:blipFill>
        <p:spPr>
          <a:xfrm>
            <a:off x="457200" y="1122323"/>
            <a:ext cx="1201307" cy="842668"/>
          </a:xfrm>
          <a:prstGeom prst="rect">
            <a:avLst/>
          </a:prstGeom>
        </p:spPr>
      </p:pic>
      <p:pic>
        <p:nvPicPr>
          <p:cNvPr id="10" name="Picture 9" descr="MaMuT_logo-256x25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1" r="-8" b="15444"/>
          <a:stretch/>
        </p:blipFill>
        <p:spPr>
          <a:xfrm>
            <a:off x="326618" y="4157634"/>
            <a:ext cx="1322750" cy="963877"/>
          </a:xfrm>
          <a:prstGeom prst="rect">
            <a:avLst/>
          </a:prstGeom>
        </p:spPr>
      </p:pic>
      <p:pic>
        <p:nvPicPr>
          <p:cNvPr id="11" name="Picture 10" descr="Imglib2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" y="2362581"/>
            <a:ext cx="911007" cy="1044622"/>
          </a:xfrm>
          <a:prstGeom prst="rect">
            <a:avLst/>
          </a:prstGeom>
        </p:spPr>
      </p:pic>
      <p:pic>
        <p:nvPicPr>
          <p:cNvPr id="12" name="Picture 11" descr="fiji-logo-1.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44" y="4809988"/>
            <a:ext cx="1054313" cy="1054313"/>
          </a:xfrm>
          <a:prstGeom prst="rect">
            <a:avLst/>
          </a:prstGeom>
        </p:spPr>
      </p:pic>
      <p:pic>
        <p:nvPicPr>
          <p:cNvPr id="14" name="Picture 13" descr="bdv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44" y="3438388"/>
            <a:ext cx="1141011" cy="904940"/>
          </a:xfrm>
          <a:prstGeom prst="rect">
            <a:avLst/>
          </a:prstGeom>
        </p:spPr>
      </p:pic>
      <p:pic>
        <p:nvPicPr>
          <p:cNvPr id="18" name="Picture 17" descr="Ejml_logo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44" y="1808123"/>
            <a:ext cx="1665915" cy="554458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46569"/>
              </p:ext>
            </p:extLst>
          </p:nvPr>
        </p:nvGraphicFramePr>
        <p:xfrm>
          <a:off x="4350815" y="1122323"/>
          <a:ext cx="4490681" cy="486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0681"/>
              </a:tblGrid>
              <a:tr h="60288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itk.org</a:t>
                      </a:r>
                      <a:endParaRPr lang="en-US" b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60288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ejml.org</a:t>
                      </a:r>
                      <a:endParaRPr lang="en-US" b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602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github.com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imglib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/imglib2</a:t>
                      </a:r>
                    </a:p>
                  </a:txBody>
                  <a:tcPr/>
                </a:tc>
              </a:tr>
              <a:tr h="602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github.com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bigdataviewer</a:t>
                      </a:r>
                      <a:endParaRPr lang="en-US" sz="1800" b="1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602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github.com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fiji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MaMuT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602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github.com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axtimwalde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mpicbg</a:t>
                      </a:r>
                      <a:endParaRPr lang="en-US" sz="1800" b="1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602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fiji.sc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/TrakEM2</a:t>
                      </a:r>
                    </a:p>
                  </a:txBody>
                  <a:tcPr/>
                </a:tc>
              </a:tr>
              <a:tr h="602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fiji.sc</a:t>
                      </a:r>
                      <a:endParaRPr lang="en-US" b="1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23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1250" y="6356350"/>
            <a:ext cx="412750" cy="365125"/>
          </a:xfrm>
        </p:spPr>
        <p:txBody>
          <a:bodyPr/>
          <a:lstStyle/>
          <a:p>
            <a:fld id="{ABE6452A-DDCA-2648-BFAF-A7AE1A0811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9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52A-DDCA-2648-BFAF-A7AE1A0811F9}" type="slidenum">
              <a:rPr lang="en-US" smtClean="0"/>
              <a:t>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327556" y="1349981"/>
            <a:ext cx="2035672" cy="2051197"/>
            <a:chOff x="324456" y="1122323"/>
            <a:chExt cx="2035672" cy="2051197"/>
          </a:xfrm>
        </p:grpSpPr>
        <p:pic>
          <p:nvPicPr>
            <p:cNvPr id="8" name="Picture 7" descr="saalfeld_pic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332" y="1122323"/>
              <a:ext cx="1645920" cy="164592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24456" y="2804188"/>
              <a:ext cx="203567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Stephan Saalfeld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27752" y="3858099"/>
            <a:ext cx="2035672" cy="2033049"/>
            <a:chOff x="2165252" y="3858099"/>
            <a:chExt cx="2035672" cy="2033049"/>
          </a:xfrm>
        </p:grpSpPr>
        <p:pic>
          <p:nvPicPr>
            <p:cNvPr id="7" name="Picture 6" descr="sullivan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128" y="3858099"/>
              <a:ext cx="1645920" cy="164592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165252" y="5521816"/>
              <a:ext cx="203567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Crystal Sullivan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82284" y="1349981"/>
            <a:ext cx="2035672" cy="2051197"/>
            <a:chOff x="2598240" y="1122323"/>
            <a:chExt cx="2035672" cy="2051197"/>
          </a:xfrm>
        </p:grpSpPr>
        <p:pic>
          <p:nvPicPr>
            <p:cNvPr id="13" name="Picture 12" descr="tobiasPietzsch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116" y="1122323"/>
              <a:ext cx="1645920" cy="16459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598240" y="2804188"/>
              <a:ext cx="203567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Tobias </a:t>
              </a:r>
              <a:r>
                <a:rPr lang="en-US" dirty="0" err="1" smtClean="0"/>
                <a:t>Pietzsch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76440" y="3858099"/>
            <a:ext cx="2035672" cy="2033049"/>
            <a:chOff x="129580" y="3858099"/>
            <a:chExt cx="2035672" cy="2033049"/>
          </a:xfrm>
        </p:grpSpPr>
        <p:pic>
          <p:nvPicPr>
            <p:cNvPr id="9" name="Picture 8" descr="allanWong_pic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56" y="3858099"/>
              <a:ext cx="1645920" cy="164592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29580" y="5521816"/>
              <a:ext cx="203567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Allan Wong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09470" y="1349981"/>
            <a:ext cx="2035672" cy="2051197"/>
            <a:chOff x="4633912" y="1122323"/>
            <a:chExt cx="2035672" cy="2051197"/>
          </a:xfrm>
        </p:grpSpPr>
        <p:pic>
          <p:nvPicPr>
            <p:cNvPr id="3" name="Picture 2" descr="philipp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788" y="1122323"/>
              <a:ext cx="1645920" cy="164592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633912" y="2804188"/>
              <a:ext cx="203567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Philipp Hanslovsky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09470" y="3846233"/>
            <a:ext cx="2035672" cy="2044915"/>
            <a:chOff x="5637012" y="3846233"/>
            <a:chExt cx="2035672" cy="2044915"/>
          </a:xfrm>
        </p:grpSpPr>
        <p:sp>
          <p:nvSpPr>
            <p:cNvPr id="30" name="TextBox 29"/>
            <p:cNvSpPr txBox="1"/>
            <p:nvPr/>
          </p:nvSpPr>
          <p:spPr>
            <a:xfrm>
              <a:off x="5637012" y="5521816"/>
              <a:ext cx="203567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 smtClean="0"/>
                <a:t>Jean-Yves </a:t>
              </a:r>
              <a:r>
                <a:rPr lang="en-US" dirty="0" err="1" smtClean="0"/>
                <a:t>Tinevez</a:t>
              </a:r>
              <a:endParaRPr lang="en-US" dirty="0"/>
            </a:p>
          </p:txBody>
        </p:sp>
        <p:pic>
          <p:nvPicPr>
            <p:cNvPr id="6" name="Picture 5" descr="JYTinevez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888" y="3846233"/>
              <a:ext cx="1645920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852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31250" y="6356350"/>
            <a:ext cx="412750" cy="365125"/>
          </a:xfrm>
        </p:spPr>
        <p:txBody>
          <a:bodyPr/>
          <a:lstStyle/>
          <a:p>
            <a:fld id="{ABE6452A-DDCA-2648-BFAF-A7AE1A0811F9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lab-fly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4" y="0"/>
            <a:ext cx="7897693" cy="61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HMI-powerpoint-template-light">
  <a:themeElements>
    <a:clrScheme name="HHMI COLOR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58D96"/>
      </a:accent1>
      <a:accent2>
        <a:srgbClr val="00A450"/>
      </a:accent2>
      <a:accent3>
        <a:srgbClr val="52B448"/>
      </a:accent3>
      <a:accent4>
        <a:srgbClr val="8AC341"/>
      </a:accent4>
      <a:accent5>
        <a:srgbClr val="3FC2CD"/>
      </a:accent5>
      <a:accent6>
        <a:srgbClr val="EEDC11"/>
      </a:accent6>
      <a:hlink>
        <a:srgbClr val="DD8235"/>
      </a:hlink>
      <a:folHlink>
        <a:srgbClr val="CA653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HHMI COLOR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58D96"/>
      </a:accent1>
      <a:accent2>
        <a:srgbClr val="00A450"/>
      </a:accent2>
      <a:accent3>
        <a:srgbClr val="52B448"/>
      </a:accent3>
      <a:accent4>
        <a:srgbClr val="8AC341"/>
      </a:accent4>
      <a:accent5>
        <a:srgbClr val="3FC2CD"/>
      </a:accent5>
      <a:accent6>
        <a:srgbClr val="EEDC11"/>
      </a:accent6>
      <a:hlink>
        <a:srgbClr val="DD8235"/>
      </a:hlink>
      <a:folHlink>
        <a:srgbClr val="CA653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HHMI-powerpoint-template-light.thmx</Template>
  <TotalTime>5007</TotalTime>
  <Words>224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HHMI-powerpoint-template-light</vt:lpstr>
      <vt:lpstr>Custom Design</vt:lpstr>
      <vt:lpstr>An n-dimensional Thin Plate Spline implementation in Java</vt:lpstr>
      <vt:lpstr>Transformations and Image alignment</vt:lpstr>
      <vt:lpstr>Transformations and Image alignment</vt:lpstr>
      <vt:lpstr>Thin Plate Spline</vt:lpstr>
      <vt:lpstr>“bigwarp”</vt:lpstr>
      <vt:lpstr>Related projects</vt:lpstr>
      <vt:lpstr>Live demo</vt:lpstr>
      <vt:lpstr>Acknowledgements</vt:lpstr>
      <vt:lpstr>PowerPoint Presentation</vt:lpstr>
    </vt:vector>
  </TitlesOfParts>
  <Company>Howard Hughes Medical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Bogovic John</dc:creator>
  <cp:lastModifiedBy>Bogovic John</cp:lastModifiedBy>
  <cp:revision>124</cp:revision>
  <dcterms:created xsi:type="dcterms:W3CDTF">2015-08-21T13:10:14Z</dcterms:created>
  <dcterms:modified xsi:type="dcterms:W3CDTF">2015-09-03T01:29:22Z</dcterms:modified>
</cp:coreProperties>
</file>