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3" r:id="rId4"/>
    <p:sldId id="259" r:id="rId5"/>
    <p:sldId id="262" r:id="rId6"/>
    <p:sldId id="274" r:id="rId7"/>
    <p:sldId id="260" r:id="rId8"/>
    <p:sldId id="278" r:id="rId9"/>
    <p:sldId id="279" r:id="rId10"/>
    <p:sldId id="282" r:id="rId11"/>
    <p:sldId id="261" r:id="rId12"/>
    <p:sldId id="263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64" r:id="rId21"/>
    <p:sldId id="276" r:id="rId22"/>
    <p:sldId id="280" r:id="rId23"/>
    <p:sldId id="277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7" autoAdjust="0"/>
    <p:restoredTop sz="94681"/>
  </p:normalViewPr>
  <p:slideViewPr>
    <p:cSldViewPr snapToGrid="0">
      <p:cViewPr varScale="1">
        <p:scale>
          <a:sx n="101" d="100"/>
          <a:sy n="101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951A1-8F9D-4B33-A84C-6796FFDDD41D}" type="datetimeFigureOut">
              <a:rPr lang="en-US"/>
              <a:t>11/3/15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8D9E-3F5D-4D95-B4DF-708F42D3302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7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1.op()</a:t>
            </a:r>
            <a:r>
              <a:rPr lang="en-US" baseline="0" dirty="0" smtClean="0"/>
              <a:t> matches all ops, lower performance. 2. module(): not frequently used, not exactly an Op but very similar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1.op()</a:t>
            </a:r>
            <a:r>
              <a:rPr lang="en-US" baseline="0" dirty="0" smtClean="0"/>
              <a:t> matches all ops, lower performance. 2. module(): not frequently used, not exactly an Op but very similar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35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Namespace is </a:t>
            </a:r>
            <a:r>
              <a:rPr lang="en-US" sz="2800" dirty="0" smtClean="0">
                <a:solidFill>
                  <a:schemeClr val="bg1"/>
                </a:solidFill>
              </a:rPr>
              <a:t>a collection of Ops that share similar logic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  <a:r>
              <a:rPr lang="en-US" sz="1200" baseline="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can think of the OpEnvironment as a "default Namespace"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Notice</a:t>
            </a:r>
            <a:r>
              <a:rPr lang="en-US" sz="2800" baseline="0" dirty="0" smtClean="0">
                <a:solidFill>
                  <a:schemeClr val="bg1"/>
                </a:solidFill>
              </a:rPr>
              <a:t> that </a:t>
            </a:r>
            <a:r>
              <a:rPr lang="en-US" sz="2800" dirty="0" smtClean="0">
                <a:solidFill>
                  <a:schemeClr val="bg1"/>
                </a:solidFill>
              </a:rPr>
              <a:t>class object does not necessarily come from a "class." "</a:t>
            </a:r>
            <a:r>
              <a:rPr lang="en-US" sz="2800" dirty="0" err="1" smtClean="0">
                <a:solidFill>
                  <a:schemeClr val="bg1"/>
                </a:solidFill>
              </a:rPr>
              <a:t>SomeInterface.class</a:t>
            </a:r>
            <a:r>
              <a:rPr lang="en-US" sz="2800" dirty="0" smtClean="0">
                <a:solidFill>
                  <a:schemeClr val="bg1"/>
                </a:solidFill>
              </a:rPr>
              <a:t>" is also a class object.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The name of the marker interface can be used as Op type indicator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58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9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99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</a:rPr>
              <a:t>Whether the given ones can be converted to the required 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29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so that the returned Op can run() immediately without given any input/output objects.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8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12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6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9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83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0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0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41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4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5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65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9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10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6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7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8D9E-3F5D-4D95-B4DF-708F42D3302D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3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384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2667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468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19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6266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526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28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108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696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85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635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imagej/imagej-tutorials/tree/master/using-ops/src/main/java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imagej/imagej-tutorials/tree/ops-tutorials/using-ops/src/main/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Introduction to Ops:</a:t>
            </a:r>
            <a:b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Usage and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Zach Petersen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Leon Yang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Nov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, 2015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OpEnvironment -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021" y="1416071"/>
            <a:ext cx="5139299" cy="517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OpEnvironment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Get an Op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op()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matches all </a:t>
            </a:r>
            <a:r>
              <a:rPr lang="en-US" sz="2800" dirty="0" smtClean="0">
                <a:solidFill>
                  <a:schemeClr val="bg1"/>
                </a:solidFill>
              </a:rPr>
              <a:t>Ops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module()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not </a:t>
            </a:r>
            <a:r>
              <a:rPr lang="en-US" sz="2800" dirty="0">
                <a:solidFill>
                  <a:schemeClr val="bg1"/>
                </a:solidFill>
              </a:rPr>
              <a:t>frequently used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not exactly an Op, but very similar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low-level, higher degrees of </a:t>
            </a:r>
            <a:r>
              <a:rPr lang="en-US" sz="2800" dirty="0" smtClean="0">
                <a:solidFill>
                  <a:schemeClr val="bg1"/>
                </a:solidFill>
              </a:rPr>
              <a:t>freedom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computer(), function(), hybrid(), </a:t>
            </a:r>
            <a:r>
              <a:rPr lang="en-US" sz="2800" dirty="0" err="1" smtClean="0">
                <a:solidFill>
                  <a:schemeClr val="bg1"/>
                </a:solidFill>
              </a:rPr>
              <a:t>inplace</a:t>
            </a:r>
            <a:r>
              <a:rPr lang="en-US" sz="2800" dirty="0" smtClean="0">
                <a:solidFill>
                  <a:schemeClr val="bg1"/>
                </a:solidFill>
              </a:rPr>
              <a:t>()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only match Ops of the specific type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higher performance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937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OpEnvironment -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 an Op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run()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basically the same as op(</a:t>
            </a:r>
            <a:r>
              <a:rPr lang="en-US" sz="2800" dirty="0" err="1">
                <a:solidFill>
                  <a:schemeClr val="bg1"/>
                </a:solidFill>
              </a:rPr>
              <a:t>SameParameters</a:t>
            </a:r>
            <a:r>
              <a:rPr lang="en-US" sz="2800" dirty="0">
                <a:solidFill>
                  <a:schemeClr val="bg1"/>
                </a:solidFill>
              </a:rPr>
              <a:t>).run()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map(), join(), help(), ...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execute the </a:t>
            </a:r>
            <a:r>
              <a:rPr lang="en-US" sz="2800" dirty="0" err="1">
                <a:solidFill>
                  <a:schemeClr val="bg1"/>
                </a:solidFill>
              </a:rPr>
              <a:t>Op</a:t>
            </a:r>
            <a:r>
              <a:rPr lang="en-US" sz="2800" dirty="0">
                <a:solidFill>
                  <a:schemeClr val="bg1"/>
                </a:solidFill>
              </a:rPr>
              <a:t> of the specified type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math().add(), image().crop(), …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math() or image() returns the specified "Namespace</a:t>
            </a:r>
            <a:r>
              <a:rPr lang="en-US" sz="2800" dirty="0" smtClean="0">
                <a:solidFill>
                  <a:schemeClr val="bg1"/>
                </a:solidFill>
              </a:rPr>
              <a:t>"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705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 Methods - Op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first parameter in those matching methods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Accepts </a:t>
            </a:r>
            <a:r>
              <a:rPr lang="en-US" sz="2800" b="1" dirty="0">
                <a:solidFill>
                  <a:srgbClr val="FFFF00"/>
                </a:solidFill>
              </a:rPr>
              <a:t>c</a:t>
            </a:r>
            <a:r>
              <a:rPr lang="en-US" sz="2800" b="1" dirty="0" smtClean="0">
                <a:solidFill>
                  <a:srgbClr val="FFFF00"/>
                </a:solidFill>
              </a:rPr>
              <a:t>lass </a:t>
            </a:r>
            <a:r>
              <a:rPr lang="en-US" sz="2800" b="1" dirty="0">
                <a:solidFill>
                  <a:srgbClr val="FFFF00"/>
                </a:solidFill>
              </a:rPr>
              <a:t>object</a:t>
            </a:r>
            <a:r>
              <a:rPr lang="en-US" sz="2800" b="1" dirty="0">
                <a:solidFill>
                  <a:schemeClr val="bg1"/>
                </a:solidFill>
              </a:rPr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or sometimes </a:t>
            </a:r>
            <a:r>
              <a:rPr lang="en-US" sz="2800" b="1" dirty="0">
                <a:solidFill>
                  <a:srgbClr val="FFFF00"/>
                </a:solidFill>
              </a:rPr>
              <a:t>String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as the name of the Op type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Marker </a:t>
            </a:r>
            <a:r>
              <a:rPr lang="en-US" sz="3200" dirty="0">
                <a:solidFill>
                  <a:schemeClr val="bg1"/>
                </a:solidFill>
              </a:rPr>
              <a:t>interface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Contains nothing except its name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All </a:t>
            </a:r>
            <a:r>
              <a:rPr lang="en-US" sz="2800" dirty="0">
                <a:solidFill>
                  <a:schemeClr val="bg1"/>
                </a:solidFill>
              </a:rPr>
              <a:t>of them live inside the </a:t>
            </a:r>
            <a:r>
              <a:rPr lang="en-US" sz="2800" dirty="0" smtClean="0">
                <a:solidFill>
                  <a:schemeClr val="bg1"/>
                </a:solidFill>
              </a:rPr>
              <a:t>class </a:t>
            </a:r>
            <a:r>
              <a:rPr lang="en-US" sz="2800" b="1" dirty="0">
                <a:solidFill>
                  <a:srgbClr val="FFFF00"/>
                </a:solidFill>
              </a:rPr>
              <a:t>Ops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For example: </a:t>
            </a:r>
            <a:r>
              <a:rPr lang="en-US" dirty="0" err="1" smtClean="0">
                <a:solidFill>
                  <a:schemeClr val="bg1"/>
                </a:solidFill>
              </a:rPr>
              <a:t>Ops.Map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Ops.Join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Ops.Math.Add</a:t>
            </a:r>
            <a:r>
              <a:rPr lang="en-US" dirty="0">
                <a:solidFill>
                  <a:schemeClr val="bg1"/>
                </a:solidFill>
              </a:rPr>
              <a:t>, Ops.Image.Crop</a:t>
            </a:r>
          </a:p>
        </p:txBody>
      </p:sp>
    </p:spTree>
    <p:extLst>
      <p:ext uri="{BB962C8B-B14F-4D97-AF65-F5344CB8AC3E}">
        <p14:creationId xmlns:p14="http://schemas.microsoft.com/office/powerpoint/2010/main" val="33935728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 Methods - Op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(implemented) class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Not usually used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Can do more specific </a:t>
            </a:r>
            <a:r>
              <a:rPr lang="en-US" sz="2800" dirty="0" smtClean="0">
                <a:solidFill>
                  <a:schemeClr val="bg1"/>
                </a:solidFill>
              </a:rPr>
              <a:t>matching</a:t>
            </a:r>
          </a:p>
          <a:p>
            <a:r>
              <a:rPr lang="en-US" sz="3200" dirty="0">
                <a:solidFill>
                  <a:schemeClr val="bg1"/>
                </a:solidFill>
              </a:rPr>
              <a:t>Question: 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what 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are the marker interface and the implemented class, respectively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?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 descr="Image"/>
          <p:cNvPicPr>
            <a:picLocks noChangeAspect="1"/>
          </p:cNvPicPr>
          <p:nvPr/>
        </p:nvPicPr>
        <p:blipFill rotWithShape="1">
          <a:blip r:embed="rId3"/>
          <a:srcRect t="74681"/>
          <a:stretch/>
        </p:blipFill>
        <p:spPr>
          <a:xfrm>
            <a:off x="0" y="4690830"/>
            <a:ext cx="9144512" cy="87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19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 Methods - I/O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Usually the </a:t>
            </a:r>
            <a:r>
              <a:rPr lang="en-US" dirty="0" smtClean="0">
                <a:solidFill>
                  <a:schemeClr val="bg1"/>
                </a:solidFill>
              </a:rPr>
              <a:t>parameters </a:t>
            </a:r>
            <a:r>
              <a:rPr lang="en-US" dirty="0">
                <a:solidFill>
                  <a:schemeClr val="bg1"/>
                </a:solidFill>
              </a:rPr>
              <a:t>right after the Op type</a:t>
            </a:r>
          </a:p>
          <a:p>
            <a:r>
              <a:rPr lang="en-US" dirty="0">
                <a:solidFill>
                  <a:schemeClr val="bg1"/>
                </a:solidFill>
              </a:rPr>
              <a:t>In most cases, we can pass either a </a:t>
            </a:r>
            <a:r>
              <a:rPr lang="en-US" b="1" dirty="0">
                <a:solidFill>
                  <a:srgbClr val="FFFF00"/>
                </a:solidFill>
              </a:rPr>
              <a:t>class object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or an </a:t>
            </a:r>
            <a:r>
              <a:rPr lang="en-US" b="1" dirty="0">
                <a:solidFill>
                  <a:srgbClr val="FFFF00"/>
                </a:solidFill>
              </a:rPr>
              <a:t>instance</a:t>
            </a:r>
            <a:r>
              <a:rPr lang="en-US" dirty="0">
                <a:solidFill>
                  <a:schemeClr val="bg1"/>
                </a:solidFill>
              </a:rPr>
              <a:t>, of the type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example: "Img.class" vs. "new </a:t>
            </a:r>
            <a:r>
              <a:rPr lang="en-US" dirty="0" err="1">
                <a:solidFill>
                  <a:schemeClr val="bg1"/>
                </a:solidFill>
              </a:rPr>
              <a:t>Img</a:t>
            </a:r>
            <a:r>
              <a:rPr lang="en-US" dirty="0" smtClean="0">
                <a:solidFill>
                  <a:schemeClr val="bg1"/>
                </a:solidFill>
              </a:rPr>
              <a:t>()"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Three overloaded versions of the computer() methods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we can pass a class object to get an Op, why do we bother passing a default/empty instance?</a:t>
            </a:r>
          </a:p>
        </p:txBody>
      </p:sp>
      <p:pic>
        <p:nvPicPr>
          <p:cNvPr id="4" name="Picture 3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91764"/>
            <a:ext cx="9144000" cy="100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48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 Methods - I/O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Either to get an Op or execute an Op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First find the best matching </a:t>
            </a:r>
            <a:r>
              <a:rPr lang="en-US" sz="2800" b="1" dirty="0">
                <a:solidFill>
                  <a:srgbClr val="FFFF00"/>
                </a:solidFill>
              </a:rPr>
              <a:t>Op class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Then initialize </a:t>
            </a:r>
            <a:r>
              <a:rPr lang="en-US" sz="2800" b="1" dirty="0" smtClean="0">
                <a:solidFill>
                  <a:srgbClr val="FFFF00"/>
                </a:solidFill>
              </a:rPr>
              <a:t>an </a:t>
            </a:r>
            <a:r>
              <a:rPr lang="en-US" sz="2800" b="1" dirty="0">
                <a:solidFill>
                  <a:srgbClr val="FFFF00"/>
                </a:solidFill>
              </a:rPr>
              <a:t>instance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of that Op class</a:t>
            </a:r>
          </a:p>
          <a:p>
            <a:r>
              <a:rPr lang="en-US" dirty="0">
                <a:solidFill>
                  <a:schemeClr val="bg1"/>
                </a:solidFill>
              </a:rPr>
              <a:t>To find the best matching Op class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Only cares about </a:t>
            </a:r>
            <a:r>
              <a:rPr lang="en-US" sz="2800" dirty="0" smtClean="0">
                <a:solidFill>
                  <a:schemeClr val="bg1"/>
                </a:solidFill>
              </a:rPr>
              <a:t>types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initialize an Op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Use the instances if possible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Default values otherwise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897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 Methods - I/O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 only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rgbClr val="FFFF00"/>
                </a:solidFill>
              </a:rPr>
              <a:t>type indicators</a:t>
            </a:r>
            <a:r>
              <a:rPr lang="en-US" b="1" dirty="0">
                <a:solidFill>
                  <a:schemeClr val="bg1"/>
                </a:solidFill>
              </a:rPr>
              <a:t>"</a:t>
            </a:r>
          </a:p>
          <a:p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ut </a:t>
            </a:r>
            <a:r>
              <a:rPr lang="en-US" dirty="0">
                <a:solidFill>
                  <a:schemeClr val="bg1"/>
                </a:solidFill>
              </a:rPr>
              <a:t>also "</a:t>
            </a:r>
            <a:r>
              <a:rPr lang="en-US" b="1" dirty="0">
                <a:solidFill>
                  <a:srgbClr val="FFFF00"/>
                </a:solidFill>
              </a:rPr>
              <a:t>template </a:t>
            </a:r>
            <a:r>
              <a:rPr lang="en-US" b="1" dirty="0" smtClean="0">
                <a:solidFill>
                  <a:srgbClr val="FFFF00"/>
                </a:solidFill>
              </a:rPr>
              <a:t>parameters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Passing </a:t>
            </a:r>
            <a:r>
              <a:rPr lang="en-US" dirty="0">
                <a:solidFill>
                  <a:schemeClr val="bg1"/>
                </a:solidFill>
              </a:rPr>
              <a:t>class objects as I/O type parameters could sometimes causes unexpected </a:t>
            </a:r>
            <a:r>
              <a:rPr lang="en-US" dirty="0" smtClean="0">
                <a:solidFill>
                  <a:schemeClr val="bg1"/>
                </a:solidFill>
              </a:rPr>
              <a:t>behaviors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977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 Methods - I/O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example, to get the </a:t>
            </a:r>
            <a:r>
              <a:rPr lang="en-US" dirty="0" err="1">
                <a:solidFill>
                  <a:schemeClr val="bg1"/>
                </a:solidFill>
              </a:rPr>
              <a:t>CopyIterableInterval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Op, </a:t>
            </a:r>
            <a:r>
              <a:rPr lang="en-US" dirty="0">
                <a:solidFill>
                  <a:schemeClr val="bg1"/>
                </a:solidFill>
              </a:rPr>
              <a:t>both statements seem to work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libri" charset="0"/>
              </a:rPr>
              <a:t>ops().hybrid(</a:t>
            </a:r>
            <a:r>
              <a:rPr lang="en-US" dirty="0" err="1">
                <a:solidFill>
                  <a:schemeClr val="bg1"/>
                </a:solidFill>
                <a:latin typeface="Calibri" charset="0"/>
              </a:rPr>
              <a:t>Ops.Copy.IterableInterval.class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, null, </a:t>
            </a:r>
            <a:r>
              <a:rPr lang="en-US" dirty="0" err="1">
                <a:solidFill>
                  <a:schemeClr val="bg1"/>
                </a:solidFill>
                <a:latin typeface="Calibri" charset="0"/>
              </a:rPr>
              <a:t>img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);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libri" charset="0"/>
              </a:rPr>
              <a:t>ops().hybrid(</a:t>
            </a:r>
            <a:r>
              <a:rPr lang="en-US" dirty="0" err="1">
                <a:solidFill>
                  <a:schemeClr val="bg1"/>
                </a:solidFill>
                <a:latin typeface="Calibri" charset="0"/>
              </a:rPr>
              <a:t>Ops.Copy.IterableInterval.class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, null, </a:t>
            </a:r>
            <a:r>
              <a:rPr lang="en-US" dirty="0" err="1">
                <a:solidFill>
                  <a:schemeClr val="bg1"/>
                </a:solidFill>
                <a:latin typeface="Calibri" charset="0"/>
              </a:rPr>
              <a:t>img.getClass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());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However</a:t>
            </a:r>
            <a:r>
              <a:rPr lang="en-US" dirty="0">
                <a:solidFill>
                  <a:schemeClr val="bg1"/>
                </a:solidFill>
              </a:rPr>
              <a:t>, the second statement (the one uses class object) throws </a:t>
            </a:r>
            <a:r>
              <a:rPr lang="en-US">
                <a:solidFill>
                  <a:schemeClr val="bg1"/>
                </a:solidFill>
              </a:rPr>
              <a:t>an </a:t>
            </a:r>
            <a:r>
              <a:rPr lang="en-US" smtClean="0">
                <a:solidFill>
                  <a:schemeClr val="bg1"/>
                </a:solidFill>
              </a:rPr>
              <a:t>exception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alibri" charset="0"/>
              </a:rPr>
              <a:t>This is because when initializing the actual Op, the </a:t>
            </a:r>
            <a:r>
              <a:rPr lang="en-US" dirty="0">
                <a:solidFill>
                  <a:srgbClr val="FFFF00"/>
                </a:solidFill>
                <a:latin typeface="Calibri" charset="0"/>
              </a:rPr>
              <a:t>input parameter's method is called 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to get a helper Op</a:t>
            </a:r>
          </a:p>
        </p:txBody>
      </p:sp>
    </p:spTree>
    <p:extLst>
      <p:ext uri="{BB962C8B-B14F-4D97-AF65-F5344CB8AC3E}">
        <p14:creationId xmlns:p14="http://schemas.microsoft.com/office/powerpoint/2010/main" val="20582951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 Methods - I/O Types</a:t>
            </a:r>
          </a:p>
        </p:txBody>
      </p:sp>
      <p:pic>
        <p:nvPicPr>
          <p:cNvPr id="4" name="Picture 3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6" y="2354780"/>
            <a:ext cx="8957088" cy="45032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2450" y="1690689"/>
            <a:ext cx="6330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Question: What Exception will be thrown?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58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</a:rPr>
              <a:t>Warm Up: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charset="0"/>
                <a:hlinkClick r:id="rId3"/>
              </a:rPr>
              <a:t>https://github.com/imagej/imagej-tutorials/tree/master/using-ops/src/main/java</a:t>
            </a:r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UsingOps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Overview of ops</a:t>
            </a:r>
          </a:p>
          <a:p>
            <a:r>
              <a:rPr lang="en-US" dirty="0">
                <a:solidFill>
                  <a:schemeClr val="bg1"/>
                </a:solidFill>
              </a:rPr>
              <a:t>UsingOpTypes (later)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Overview of </a:t>
            </a:r>
            <a:r>
              <a:rPr lang="en-US" dirty="0" err="1">
                <a:solidFill>
                  <a:schemeClr val="bg1"/>
                </a:solidFill>
              </a:rPr>
              <a:t>SpecialOps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CreateANewOp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53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 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charset="0"/>
              </a:rPr>
              <a:t>Done in DefaultOpMatchingService </a:t>
            </a:r>
          </a:p>
          <a:p>
            <a:r>
              <a:rPr lang="en-US" dirty="0">
                <a:solidFill>
                  <a:schemeClr val="bg1"/>
                </a:solidFill>
                <a:latin typeface="Calibri" charset="0"/>
              </a:rPr>
              <a:t>First find candidates with matching name and type </a:t>
            </a:r>
          </a:p>
          <a:p>
            <a:r>
              <a:rPr lang="en-US" dirty="0">
                <a:solidFill>
                  <a:schemeClr val="bg1"/>
                </a:solidFill>
                <a:latin typeface="Calibri" charset="0"/>
              </a:rPr>
              <a:t>Then narrow down candidates to exact matches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libri" charset="0"/>
              </a:rPr>
              <a:t>Find highest priority match and check that arguments match </a:t>
            </a:r>
          </a:p>
          <a:p>
            <a:r>
              <a:rPr lang="en-US" dirty="0">
                <a:solidFill>
                  <a:schemeClr val="bg1"/>
                </a:solidFill>
                <a:latin typeface="Calibri" charset="0"/>
              </a:rPr>
              <a:t>Initialize the op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87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44" y="1800226"/>
            <a:ext cx="8430311" cy="4351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 sometimes convert to match an op if parameters are not a perfect match</a:t>
            </a:r>
          </a:p>
          <a:p>
            <a:r>
              <a:rPr lang="en-US" dirty="0">
                <a:solidFill>
                  <a:schemeClr val="bg1"/>
                </a:solidFill>
              </a:rPr>
              <a:t>Done by </a:t>
            </a:r>
            <a:r>
              <a:rPr lang="en-US" dirty="0" err="1">
                <a:solidFill>
                  <a:schemeClr val="bg1"/>
                </a:solidFill>
              </a:rPr>
              <a:t>ConvertService</a:t>
            </a:r>
            <a:r>
              <a:rPr lang="en-US" dirty="0">
                <a:solidFill>
                  <a:schemeClr val="bg1"/>
                </a:solidFill>
              </a:rPr>
              <a:t> in SciJava</a:t>
            </a:r>
          </a:p>
        </p:txBody>
      </p:sp>
    </p:spTree>
    <p:extLst>
      <p:ext uri="{BB962C8B-B14F-4D97-AF65-F5344CB8AC3E}">
        <p14:creationId xmlns:p14="http://schemas.microsoft.com/office/powerpoint/2010/main" val="2853289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FFD966"/>
                </a:solidFill>
                <a:latin typeface="Arial" charset="0"/>
              </a:rPr>
              <a:t>Plugin Annotation</a:t>
            </a:r>
            <a:endParaRPr lang="en-US" b="1" dirty="0">
              <a:solidFill>
                <a:srgbClr val="FFD966"/>
              </a:solidFill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@Plugin</a:t>
            </a: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Defines the ops type, name, priority, etc.</a:t>
            </a: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Used for matching ops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alibri" charset="0"/>
              </a:rPr>
              <a:t>Type compared to first argument when calling op</a:t>
            </a:r>
          </a:p>
        </p:txBody>
      </p:sp>
      <p:pic>
        <p:nvPicPr>
          <p:cNvPr id="6" name="Picture 5" descr="Screen Shot 2015-11-01 at 3.45.5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34" y="4425540"/>
            <a:ext cx="9237129" cy="37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09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@Parameter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Indicates field is input or output</a:t>
            </a:r>
          </a:p>
          <a:p>
            <a:r>
              <a:rPr lang="en-US" dirty="0">
                <a:solidFill>
                  <a:schemeClr val="bg1"/>
                </a:solidFill>
              </a:rPr>
              <a:t>Which type of </a:t>
            </a:r>
            <a:r>
              <a:rPr lang="en-US" dirty="0" err="1">
                <a:solidFill>
                  <a:schemeClr val="bg1"/>
                </a:solidFill>
              </a:rPr>
              <a:t>SpecialOp</a:t>
            </a:r>
            <a:r>
              <a:rPr lang="en-US" dirty="0">
                <a:solidFill>
                  <a:schemeClr val="bg1"/>
                </a:solidFill>
              </a:rPr>
              <a:t> are the parameter declarations for?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goodadd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67" y="5201385"/>
            <a:ext cx="5613399" cy="1516512"/>
          </a:xfrm>
          <a:prstGeom prst="rect">
            <a:avLst/>
          </a:prstGeom>
        </p:spPr>
      </p:pic>
      <p:pic>
        <p:nvPicPr>
          <p:cNvPr id="5" name="Picture 4" descr="goodadd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67" y="3629811"/>
            <a:ext cx="3849499" cy="14652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24157" y="3998470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FunctionOp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0910" y="5713179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HybridOp</a:t>
            </a:r>
            <a:endParaRPr lang="en-US" dirty="0">
              <a:solidFill>
                <a:srgbClr val="FFFFFF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67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 you for listening to our presentation!</a:t>
            </a:r>
          </a:p>
          <a:p>
            <a:r>
              <a:rPr lang="en-US" sz="4400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4" name="Picture 3" descr="Loci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9" y="330625"/>
            <a:ext cx="2989998" cy="1494999"/>
          </a:xfrm>
          <a:prstGeom prst="rect">
            <a:avLst/>
          </a:prstGeom>
        </p:spPr>
      </p:pic>
      <p:pic>
        <p:nvPicPr>
          <p:cNvPr id="5" name="Picture 4" descr="buck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222" y="3312760"/>
            <a:ext cx="2038351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63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Images are Represented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IterableInterval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cursors</a:t>
            </a:r>
          </a:p>
          <a:p>
            <a:r>
              <a:rPr lang="en-US" dirty="0">
                <a:solidFill>
                  <a:schemeClr val="bg1"/>
                </a:solidFill>
              </a:rPr>
              <a:t>RandomAccessibleInterval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 access</a:t>
            </a:r>
          </a:p>
          <a:p>
            <a:r>
              <a:rPr lang="en-US" dirty="0">
                <a:solidFill>
                  <a:schemeClr val="bg1"/>
                </a:solidFill>
              </a:rPr>
              <a:t>Img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Implements both </a:t>
            </a:r>
          </a:p>
          <a:p>
            <a:r>
              <a:rPr lang="en-US" dirty="0">
                <a:solidFill>
                  <a:schemeClr val="bg1"/>
                </a:solidFill>
              </a:rPr>
              <a:t>From imglib2</a:t>
            </a:r>
          </a:p>
        </p:txBody>
      </p:sp>
    </p:spTree>
    <p:extLst>
      <p:ext uri="{BB962C8B-B14F-4D97-AF65-F5344CB8AC3E}">
        <p14:creationId xmlns:p14="http://schemas.microsoft.com/office/powerpoint/2010/main" val="562100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SpecialOps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Four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charset="0"/>
              </a:rPr>
              <a:t>ComputerOp: Stores result into the specified output reference. </a:t>
            </a:r>
          </a:p>
          <a:p>
            <a:r>
              <a:rPr lang="en-US" dirty="0">
                <a:solidFill>
                  <a:schemeClr val="bg1"/>
                </a:solidFill>
                <a:latin typeface="Calibri" charset="0"/>
              </a:rPr>
              <a:t>FunctionOp: Returns output as a new object </a:t>
            </a:r>
          </a:p>
          <a:p>
            <a:r>
              <a:rPr lang="en-US" dirty="0">
                <a:solidFill>
                  <a:schemeClr val="bg1"/>
                </a:solidFill>
                <a:latin typeface="Calibri" charset="0"/>
              </a:rPr>
              <a:t>HybridOp: Can be used either as a function or computer op </a:t>
            </a:r>
          </a:p>
          <a:p>
            <a:r>
              <a:rPr lang="en-US" dirty="0">
                <a:solidFill>
                  <a:schemeClr val="bg1"/>
                </a:solidFill>
                <a:latin typeface="Calibri" charset="0"/>
              </a:rPr>
              <a:t>InplaceOp: Mutates the given input reference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Screen Shot 2015-11-01 at 3.38.2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4311"/>
            <a:ext cx="9144000" cy="9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98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SpecialOps: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</a:rPr>
              <a:t>Intended to be used repeatedly from other ops 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</a:rPr>
              <a:t>They only look for ops of that type, so there is an improved search performance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</a:rPr>
              <a:t>Intuitive, can easily chain together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5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SpecialOps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Helper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286" y="1825625"/>
            <a:ext cx="855006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Raw type if generics used as I/O and not parameterized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Unsafe, can lead to unseen errors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Avoid by using helper classes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Lets you parameterize input and output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Currently have </a:t>
            </a:r>
            <a:r>
              <a:rPr lang="en-US" dirty="0" err="1">
                <a:solidFill>
                  <a:schemeClr val="bg1"/>
                </a:solidFill>
              </a:rPr>
              <a:t>RAIs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IIs</a:t>
            </a:r>
            <a:r>
              <a:rPr lang="en-US" dirty="0">
                <a:solidFill>
                  <a:schemeClr val="bg1"/>
                </a:solidFill>
              </a:rPr>
              <a:t>, RTs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Could also pass in instances instead</a:t>
            </a:r>
          </a:p>
        </p:txBody>
      </p:sp>
      <p:pic>
        <p:nvPicPr>
          <p:cNvPr id="4" name="Picture 3" descr="Screen Shot 2015-11-02 at 12.16.2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7725"/>
            <a:ext cx="9144000" cy="390221"/>
          </a:xfrm>
          <a:prstGeom prst="rect">
            <a:avLst/>
          </a:prstGeom>
        </p:spPr>
      </p:pic>
      <p:pic>
        <p:nvPicPr>
          <p:cNvPr id="7" name="Picture 6" descr="goodadd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97553"/>
            <a:ext cx="9144000" cy="107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04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SpecialOps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ops() – gateway to access other Ops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run() – default way to execute an Op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in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() – gets the template input. </a:t>
            </a:r>
          </a:p>
          <a:p>
            <a:r>
              <a:rPr lang="en-US" dirty="0">
                <a:solidFill>
                  <a:schemeClr val="bg1"/>
                </a:solidFill>
                <a:latin typeface="Calibri" charset="0"/>
              </a:rPr>
              <a:t>out() – gets the template output.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libri" charset="0"/>
              </a:rPr>
              <a:t>Both return null if class object was passed</a:t>
            </a:r>
          </a:p>
          <a:p>
            <a:r>
              <a:rPr lang="en-US" dirty="0">
                <a:solidFill>
                  <a:schemeClr val="bg1"/>
                </a:solidFill>
                <a:latin typeface="Calibri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nitialize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() – initialize the Op </a:t>
            </a:r>
          </a:p>
          <a:p>
            <a:r>
              <a:rPr lang="en-US" dirty="0">
                <a:solidFill>
                  <a:schemeClr val="bg1"/>
                </a:solidFill>
                <a:latin typeface="Calibri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ompute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() - execute the SpecialOp with given parameters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27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SpecialOps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use initialize()?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87120"/>
            <a:ext cx="8029575" cy="438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144370"/>
            <a:ext cx="7581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25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D966"/>
                </a:solidFill>
                <a:latin typeface="Arial" charset="0"/>
              </a:rPr>
              <a:t>SpecialOps: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UsingOpTypes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latin typeface="Calibri" charset="0"/>
                <a:hlinkClick r:id="rId3"/>
              </a:rPr>
              <a:t>https://github.com/imagej/imagej-tutorials/tree/ops-tutorials/using-ops/src/main/java</a:t>
            </a:r>
            <a:endParaRPr lang="en-US" dirty="0">
              <a:solidFill>
                <a:srgbClr val="FFFFFF"/>
              </a:solidFill>
              <a:latin typeface="Calibri" charset="0"/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403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923</Words>
  <Application>Microsoft Macintosh PowerPoint</Application>
  <PresentationFormat>On-screen Show (4:3)</PresentationFormat>
  <Paragraphs>171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 Black</vt:lpstr>
      <vt:lpstr>Calibri</vt:lpstr>
      <vt:lpstr>Calibri Light</vt:lpstr>
      <vt:lpstr>Arial</vt:lpstr>
      <vt:lpstr>Office Theme</vt:lpstr>
      <vt:lpstr>Introduction to Ops: Usage and Development</vt:lpstr>
      <vt:lpstr>Warm Up: Tutorials</vt:lpstr>
      <vt:lpstr>How Images are Represented</vt:lpstr>
      <vt:lpstr>SpecialOps: Four types</vt:lpstr>
      <vt:lpstr>SpecialOps: Usage</vt:lpstr>
      <vt:lpstr>SpecialOps: Helper classes</vt:lpstr>
      <vt:lpstr>SpecialOps: Methods</vt:lpstr>
      <vt:lpstr>SpecialOps: Methods</vt:lpstr>
      <vt:lpstr>SpecialOps: Tutorial</vt:lpstr>
      <vt:lpstr>OpEnvironment - Methods</vt:lpstr>
      <vt:lpstr>OpEnvironment - Methods</vt:lpstr>
      <vt:lpstr>OpEnvironment - Methods </vt:lpstr>
      <vt:lpstr>Matching Methods - Op Type</vt:lpstr>
      <vt:lpstr>Matching Methods - Op Type</vt:lpstr>
      <vt:lpstr>Matching Methods - I/O Types</vt:lpstr>
      <vt:lpstr>Matching Methods - I/O Types</vt:lpstr>
      <vt:lpstr>Matching Methods - I/O Types</vt:lpstr>
      <vt:lpstr>Matching Methods - I/O Types</vt:lpstr>
      <vt:lpstr>Matching Methods - I/O Types</vt:lpstr>
      <vt:lpstr>Matching Ops</vt:lpstr>
      <vt:lpstr>Converters</vt:lpstr>
      <vt:lpstr>Plugin Annotation</vt:lpstr>
      <vt:lpstr>Parameter Annotation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Using and Developing Ops</dc:title>
  <dc:creator/>
  <cp:lastModifiedBy>Zachary Petersen</cp:lastModifiedBy>
  <cp:revision>41</cp:revision>
  <cp:lastPrinted>2015-11-03T21:00:11Z</cp:lastPrinted>
  <dcterms:created xsi:type="dcterms:W3CDTF">2012-07-27T01:16:44Z</dcterms:created>
  <dcterms:modified xsi:type="dcterms:W3CDTF">2015-11-03T21:03:04Z</dcterms:modified>
</cp:coreProperties>
</file>