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verag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-bold.fntdata"/><Relationship Id="rId10" Type="http://schemas.openxmlformats.org/officeDocument/2006/relationships/slide" Target="slides/slide6.xml"/><Relationship Id="rId32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red3d.com/cwr/boids/" TargetMode="External"/><Relationship Id="rId4" Type="http://schemas.openxmlformats.org/officeDocument/2006/relationships/hyperlink" Target="https://www.youtube.com/watch?v=wWujSq_WhYc" TargetMode="External"/><Relationship Id="rId5" Type="http://schemas.openxmlformats.org/officeDocument/2006/relationships/hyperlink" Target="http://david.cazier.free.fr/CrowdSimulation/" TargetMode="External"/><Relationship Id="rId6" Type="http://schemas.openxmlformats.org/officeDocument/2006/relationships/hyperlink" Target="https://www.cs.auckland.ac.nz/research/gameai/dissertations/Hurk_BSc_09.pdf" TargetMode="External"/><Relationship Id="rId7" Type="http://schemas.openxmlformats.org/officeDocument/2006/relationships/hyperlink" Target="http://gamma.cs.unc.edu/CompAgen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gif"/><Relationship Id="rId4" Type="http://schemas.openxmlformats.org/officeDocument/2006/relationships/image" Target="../media/image0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gif"/><Relationship Id="rId4" Type="http://schemas.openxmlformats.org/officeDocument/2006/relationships/image" Target="../media/image02.gif"/><Relationship Id="rId5" Type="http://schemas.openxmlformats.org/officeDocument/2006/relationships/image" Target="../media/image0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Simulation de foules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Sébastien Beugnon &amp; Bastien Herbaut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Université de Montpellier 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Master 2 IMAGINA</a:t>
            </a:r>
          </a:p>
          <a:p>
            <a:pPr>
              <a:spcBef>
                <a:spcPts val="0"/>
              </a:spcBef>
              <a:buNone/>
            </a:pPr>
            <a:r>
              <a:rPr lang="fr"/>
              <a:t>2015 - 2016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Forces d’évitement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515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Limitation du modèle Boids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Ajout de nouveaux vecteurs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Comportements émergents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962" y="1152462"/>
            <a:ext cx="33623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Champs de potentiel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Champs de potentiel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attractifs (buts)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répulsifs (obstacles)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Exploration basée sur les gradients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Efficace pour les collisions statiques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403" y="1152474"/>
            <a:ext cx="3718900" cy="363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Waypoint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4782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Navigation sur une grille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Rapide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Problèmes lors avec de l’utilisation d’agent de taille variée 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750" y="1152475"/>
            <a:ext cx="3698550" cy="26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Navigation Mesh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Utilisation du maillage de terrain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Surface non régulière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Exploration par propagation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Coût en mémoire important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450" y="1017725"/>
            <a:ext cx="4106849" cy="35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Approches multi-échelles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00" y="2278900"/>
            <a:ext cx="3855349" cy="222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642150" y="1361950"/>
            <a:ext cx="78596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CCCCCC"/>
              </a:buClr>
              <a:buSzPct val="100000"/>
              <a:buFont typeface="Average"/>
              <a:buChar char="-"/>
            </a:pPr>
            <a:r>
              <a:rPr lang="f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Simulation d’agents de taille différente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Approches multi-échelles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200" y="2278901"/>
            <a:ext cx="3855342" cy="22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00" y="2278900"/>
            <a:ext cx="3855349" cy="222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642150" y="1361950"/>
            <a:ext cx="78596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CCCCCC"/>
              </a:buClr>
              <a:buSzPct val="100000"/>
              <a:buFont typeface="Average"/>
              <a:buChar char="-"/>
            </a:pPr>
            <a:r>
              <a:rPr lang="f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Simulation d’agents de taille différente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Approches multi-échelles</a:t>
            </a:r>
          </a:p>
        </p:txBody>
      </p:sp>
      <p:sp>
        <p:nvSpPr>
          <p:cNvPr id="165" name="Shape 165">
            <a:hlinkClick/>
          </p:cNvPr>
          <p:cNvSpPr/>
          <p:nvPr/>
        </p:nvSpPr>
        <p:spPr>
          <a:xfrm>
            <a:off x="2286000" y="1238675"/>
            <a:ext cx="4572000" cy="34290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>
            <a:hlinkClick/>
          </p:cNvPr>
          <p:cNvSpPr/>
          <p:nvPr/>
        </p:nvSpPr>
        <p:spPr>
          <a:xfrm>
            <a:off x="3790250" y="1182375"/>
            <a:ext cx="5042049" cy="3781549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Proxy Agents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3478500" cy="378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Proxy Agents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Agent composite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Influence les mouvements des autres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Modélisation de comportement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agressif (Avoid)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prioritaire (Doorway)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autoritaire (Trail)</a:t>
            </a:r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Usages dans les jeux vidéo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“Flocking”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Élément de base des jeux vidéo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424" y="1085099"/>
            <a:ext cx="4734876" cy="355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5182825" y="4568875"/>
            <a:ext cx="24465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u="sng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Age of Empire II (1996 - PC)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Usages dans les jeux vidéo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“Flocking”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Élément</a:t>
            </a:r>
            <a:r>
              <a:rPr lang="fr" sz="1400"/>
              <a:t> de base des jeux vidéo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Approche multi-échelle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Joueur centré (LOD)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IA de groupe (Puppeteer)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>
            <a:hlinkClick/>
          </p:cNvPr>
          <p:cNvSpPr/>
          <p:nvPr/>
        </p:nvSpPr>
        <p:spPr>
          <a:xfrm>
            <a:off x="4260300" y="1261800"/>
            <a:ext cx="4572000" cy="34290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9" name="Shape 189"/>
          <p:cNvSpPr txBox="1"/>
          <p:nvPr/>
        </p:nvSpPr>
        <p:spPr>
          <a:xfrm>
            <a:off x="5182825" y="4568875"/>
            <a:ext cx="32076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Assassin Creed : Unity (2014 - PC)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Introduction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Les différentes méthodes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Flocking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Collisions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Navigations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Approches multi-échelles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Agents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Usages dans le jeux vidéo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Exemples et Applications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Conclusion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Avantages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Limites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Usages dans les jeux vidéo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“Flocking”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Élément</a:t>
            </a:r>
            <a:r>
              <a:rPr lang="fr" sz="1400"/>
              <a:t> de base des jeux vidéo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Approche multi-échelle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Joueur centré (LOD)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IA de groupe (Puppeteer)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Navigation Mesh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>
            <a:hlinkClick/>
          </p:cNvPr>
          <p:cNvSpPr/>
          <p:nvPr/>
        </p:nvSpPr>
        <p:spPr>
          <a:xfrm>
            <a:off x="4260300" y="1261800"/>
            <a:ext cx="4572000" cy="34290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7" name="Shape 197"/>
          <p:cNvSpPr txBox="1"/>
          <p:nvPr/>
        </p:nvSpPr>
        <p:spPr>
          <a:xfrm>
            <a:off x="5182825" y="4568875"/>
            <a:ext cx="32076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Assassin Creed : Unity (2014 - PC)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MASSIVE (2003)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Multiple Agent System In Virtual Environment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Agent basé sur des automates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Fonctionnalités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Simulation de foules à grande échelle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Gestion dynamique des corps rigides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Simulation de tissus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300" y="566275"/>
            <a:ext cx="31750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>
            <a:hlinkClick/>
          </p:cNvPr>
          <p:cNvSpPr/>
          <p:nvPr/>
        </p:nvSpPr>
        <p:spPr>
          <a:xfrm>
            <a:off x="5447075" y="1640675"/>
            <a:ext cx="3385225" cy="253892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MASSIVE (2003)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Avant MASSIVE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Après MASSIVE</a:t>
            </a:r>
          </a:p>
        </p:txBody>
      </p:sp>
      <p:sp>
        <p:nvSpPr>
          <p:cNvPr id="212" name="Shape 212">
            <a:hlinkClick/>
          </p:cNvPr>
          <p:cNvSpPr/>
          <p:nvPr/>
        </p:nvSpPr>
        <p:spPr>
          <a:xfrm>
            <a:off x="4260300" y="1017725"/>
            <a:ext cx="4572000" cy="34290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Outils existants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>
                <a:solidFill>
                  <a:srgbClr val="CACACA"/>
                </a:solidFill>
              </a:rPr>
              <a:t>Golaem Crowd</a:t>
            </a:r>
            <a:r>
              <a:rPr lang="fr"/>
              <a:t> (intégration pour Maya AutoDesk)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Miarmy (intégration pour Maya)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MassMotion (O</a:t>
            </a:r>
            <a:r>
              <a:rPr lang="fr">
                <a:solidFill>
                  <a:srgbClr val="CACACA"/>
                </a:solidFill>
              </a:rPr>
              <a:t>asys-software)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CACACA"/>
              </a:buClr>
              <a:buChar char="-"/>
            </a:pPr>
            <a:r>
              <a:rPr lang="fr">
                <a:solidFill>
                  <a:srgbClr val="CACACA"/>
                </a:solidFill>
              </a:rPr>
              <a:t>FAME (Plugin Unity)</a:t>
            </a:r>
          </a:p>
        </p:txBody>
      </p:sp>
      <p:sp>
        <p:nvSpPr>
          <p:cNvPr id="219" name="Shape 219">
            <a:hlinkClick/>
          </p:cNvPr>
          <p:cNvSpPr/>
          <p:nvPr/>
        </p:nvSpPr>
        <p:spPr>
          <a:xfrm>
            <a:off x="4886975" y="1657075"/>
            <a:ext cx="3882399" cy="2911799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0" name="Shape 220"/>
          <p:cNvSpPr txBox="1"/>
          <p:nvPr/>
        </p:nvSpPr>
        <p:spPr>
          <a:xfrm>
            <a:off x="4986025" y="4624850"/>
            <a:ext cx="3699899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fr" u="sng">
                <a:solidFill>
                  <a:srgbClr val="FFFFFF"/>
                </a:solidFill>
              </a:rPr>
              <a:t>Plugin Fame pour Unity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Avantages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Modélisation de comportements collectifs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Suffisamment réaliste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Approche multi-agent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Limites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Fonctionnalité non primaire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Concentré sur l’expérience du joueur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Trop coûteux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Merci pour votre attention…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Sources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Illustration Boids (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http://www.red3d.com/cwr/boids/</a:t>
            </a:r>
            <a:r>
              <a:rPr lang="fr"/>
              <a:t>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QuadTree </a:t>
            </a:r>
            <a:r>
              <a:rPr lang="fr" u="sng">
                <a:solidFill>
                  <a:schemeClr val="accent5"/>
                </a:solidFill>
                <a:hlinkClick r:id="rId4"/>
              </a:rPr>
              <a:t>https://www.youtube.com/watch?v=wWujSq_WhYc</a:t>
            </a:r>
            <a:r>
              <a:rPr lang="fr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Approches Multi-échelle Urbaine (</a:t>
            </a:r>
            <a:r>
              <a:rPr lang="fr" u="sng">
                <a:solidFill>
                  <a:schemeClr val="accent5"/>
                </a:solidFill>
                <a:hlinkClick r:id="rId5"/>
              </a:rPr>
              <a:t>http://david.cazier.free.fr/CrowdSimulation/</a:t>
            </a:r>
            <a:r>
              <a:rPr lang="fr"/>
              <a:t>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Approches Multi-échelle (</a:t>
            </a:r>
            <a:r>
              <a:rPr lang="fr" u="sng">
                <a:solidFill>
                  <a:schemeClr val="hlink"/>
                </a:solidFill>
                <a:hlinkClick r:id="rId6"/>
              </a:rPr>
              <a:t>https://www.cs.auckland.ac.nz/research/gameai/dissertations/Hurk_BSc_09.pdf</a:t>
            </a:r>
            <a:r>
              <a:rPr lang="fr"/>
              <a:t>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Composite Agents (</a:t>
            </a:r>
            <a:r>
              <a:rPr lang="fr" u="sng">
                <a:solidFill>
                  <a:schemeClr val="hlink"/>
                </a:solidFill>
                <a:hlinkClick r:id="rId7"/>
              </a:rPr>
              <a:t>http://gamma.cs.unc.edu/CompAgent/</a:t>
            </a:r>
            <a:r>
              <a:rPr lang="fr"/>
              <a:t>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Ubisoft, Assassin Creed Unity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Microsoft, Age of Empires II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Qu’est-ce qu’une simulation de foules ?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Simulation de mouvement d’entités à très grande échelle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Étude des comportements collectifs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Pourquoi ?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Cinéma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fr"/>
              <a:t>Peter Jackson pour “Lord of The Ring” (2003 - 2004)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Exercices d’évacuation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fr"/>
              <a:t>Avions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fr"/>
              <a:t>Bâtiments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Jeux vidéos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Flocking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Flocking (Escadrille)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Déplacement d’agents (humains, animaux) en formation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Facile à mettre en place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Modèle mathématique ou agents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Flocking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Flocking (Escadrille)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Déplacement d’agents (humains, animaux) en formation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Facile à mettre en place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Modèle mathématique ou agents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Boids </a:t>
            </a:r>
            <a:r>
              <a:rPr lang="fr" sz="1400"/>
              <a:t>(1986)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Déplacement d’oiseaux migrateurs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Craig Reynolds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Mouvement induis par le comportement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Calculs distribués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r"/>
              <a:t>Deux contraintes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fr"/>
              <a:t>Vitesse constante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fr"/>
              <a:t>Vitesse angulaire limitée (Rotation)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19" y="1951675"/>
            <a:ext cx="3947574" cy="26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Flocking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Trois grands points 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Séparation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9075"/>
            <a:ext cx="27559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Flocking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Trois grands points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Séparation                           -	  Alignement 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9075"/>
            <a:ext cx="27559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650" y="2169075"/>
            <a:ext cx="27559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Flocking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Trois grands points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Séparation                           -	  Alignement                         -    Cohésion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9075"/>
            <a:ext cx="27559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650" y="2169075"/>
            <a:ext cx="27559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600" y="2169075"/>
            <a:ext cx="275590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11700" y="4162650"/>
            <a:ext cx="8405699" cy="6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 sz="3000">
                <a:solidFill>
                  <a:srgbClr val="D9D9D9"/>
                </a:solidFill>
              </a:rPr>
              <a:t>vect(D) = vect(S) + vect(A) + vect(C)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 Forces d’évitement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Limitation du modèle Boids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962" y="1152462"/>
            <a:ext cx="33623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