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81" r:id="rId2"/>
    <p:sldId id="284" r:id="rId3"/>
    <p:sldId id="282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3" r:id="rId12"/>
    <p:sldId id="294" r:id="rId13"/>
    <p:sldId id="295" r:id="rId14"/>
    <p:sldId id="296" r:id="rId15"/>
    <p:sldId id="292" r:id="rId16"/>
    <p:sldId id="297" r:id="rId17"/>
    <p:sldId id="302" r:id="rId18"/>
    <p:sldId id="298" r:id="rId19"/>
    <p:sldId id="299" r:id="rId20"/>
    <p:sldId id="303" r:id="rId21"/>
    <p:sldId id="304" r:id="rId22"/>
    <p:sldId id="300" r:id="rId23"/>
    <p:sldId id="305" r:id="rId24"/>
    <p:sldId id="301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2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6" autoAdjust="0"/>
    <p:restoredTop sz="93943" autoAdjust="0"/>
  </p:normalViewPr>
  <p:slideViewPr>
    <p:cSldViewPr snapToGrid="0" snapToObjects="1">
      <p:cViewPr varScale="1">
        <p:scale>
          <a:sx n="107" d="100"/>
          <a:sy n="107" d="100"/>
        </p:scale>
        <p:origin x="-6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44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DB4AD-0506-804D-9177-ECB4D2AAA278}" type="datetimeFigureOut">
              <a:rPr lang="fr-FR" smtClean="0"/>
              <a:t>18/09/15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DD22-CAE9-A141-AC31-4759C55178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19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B47BE-82C2-FD4D-9B98-CA52A80151C0}" type="datetimeFigureOut">
              <a:rPr lang="fr-FR" smtClean="0"/>
              <a:t>18/09/15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74AEE-64CD-7741-8381-6FFEACFD9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378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9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'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599A35EA-E2E2-B040-B017-02C73C819571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16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3796A373-D9A3-8945-922F-1DCC551B480B}" type="datetime1">
              <a:rPr lang="fr-FR" smtClean="0"/>
              <a:t>18/09/15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841500" y="-1"/>
            <a:ext cx="7334607" cy="355143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E99FD3A-69BF-3649-B76F-8B00F495132E}" type="datetime1">
              <a:rPr lang="fr-FR" smtClean="0"/>
              <a:t>18/09/15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672417" y="-10583"/>
            <a:ext cx="550369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183091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EEA36F91-B38D-6B4B-8F25-FA509C3CCD14}" type="datetime1">
              <a:rPr lang="fr-FR" smtClean="0"/>
              <a:t>18/09/15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503333" y="-10583"/>
            <a:ext cx="3672774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3704168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e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F21ED5D8-9110-9046-B558-01290C6D66E8}" type="datetime1">
              <a:rPr lang="fr-FR" smtClean="0"/>
              <a:t>18/09/15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334250" y="-10583"/>
            <a:ext cx="184185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0763" y="-10583"/>
            <a:ext cx="5503513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io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D6710C9B-6248-B04F-AAC2-4C1850B2768F}" type="datetime1">
              <a:rPr lang="fr-FR" smtClean="0"/>
              <a:t>18/09/15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736600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836000" y="0"/>
            <a:ext cx="1836000" cy="3549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Buffer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211"/>
            <a:ext cx="1836000" cy="35451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Textures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508000" y="-211"/>
            <a:ext cx="1836000" cy="3549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GPGPU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3672000" y="0"/>
            <a:ext cx="1836000" cy="3549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ln>
                  <a:noFill/>
                </a:ln>
                <a:solidFill>
                  <a:schemeClr val="bg1"/>
                </a:solidFill>
              </a:rPr>
              <a:t>Shaders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7344000" y="-211"/>
            <a:ext cx="1836000" cy="35493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TP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355144"/>
            <a:ext cx="9180000" cy="3549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355142"/>
            <a:ext cx="9165524" cy="354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096412"/>
            <a:ext cx="8229600" cy="502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- GMIN317 – GPU 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08F30642-7B04-0049-8B6D-36F6604B3334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emi.ronfard@inria.f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file://localhost/Users/lange/_Cloud/_Ens/GMIN317/Cours/hello.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9685" y="1487900"/>
            <a:ext cx="7994315" cy="2032966"/>
          </a:xfrm>
        </p:spPr>
        <p:txBody>
          <a:bodyPr/>
          <a:lstStyle/>
          <a:p>
            <a:r>
              <a:rPr lang="fr-FR" sz="4000" dirty="0">
                <a:solidFill>
                  <a:schemeClr val="tx1"/>
                </a:solidFill>
              </a:rPr>
              <a:t>GMIN 317 – Moteur de </a:t>
            </a:r>
            <a:r>
              <a:rPr lang="fr-FR" sz="4000" dirty="0" smtClean="0">
                <a:solidFill>
                  <a:schemeClr val="tx1"/>
                </a:solidFill>
              </a:rPr>
              <a:t>Jeux</a:t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2800" i="1" dirty="0" smtClean="0">
                <a:solidFill>
                  <a:schemeClr val="tx1"/>
                </a:solidFill>
              </a:rPr>
              <a:t>GPU </a:t>
            </a:r>
            <a:r>
              <a:rPr lang="fr-FR" sz="2800" i="1" dirty="0">
                <a:solidFill>
                  <a:schemeClr val="tx1"/>
                </a:solidFill>
              </a:rPr>
              <a:t>– </a:t>
            </a:r>
            <a:r>
              <a:rPr lang="fr-FR" sz="2800" i="1" dirty="0" smtClean="0">
                <a:solidFill>
                  <a:schemeClr val="tx1"/>
                </a:solidFill>
              </a:rPr>
              <a:t>Techniques avancées</a:t>
            </a:r>
            <a:br>
              <a:rPr lang="fr-FR" sz="2800" i="1" dirty="0" smtClean="0">
                <a:solidFill>
                  <a:schemeClr val="tx1"/>
                </a:solidFill>
              </a:rPr>
            </a:br>
            <a:r>
              <a:rPr lang="fr-FR" sz="2800" dirty="0" smtClean="0">
                <a:solidFill>
                  <a:srgbClr val="7F7F7F"/>
                </a:solidFill>
              </a:rPr>
              <a:t>Université </a:t>
            </a:r>
            <a:r>
              <a:rPr lang="fr-FR" sz="2800" dirty="0">
                <a:solidFill>
                  <a:srgbClr val="7F7F7F"/>
                </a:solidFill>
              </a:rPr>
              <a:t>Montpellier 2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63214"/>
            <a:ext cx="6400800" cy="599032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Rémi Ronfard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435344" y="4496173"/>
            <a:ext cx="4337055" cy="114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hlinkClick r:id="rId2"/>
              </a:rPr>
              <a:t>remi.ronfard@inria.fr</a:t>
            </a:r>
            <a:endParaRPr lang="fr-FR" sz="1800" dirty="0"/>
          </a:p>
          <a:p>
            <a:pPr algn="l"/>
            <a:r>
              <a:rPr lang="pl-PL" sz="1800" dirty="0" err="1"/>
              <a:t>https</a:t>
            </a:r>
            <a:r>
              <a:rPr lang="pl-PL" sz="1800" dirty="0"/>
              <a:t>://</a:t>
            </a:r>
            <a:r>
              <a:rPr lang="pl-PL" sz="1800" dirty="0" err="1"/>
              <a:t>team.inria.fr</a:t>
            </a:r>
            <a:r>
              <a:rPr lang="pl-PL" sz="1800" dirty="0"/>
              <a:t>/</a:t>
            </a:r>
            <a:r>
              <a:rPr lang="pl-PL" sz="1800" dirty="0" err="1"/>
              <a:t>imagine</a:t>
            </a:r>
            <a:r>
              <a:rPr lang="pl-PL" sz="1800" dirty="0"/>
              <a:t>/remi-</a:t>
            </a:r>
            <a:r>
              <a:rPr lang="pl-PL" sz="1800" dirty="0" err="1"/>
              <a:t>ronfard</a:t>
            </a:r>
            <a:r>
              <a:rPr lang="pl-PL" sz="1800" dirty="0"/>
              <a:t>/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204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71"/>
    </mc:Choice>
    <mc:Fallback xmlns="">
      <p:transition xmlns:p14="http://schemas.microsoft.com/office/powerpoint/2010/main" spd="slow" advTm="469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un triangle</a:t>
            </a:r>
          </a:p>
          <a:p>
            <a:pPr marL="800100" lvl="2" indent="0">
              <a:buNone/>
            </a:pPr>
            <a:r>
              <a:rPr lang="fr-FR" sz="1800" dirty="0" err="1"/>
              <a:t>glBindTexture</a:t>
            </a:r>
            <a:r>
              <a:rPr lang="fr-FR" sz="1800" dirty="0"/>
              <a:t>(GL_TEXTURE_2D, texture2);</a:t>
            </a:r>
          </a:p>
          <a:p>
            <a:pPr marL="800100" lvl="2" indent="0">
              <a:buNone/>
            </a:pPr>
            <a:r>
              <a:rPr lang="fr-FR" sz="1800" dirty="0" err="1"/>
              <a:t>glBegin</a:t>
            </a:r>
            <a:r>
              <a:rPr lang="fr-FR" sz="1800" dirty="0"/>
              <a:t>(GL_TRIANGLES);</a:t>
            </a:r>
          </a:p>
          <a:p>
            <a:pPr marL="800100" lvl="2" indent="0">
              <a:buNone/>
            </a:pPr>
            <a:r>
              <a:rPr lang="fr-FR" sz="1800" dirty="0"/>
              <a:t>    glTexCoord2d(0,0);      glVertex3d(1,1,-1);</a:t>
            </a:r>
          </a:p>
          <a:p>
            <a:pPr marL="800100" lvl="2" indent="0">
              <a:buNone/>
            </a:pPr>
            <a:r>
              <a:rPr lang="fr-FR" sz="1800" dirty="0"/>
              <a:t>    glTexCoord2d(1,0);      glVertex3d(-1,1,-1);</a:t>
            </a:r>
          </a:p>
          <a:p>
            <a:pPr marL="800100" lvl="2" indent="0">
              <a:buNone/>
            </a:pPr>
            <a:r>
              <a:rPr lang="fr-FR" sz="1800" dirty="0"/>
              <a:t>    glTexCoord2d(0.5,1);    glVertex3d(0,0,1);</a:t>
            </a:r>
          </a:p>
          <a:p>
            <a:pPr marL="800100" lvl="2" indent="0">
              <a:buNone/>
            </a:pPr>
            <a:r>
              <a:rPr lang="fr-FR" sz="1800" dirty="0" err="1"/>
              <a:t>glEnd</a:t>
            </a:r>
            <a:r>
              <a:rPr lang="fr-FR" sz="1800" dirty="0"/>
              <a:t>();</a:t>
            </a:r>
          </a:p>
          <a:p>
            <a:endParaRPr lang="fr-FR" dirty="0" smtClean="0"/>
          </a:p>
          <a:p>
            <a:r>
              <a:rPr lang="fr-FR" dirty="0" smtClean="0"/>
              <a:t>Comme présenté dans cet exemple,</a:t>
            </a:r>
            <a:r>
              <a:rPr lang="fr-FR" dirty="0"/>
              <a:t> </a:t>
            </a:r>
            <a:r>
              <a:rPr lang="fr-FR" dirty="0" smtClean="0"/>
              <a:t>on peut seulement utiliser une partie de la texture.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E848B1-18AA-8E4F-9F25-0BAFB094058D}" type="datetime1">
              <a:rPr lang="fr-FR" smtClean="0"/>
              <a:t>18/09/15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549" y="985063"/>
            <a:ext cx="2024960" cy="31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4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Pour bien gérer vos textures, il faut:</a:t>
            </a:r>
          </a:p>
          <a:p>
            <a:pPr lvl="1"/>
            <a:r>
              <a:rPr lang="fr-FR" dirty="0" smtClean="0"/>
              <a:t>Les considérer comme des objets</a:t>
            </a:r>
          </a:p>
          <a:p>
            <a:pPr lvl="1"/>
            <a:r>
              <a:rPr lang="fr-FR" dirty="0" smtClean="0"/>
              <a:t>Leur donner un nom</a:t>
            </a:r>
          </a:p>
          <a:p>
            <a:pPr lvl="1"/>
            <a:r>
              <a:rPr lang="fr-FR" dirty="0" smtClean="0"/>
              <a:t>Assigner une </a:t>
            </a:r>
            <a:r>
              <a:rPr lang="fr-FR" i="1" dirty="0" smtClean="0"/>
              <a:t>image </a:t>
            </a:r>
            <a:r>
              <a:rPr lang="fr-FR" dirty="0" smtClean="0"/>
              <a:t>sur des données </a:t>
            </a:r>
            <a:r>
              <a:rPr lang="fr-FR" i="1" dirty="0" smtClean="0"/>
              <a:t>textures</a:t>
            </a:r>
          </a:p>
          <a:p>
            <a:pPr lvl="1"/>
            <a:r>
              <a:rPr lang="fr-FR" dirty="0" smtClean="0"/>
              <a:t>Paramétrer chaque texture</a:t>
            </a:r>
          </a:p>
          <a:p>
            <a:pPr lvl="1"/>
            <a:r>
              <a:rPr lang="fr-FR" dirty="0" smtClean="0"/>
              <a:t>Et lors du rendu simplement recoller la texture sur l’objet alloué</a:t>
            </a:r>
          </a:p>
          <a:p>
            <a:r>
              <a:rPr lang="fr-FR" dirty="0" smtClean="0"/>
              <a:t>Différentes fonction pour cela:</a:t>
            </a:r>
          </a:p>
          <a:p>
            <a:pPr lvl="1"/>
            <a:r>
              <a:rPr lang="fr-FR" dirty="0" err="1" smtClean="0"/>
              <a:t>glGenTextures</a:t>
            </a:r>
            <a:r>
              <a:rPr lang="fr-FR" dirty="0"/>
              <a:t>(..</a:t>
            </a:r>
            <a:r>
              <a:rPr lang="fr-FR" dirty="0" smtClean="0"/>
              <a:t>) &lt; retourne le nom de textures</a:t>
            </a:r>
          </a:p>
          <a:p>
            <a:pPr lvl="1"/>
            <a:r>
              <a:rPr lang="fr-FR" dirty="0" err="1" smtClean="0"/>
              <a:t>glIsTexture</a:t>
            </a:r>
            <a:r>
              <a:rPr lang="fr-FR" dirty="0" smtClean="0"/>
              <a:t>(..) &lt; la texture est elle assigné ?</a:t>
            </a:r>
          </a:p>
          <a:p>
            <a:pPr lvl="1"/>
            <a:r>
              <a:rPr lang="fr-FR" dirty="0" err="1" smtClean="0"/>
              <a:t>glBindTexture</a:t>
            </a:r>
            <a:r>
              <a:rPr lang="fr-FR" dirty="0" smtClean="0"/>
              <a:t>(..) </a:t>
            </a:r>
          </a:p>
          <a:p>
            <a:pPr lvl="1"/>
            <a:r>
              <a:rPr lang="fr-FR" dirty="0" err="1" smtClean="0"/>
              <a:t>glDeleteTextures</a:t>
            </a:r>
            <a:r>
              <a:rPr lang="fr-FR" dirty="0" smtClean="0"/>
              <a:t>(..) &lt; supprimer des textures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3CF03E-155F-1E4B-83AF-F21F75CEBC4D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75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 problème de cette méthode:</a:t>
            </a:r>
          </a:p>
          <a:p>
            <a:pPr lvl="1"/>
            <a:r>
              <a:rPr lang="fr-FR" dirty="0" smtClean="0"/>
              <a:t>Un </a:t>
            </a:r>
            <a:r>
              <a:rPr lang="fr-FR" dirty="0" err="1" smtClean="0"/>
              <a:t>texel</a:t>
            </a:r>
            <a:r>
              <a:rPr lang="fr-FR" dirty="0" smtClean="0"/>
              <a:t> correspond rarement à un pixel affiché à l’écran…</a:t>
            </a:r>
          </a:p>
          <a:p>
            <a:r>
              <a:rPr lang="fr-FR" dirty="0" smtClean="0"/>
              <a:t>Deux problèmes apparaissent:</a:t>
            </a:r>
          </a:p>
          <a:p>
            <a:pPr lvl="1"/>
            <a:r>
              <a:rPr lang="fr-FR" dirty="0" smtClean="0"/>
              <a:t>Magnification</a:t>
            </a:r>
          </a:p>
          <a:p>
            <a:pPr lvl="1"/>
            <a:r>
              <a:rPr lang="fr-FR" dirty="0" err="1" smtClean="0"/>
              <a:t>Minification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Pour filtrer ce problème:</a:t>
            </a:r>
          </a:p>
          <a:p>
            <a:pPr marL="914400" lvl="2" indent="0">
              <a:buNone/>
            </a:pPr>
            <a:r>
              <a:rPr lang="fr-FR" dirty="0" err="1" smtClean="0"/>
              <a:t>glTexParameter</a:t>
            </a:r>
            <a:r>
              <a:rPr lang="fr-FR" dirty="0" smtClean="0"/>
              <a:t>{if}(..)</a:t>
            </a:r>
          </a:p>
          <a:p>
            <a:pPr marL="914400" lvl="2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CFCC4E-C49E-714F-9155-0B60C87CBE39}" type="datetime1">
              <a:rPr lang="fr-FR" smtClean="0"/>
              <a:t>18/09/15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3514196"/>
            <a:ext cx="5321300" cy="160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Multi-résolution des </a:t>
            </a:r>
            <a:r>
              <a:rPr lang="fr-FR" dirty="0" err="1" smtClean="0"/>
              <a:t>textutres</a:t>
            </a:r>
            <a:r>
              <a:rPr lang="fr-FR" dirty="0" smtClean="0"/>
              <a:t> (</a:t>
            </a:r>
            <a:r>
              <a:rPr lang="fr-FR" dirty="0" err="1" smtClean="0"/>
              <a:t>mipmap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Il s’agit d’une série de textures pré-filtrés dont la résolution diminue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C17A4B-DC45-D14D-84CD-F9D7B4511B23}" type="datetime1">
              <a:rPr lang="fr-FR" smtClean="0"/>
              <a:t>18/09/15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866" y="2976034"/>
            <a:ext cx="4954200" cy="290829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4667" y="2489199"/>
            <a:ext cx="333586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Utilisation: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Appeler glTexImage2D()</a:t>
            </a:r>
          </a:p>
          <a:p>
            <a:pPr lvl="1"/>
            <a:r>
              <a:rPr lang="fr-FR" dirty="0" smtClean="0"/>
              <a:t>Avec les différents niveaux, </a:t>
            </a:r>
            <a:r>
              <a:rPr lang="fr-FR" dirty="0" err="1" smtClean="0"/>
              <a:t>w,h</a:t>
            </a:r>
            <a:r>
              <a:rPr lang="fr-FR" dirty="0" smtClean="0"/>
              <a:t> et images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 smtClean="0"/>
              <a:t>OpenGl</a:t>
            </a:r>
            <a:r>
              <a:rPr lang="fr-FR" dirty="0" smtClean="0"/>
              <a:t> détermine automatiquement quel texture utilisé en fonction de la taille des pixels</a:t>
            </a:r>
          </a:p>
          <a:p>
            <a:endParaRPr lang="fr-FR" dirty="0" smtClean="0"/>
          </a:p>
          <a:p>
            <a:pPr marL="285750" indent="-285750">
              <a:buFont typeface="Arial"/>
              <a:buChar char="•"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4977981"/>
            <a:ext cx="916552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/>
              <a:t>glTexImage2D(GL_TEXTURE_2D, 0, GL_RGBA, 32, 32, 0,</a:t>
            </a:r>
          </a:p>
          <a:p>
            <a:r>
              <a:rPr lang="fr-FR" sz="1050" dirty="0"/>
              <a:t>                GL_RGBA, GL_UNSIGNED_BYTE, mipmapImage32);</a:t>
            </a:r>
          </a:p>
          <a:p>
            <a:r>
              <a:rPr lang="fr-FR" sz="1050" dirty="0"/>
              <a:t>   glTexImage2D(GL_TEXTURE_2D, 1, GL_RGBA, 16, 16, 0,</a:t>
            </a:r>
          </a:p>
          <a:p>
            <a:r>
              <a:rPr lang="fr-FR" sz="1050" dirty="0"/>
              <a:t>                GL_RGBA, GL_UNSIGNED_BYTE, mipmapImage16);</a:t>
            </a:r>
          </a:p>
          <a:p>
            <a:r>
              <a:rPr lang="fr-FR" sz="1050" dirty="0"/>
              <a:t>   glTexImage2D(GL_TEXTURE_2D, 2, GL_RGBA, 8, 8, 0,</a:t>
            </a:r>
          </a:p>
          <a:p>
            <a:r>
              <a:rPr lang="fr-FR" sz="1050" dirty="0"/>
              <a:t>                GL_RGBA, </a:t>
            </a:r>
            <a:r>
              <a:rPr lang="fr-FR" sz="600" dirty="0"/>
              <a:t>GL_UNSIGNED_BYTE</a:t>
            </a:r>
            <a:r>
              <a:rPr lang="fr-FR" sz="1050" dirty="0"/>
              <a:t>, mipmapImage8);</a:t>
            </a:r>
          </a:p>
          <a:p>
            <a:r>
              <a:rPr lang="fr-FR" sz="1050" dirty="0"/>
              <a:t>   glTexImage2D(GL_TEXTURE_2D, 3, GL_RGBA, 4, 4, 0,</a:t>
            </a:r>
          </a:p>
          <a:p>
            <a:r>
              <a:rPr lang="fr-FR" sz="1050" dirty="0"/>
              <a:t>                GL_RGBA, GL_UNSIGNED_BYTE, mipmapImage4)</a:t>
            </a:r>
            <a:r>
              <a:rPr lang="fr-FR" sz="1050" dirty="0" smtClean="0"/>
              <a:t>;</a:t>
            </a:r>
          </a:p>
          <a:p>
            <a:r>
              <a:rPr lang="fr-FR" sz="1050" dirty="0" smtClean="0"/>
              <a:t>…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55137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Les textures sont définies entre 0.0 et 1.0</a:t>
            </a:r>
          </a:p>
          <a:p>
            <a:r>
              <a:rPr lang="fr-FR" dirty="0" smtClean="0"/>
              <a:t>Mais on peut modifier ces valeurs par:</a:t>
            </a:r>
          </a:p>
          <a:p>
            <a:pPr lvl="1"/>
            <a:r>
              <a:rPr lang="fr-FR" dirty="0" err="1" smtClean="0"/>
              <a:t>glTexParameter</a:t>
            </a:r>
            <a:r>
              <a:rPr lang="fr-FR" dirty="0" smtClean="0"/>
              <a:t>{if}(..)</a:t>
            </a:r>
          </a:p>
          <a:p>
            <a:pPr lvl="1"/>
            <a:endParaRPr lang="fr-FR" dirty="0"/>
          </a:p>
          <a:p>
            <a:r>
              <a:rPr lang="fr-FR" dirty="0"/>
              <a:t>Parfois, il est nécessaire de répéter la texture:</a:t>
            </a:r>
          </a:p>
          <a:p>
            <a:pPr marL="800100" lvl="2" indent="0">
              <a:buNone/>
            </a:pPr>
            <a:r>
              <a:rPr lang="fr-FR" sz="1100" dirty="0" err="1"/>
              <a:t>glBegin</a:t>
            </a:r>
            <a:r>
              <a:rPr lang="fr-FR" sz="1100" dirty="0"/>
              <a:t>(GL_QUADS);</a:t>
            </a:r>
          </a:p>
          <a:p>
            <a:pPr marL="800100" lvl="2" indent="0">
              <a:buNone/>
            </a:pPr>
            <a:r>
              <a:rPr lang="fr-FR" sz="1100" dirty="0"/>
              <a:t>   glTexCoord2f(0.0f, 0.0f);  // </a:t>
            </a:r>
            <a:r>
              <a:rPr lang="fr-FR" sz="1100" dirty="0" err="1"/>
              <a:t>Lower-left</a:t>
            </a:r>
            <a:r>
              <a:rPr lang="fr-FR" sz="1100" dirty="0"/>
              <a:t> corner of texture</a:t>
            </a:r>
          </a:p>
          <a:p>
            <a:pPr marL="800100" lvl="2" indent="0">
              <a:buNone/>
            </a:pPr>
            <a:r>
              <a:rPr lang="de-DE" sz="1100" dirty="0"/>
              <a:t>   glVertex3f(......)</a:t>
            </a:r>
          </a:p>
          <a:p>
            <a:pPr marL="800100" lvl="2" indent="0">
              <a:buNone/>
            </a:pPr>
            <a:r>
              <a:rPr lang="de-DE" sz="1100" dirty="0"/>
              <a:t>   glTexCoord2f(0.0f, 10.0f);  // </a:t>
            </a:r>
            <a:r>
              <a:rPr lang="de-DE" sz="1100" dirty="0" err="1"/>
              <a:t>Upper-left</a:t>
            </a:r>
            <a:r>
              <a:rPr lang="de-DE" sz="1100" dirty="0"/>
              <a:t> </a:t>
            </a:r>
            <a:r>
              <a:rPr lang="de-DE" sz="1100" dirty="0" err="1"/>
              <a:t>corner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texture</a:t>
            </a:r>
            <a:endParaRPr lang="de-DE" sz="1100" dirty="0"/>
          </a:p>
          <a:p>
            <a:pPr marL="800100" lvl="2" indent="0">
              <a:buNone/>
            </a:pPr>
            <a:r>
              <a:rPr lang="de-DE" sz="1100" dirty="0"/>
              <a:t>   glVertex3f(......)</a:t>
            </a:r>
          </a:p>
          <a:p>
            <a:pPr marL="800100" lvl="2" indent="0">
              <a:buNone/>
            </a:pPr>
            <a:r>
              <a:rPr lang="de-DE" sz="1100" dirty="0"/>
              <a:t>   glTexCoord2f(10.0f, 0.0f);  // </a:t>
            </a:r>
            <a:r>
              <a:rPr lang="de-DE" sz="1100" dirty="0" err="1"/>
              <a:t>Lower-right</a:t>
            </a:r>
            <a:r>
              <a:rPr lang="de-DE" sz="1100" dirty="0"/>
              <a:t> </a:t>
            </a:r>
            <a:r>
              <a:rPr lang="de-DE" sz="1100" dirty="0" err="1"/>
              <a:t>corner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texture</a:t>
            </a:r>
            <a:endParaRPr lang="de-DE" sz="1100" dirty="0"/>
          </a:p>
          <a:p>
            <a:pPr marL="800100" lvl="2" indent="0">
              <a:buNone/>
            </a:pPr>
            <a:r>
              <a:rPr lang="de-DE" sz="1100" dirty="0"/>
              <a:t>   glVertex3f(......)</a:t>
            </a:r>
          </a:p>
          <a:p>
            <a:pPr marL="800100" lvl="2" indent="0">
              <a:buNone/>
            </a:pPr>
            <a:r>
              <a:rPr lang="de-DE" sz="1100" dirty="0"/>
              <a:t>   glTexCoord2f(10.0f, 10.0f);  // </a:t>
            </a:r>
            <a:r>
              <a:rPr lang="de-DE" sz="1100" dirty="0" err="1"/>
              <a:t>Upper-right</a:t>
            </a:r>
            <a:r>
              <a:rPr lang="de-DE" sz="1100" dirty="0"/>
              <a:t> </a:t>
            </a:r>
            <a:r>
              <a:rPr lang="de-DE" sz="1100" dirty="0" err="1"/>
              <a:t>corner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texture</a:t>
            </a:r>
            <a:endParaRPr lang="de-DE" sz="1100" dirty="0"/>
          </a:p>
          <a:p>
            <a:pPr marL="800100" lvl="2" indent="0">
              <a:buNone/>
            </a:pPr>
            <a:r>
              <a:rPr lang="de-DE" sz="1100" dirty="0"/>
              <a:t>   glVertex3f(......)</a:t>
            </a:r>
          </a:p>
          <a:p>
            <a:pPr marL="800100" lvl="2" indent="0">
              <a:buNone/>
            </a:pPr>
            <a:r>
              <a:rPr lang="de-DE" sz="1100" dirty="0" err="1"/>
              <a:t>glEnd</a:t>
            </a:r>
            <a:r>
              <a:rPr lang="de-DE" sz="1100" dirty="0"/>
              <a:t>();</a:t>
            </a:r>
            <a:endParaRPr lang="fr-FR" dirty="0"/>
          </a:p>
          <a:p>
            <a:r>
              <a:rPr lang="fr-FR" dirty="0"/>
              <a:t>Il est également possible de combiner des couleurs avec des textures pour filtrer le tendu.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0FCDCD-6FB3-FF44-A119-7D937782CA9C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88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plus d’informations sur les textures, vous référer à la doc OpenGL.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Par exemple :</a:t>
            </a:r>
          </a:p>
          <a:p>
            <a:r>
              <a:rPr lang="fr-FR" dirty="0" smtClean="0"/>
              <a:t>Génération automatique des coordonnées:</a:t>
            </a:r>
          </a:p>
          <a:p>
            <a:pPr lvl="1"/>
            <a:r>
              <a:rPr lang="fr-FR" dirty="0" err="1" smtClean="0"/>
              <a:t>glTexGen</a:t>
            </a:r>
            <a:r>
              <a:rPr lang="fr-FR" dirty="0" smtClean="0"/>
              <a:t>{</a:t>
            </a:r>
            <a:r>
              <a:rPr lang="fr-FR" dirty="0" err="1" smtClean="0"/>
              <a:t>ifd</a:t>
            </a:r>
            <a:r>
              <a:rPr lang="fr-FR" dirty="0" smtClean="0"/>
              <a:t>}[v](..)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F8BCB6-3FAF-BB43-BF94-1BAC4E8BDB17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31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contexte OpenGL gère plusieurs types de zones mémoire pour le stockage et la génération de données image.</a:t>
            </a:r>
          </a:p>
          <a:p>
            <a:endParaRPr lang="fr-FR" dirty="0"/>
          </a:p>
          <a:p>
            <a:r>
              <a:rPr lang="fr-FR" dirty="0"/>
              <a:t>Les types de buffers image sont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 err="1" smtClean="0"/>
              <a:t>Color</a:t>
            </a:r>
            <a:r>
              <a:rPr lang="fr-FR" dirty="0" smtClean="0"/>
              <a:t> Buffer</a:t>
            </a:r>
          </a:p>
          <a:p>
            <a:pPr lvl="1"/>
            <a:r>
              <a:rPr lang="fr-FR" dirty="0" err="1" smtClean="0"/>
              <a:t>Depth</a:t>
            </a:r>
            <a:r>
              <a:rPr lang="fr-FR" dirty="0" smtClean="0"/>
              <a:t> Buffer</a:t>
            </a:r>
          </a:p>
          <a:p>
            <a:pPr lvl="1"/>
            <a:r>
              <a:rPr lang="fr-FR" dirty="0" smtClean="0"/>
              <a:t>Stencil Buffer</a:t>
            </a:r>
          </a:p>
          <a:p>
            <a:pPr lvl="1"/>
            <a:r>
              <a:rPr lang="fr-FR" dirty="0" smtClean="0"/>
              <a:t>Accumulation Buffer</a:t>
            </a:r>
          </a:p>
          <a:p>
            <a:pPr lvl="1"/>
            <a:endParaRPr lang="fr-FR" dirty="0"/>
          </a:p>
          <a:p>
            <a:r>
              <a:rPr lang="fr-FR" dirty="0" smtClean="0"/>
              <a:t>Combinaison : </a:t>
            </a:r>
            <a:r>
              <a:rPr lang="fr-FR" dirty="0" err="1" smtClean="0"/>
              <a:t>framebuffers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7E20D7-724E-6D4D-8C2A-0B85083D3BC0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165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En général, le rendu s’effectue en double voire triple </a:t>
            </a:r>
            <a:r>
              <a:rPr lang="fr-FR" dirty="0" err="1"/>
              <a:t>buffering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Double-</a:t>
            </a:r>
            <a:r>
              <a:rPr lang="fr-FR" dirty="0" err="1"/>
              <a:t>buffering</a:t>
            </a:r>
            <a:r>
              <a:rPr lang="fr-FR" dirty="0"/>
              <a:t>: une image est affichée pendant que l’autre est générée, puis échange des deux images au rafraîchissement d’affichage suivant (</a:t>
            </a:r>
            <a:r>
              <a:rPr lang="fr-FR" dirty="0" err="1"/>
              <a:t>swapping</a:t>
            </a:r>
            <a:r>
              <a:rPr lang="fr-FR" dirty="0"/>
              <a:t>)</a:t>
            </a:r>
          </a:p>
          <a:p>
            <a:r>
              <a:rPr lang="fr-FR" dirty="0"/>
              <a:t>Triple-</a:t>
            </a:r>
            <a:r>
              <a:rPr lang="fr-FR" dirty="0" err="1"/>
              <a:t>buffering</a:t>
            </a:r>
            <a:r>
              <a:rPr lang="fr-FR" dirty="0"/>
              <a:t>: une image est affichée, et deux sont disponibles alternativement pour le rendu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Pourquoi </a:t>
            </a:r>
            <a:r>
              <a:rPr lang="fr-FR" dirty="0"/>
              <a:t>le double ou le triple </a:t>
            </a:r>
            <a:r>
              <a:rPr lang="fr-FR" dirty="0" err="1"/>
              <a:t>buffering</a:t>
            </a:r>
            <a:r>
              <a:rPr lang="fr-FR" dirty="0"/>
              <a:t> ?</a:t>
            </a:r>
          </a:p>
          <a:p>
            <a:endParaRPr lang="fr-FR" dirty="0"/>
          </a:p>
          <a:p>
            <a:r>
              <a:rPr lang="fr-FR" dirty="0"/>
              <a:t>Lorsque la vue adresse directement le frame buffer, le changement d’image revient à un changement de pointeur, sans copie de l’image</a:t>
            </a:r>
          </a:p>
          <a:p>
            <a:r>
              <a:rPr lang="fr-FR" dirty="0"/>
              <a:t>En triple-</a:t>
            </a:r>
            <a:r>
              <a:rPr lang="fr-FR" dirty="0" err="1"/>
              <a:t>buffering</a:t>
            </a:r>
            <a:r>
              <a:rPr lang="fr-FR" dirty="0"/>
              <a:t>, on augmente le parallélisme en évitant l’attente de la synchronisation verticale de l’écran : le rendu s’effectue sans blocage, mais un rendu est toujours disponible pour un affichage dès que possible. En contrepartie, nécessite plus de mémoire pour le stockage des multiples buffers.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BB5F53-6874-C746-88F3-C2744840E38B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48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Color</a:t>
            </a:r>
            <a:r>
              <a:rPr lang="fr-FR" dirty="0" smtClean="0"/>
              <a:t> Buffers</a:t>
            </a:r>
          </a:p>
          <a:p>
            <a:pPr lvl="1"/>
            <a:r>
              <a:rPr lang="fr-FR" dirty="0" smtClean="0"/>
              <a:t>Il s’agit de celui qu’on utilise pour dessiner</a:t>
            </a:r>
          </a:p>
          <a:p>
            <a:pPr lvl="1"/>
            <a:r>
              <a:rPr lang="fr-FR" dirty="0" smtClean="0"/>
              <a:t>Il contient à la fois:</a:t>
            </a:r>
          </a:p>
          <a:p>
            <a:pPr lvl="2"/>
            <a:r>
              <a:rPr lang="fr-FR" dirty="0" smtClean="0"/>
              <a:t>L’index de couleur</a:t>
            </a:r>
          </a:p>
          <a:p>
            <a:pPr lvl="2"/>
            <a:r>
              <a:rPr lang="fr-FR" dirty="0" smtClean="0"/>
              <a:t>La couleur au format RGB</a:t>
            </a:r>
          </a:p>
          <a:p>
            <a:pPr lvl="2"/>
            <a:r>
              <a:rPr lang="fr-FR" dirty="0" smtClean="0"/>
              <a:t>Les métas données éventuelle (alpha, ..)</a:t>
            </a:r>
          </a:p>
          <a:p>
            <a:pPr lvl="1"/>
            <a:r>
              <a:rPr lang="fr-FR" dirty="0" smtClean="0"/>
              <a:t>En mode stéréoscopie, ce buffer contient els informations des « deux yeux »</a:t>
            </a:r>
          </a:p>
          <a:p>
            <a:pPr lvl="1"/>
            <a:r>
              <a:rPr lang="fr-FR" dirty="0" smtClean="0"/>
              <a:t>Dans le cadre d’un système double buffer, ce buffer contient les informations de </a:t>
            </a:r>
            <a:r>
              <a:rPr lang="fr-FR" i="1" dirty="0" smtClean="0"/>
              <a:t>back</a:t>
            </a:r>
            <a:r>
              <a:rPr lang="fr-FR" dirty="0" smtClean="0"/>
              <a:t> et </a:t>
            </a:r>
            <a:r>
              <a:rPr lang="fr-FR" i="1" dirty="0" smtClean="0"/>
              <a:t>front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558EB6-67B9-2045-BBA6-E8BE5FD54007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25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Depth</a:t>
            </a:r>
            <a:r>
              <a:rPr lang="fr-FR" dirty="0" smtClean="0"/>
              <a:t> Buffer</a:t>
            </a:r>
          </a:p>
          <a:p>
            <a:pPr lvl="1"/>
            <a:r>
              <a:rPr lang="fr-FR" dirty="0" smtClean="0"/>
              <a:t>Ce tampon stocke toute les profondeur de chaque pixels. </a:t>
            </a:r>
          </a:p>
          <a:p>
            <a:pPr lvl="1"/>
            <a:r>
              <a:rPr lang="fr-FR" dirty="0" smtClean="0"/>
              <a:t>La profondeur est mesuré en fonction de la distance avec la camera.</a:t>
            </a:r>
          </a:p>
          <a:p>
            <a:pPr lvl="1"/>
            <a:r>
              <a:rPr lang="fr-FR" dirty="0" smtClean="0"/>
              <a:t>Souvent appelé </a:t>
            </a:r>
            <a:r>
              <a:rPr lang="fr-FR" i="1" dirty="0" err="1" smtClean="0"/>
              <a:t>zbuffer</a:t>
            </a:r>
            <a:r>
              <a:rPr lang="fr-FR" i="1" dirty="0" smtClean="0"/>
              <a:t>.</a:t>
            </a:r>
            <a:endParaRPr lang="fr-FR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57D3FB-4E65-8B42-8C15-3641FDDBCF2F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02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fr-FR" sz="2000" dirty="0" smtClean="0"/>
              <a:t>Aujourd’hui, nous allons nous intéresser à un un matériel spécifique pour vos moteur de jeux: le GPU. Ce matériel ne sert pas seulement à </a:t>
            </a:r>
            <a:r>
              <a:rPr lang="fr-FR" sz="2000" dirty="0" err="1" smtClean="0"/>
              <a:t>rasteriser</a:t>
            </a:r>
            <a:r>
              <a:rPr lang="fr-FR" sz="2000" dirty="0" smtClean="0"/>
              <a:t> votre scène il sert également à …</a:t>
            </a:r>
          </a:p>
          <a:p>
            <a:pPr marL="0" indent="0" algn="just">
              <a:buNone/>
            </a:pPr>
            <a:r>
              <a:rPr lang="fr-FR" sz="2000" dirty="0" smtClean="0"/>
              <a:t>Mais avant tout, intéressons nous aux textures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GMIN317 – GPU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6E3B63-E702-8045-9CEC-D43C57AD17DA}" type="datetime1">
              <a:rPr lang="fr-FR" smtClean="0"/>
              <a:t>18/09/15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700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Sans Z-buffer, le rendu nécessite le tri des primitives de l’arrière vers l’avant-plan pour un résultat approximativement correct (algorithme du peintre)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/>
              <a:t>Algorithme du peintre : on affiche en premier lieu le fond, puis les objets à mi-distance par-dessus, et enfin les objets du premier plan.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/>
              <a:t>Cas où l’algorithme du peintre est approximatif: lorsque les primitives se croisent sur l’axe de la </a:t>
            </a:r>
            <a:r>
              <a:rPr lang="fr-FR" dirty="0" smtClean="0"/>
              <a:t>profondeur</a:t>
            </a:r>
            <a:r>
              <a:rPr lang="fr-FR" dirty="0"/>
              <a:t>. Il faudrait ici découper les primitives pour un résultat correct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2AEF25-1B4A-654B-99CF-19B93367B5F4}" type="datetime1">
              <a:rPr lang="fr-FR" smtClean="0"/>
              <a:t>18/09/15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41624"/>
            <a:ext cx="5580112" cy="1396326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09" y="3721555"/>
            <a:ext cx="1974503" cy="172973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51153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Un Z-buffer, en revanche, stocke pour chaque pixel sa profondeur relativement à la caméra.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/>
              <a:t>Au début de chaque rendu, le Z-buffer est initialisé à une valeur constante (en général le maximum)</a:t>
            </a:r>
          </a:p>
          <a:p>
            <a:r>
              <a:rPr lang="fr-FR" dirty="0"/>
              <a:t>Pour chaque pixel de chaque primitive tracée, sa profondeur est comparée à la valeur déjà stockée pour ce pixel dans le Z-buffer</a:t>
            </a:r>
          </a:p>
          <a:p>
            <a:r>
              <a:rPr lang="fr-FR" dirty="0"/>
              <a:t>Si le nouveau pixel est plus proche, il est écrit dans le frame buffer et le </a:t>
            </a:r>
            <a:r>
              <a:rPr lang="fr-FR" dirty="0" err="1"/>
              <a:t>depth</a:t>
            </a:r>
            <a:r>
              <a:rPr lang="fr-FR" dirty="0"/>
              <a:t> buffer est mis à jour. Sinon, le pixel est rejeté.</a:t>
            </a:r>
          </a:p>
          <a:p>
            <a:endParaRPr lang="fr-FR" dirty="0"/>
          </a:p>
          <a:p>
            <a:r>
              <a:rPr lang="fr-FR" dirty="0"/>
              <a:t>Note : La fonction de comparaison des pixels du </a:t>
            </a:r>
            <a:r>
              <a:rPr lang="fr-FR" dirty="0" err="1"/>
              <a:t>depth</a:t>
            </a:r>
            <a:r>
              <a:rPr lang="fr-FR" dirty="0"/>
              <a:t> buffer est paramétrable.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B78679-D582-5D4F-A117-A789B40DA18F}" type="datetime1">
              <a:rPr lang="fr-FR" smtClean="0"/>
              <a:t>18/09/15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506157"/>
            <a:ext cx="243941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93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29600" cy="2357987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Stencil (pochoir) buffer</a:t>
            </a:r>
          </a:p>
          <a:p>
            <a:pPr lvl="1"/>
            <a:r>
              <a:rPr lang="fr-FR" dirty="0"/>
              <a:t>Zone image qui va contenir un masque de l’image générée, à l’instar d’un pochoir, et va permettre des opérations de masquage complexes au niveau du pixel lors de chaque rendu.</a:t>
            </a:r>
          </a:p>
          <a:p>
            <a:pPr lvl="1"/>
            <a:r>
              <a:rPr lang="fr-FR" dirty="0"/>
              <a:t>Usuellement 8 bits, stockés avec le Z-buffer  (format D24S8).</a:t>
            </a:r>
          </a:p>
          <a:p>
            <a:pPr lvl="1"/>
            <a:r>
              <a:rPr lang="fr-FR" dirty="0"/>
              <a:t>Dimensions équivalentes à la vue de sortie.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Usage typique : ombres, miroirs, </a:t>
            </a:r>
            <a:r>
              <a:rPr lang="fr-FR" dirty="0" err="1"/>
              <a:t>portals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867D73-D2D8-0D45-AEB2-F913B7FF1130}" type="datetime1">
              <a:rPr lang="fr-FR" smtClean="0"/>
              <a:t>18/09/15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84517"/>
            <a:ext cx="2687960" cy="22385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51867" y="36410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fr-FR" dirty="0"/>
              <a:t>Calcul des ombres portées en utilisant le stencil buffer (</a:t>
            </a:r>
            <a:r>
              <a:rPr lang="fr-FR" dirty="0" err="1"/>
              <a:t>shadow</a:t>
            </a:r>
            <a:r>
              <a:rPr lang="fr-FR" dirty="0"/>
              <a:t> volumes). La silhouette de l’objet est calculée relativement à la position de la lumière, et les faces du </a:t>
            </a:r>
            <a:r>
              <a:rPr lang="fr-FR" dirty="0" smtClean="0"/>
              <a:t>cône </a:t>
            </a:r>
            <a:r>
              <a:rPr lang="fr-FR" dirty="0"/>
              <a:t>d’ombre sont générées dans le stencil buffer. Le résultat de l’opération donne un masque correspondant aux pixels dans l’ombre.</a:t>
            </a:r>
          </a:p>
        </p:txBody>
      </p:sp>
    </p:spTree>
    <p:extLst>
      <p:ext uri="{BB962C8B-B14F-4D97-AF65-F5344CB8AC3E}">
        <p14:creationId xmlns:p14="http://schemas.microsoft.com/office/powerpoint/2010/main" val="341829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Accumulation Buffer</a:t>
            </a:r>
          </a:p>
          <a:p>
            <a:pPr lvl="1"/>
            <a:r>
              <a:rPr lang="fr-FR" dirty="0"/>
              <a:t>Ce tampon stocke les informations de couleur (RGBA) comme le fait le tampon de couleur.</a:t>
            </a:r>
          </a:p>
          <a:p>
            <a:pPr lvl="1"/>
            <a:r>
              <a:rPr lang="fr-FR" dirty="0"/>
              <a:t>Souvent utilisé pour accumuler les informations (composition d’images)</a:t>
            </a:r>
          </a:p>
          <a:p>
            <a:pPr lvl="2"/>
            <a:r>
              <a:rPr lang="fr-FR" dirty="0"/>
              <a:t>Utilisé dans le cadre de l’anti-</a:t>
            </a:r>
            <a:r>
              <a:rPr lang="fr-FR" dirty="0" err="1"/>
              <a:t>alising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/>
              <a:t>Buffer image additionnel, permettant l’accumulation pixel à pixel d’images composites.</a:t>
            </a:r>
          </a:p>
          <a:p>
            <a:pPr lvl="1"/>
            <a:r>
              <a:rPr lang="fr-FR" dirty="0"/>
              <a:t>Dimensions  identiques au frame buffer.</a:t>
            </a:r>
          </a:p>
          <a:p>
            <a:pPr lvl="1"/>
            <a:r>
              <a:rPr lang="fr-FR" dirty="0"/>
              <a:t>En général utilisé pour les effets du type motion </a:t>
            </a:r>
            <a:r>
              <a:rPr lang="fr-FR" dirty="0" err="1"/>
              <a:t>blur</a:t>
            </a:r>
            <a:r>
              <a:rPr lang="fr-FR" dirty="0"/>
              <a:t>, profondeur de champ, anti aliasing.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Rarement (voire pas du tout) disponible sur les cartes graphiques grand public.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Noté comme obsolète depuis OpenGL 3.0.</a:t>
            </a:r>
          </a:p>
          <a:p>
            <a:pPr lvl="2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11DD04-BCCE-9A4B-B104-AFDD2798EB98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922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Vider les buffers:</a:t>
            </a:r>
          </a:p>
          <a:p>
            <a:pPr lvl="1"/>
            <a:r>
              <a:rPr lang="fr-FR" dirty="0" smtClean="0"/>
              <a:t>Il s’agit d’une des opérations les plus couteuse.</a:t>
            </a:r>
          </a:p>
          <a:p>
            <a:pPr lvl="1"/>
            <a:r>
              <a:rPr lang="fr-FR" dirty="0" smtClean="0"/>
              <a:t>Cette opération peut prendre plus de temps qu’afficher les données.</a:t>
            </a:r>
          </a:p>
          <a:p>
            <a:pPr lvl="1"/>
            <a:r>
              <a:rPr lang="fr-FR" dirty="0" smtClean="0"/>
              <a:t>Nécessaire de vider les tampon un par un …</a:t>
            </a:r>
          </a:p>
          <a:p>
            <a:pPr lvl="1"/>
            <a:r>
              <a:rPr lang="fr-FR" dirty="0" smtClean="0"/>
              <a:t>.. Mais certains mécanismes sont mis en place pour palier ce problème et écrire sur toutes les mémoires en même temps.</a:t>
            </a:r>
          </a:p>
          <a:p>
            <a:pPr lvl="1"/>
            <a:endParaRPr lang="fr-FR" dirty="0" smtClean="0"/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glClearColor</a:t>
            </a:r>
            <a:r>
              <a:rPr lang="fr-FR" i="1" dirty="0"/>
              <a:t>(</a:t>
            </a:r>
            <a:r>
              <a:rPr lang="fr-FR" i="1" dirty="0" err="1"/>
              <a:t>GLclampf</a:t>
            </a:r>
            <a:r>
              <a:rPr lang="fr-FR" i="1" dirty="0"/>
              <a:t> </a:t>
            </a:r>
            <a:r>
              <a:rPr lang="fr-FR" i="1" dirty="0" err="1"/>
              <a:t>red</a:t>
            </a:r>
            <a:r>
              <a:rPr lang="fr-FR" i="1" dirty="0"/>
              <a:t>, </a:t>
            </a:r>
            <a:r>
              <a:rPr lang="fr-FR" i="1" dirty="0" err="1"/>
              <a:t>GLclampf</a:t>
            </a:r>
            <a:r>
              <a:rPr lang="fr-FR" i="1" dirty="0"/>
              <a:t> green, </a:t>
            </a:r>
            <a:r>
              <a:rPr lang="fr-FR" i="1" dirty="0" err="1"/>
              <a:t>GLclampf</a:t>
            </a:r>
            <a:r>
              <a:rPr lang="fr-FR" i="1" dirty="0"/>
              <a:t> </a:t>
            </a:r>
            <a:r>
              <a:rPr lang="fr-FR" i="1" dirty="0" err="1"/>
              <a:t>blue</a:t>
            </a:r>
            <a:r>
              <a:rPr lang="fr-FR" i="1" dirty="0" smtClean="0"/>
              <a:t>, </a:t>
            </a:r>
            <a:r>
              <a:rPr lang="fr-FR" i="1" dirty="0" err="1" smtClean="0"/>
              <a:t>GLclampf</a:t>
            </a:r>
            <a:r>
              <a:rPr lang="fr-FR" i="1" dirty="0" smtClean="0"/>
              <a:t> </a:t>
            </a:r>
            <a:r>
              <a:rPr lang="fr-FR" i="1" dirty="0"/>
              <a:t>alpha); </a:t>
            </a:r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glClearIndex</a:t>
            </a:r>
            <a:r>
              <a:rPr lang="fr-FR" i="1" dirty="0"/>
              <a:t>(</a:t>
            </a:r>
            <a:r>
              <a:rPr lang="fr-FR" i="1" dirty="0" err="1"/>
              <a:t>GLfloat</a:t>
            </a:r>
            <a:r>
              <a:rPr lang="fr-FR" i="1" dirty="0"/>
              <a:t> index); </a:t>
            </a:r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glClearDepth</a:t>
            </a:r>
            <a:r>
              <a:rPr lang="fr-FR" i="1" dirty="0"/>
              <a:t>(</a:t>
            </a:r>
            <a:r>
              <a:rPr lang="fr-FR" i="1" dirty="0" err="1"/>
              <a:t>GLclampd</a:t>
            </a:r>
            <a:r>
              <a:rPr lang="fr-FR" i="1" dirty="0"/>
              <a:t> </a:t>
            </a:r>
            <a:r>
              <a:rPr lang="fr-FR" i="1" dirty="0" err="1"/>
              <a:t>depth</a:t>
            </a:r>
            <a:r>
              <a:rPr lang="fr-FR" i="1" dirty="0"/>
              <a:t>); </a:t>
            </a:r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glClearStencil</a:t>
            </a:r>
            <a:r>
              <a:rPr lang="fr-FR" i="1" dirty="0"/>
              <a:t>(</a:t>
            </a:r>
            <a:r>
              <a:rPr lang="fr-FR" i="1" dirty="0" err="1"/>
              <a:t>GLint</a:t>
            </a:r>
            <a:r>
              <a:rPr lang="fr-FR" i="1" dirty="0"/>
              <a:t> s); </a:t>
            </a:r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glClearAccum</a:t>
            </a:r>
            <a:r>
              <a:rPr lang="fr-FR" i="1" dirty="0"/>
              <a:t>(</a:t>
            </a:r>
            <a:r>
              <a:rPr lang="fr-FR" i="1" dirty="0" err="1"/>
              <a:t>GLfloat</a:t>
            </a:r>
            <a:r>
              <a:rPr lang="fr-FR" i="1" dirty="0"/>
              <a:t> </a:t>
            </a:r>
            <a:r>
              <a:rPr lang="fr-FR" i="1" dirty="0" err="1"/>
              <a:t>red</a:t>
            </a:r>
            <a:r>
              <a:rPr lang="fr-FR" i="1" dirty="0"/>
              <a:t>, </a:t>
            </a:r>
            <a:r>
              <a:rPr lang="fr-FR" i="1" dirty="0" err="1"/>
              <a:t>GLfloat</a:t>
            </a:r>
            <a:r>
              <a:rPr lang="fr-FR" i="1" dirty="0"/>
              <a:t> green, </a:t>
            </a:r>
            <a:r>
              <a:rPr lang="fr-FR" i="1" dirty="0" err="1"/>
              <a:t>GLfloat</a:t>
            </a:r>
            <a:r>
              <a:rPr lang="fr-FR" i="1" dirty="0"/>
              <a:t> </a:t>
            </a:r>
            <a:r>
              <a:rPr lang="fr-FR" i="1" dirty="0" err="1"/>
              <a:t>blue</a:t>
            </a:r>
            <a:r>
              <a:rPr lang="fr-FR" i="1" dirty="0"/>
              <a:t>, </a:t>
            </a:r>
            <a:r>
              <a:rPr lang="fr-FR" i="1" dirty="0" err="1" smtClean="0"/>
              <a:t>GLfloat</a:t>
            </a:r>
            <a:r>
              <a:rPr lang="fr-FR" i="1" dirty="0" smtClean="0"/>
              <a:t> </a:t>
            </a:r>
            <a:r>
              <a:rPr lang="fr-FR" i="1" dirty="0"/>
              <a:t>alpha);</a:t>
            </a:r>
            <a:endParaRPr lang="fr-FR" dirty="0" smtClean="0"/>
          </a:p>
          <a:p>
            <a:endParaRPr lang="fr-FR" dirty="0" smtClean="0"/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b="1" i="1" dirty="0" err="1"/>
              <a:t>glClear</a:t>
            </a:r>
            <a:r>
              <a:rPr lang="fr-FR" i="1" dirty="0"/>
              <a:t>(</a:t>
            </a:r>
            <a:r>
              <a:rPr lang="fr-FR" i="1" dirty="0" err="1"/>
              <a:t>GLbitfield</a:t>
            </a:r>
            <a:r>
              <a:rPr lang="fr-FR" i="1" dirty="0"/>
              <a:t> </a:t>
            </a:r>
            <a:r>
              <a:rPr lang="fr-FR" i="1" dirty="0" err="1"/>
              <a:t>mask</a:t>
            </a:r>
            <a:r>
              <a:rPr lang="fr-FR" i="1" dirty="0"/>
              <a:t>)</a:t>
            </a:r>
            <a:r>
              <a:rPr lang="fr-FR" i="1" dirty="0" smtClean="0"/>
              <a:t>; (spécifier le buffer)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BAA11B-CE14-794B-B22E-0EEAA60CE68A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8728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pipeline « traditionnel » </a:t>
            </a:r>
            <a:r>
              <a:rPr lang="fr-FR" dirty="0" err="1" smtClean="0"/>
              <a:t>d’openGl</a:t>
            </a:r>
            <a:r>
              <a:rPr lang="fr-FR" dirty="0" smtClean="0"/>
              <a:t>  est fixe: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48A193-A419-DC46-9DCE-E3D6345A265B}" type="datetime1">
              <a:rPr lang="fr-FR" smtClean="0"/>
              <a:t>18/09/15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042" y="1964267"/>
            <a:ext cx="2861481" cy="45715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1425" y="2115741"/>
            <a:ext cx="56183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fr-FR" dirty="0"/>
              <a:t>Le programme </a:t>
            </a:r>
            <a:r>
              <a:rPr lang="fr-FR" dirty="0" smtClean="0"/>
              <a:t>principal remplit </a:t>
            </a:r>
            <a:r>
              <a:rPr lang="fr-FR" dirty="0"/>
              <a:t>des buffers de la mémoire géré par OpenGL avec des vertex </a:t>
            </a:r>
            <a:r>
              <a:rPr lang="fr-FR" dirty="0" err="1"/>
              <a:t>arrays</a:t>
            </a:r>
            <a:r>
              <a:rPr lang="fr-FR" dirty="0"/>
              <a:t> (des tableaux de vertex)</a:t>
            </a:r>
            <a:r>
              <a:rPr lang="fr-FR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fr-FR" dirty="0"/>
          </a:p>
          <a:p>
            <a:pPr marL="285750" indent="-285750" algn="just">
              <a:buFont typeface="Arial"/>
              <a:buChar char="•"/>
            </a:pPr>
            <a:r>
              <a:rPr lang="fr-FR" dirty="0"/>
              <a:t>	</a:t>
            </a:r>
            <a:r>
              <a:rPr lang="fr-FR" dirty="0" smtClean="0"/>
              <a:t>Ces </a:t>
            </a:r>
            <a:r>
              <a:rPr lang="fr-FR" dirty="0"/>
              <a:t>vertex sont projetés dans l'espace écran ("</a:t>
            </a:r>
            <a:r>
              <a:rPr lang="fr-FR" dirty="0" err="1"/>
              <a:t>screen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" en anglais) par les vertex </a:t>
            </a:r>
            <a:r>
              <a:rPr lang="fr-FR" dirty="0" err="1"/>
              <a:t>shaders</a:t>
            </a:r>
            <a:r>
              <a:rPr lang="fr-FR" dirty="0"/>
              <a:t>, assemblé en triangle et enfin "</a:t>
            </a:r>
            <a:r>
              <a:rPr lang="fr-FR" dirty="0" err="1"/>
              <a:t>rasterizé</a:t>
            </a:r>
            <a:r>
              <a:rPr lang="fr-FR" dirty="0"/>
              <a:t>" (</a:t>
            </a:r>
            <a:r>
              <a:rPr lang="fr-FR" dirty="0" err="1"/>
              <a:t>pixelisé</a:t>
            </a:r>
            <a:r>
              <a:rPr lang="fr-FR" dirty="0"/>
              <a:t>) en fragments de la taille d'un pixel (en gros, un fragment = un pixel</a:t>
            </a:r>
            <a:r>
              <a:rPr lang="fr-FR" dirty="0" smtClean="0"/>
              <a:t>).</a:t>
            </a:r>
          </a:p>
          <a:p>
            <a:pPr marL="285750" indent="-285750" algn="just">
              <a:buFont typeface="Arial"/>
              <a:buChar char="•"/>
            </a:pPr>
            <a:endParaRPr lang="fr-FR" dirty="0"/>
          </a:p>
          <a:p>
            <a:pPr marL="285750" indent="-285750" algn="just">
              <a:buFont typeface="Arial"/>
              <a:buChar char="•"/>
            </a:pPr>
            <a:r>
              <a:rPr lang="fr-FR" dirty="0"/>
              <a:t>	</a:t>
            </a:r>
            <a:r>
              <a:rPr lang="fr-FR" dirty="0" smtClean="0"/>
              <a:t>Finalement</a:t>
            </a:r>
            <a:r>
              <a:rPr lang="fr-FR" dirty="0"/>
              <a:t>, ces fragments (les pixels) se voit assigné des couleurs (par des fragments </a:t>
            </a:r>
            <a:r>
              <a:rPr lang="fr-FR" dirty="0" err="1"/>
              <a:t>shaders</a:t>
            </a:r>
            <a:r>
              <a:rPr lang="fr-FR" dirty="0"/>
              <a:t>) et sont dessinés sur le </a:t>
            </a:r>
            <a:r>
              <a:rPr lang="fr-FR" dirty="0" err="1"/>
              <a:t>framebuffer</a:t>
            </a:r>
            <a:r>
              <a:rPr lang="fr-FR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109575"/>
            <a:ext cx="68827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/>
              <a:t>http://</a:t>
            </a:r>
            <a:r>
              <a:rPr lang="fr-FR" sz="1050" dirty="0" err="1"/>
              <a:t>www.fevrierdorian.com</a:t>
            </a:r>
            <a:r>
              <a:rPr lang="fr-FR" sz="1050" dirty="0"/>
              <a:t>/blog/post/2010/10/04/Une-introduction-à-l-OpenGL-Moderne-Chapitre-1%3A-Le-Pipeline-Graphique#le_pipeline_graphique</a:t>
            </a:r>
          </a:p>
        </p:txBody>
      </p:sp>
    </p:spTree>
    <p:extLst>
      <p:ext uri="{BB962C8B-B14F-4D97-AF65-F5344CB8AC3E}">
        <p14:creationId xmlns:p14="http://schemas.microsoft.com/office/powerpoint/2010/main" val="2679101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24361F-5B59-3F4F-95CE-68EF9ED8BB63}" type="datetime1">
              <a:rPr lang="fr-FR" smtClean="0"/>
              <a:t>18/09/15</a:t>
            </a:fld>
            <a:endParaRPr lang="fr-FR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6" y="1268760"/>
            <a:ext cx="8430547" cy="465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31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programmable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D642AF-E024-1F44-9CAE-78A6C4E99F7C}" type="datetime1">
              <a:rPr lang="fr-FR" smtClean="0"/>
              <a:t>18/09/15</a:t>
            </a:fld>
            <a:endParaRPr lang="fr-FR" dirty="0"/>
          </a:p>
        </p:txBody>
      </p:sp>
      <p:pic>
        <p:nvPicPr>
          <p:cNvPr id="7" name="Picture 4" descr="Diagram of the data flow in the Direct3D 11 programmable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386" y="507038"/>
            <a:ext cx="3596471" cy="59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569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fr-FR" dirty="0"/>
              <a:t>Historiquement, la chaîne de traitement des primitives n’offrait pas de customisation autre que la configuration des états de rendu. L’avènement des pipelines programmables au début des années 2000 a permis d’augmenter de manière considérable la flexibilité du pipeline de rendu, au prix de quelques efforts de programmation supplémentaires: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D’abord </a:t>
            </a:r>
            <a:r>
              <a:rPr lang="fr-FR" i="1" dirty="0"/>
              <a:t>vertex</a:t>
            </a:r>
            <a:r>
              <a:rPr lang="fr-FR" dirty="0"/>
              <a:t> et </a:t>
            </a:r>
            <a:r>
              <a:rPr lang="fr-FR" i="1" dirty="0"/>
              <a:t>pixel</a:t>
            </a:r>
            <a:r>
              <a:rPr lang="fr-FR" dirty="0"/>
              <a:t> (ou fragment) </a:t>
            </a:r>
            <a:r>
              <a:rPr lang="fr-FR" i="1" dirty="0" err="1"/>
              <a:t>shaders</a:t>
            </a:r>
            <a:r>
              <a:rPr lang="fr-FR" dirty="0"/>
              <a:t>, pour le traitement des primitives au niveau du vertex et le traitement individuel des pixels générés</a:t>
            </a:r>
          </a:p>
          <a:p>
            <a:pPr algn="just"/>
            <a:r>
              <a:rPr lang="fr-FR" dirty="0"/>
              <a:t>Puis plus récemment </a:t>
            </a:r>
            <a:r>
              <a:rPr lang="fr-FR" i="1" dirty="0" err="1"/>
              <a:t>geometry</a:t>
            </a:r>
            <a:r>
              <a:rPr lang="fr-FR" dirty="0"/>
              <a:t> </a:t>
            </a:r>
            <a:r>
              <a:rPr lang="fr-FR" i="1" dirty="0" err="1"/>
              <a:t>shaders</a:t>
            </a:r>
            <a:r>
              <a:rPr lang="fr-FR" dirty="0"/>
              <a:t>, pour la génération à la volée de primitives par la carte</a:t>
            </a:r>
          </a:p>
          <a:p>
            <a:pPr algn="just"/>
            <a:r>
              <a:rPr lang="fr-FR" dirty="0"/>
              <a:t>Enfin, </a:t>
            </a:r>
            <a:r>
              <a:rPr lang="fr-FR" i="1" dirty="0" err="1"/>
              <a:t>hull</a:t>
            </a:r>
            <a:r>
              <a:rPr lang="fr-FR" dirty="0"/>
              <a:t> </a:t>
            </a:r>
            <a:r>
              <a:rPr lang="fr-FR" i="1" dirty="0" err="1"/>
              <a:t>shader</a:t>
            </a:r>
            <a:r>
              <a:rPr lang="fr-FR" dirty="0"/>
              <a:t> et </a:t>
            </a:r>
            <a:r>
              <a:rPr lang="fr-FR" i="1" dirty="0" err="1"/>
              <a:t>domain</a:t>
            </a:r>
            <a:r>
              <a:rPr lang="fr-FR" dirty="0"/>
              <a:t> </a:t>
            </a:r>
            <a:r>
              <a:rPr lang="fr-FR" i="1" dirty="0" err="1"/>
              <a:t>shader</a:t>
            </a:r>
            <a:r>
              <a:rPr lang="fr-FR" dirty="0"/>
              <a:t>, pour la </a:t>
            </a:r>
            <a:r>
              <a:rPr lang="fr-FR" dirty="0" err="1"/>
              <a:t>tesselation</a:t>
            </a:r>
            <a:r>
              <a:rPr lang="fr-FR" dirty="0"/>
              <a:t> de polygones directement par la carte</a:t>
            </a:r>
          </a:p>
          <a:p>
            <a:pPr algn="just"/>
            <a:endParaRPr lang="fr-FR" dirty="0"/>
          </a:p>
          <a:p>
            <a:pPr marL="0" indent="0" algn="just">
              <a:buNone/>
            </a:pPr>
            <a:r>
              <a:rPr lang="fr-FR" dirty="0"/>
              <a:t>Nous ne nous intéresserons dans cette présentation qu’à l’étude des vertex et pixel </a:t>
            </a:r>
            <a:r>
              <a:rPr lang="fr-FR" dirty="0" err="1"/>
              <a:t>shaders</a:t>
            </a:r>
            <a:r>
              <a:rPr lang="fr-FR" dirty="0"/>
              <a:t>.</a:t>
            </a:r>
          </a:p>
          <a:p>
            <a:pPr algn="just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4591BD-2AE7-5F43-8289-46DC0ECC3C4B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087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Qu’est ce qu’un </a:t>
            </a:r>
            <a:r>
              <a:rPr lang="fr-FR" dirty="0" err="1"/>
              <a:t>shader</a:t>
            </a:r>
            <a:r>
              <a:rPr lang="fr-FR" dirty="0"/>
              <a:t> ?</a:t>
            </a:r>
          </a:p>
          <a:p>
            <a:endParaRPr lang="fr-FR" dirty="0"/>
          </a:p>
          <a:p>
            <a:r>
              <a:rPr lang="fr-FR" dirty="0"/>
              <a:t>Un </a:t>
            </a:r>
            <a:r>
              <a:rPr lang="fr-FR" dirty="0" err="1"/>
              <a:t>shader</a:t>
            </a:r>
            <a:r>
              <a:rPr lang="fr-FR" dirty="0"/>
              <a:t> est un programme, compilé par le driver (soit au </a:t>
            </a:r>
            <a:r>
              <a:rPr lang="fr-FR" dirty="0" err="1"/>
              <a:t>run</a:t>
            </a:r>
            <a:r>
              <a:rPr lang="fr-FR" dirty="0"/>
              <a:t>-time, soit offline), et exécuté par la carte pour réaliser des traitements très spécifiques.</a:t>
            </a:r>
          </a:p>
          <a:p>
            <a:endParaRPr lang="fr-FR" dirty="0"/>
          </a:p>
          <a:p>
            <a:r>
              <a:rPr lang="fr-FR" dirty="0"/>
              <a:t>Bien qu’on puisse écrire des </a:t>
            </a:r>
            <a:r>
              <a:rPr lang="fr-FR" dirty="0" err="1"/>
              <a:t>shaders</a:t>
            </a:r>
            <a:r>
              <a:rPr lang="fr-FR" dirty="0"/>
              <a:t> en assembleur, les A.P.I. de rendu supportent des langages haut-niveau, proches du C, pour l’écriture des </a:t>
            </a:r>
            <a:r>
              <a:rPr lang="fr-FR" dirty="0" err="1"/>
              <a:t>shaders</a:t>
            </a:r>
            <a:r>
              <a:rPr lang="fr-FR" dirty="0"/>
              <a:t> (Cg, HLSL, GLSL).</a:t>
            </a:r>
          </a:p>
          <a:p>
            <a:endParaRPr lang="fr-FR" dirty="0"/>
          </a:p>
          <a:p>
            <a:r>
              <a:rPr lang="fr-FR" dirty="0"/>
              <a:t>La programmation d’un </a:t>
            </a:r>
            <a:r>
              <a:rPr lang="fr-FR" dirty="0" err="1"/>
              <a:t>shader</a:t>
            </a:r>
            <a:r>
              <a:rPr lang="fr-FR" dirty="0"/>
              <a:t> est du type SIMD (Single Instruction, Multiple Data): la quasi-totalité des instructions est applicable sur des données vectorielles, de dimensions 1 à 4, en entier ou en flottants.</a:t>
            </a:r>
          </a:p>
          <a:p>
            <a:endParaRPr lang="fr-FR" dirty="0"/>
          </a:p>
          <a:p>
            <a:r>
              <a:rPr lang="fr-FR" dirty="0"/>
              <a:t>Chaque </a:t>
            </a:r>
            <a:r>
              <a:rPr lang="fr-FR" dirty="0" err="1"/>
              <a:t>shader</a:t>
            </a:r>
            <a:r>
              <a:rPr lang="fr-FR" dirty="0"/>
              <a:t> est spécialisé dans un traitement bien précis. Selon le type de </a:t>
            </a:r>
            <a:r>
              <a:rPr lang="fr-FR" dirty="0" err="1"/>
              <a:t>shader</a:t>
            </a:r>
            <a:r>
              <a:rPr lang="fr-FR" dirty="0"/>
              <a:t>, les données accessibles diffèrent.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293861-0AB5-864D-84B6-194F741CCDE0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186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b="1" dirty="0"/>
              <a:t>Comment habiller nos objets 3D ?</a:t>
            </a:r>
          </a:p>
          <a:p>
            <a:pPr marL="0" indent="0">
              <a:buNone/>
            </a:pPr>
            <a:endParaRPr lang="fr-FR" sz="2000" b="1" dirty="0" smtClean="0"/>
          </a:p>
          <a:p>
            <a:pPr marL="0" indent="0">
              <a:buNone/>
            </a:pPr>
            <a:r>
              <a:rPr lang="fr-FR" sz="2000" b="1" dirty="0" smtClean="0"/>
              <a:t>UN GPU à quoi ça sert ?</a:t>
            </a:r>
          </a:p>
          <a:p>
            <a:pPr marL="0" indent="0">
              <a:buNone/>
            </a:pPr>
            <a:r>
              <a:rPr lang="fr-FR" sz="2000" b="1" dirty="0" smtClean="0"/>
              <a:t>C’est quoi un GPU ?</a:t>
            </a:r>
          </a:p>
          <a:p>
            <a:pPr marL="0" indent="0">
              <a:buNone/>
            </a:pPr>
            <a:r>
              <a:rPr lang="fr-FR" sz="2000" b="1" dirty="0" smtClean="0"/>
              <a:t>Que peut-on faire sur un GPU ?</a:t>
            </a:r>
          </a:p>
          <a:p>
            <a:pPr marL="0" indent="0">
              <a:buNone/>
            </a:pPr>
            <a:endParaRPr lang="fr-FR" sz="20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</p:spPr>
        <p:txBody>
          <a:bodyPr/>
          <a:lstStyle/>
          <a:p>
            <a:r>
              <a:rPr lang="fr-FR" dirty="0" smtClean="0"/>
              <a:t>Rémi Ronfard - GMIN317 – GPU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711FA9-0693-8649-ACA4-EDA78EE6A1C4}" type="datetime1">
              <a:rPr lang="fr-FR" smtClean="0"/>
              <a:t>18/09/15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899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A8F6F2-5B35-8A4A-84FA-965C8AB705A5}" type="datetime1">
              <a:rPr lang="fr-FR" smtClean="0"/>
              <a:t>18/09/15</a:t>
            </a:fld>
            <a:endParaRPr lang="fr-FR" dirty="0"/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29948"/>
            <a:ext cx="2304256" cy="5279372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84784"/>
            <a:ext cx="6061692" cy="426289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55776" y="5747681"/>
            <a:ext cx="648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Extraits de pixel </a:t>
            </a:r>
            <a:r>
              <a:rPr lang="fr-FR" dirty="0" err="1"/>
              <a:t>shaders</a:t>
            </a:r>
            <a:r>
              <a:rPr lang="fr-FR" dirty="0"/>
              <a:t> en assembleur (gauche) et GLSL (droite).</a:t>
            </a:r>
          </a:p>
        </p:txBody>
      </p:sp>
    </p:spTree>
    <p:extLst>
      <p:ext uri="{BB962C8B-B14F-4D97-AF65-F5344CB8AC3E}">
        <p14:creationId xmlns:p14="http://schemas.microsoft.com/office/powerpoint/2010/main" val="299131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Vertex </a:t>
            </a:r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DAAC3C-FE89-0E4C-87B6-FE4324EFD390}" type="datetime1">
              <a:rPr lang="fr-FR" smtClean="0"/>
              <a:t>18/09/15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66" y="845344"/>
            <a:ext cx="7101408" cy="520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87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700" dirty="0"/>
              <a:t>Quand activé, remplace l’étage d’éclairage et de transformation des </a:t>
            </a:r>
            <a:r>
              <a:rPr lang="fr-FR" sz="1700" dirty="0" err="1"/>
              <a:t>vertices</a:t>
            </a:r>
            <a:r>
              <a:rPr lang="fr-FR" sz="1700" dirty="0"/>
              <a:t> du pipeline fixe (pré-OpenGL 3.0). Un seul vertex </a:t>
            </a:r>
            <a:r>
              <a:rPr lang="fr-FR" sz="1700" dirty="0" err="1"/>
              <a:t>shader</a:t>
            </a:r>
            <a:r>
              <a:rPr lang="fr-FR" sz="1700" dirty="0"/>
              <a:t> au plus peut être actif à un instant donné dans un contexte.</a:t>
            </a:r>
          </a:p>
          <a:p>
            <a:endParaRPr lang="fr-FR" sz="1700" dirty="0"/>
          </a:p>
          <a:p>
            <a:r>
              <a:rPr lang="fr-FR" sz="1700" dirty="0"/>
              <a:t>Le </a:t>
            </a:r>
            <a:r>
              <a:rPr lang="fr-FR" sz="1700" dirty="0" err="1"/>
              <a:t>shader</a:t>
            </a:r>
            <a:r>
              <a:rPr lang="fr-FR" sz="1700" dirty="0"/>
              <a:t> est exécuté pour chaque vertex d’une primitive. Il n’est pas capable de créer ou supprimer des </a:t>
            </a:r>
            <a:r>
              <a:rPr lang="fr-FR" sz="1700" dirty="0" err="1"/>
              <a:t>vertices</a:t>
            </a:r>
            <a:r>
              <a:rPr lang="fr-FR" sz="1700" dirty="0"/>
              <a:t>.</a:t>
            </a:r>
          </a:p>
          <a:p>
            <a:endParaRPr lang="fr-FR" sz="1700" dirty="0"/>
          </a:p>
          <a:p>
            <a:r>
              <a:rPr lang="fr-FR" sz="1700" dirty="0"/>
              <a:t>En entrée, le vertex </a:t>
            </a:r>
            <a:r>
              <a:rPr lang="fr-FR" sz="1700" dirty="0" err="1"/>
              <a:t>shader</a:t>
            </a:r>
            <a:r>
              <a:rPr lang="fr-FR" sz="1700" dirty="0"/>
              <a:t> a accès aux matrices de transformation et à toutes les propriétés d’un vertex : position, normale, coordonnées de texture, couleur, … Il a également accès à des variables déclarées par l’utilisateur, et initialisées depuis le CPU.</a:t>
            </a:r>
          </a:p>
          <a:p>
            <a:endParaRPr lang="fr-FR" sz="1700" dirty="0"/>
          </a:p>
          <a:p>
            <a:r>
              <a:rPr lang="fr-FR" sz="1700" dirty="0"/>
              <a:t>En sortie, le vertex </a:t>
            </a:r>
            <a:r>
              <a:rPr lang="fr-FR" sz="1700" dirty="0" err="1"/>
              <a:t>shader</a:t>
            </a:r>
            <a:r>
              <a:rPr lang="fr-FR" sz="1700" dirty="0"/>
              <a:t> fournit le vertex transformé, et ses propriétés éventuellement modifiées.</a:t>
            </a:r>
          </a:p>
          <a:p>
            <a:endParaRPr lang="fr-FR" sz="1700" dirty="0"/>
          </a:p>
          <a:p>
            <a:r>
              <a:rPr lang="fr-FR" sz="1700" dirty="0"/>
              <a:t>Exemples d’usage : transformations/projections, éclairage, </a:t>
            </a:r>
            <a:r>
              <a:rPr lang="fr-FR" sz="1700" dirty="0" err="1"/>
              <a:t>skinning</a:t>
            </a:r>
            <a:r>
              <a:rPr lang="fr-FR" sz="1700" dirty="0"/>
              <a:t>, </a:t>
            </a:r>
            <a:r>
              <a:rPr lang="fr-FR" sz="1700" dirty="0" smtClean="0"/>
              <a:t>animations</a:t>
            </a:r>
            <a:endParaRPr lang="fr-FR" sz="1700" dirty="0"/>
          </a:p>
          <a:p>
            <a:endParaRPr lang="fr-FR" sz="17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439F01-62B8-724C-920A-79241FFC8EEA}" type="datetime1">
              <a:rPr lang="fr-FR" smtClean="0"/>
              <a:t>18/09/15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47245" y="5802127"/>
            <a:ext cx="8712968" cy="648072"/>
          </a:xfrm>
          <a:prstGeom prst="rect">
            <a:avLst/>
          </a:prstGeom>
          <a:solidFill>
            <a:schemeClr val="accent4">
              <a:lumMod val="75000"/>
              <a:alpha val="36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glCreateShader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glCompileShader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glAttachShader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glCreateProgram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glLinkProgram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glUseProgram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glUniform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2291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4432FF-7314-9C44-A695-EE1A3DF2D06A}" type="datetime1">
              <a:rPr lang="fr-FR" smtClean="0"/>
              <a:t>18/09/15</a:t>
            </a:fld>
            <a:endParaRPr lang="fr-FR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1" y="2094099"/>
            <a:ext cx="3327775" cy="2456870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74" y="1519385"/>
            <a:ext cx="5389465" cy="37369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65200" y="5441035"/>
            <a:ext cx="706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Déformation sinusoïdale appliquée sur un plan à l’aide d’un vertex </a:t>
            </a:r>
            <a:r>
              <a:rPr lang="fr-FR" dirty="0" err="1"/>
              <a:t>shader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2435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99" y="710075"/>
            <a:ext cx="7951037" cy="58307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Pixel </a:t>
            </a:r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9FCB34-7A6F-D943-86A1-3B373F5C57D2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457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Quand activé, remplace (pré-OpenGL 3.0) l’étage de calcul des paramètres d’un pixel (couleur, transparence, profondeur). Un seul pixel </a:t>
            </a:r>
            <a:r>
              <a:rPr lang="fr-FR" dirty="0" err="1"/>
              <a:t>shader</a:t>
            </a:r>
            <a:r>
              <a:rPr lang="fr-FR" dirty="0"/>
              <a:t> au plus peut être actif à un instant donné dans un contexte.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shader</a:t>
            </a:r>
            <a:r>
              <a:rPr lang="fr-FR" dirty="0"/>
              <a:t> est exécuté pour chaque pixel de chaque primitive (sous conditions: </a:t>
            </a:r>
            <a:r>
              <a:rPr lang="fr-FR" dirty="0" err="1"/>
              <a:t>early</a:t>
            </a:r>
            <a:r>
              <a:rPr lang="fr-FR" dirty="0"/>
              <a:t> Z-test).</a:t>
            </a:r>
          </a:p>
          <a:p>
            <a:endParaRPr lang="fr-FR" dirty="0"/>
          </a:p>
          <a:p>
            <a:r>
              <a:rPr lang="fr-FR" dirty="0"/>
              <a:t>En entrée, le pixel </a:t>
            </a:r>
            <a:r>
              <a:rPr lang="fr-FR" dirty="0" err="1"/>
              <a:t>shader</a:t>
            </a:r>
            <a:r>
              <a:rPr lang="fr-FR" dirty="0"/>
              <a:t> reçoit les paramètres associées au pixel (issus du vertex </a:t>
            </a:r>
            <a:r>
              <a:rPr lang="fr-FR" dirty="0" err="1"/>
              <a:t>shader</a:t>
            </a:r>
            <a:r>
              <a:rPr lang="fr-FR" dirty="0"/>
              <a:t> et interpolés): couleur, coordonnées de texture, transparence, profondeur. Il a également accès à des variables déclarées par l’utilisateur, et initialisées depuis le CPU.</a:t>
            </a:r>
          </a:p>
          <a:p>
            <a:r>
              <a:rPr lang="fr-FR" dirty="0"/>
              <a:t>En sortie, le pixel </a:t>
            </a:r>
            <a:r>
              <a:rPr lang="fr-FR" dirty="0" err="1"/>
              <a:t>shader</a:t>
            </a:r>
            <a:r>
              <a:rPr lang="fr-FR" dirty="0"/>
              <a:t> fournit une couleur/transparence/profondeur pour le pixel traité, et peut éventuellement le supprimer.</a:t>
            </a:r>
          </a:p>
          <a:p>
            <a:endParaRPr lang="fr-FR" dirty="0"/>
          </a:p>
          <a:p>
            <a:r>
              <a:rPr lang="fr-FR" dirty="0"/>
              <a:t>Tous les effets graphiques avancés utilisent un pixel </a:t>
            </a:r>
            <a:r>
              <a:rPr lang="fr-FR" dirty="0" err="1"/>
              <a:t>shader</a:t>
            </a:r>
            <a:r>
              <a:rPr lang="fr-FR" dirty="0"/>
              <a:t> (réflexions, </a:t>
            </a:r>
            <a:r>
              <a:rPr lang="fr-FR" dirty="0" err="1"/>
              <a:t>bump</a:t>
            </a:r>
            <a:r>
              <a:rPr lang="fr-FR" dirty="0"/>
              <a:t> </a:t>
            </a:r>
            <a:r>
              <a:rPr lang="fr-FR" dirty="0" err="1"/>
              <a:t>mapping</a:t>
            </a:r>
            <a:r>
              <a:rPr lang="fr-FR" dirty="0"/>
              <a:t>, </a:t>
            </a:r>
            <a:r>
              <a:rPr lang="fr-FR" dirty="0" err="1"/>
              <a:t>deferred</a:t>
            </a:r>
            <a:r>
              <a:rPr lang="fr-FR" dirty="0"/>
              <a:t> </a:t>
            </a:r>
            <a:r>
              <a:rPr lang="fr-FR" dirty="0" err="1"/>
              <a:t>rendering</a:t>
            </a:r>
            <a:r>
              <a:rPr lang="fr-FR" dirty="0"/>
              <a:t>, etc..).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23EB83-37B3-1C48-A74C-688A97E73438}" type="datetime1">
              <a:rPr lang="fr-FR" smtClean="0"/>
              <a:t>18/09/15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38779" y="5697252"/>
            <a:ext cx="8712968" cy="648072"/>
          </a:xfrm>
          <a:prstGeom prst="rect">
            <a:avLst/>
          </a:prstGeom>
          <a:solidFill>
            <a:schemeClr val="accent4">
              <a:lumMod val="75000"/>
              <a:alpha val="36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glCreateShader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glCompileShader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glAttachShader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glCreateProgram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glLinkProgram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glUseProgram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fr-FR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glUniform</a:t>
            </a:r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84741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exemples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5E8C4A-CE10-864C-94E0-770A290129E7}" type="datetime1">
              <a:rPr lang="fr-FR" smtClean="0"/>
              <a:t>18/09/15</a:t>
            </a:fld>
            <a:endParaRPr lang="fr-FR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/>
          <a:stretch/>
        </p:blipFill>
        <p:spPr bwMode="auto">
          <a:xfrm>
            <a:off x="-2123" y="3913733"/>
            <a:ext cx="2881491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1029230"/>
            <a:ext cx="35306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729" y="1029230"/>
            <a:ext cx="2862262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4305"/>
            <a:ext cx="2674938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3797846"/>
            <a:ext cx="3059112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115" y="3702160"/>
            <a:ext cx="2970212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69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Vers 2001, développement du GPGPU</a:t>
            </a:r>
          </a:p>
          <a:p>
            <a:pPr lvl="1"/>
            <a:r>
              <a:rPr lang="fr-FR" dirty="0"/>
              <a:t>General-</a:t>
            </a:r>
            <a:r>
              <a:rPr lang="fr-FR" dirty="0" err="1"/>
              <a:t>purpose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 on </a:t>
            </a:r>
            <a:r>
              <a:rPr lang="fr-FR" dirty="0" err="1" smtClean="0"/>
              <a:t>GPUs</a:t>
            </a:r>
            <a:endParaRPr lang="fr-FR" dirty="0" smtClean="0"/>
          </a:p>
          <a:p>
            <a:r>
              <a:rPr lang="fr-FR" dirty="0" smtClean="0"/>
              <a:t>Utiliser l’architectures de GPU (100 de cœurs simples)</a:t>
            </a:r>
          </a:p>
          <a:p>
            <a:r>
              <a:rPr lang="fr-FR" dirty="0" smtClean="0"/>
              <a:t>Très efficace pour certaines applications</a:t>
            </a:r>
          </a:p>
          <a:p>
            <a:pPr lvl="1"/>
            <a:endParaRPr lang="fr-FR" dirty="0"/>
          </a:p>
          <a:p>
            <a:r>
              <a:rPr lang="fr-FR" dirty="0" smtClean="0"/>
              <a:t>Deux points importants: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shaders</a:t>
            </a:r>
            <a:endParaRPr lang="fr-FR" dirty="0" smtClean="0"/>
          </a:p>
          <a:p>
            <a:pPr lvl="1"/>
            <a:r>
              <a:rPr lang="fr-FR" dirty="0" smtClean="0"/>
              <a:t>Les opérations flottantes</a:t>
            </a:r>
          </a:p>
          <a:p>
            <a:pPr lvl="1"/>
            <a:endParaRPr lang="fr-FR" dirty="0"/>
          </a:p>
          <a:p>
            <a:r>
              <a:rPr lang="fr-FR" dirty="0" smtClean="0"/>
              <a:t>Arrivé de nouveaux </a:t>
            </a:r>
            <a:r>
              <a:rPr lang="fr-FR" dirty="0" err="1" smtClean="0"/>
              <a:t>langauge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CUDA</a:t>
            </a:r>
          </a:p>
          <a:p>
            <a:pPr lvl="1"/>
            <a:r>
              <a:rPr lang="fr-FR" dirty="0" err="1" smtClean="0"/>
              <a:t>OpenCL</a:t>
            </a:r>
            <a:endParaRPr lang="fr-FR" dirty="0" smtClean="0"/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57BF13-9C8B-B14D-B73A-CF961BFEF8B9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190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OpenCL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Permet de paralléliser des applications sur de nombreuses architectures:</a:t>
            </a:r>
          </a:p>
          <a:p>
            <a:pPr lvl="2"/>
            <a:r>
              <a:rPr lang="fr-FR" dirty="0" smtClean="0"/>
              <a:t>GPU</a:t>
            </a:r>
          </a:p>
          <a:p>
            <a:pPr lvl="2"/>
            <a:r>
              <a:rPr lang="fr-FR" dirty="0" smtClean="0"/>
              <a:t>CPU</a:t>
            </a:r>
          </a:p>
          <a:p>
            <a:pPr lvl="2"/>
            <a:r>
              <a:rPr lang="fr-FR" dirty="0" err="1" smtClean="0"/>
              <a:t>Many-core</a:t>
            </a:r>
            <a:endParaRPr lang="fr-FR" dirty="0" smtClean="0"/>
          </a:p>
          <a:p>
            <a:pPr lvl="1"/>
            <a:r>
              <a:rPr lang="fr-FR" dirty="0" smtClean="0"/>
              <a:t>Support de nombreux constructeurs</a:t>
            </a:r>
          </a:p>
          <a:p>
            <a:pPr lvl="1"/>
            <a:r>
              <a:rPr lang="fr-FR" dirty="0" smtClean="0"/>
              <a:t>Un modèle extensible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0DD4A1-F207-0346-A79E-38E6976906CD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991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réaliser un calcul sur GPU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0FEA1-D69A-8E47-9B58-807E932EF703}" type="datetime1">
              <a:rPr lang="fr-FR" smtClean="0"/>
              <a:t>18/09/15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822" y="1641453"/>
            <a:ext cx="6782771" cy="47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1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textures est simplement un rectangle de données, composé de:</a:t>
            </a:r>
          </a:p>
          <a:p>
            <a:pPr lvl="1"/>
            <a:r>
              <a:rPr lang="fr-FR" dirty="0" smtClean="0"/>
              <a:t>Couleur, luminance, alpha, normales</a:t>
            </a:r>
          </a:p>
          <a:p>
            <a:pPr lvl="1"/>
            <a:r>
              <a:rPr lang="fr-FR" dirty="0" smtClean="0"/>
              <a:t>Chaque élément d’une texture est appelé : </a:t>
            </a:r>
            <a:r>
              <a:rPr lang="fr-FR" dirty="0" err="1" smtClean="0"/>
              <a:t>texel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Dans OpenGL, la longueur et la largeur d’une texture devait être une puissance de 2 ..</a:t>
            </a:r>
          </a:p>
          <a:p>
            <a:pPr lvl="1"/>
            <a:r>
              <a:rPr lang="fr-FR" dirty="0" smtClean="0"/>
              <a:t>Mais ça c’était avant ..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C25D18-B530-1646-BBCC-D7061B7F5018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904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GPU vs CPU</a:t>
            </a:r>
          </a:p>
          <a:p>
            <a:pPr marL="0" indent="0">
              <a:buNone/>
            </a:pPr>
            <a:r>
              <a:rPr lang="fr-FR" dirty="0" smtClean="0"/>
              <a:t>Plus de transistors sur un GPU dédié au calcul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201D45-EDB7-D44C-B89B-B9204DFC19EC}" type="datetime1">
              <a:rPr lang="fr-FR" smtClean="0"/>
              <a:t>18/09/15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298480"/>
            <a:ext cx="7696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1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4104540" cy="5029751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fr-FR" dirty="0"/>
              <a:t>Au sommet </a:t>
            </a:r>
            <a:r>
              <a:rPr lang="fr-FR" i="1" dirty="0"/>
              <a:t>application</a:t>
            </a:r>
            <a:r>
              <a:rPr lang="fr-FR" dirty="0"/>
              <a:t>, le code source du programme appelant (C, Java, Python, etc.) </a:t>
            </a:r>
            <a:r>
              <a:rPr lang="fr-FR" dirty="0" smtClean="0"/>
              <a:t>exécuté </a:t>
            </a:r>
            <a:r>
              <a:rPr lang="fr-FR" dirty="0"/>
              <a:t>par le CPU	</a:t>
            </a:r>
            <a:endParaRPr lang="fr-FR" dirty="0" smtClean="0"/>
          </a:p>
          <a:p>
            <a:pPr algn="just"/>
            <a:endParaRPr lang="fr-FR" dirty="0"/>
          </a:p>
          <a:p>
            <a:pPr algn="just"/>
            <a:r>
              <a:rPr lang="fr-FR" dirty="0"/>
              <a:t>En dessous, le </a:t>
            </a:r>
            <a:r>
              <a:rPr lang="fr-FR" i="1" dirty="0" err="1"/>
              <a:t>framework</a:t>
            </a:r>
            <a:r>
              <a:rPr lang="fr-FR" dirty="0"/>
              <a:t> comprenant l'API (fonctions utilisables par le code source appelant) et le langage </a:t>
            </a:r>
            <a:r>
              <a:rPr lang="fr-FR" dirty="0" err="1"/>
              <a:t>OpenCL</a:t>
            </a:r>
            <a:r>
              <a:rPr lang="fr-FR" dirty="0"/>
              <a:t> permettant de développer des programmes </a:t>
            </a:r>
            <a:r>
              <a:rPr lang="fr-FR" dirty="0" smtClean="0"/>
              <a:t>exécutables </a:t>
            </a:r>
            <a:r>
              <a:rPr lang="fr-FR" dirty="0"/>
              <a:t>par le GPU</a:t>
            </a:r>
            <a:r>
              <a:rPr lang="fr-FR" dirty="0" smtClean="0"/>
              <a:t>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Après ce trouve le </a:t>
            </a:r>
            <a:r>
              <a:rPr lang="fr-FR" i="1" dirty="0" err="1"/>
              <a:t>runtime</a:t>
            </a:r>
            <a:r>
              <a:rPr lang="fr-FR" dirty="0"/>
              <a:t>, c'est-à-dire l'implémentation permettant </a:t>
            </a:r>
            <a:r>
              <a:rPr lang="fr-FR" dirty="0" smtClean="0"/>
              <a:t>d'exécuter </a:t>
            </a:r>
            <a:r>
              <a:rPr lang="fr-FR" dirty="0"/>
              <a:t>le code </a:t>
            </a:r>
            <a:r>
              <a:rPr lang="fr-FR" dirty="0" err="1"/>
              <a:t>OpenCL</a:t>
            </a:r>
            <a:r>
              <a:rPr lang="fr-FR" dirty="0"/>
              <a:t>.	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/>
              <a:t>Ensuite le </a:t>
            </a:r>
            <a:r>
              <a:rPr lang="fr-FR" i="1" dirty="0"/>
              <a:t>driver</a:t>
            </a:r>
            <a:r>
              <a:rPr lang="fr-FR" dirty="0"/>
              <a:t>, le pilote permettant de communiquer avec le GPU	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/>
              <a:t>En dernier se trouve le périphérique GPU (la carte graphique).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4012C4-FFAC-5345-A195-E6D68582D190}" type="datetime1">
              <a:rPr lang="fr-FR" smtClean="0"/>
              <a:t>18/09/15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772" y="909198"/>
            <a:ext cx="4229468" cy="521696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6084" y="6166503"/>
            <a:ext cx="9017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http://www-</a:t>
            </a:r>
            <a:r>
              <a:rPr lang="fr-FR" sz="1400" dirty="0" err="1"/>
              <a:t>igm.univ</a:t>
            </a:r>
            <a:r>
              <a:rPr lang="fr-FR" sz="1400" dirty="0"/>
              <a:t>-</a:t>
            </a:r>
            <a:r>
              <a:rPr lang="fr-FR" sz="1400" dirty="0" err="1"/>
              <a:t>mlv.fr</a:t>
            </a:r>
            <a:r>
              <a:rPr lang="fr-FR" sz="1400" dirty="0"/>
              <a:t>/~</a:t>
            </a:r>
            <a:r>
              <a:rPr lang="fr-FR" sz="1400" dirty="0" err="1"/>
              <a:t>dr</a:t>
            </a:r>
            <a:r>
              <a:rPr lang="fr-FR" sz="1400" dirty="0"/>
              <a:t>/XPOSE2011/</a:t>
            </a:r>
            <a:r>
              <a:rPr lang="fr-FR" sz="1400" dirty="0" err="1"/>
              <a:t>openclgpucomputing</a:t>
            </a:r>
            <a:r>
              <a:rPr lang="fr-FR" sz="1400" dirty="0"/>
              <a:t>/</a:t>
            </a:r>
            <a:r>
              <a:rPr lang="fr-FR" sz="1400" dirty="0" err="1"/>
              <a:t>comment_programmer.php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615640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Principe d’</a:t>
            </a:r>
            <a:r>
              <a:rPr lang="fr-FR" dirty="0" err="1" smtClean="0"/>
              <a:t>OpenCL</a:t>
            </a:r>
            <a:r>
              <a:rPr lang="fr-FR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Obtenir le contexte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Récupérer l’id de l’accélérateur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Créer le contexte pour le matériel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Créer le programme à partir du code 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 smtClean="0"/>
              <a:t>Build</a:t>
            </a:r>
            <a:r>
              <a:rPr lang="fr-FR" dirty="0" smtClean="0"/>
              <a:t> du programme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Création des </a:t>
            </a:r>
            <a:r>
              <a:rPr lang="fr-FR" dirty="0" err="1" smtClean="0"/>
              <a:t>kernels</a:t>
            </a: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Création de la queue de commande pour le matériel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Allocation de la mémoire/ déplacement des données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Association des arguments aux </a:t>
            </a:r>
            <a:r>
              <a:rPr lang="fr-FR" dirty="0" err="1" smtClean="0"/>
              <a:t>kernels</a:t>
            </a: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Déploiement des </a:t>
            </a:r>
            <a:r>
              <a:rPr lang="fr-FR" dirty="0" err="1" smtClean="0"/>
              <a:t>kernels</a:t>
            </a:r>
            <a:r>
              <a:rPr lang="fr-FR" dirty="0" smtClean="0"/>
              <a:t> pour l’exécution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Déplacement des résultats vers la mémoire hôte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Relâchement du contexte, programme, </a:t>
            </a:r>
            <a:r>
              <a:rPr lang="fr-FR" dirty="0" err="1" smtClean="0"/>
              <a:t>kernel</a:t>
            </a:r>
            <a:r>
              <a:rPr lang="fr-FR" dirty="0" smtClean="0"/>
              <a:t> et mémoire.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3CE4CD-57CA-1E4C-B208-688E965A27A9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8336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Arial"/>
              <a:buChar char="•"/>
            </a:pPr>
            <a:r>
              <a:rPr lang="fr-FR" dirty="0"/>
              <a:t>Obtenir le contexte</a:t>
            </a:r>
          </a:p>
          <a:p>
            <a:pPr marL="742950" lvl="2" indent="-342900"/>
            <a:r>
              <a:rPr lang="fr-FR" dirty="0" smtClean="0"/>
              <a:t>Méthode:</a:t>
            </a:r>
          </a:p>
          <a:p>
            <a:pPr marL="1200150" lvl="3" indent="-342900"/>
            <a:r>
              <a:rPr lang="fr-FR" dirty="0" err="1" smtClean="0"/>
              <a:t>clGetPlatformIDs</a:t>
            </a:r>
            <a:r>
              <a:rPr lang="fr-FR" dirty="0"/>
              <a:t>(1, &amp;</a:t>
            </a:r>
            <a:r>
              <a:rPr lang="fr-FR" dirty="0" err="1"/>
              <a:t>platform</a:t>
            </a:r>
            <a:r>
              <a:rPr lang="fr-FR" dirty="0"/>
              <a:t>, NULL); </a:t>
            </a:r>
            <a:endParaRPr lang="fr-FR" dirty="0" smtClean="0"/>
          </a:p>
          <a:p>
            <a:pPr marL="742950" lvl="2" indent="-342900"/>
            <a:r>
              <a:rPr lang="fr-FR" dirty="0" smtClean="0"/>
              <a:t>Utilisé deux fois pour récupérer le nombre de dispositif</a:t>
            </a:r>
          </a:p>
          <a:p>
            <a:pPr marL="742950" lvl="2" indent="-342900"/>
            <a:endParaRPr lang="fr-FR" dirty="0"/>
          </a:p>
          <a:p>
            <a:pPr marL="457200" lvl="1" indent="-457200">
              <a:buFont typeface="Arial"/>
              <a:buChar char="•"/>
            </a:pPr>
            <a:r>
              <a:rPr lang="fr-FR" dirty="0"/>
              <a:t>Récupérer l’id de </a:t>
            </a:r>
            <a:r>
              <a:rPr lang="fr-FR" dirty="0" smtClean="0"/>
              <a:t>l’accélérateur</a:t>
            </a:r>
          </a:p>
          <a:p>
            <a:pPr marL="742950" lvl="2" indent="-342900"/>
            <a:r>
              <a:rPr lang="fr-FR" dirty="0" smtClean="0"/>
              <a:t>Méthode:</a:t>
            </a:r>
          </a:p>
          <a:p>
            <a:pPr marL="1200150" lvl="3" indent="-342900"/>
            <a:r>
              <a:rPr lang="fr-FR" dirty="0" err="1"/>
              <a:t>clGetDeviceIds</a:t>
            </a:r>
            <a:r>
              <a:rPr lang="fr-FR" dirty="0"/>
              <a:t>(</a:t>
            </a:r>
            <a:r>
              <a:rPr lang="fr-FR" dirty="0" err="1"/>
              <a:t>platform</a:t>
            </a:r>
            <a:r>
              <a:rPr lang="fr-FR" dirty="0"/>
              <a:t>, CL_DEVICE_TYPE_GPU, 1, &amp;</a:t>
            </a:r>
            <a:r>
              <a:rPr lang="fr-FR" dirty="0" err="1"/>
              <a:t>device</a:t>
            </a:r>
            <a:r>
              <a:rPr lang="fr-FR" dirty="0"/>
              <a:t>, NULL); </a:t>
            </a:r>
          </a:p>
          <a:p>
            <a:pPr marL="1200150" lvl="3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742950" lvl="2" indent="-342900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758DEA-7C91-BA4C-A44B-B80849C2678D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637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-457200">
              <a:buFont typeface="Arial"/>
              <a:buChar char="•"/>
            </a:pPr>
            <a:r>
              <a:rPr lang="fr-FR" dirty="0" smtClean="0"/>
              <a:t>Créer </a:t>
            </a:r>
            <a:r>
              <a:rPr lang="fr-FR" dirty="0"/>
              <a:t>le contexte pour le matériel</a:t>
            </a:r>
          </a:p>
          <a:p>
            <a:pPr lvl="1"/>
            <a:r>
              <a:rPr lang="fr-FR" dirty="0" smtClean="0"/>
              <a:t>Contexte: conteneur abstrait attaché au matériel</a:t>
            </a:r>
          </a:p>
          <a:p>
            <a:pPr lvl="1"/>
            <a:r>
              <a:rPr lang="fr-FR" dirty="0" smtClean="0"/>
              <a:t>Contient : </a:t>
            </a:r>
            <a:r>
              <a:rPr lang="fr-FR" dirty="0" err="1" smtClean="0"/>
              <a:t>kernels</a:t>
            </a:r>
            <a:r>
              <a:rPr lang="fr-FR" dirty="0" smtClean="0"/>
              <a:t>, objets en mémoire, liste des commandes</a:t>
            </a:r>
          </a:p>
          <a:p>
            <a:pPr lvl="2"/>
            <a:r>
              <a:rPr lang="fr-FR" dirty="0" smtClean="0"/>
              <a:t>Méthode:</a:t>
            </a:r>
          </a:p>
          <a:p>
            <a:pPr marL="1371600" lvl="3" indent="0">
              <a:buNone/>
            </a:pPr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clCreateContext</a:t>
            </a:r>
            <a:r>
              <a:rPr lang="fr-FR" dirty="0"/>
              <a:t>(NULL, 1, &amp;</a:t>
            </a:r>
            <a:r>
              <a:rPr lang="fr-FR" dirty="0" err="1"/>
              <a:t>device</a:t>
            </a:r>
            <a:r>
              <a:rPr lang="fr-FR" dirty="0"/>
              <a:t>, NULL, NULL, &amp;</a:t>
            </a:r>
            <a:r>
              <a:rPr lang="fr-FR" dirty="0" err="1" smtClean="0"/>
              <a:t>err</a:t>
            </a:r>
            <a:r>
              <a:rPr lang="fr-FR" dirty="0" smtClean="0"/>
              <a:t>); </a:t>
            </a:r>
            <a:endParaRPr lang="fr-FR" dirty="0"/>
          </a:p>
          <a:p>
            <a:pPr lvl="3"/>
            <a:endParaRPr lang="fr-FR" dirty="0" smtClean="0"/>
          </a:p>
          <a:p>
            <a:pPr marL="342900" lvl="1" indent="-342900">
              <a:buFont typeface="Arial"/>
              <a:buChar char="•"/>
            </a:pPr>
            <a:r>
              <a:rPr lang="fr-FR" dirty="0"/>
              <a:t>Créer le programme à partir du code source</a:t>
            </a:r>
          </a:p>
          <a:p>
            <a:pPr lvl="1"/>
            <a:r>
              <a:rPr lang="fr-FR" dirty="0" smtClean="0"/>
              <a:t>Définit dans des fichiers </a:t>
            </a:r>
            <a:r>
              <a:rPr lang="fr-FR" i="1" dirty="0" smtClean="0"/>
              <a:t>.cl</a:t>
            </a:r>
          </a:p>
          <a:p>
            <a:pPr lvl="1"/>
            <a:r>
              <a:rPr lang="fr-FR" dirty="0" smtClean="0"/>
              <a:t>L’hôte lit ce fichier </a:t>
            </a:r>
          </a:p>
          <a:p>
            <a:pPr lvl="1"/>
            <a:r>
              <a:rPr lang="fr-FR" dirty="0" smtClean="0"/>
              <a:t>Il crée un </a:t>
            </a:r>
            <a:r>
              <a:rPr lang="fr-FR" i="1" dirty="0" err="1" smtClean="0"/>
              <a:t>cl_program</a:t>
            </a:r>
            <a:r>
              <a:rPr lang="fr-FR" dirty="0" smtClean="0"/>
              <a:t> attaché au contexte</a:t>
            </a:r>
          </a:p>
          <a:p>
            <a:pPr lvl="2"/>
            <a:r>
              <a:rPr lang="fr-FR" dirty="0" smtClean="0"/>
              <a:t>Méthode:</a:t>
            </a:r>
          </a:p>
          <a:p>
            <a:pPr lvl="2"/>
            <a:r>
              <a:rPr lang="fr-FR" dirty="0"/>
              <a:t>program = </a:t>
            </a:r>
            <a:r>
              <a:rPr lang="fr-FR" dirty="0" err="1"/>
              <a:t>clCreateProgramWithSource</a:t>
            </a:r>
            <a:r>
              <a:rPr lang="fr-FR" dirty="0"/>
              <a:t> (</a:t>
            </a:r>
            <a:r>
              <a:rPr lang="fr-FR" dirty="0" err="1"/>
              <a:t>context</a:t>
            </a:r>
            <a:r>
              <a:rPr lang="fr-FR" dirty="0"/>
              <a:t>, 1, (</a:t>
            </a:r>
            <a:r>
              <a:rPr lang="fr-FR" dirty="0" err="1"/>
              <a:t>const</a:t>
            </a:r>
            <a:r>
              <a:rPr lang="fr-FR" dirty="0"/>
              <a:t> char**) &amp;</a:t>
            </a:r>
            <a:r>
              <a:rPr lang="fr-FR" dirty="0" err="1"/>
              <a:t>program_buffer</a:t>
            </a:r>
            <a:r>
              <a:rPr lang="fr-FR" dirty="0"/>
              <a:t>, &amp;</a:t>
            </a:r>
            <a:r>
              <a:rPr lang="fr-FR" dirty="0" err="1"/>
              <a:t>program_size</a:t>
            </a:r>
            <a:r>
              <a:rPr lang="fr-FR" dirty="0"/>
              <a:t>, &amp;</a:t>
            </a:r>
            <a:r>
              <a:rPr lang="fr-FR" dirty="0" err="1" smtClean="0"/>
              <a:t>err</a:t>
            </a:r>
            <a:r>
              <a:rPr lang="fr-FR" dirty="0" smtClean="0"/>
              <a:t>); 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17C17D-FF51-0144-9701-6C3391B94BAD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301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Build</a:t>
            </a:r>
            <a:r>
              <a:rPr lang="fr-FR" dirty="0"/>
              <a:t> du </a:t>
            </a:r>
            <a:r>
              <a:rPr lang="fr-FR" dirty="0" smtClean="0"/>
              <a:t>programme</a:t>
            </a:r>
          </a:p>
          <a:p>
            <a:pPr lvl="1"/>
            <a:r>
              <a:rPr lang="fr-FR" dirty="0" smtClean="0"/>
              <a:t>Compilation du programme lors de l’exécution</a:t>
            </a:r>
          </a:p>
          <a:p>
            <a:pPr lvl="2"/>
            <a:r>
              <a:rPr lang="fr-FR" dirty="0" smtClean="0"/>
              <a:t>Compile même en cas d’erreur</a:t>
            </a:r>
          </a:p>
          <a:p>
            <a:pPr lvl="2"/>
            <a:r>
              <a:rPr lang="fr-FR" dirty="0" smtClean="0"/>
              <a:t>Vérification des erreurs lors de l’exécution</a:t>
            </a:r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clBuildProgram</a:t>
            </a:r>
            <a:r>
              <a:rPr lang="fr-FR" dirty="0"/>
              <a:t>(program, 0,..) </a:t>
            </a:r>
            <a:r>
              <a:rPr lang="fr-FR" dirty="0" smtClean="0"/>
              <a:t>;</a:t>
            </a:r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Création des </a:t>
            </a:r>
            <a:r>
              <a:rPr lang="fr-FR" dirty="0" err="1"/>
              <a:t>kernels</a:t>
            </a:r>
            <a:endParaRPr lang="fr-FR" dirty="0"/>
          </a:p>
          <a:p>
            <a:pPr lvl="1"/>
            <a:r>
              <a:rPr lang="fr-FR" dirty="0" smtClean="0"/>
              <a:t>Noyaux de calculs</a:t>
            </a:r>
          </a:p>
          <a:p>
            <a:pPr lvl="1"/>
            <a:r>
              <a:rPr lang="fr-FR" dirty="0" smtClean="0"/>
              <a:t>Création des </a:t>
            </a:r>
            <a:r>
              <a:rPr lang="fr-FR" i="1" dirty="0" err="1" smtClean="0"/>
              <a:t>cl_kernel</a:t>
            </a:r>
            <a:r>
              <a:rPr lang="fr-FR" i="1" dirty="0" smtClean="0"/>
              <a:t> </a:t>
            </a:r>
            <a:r>
              <a:rPr lang="fr-FR" dirty="0" smtClean="0"/>
              <a:t>à partir des </a:t>
            </a:r>
            <a:r>
              <a:rPr lang="fr-FR" dirty="0" err="1" smtClean="0"/>
              <a:t>prgorammes</a:t>
            </a:r>
            <a:r>
              <a:rPr lang="fr-FR" dirty="0" smtClean="0"/>
              <a:t> précédents</a:t>
            </a:r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kernel</a:t>
            </a:r>
            <a:r>
              <a:rPr lang="fr-FR" dirty="0"/>
              <a:t> = </a:t>
            </a:r>
            <a:r>
              <a:rPr lang="fr-FR" dirty="0" err="1"/>
              <a:t>clCreateKernel</a:t>
            </a:r>
            <a:r>
              <a:rPr lang="fr-FR" dirty="0"/>
              <a:t>(program, "</a:t>
            </a:r>
            <a:r>
              <a:rPr lang="fr-FR" dirty="0" err="1"/>
              <a:t>kernel_name</a:t>
            </a:r>
            <a:r>
              <a:rPr lang="fr-FR" dirty="0"/>
              <a:t>", &amp;</a:t>
            </a:r>
            <a:r>
              <a:rPr lang="fr-FR" dirty="0" err="1"/>
              <a:t>err</a:t>
            </a:r>
            <a:r>
              <a:rPr lang="fr-FR" dirty="0"/>
              <a:t>) </a:t>
            </a:r>
            <a:r>
              <a:rPr lang="fr-FR" dirty="0" smtClean="0"/>
              <a:t>;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286C36-F388-D843-9417-6D205DF11E23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5251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Création de la queue de commande pour le </a:t>
            </a:r>
            <a:r>
              <a:rPr lang="fr-FR" dirty="0" smtClean="0"/>
              <a:t>matériel</a:t>
            </a:r>
          </a:p>
          <a:p>
            <a:pPr lvl="1"/>
            <a:r>
              <a:rPr lang="fr-FR" dirty="0" smtClean="0"/>
              <a:t>Chaque queue est attaché à un matériel</a:t>
            </a:r>
          </a:p>
          <a:p>
            <a:pPr lvl="2"/>
            <a:r>
              <a:rPr lang="fr-FR" dirty="0" smtClean="0"/>
              <a:t>Méthode:</a:t>
            </a:r>
          </a:p>
          <a:p>
            <a:pPr lvl="3"/>
            <a:r>
              <a:rPr lang="fr-FR" dirty="0"/>
              <a:t>queue = </a:t>
            </a:r>
            <a:r>
              <a:rPr lang="fr-FR" dirty="0" err="1"/>
              <a:t>clCreateCommandQueue</a:t>
            </a:r>
            <a:r>
              <a:rPr lang="fr-FR" dirty="0"/>
              <a:t>(</a:t>
            </a:r>
            <a:r>
              <a:rPr lang="fr-FR" dirty="0" err="1"/>
              <a:t>context</a:t>
            </a:r>
            <a:r>
              <a:rPr lang="fr-FR" dirty="0"/>
              <a:t>, </a:t>
            </a:r>
            <a:r>
              <a:rPr lang="fr-FR" dirty="0" err="1"/>
              <a:t>device</a:t>
            </a:r>
            <a:r>
              <a:rPr lang="fr-FR" dirty="0"/>
              <a:t>, 0, &amp;</a:t>
            </a:r>
            <a:r>
              <a:rPr lang="fr-FR" dirty="0" err="1" smtClean="0"/>
              <a:t>err</a:t>
            </a:r>
            <a:r>
              <a:rPr lang="fr-FR" dirty="0" smtClean="0"/>
              <a:t>); </a:t>
            </a:r>
            <a:endParaRPr lang="fr-FR" dirty="0"/>
          </a:p>
          <a:p>
            <a:pPr lvl="3"/>
            <a:endParaRPr lang="fr-FR" dirty="0" smtClean="0"/>
          </a:p>
          <a:p>
            <a:r>
              <a:rPr lang="fr-FR" dirty="0" smtClean="0"/>
              <a:t>Allocation </a:t>
            </a:r>
            <a:r>
              <a:rPr lang="fr-FR" dirty="0"/>
              <a:t>de la mémoire/ déplacement des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 smtClean="0"/>
              <a:t>Méthode:</a:t>
            </a:r>
          </a:p>
          <a:p>
            <a:pPr lvl="2"/>
            <a:r>
              <a:rPr lang="fr-FR" dirty="0" err="1"/>
              <a:t>memObject</a:t>
            </a:r>
            <a:r>
              <a:rPr lang="fr-FR" dirty="0"/>
              <a:t> = </a:t>
            </a:r>
            <a:r>
              <a:rPr lang="fr-FR" dirty="0" err="1"/>
              <a:t>clCreateBuffer</a:t>
            </a:r>
            <a:r>
              <a:rPr lang="fr-FR" dirty="0"/>
              <a:t> (</a:t>
            </a:r>
            <a:r>
              <a:rPr lang="fr-FR" dirty="0" err="1"/>
              <a:t>context</a:t>
            </a:r>
            <a:r>
              <a:rPr lang="fr-FR" dirty="0"/>
              <a:t>, NULL, SIZE_N, NULL, &amp;</a:t>
            </a:r>
            <a:r>
              <a:rPr lang="fr-FR" dirty="0" err="1"/>
              <a:t>err</a:t>
            </a:r>
            <a:r>
              <a:rPr lang="fr-FR" dirty="0"/>
              <a:t>) </a:t>
            </a:r>
          </a:p>
          <a:p>
            <a:pPr lvl="2"/>
            <a:r>
              <a:rPr lang="fr-FR" dirty="0" err="1" smtClean="0"/>
              <a:t>clEnqueueWriteBuffer</a:t>
            </a:r>
            <a:r>
              <a:rPr lang="fr-FR" dirty="0"/>
              <a:t>(</a:t>
            </a:r>
            <a:r>
              <a:rPr lang="fr-FR" dirty="0" err="1"/>
              <a:t>command_queue</a:t>
            </a:r>
            <a:r>
              <a:rPr lang="fr-FR" dirty="0"/>
              <a:t>, </a:t>
            </a:r>
            <a:r>
              <a:rPr lang="fr-FR" dirty="0" err="1"/>
              <a:t>memObject</a:t>
            </a:r>
            <a:r>
              <a:rPr lang="fr-FR" dirty="0"/>
              <a:t>, ..., TOTAL_SIZE, </a:t>
            </a:r>
            <a:r>
              <a:rPr lang="fr-FR" dirty="0" err="1"/>
              <a:t>hostPointer</a:t>
            </a:r>
            <a:r>
              <a:rPr lang="fr-FR" dirty="0"/>
              <a:t>, ...) </a:t>
            </a:r>
            <a:endParaRPr lang="fr-FR" dirty="0" smtClean="0"/>
          </a:p>
          <a:p>
            <a:pPr lvl="1"/>
            <a:r>
              <a:rPr lang="fr-FR" dirty="0" smtClean="0"/>
              <a:t>La mémoire peut être stocké en buffer ou en images.</a:t>
            </a:r>
          </a:p>
          <a:p>
            <a:pPr lvl="2"/>
            <a:r>
              <a:rPr lang="fr-FR" dirty="0" smtClean="0"/>
              <a:t>Mémoire contigu</a:t>
            </a:r>
          </a:p>
          <a:p>
            <a:pPr lvl="2"/>
            <a:r>
              <a:rPr lang="fr-FR" dirty="0" smtClean="0"/>
              <a:t>Possibilité de lecture / écriture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CFA63D-2380-9F4A-A770-BF0454DD5ABF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2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Association des arguments aux </a:t>
            </a:r>
            <a:r>
              <a:rPr lang="fr-FR" dirty="0" err="1" smtClean="0"/>
              <a:t>kernels</a:t>
            </a:r>
            <a:endParaRPr lang="fr-FR" dirty="0" smtClean="0"/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cl_int</a:t>
            </a:r>
            <a:r>
              <a:rPr lang="fr-FR" dirty="0"/>
              <a:t> </a:t>
            </a:r>
            <a:r>
              <a:rPr lang="fr-FR" dirty="0" err="1"/>
              <a:t>clSetKernelArg</a:t>
            </a:r>
            <a:r>
              <a:rPr lang="fr-FR" dirty="0"/>
              <a:t> (</a:t>
            </a:r>
            <a:r>
              <a:rPr lang="fr-FR" dirty="0" err="1"/>
              <a:t>kernel</a:t>
            </a:r>
            <a:r>
              <a:rPr lang="fr-FR" dirty="0"/>
              <a:t>, </a:t>
            </a:r>
            <a:r>
              <a:rPr lang="fr-FR" dirty="0" err="1"/>
              <a:t>arg_index</a:t>
            </a:r>
            <a:r>
              <a:rPr lang="fr-FR" dirty="0"/>
              <a:t>, </a:t>
            </a:r>
            <a:r>
              <a:rPr lang="fr-FR" dirty="0" err="1"/>
              <a:t>arg_size</a:t>
            </a:r>
            <a:r>
              <a:rPr lang="fr-FR" dirty="0"/>
              <a:t>, *</a:t>
            </a:r>
            <a:r>
              <a:rPr lang="fr-FR" dirty="0" err="1"/>
              <a:t>arg_value</a:t>
            </a:r>
            <a:r>
              <a:rPr lang="fr-FR" dirty="0"/>
              <a:t>) </a:t>
            </a:r>
          </a:p>
          <a:p>
            <a:pPr lvl="1"/>
            <a:endParaRPr lang="fr-FR" dirty="0"/>
          </a:p>
          <a:p>
            <a:r>
              <a:rPr lang="fr-FR" dirty="0"/>
              <a:t>Déploiement des </a:t>
            </a:r>
            <a:r>
              <a:rPr lang="fr-FR" dirty="0" err="1"/>
              <a:t>kernels</a:t>
            </a:r>
            <a:r>
              <a:rPr lang="fr-FR" dirty="0"/>
              <a:t> pour </a:t>
            </a:r>
            <a:r>
              <a:rPr lang="fr-FR" dirty="0" smtClean="0"/>
              <a:t>l’exécution</a:t>
            </a:r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clEnqueueNDRangeKernel</a:t>
            </a:r>
            <a:r>
              <a:rPr lang="fr-FR" dirty="0"/>
              <a:t>(</a:t>
            </a:r>
            <a:r>
              <a:rPr lang="fr-FR" dirty="0" err="1"/>
              <a:t>command_queue</a:t>
            </a:r>
            <a:r>
              <a:rPr lang="fr-FR" dirty="0"/>
              <a:t>, </a:t>
            </a:r>
            <a:r>
              <a:rPr lang="fr-FR" dirty="0" err="1"/>
              <a:t>kernel</a:t>
            </a:r>
            <a:r>
              <a:rPr lang="fr-FR" dirty="0"/>
              <a:t>, 1, NULL, &amp;</a:t>
            </a:r>
            <a:r>
              <a:rPr lang="fr-FR" dirty="0" err="1"/>
              <a:t>global_size</a:t>
            </a:r>
            <a:r>
              <a:rPr lang="fr-FR" dirty="0"/>
              <a:t>, &amp;</a:t>
            </a:r>
            <a:r>
              <a:rPr lang="fr-FR" dirty="0" err="1"/>
              <a:t>local_size</a:t>
            </a:r>
            <a:r>
              <a:rPr lang="fr-FR" dirty="0"/>
              <a:t>, 0, NULL, NULL); </a:t>
            </a:r>
            <a:endParaRPr lang="fr-FR" dirty="0" smtClean="0"/>
          </a:p>
          <a:p>
            <a:pPr marL="1371600" lvl="3" indent="0">
              <a:buNone/>
            </a:pPr>
            <a:r>
              <a:rPr lang="fr-FR" dirty="0" err="1" smtClean="0"/>
              <a:t>global_size</a:t>
            </a:r>
            <a:r>
              <a:rPr lang="fr-FR" dirty="0" smtClean="0"/>
              <a:t> </a:t>
            </a:r>
            <a:r>
              <a:rPr lang="fr-FR" dirty="0"/>
              <a:t>= TOTAL_NUM_THREADS</a:t>
            </a:r>
            <a:r>
              <a:rPr lang="fr-FR" dirty="0" smtClean="0"/>
              <a:t>;</a:t>
            </a:r>
          </a:p>
          <a:p>
            <a:pPr marL="1371600" lvl="3" indent="0">
              <a:buNone/>
            </a:pPr>
            <a:r>
              <a:rPr lang="fr-FR" dirty="0" err="1" smtClean="0"/>
              <a:t>local_size</a:t>
            </a:r>
            <a:r>
              <a:rPr lang="fr-FR" dirty="0" smtClean="0"/>
              <a:t> </a:t>
            </a:r>
            <a:r>
              <a:rPr lang="fr-FR" dirty="0"/>
              <a:t>= WORKGROUP_SIZE; </a:t>
            </a:r>
          </a:p>
          <a:p>
            <a:pPr marL="914400" lvl="2" indent="0">
              <a:buNone/>
            </a:pPr>
            <a:endParaRPr lang="fr-FR" dirty="0"/>
          </a:p>
          <a:p>
            <a:pPr lvl="2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5A4F09-7DBC-A846-8D19-49203D2629F8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287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Déplacement des résultats vers la mémoire </a:t>
            </a:r>
            <a:r>
              <a:rPr lang="fr-FR" dirty="0" smtClean="0"/>
              <a:t>hôte</a:t>
            </a:r>
          </a:p>
          <a:p>
            <a:pPr lvl="1"/>
            <a:r>
              <a:rPr lang="fr-FR" dirty="0" smtClean="0"/>
              <a:t>Méthode:</a:t>
            </a:r>
          </a:p>
          <a:p>
            <a:pPr marL="914400" lvl="2" indent="0">
              <a:buNone/>
            </a:pPr>
            <a:r>
              <a:rPr lang="fr-FR" dirty="0" err="1"/>
              <a:t>clEnqueueReadBuffer</a:t>
            </a:r>
            <a:r>
              <a:rPr lang="fr-FR" dirty="0"/>
              <a:t>(</a:t>
            </a:r>
            <a:r>
              <a:rPr lang="fr-FR" dirty="0" err="1"/>
              <a:t>command_queue</a:t>
            </a:r>
            <a:r>
              <a:rPr lang="fr-FR" dirty="0"/>
              <a:t>, </a:t>
            </a:r>
            <a:r>
              <a:rPr lang="fr-FR" dirty="0" err="1"/>
              <a:t>memObject</a:t>
            </a:r>
            <a:r>
              <a:rPr lang="fr-FR" dirty="0"/>
              <a:t>, </a:t>
            </a:r>
            <a:r>
              <a:rPr lang="fr-FR" dirty="0" err="1"/>
              <a:t>blocking_read</a:t>
            </a:r>
            <a:r>
              <a:rPr lang="fr-FR" dirty="0"/>
              <a:t>, offset, TOTAL_SIZE, </a:t>
            </a:r>
            <a:r>
              <a:rPr lang="fr-FR" dirty="0" err="1"/>
              <a:t>hostPointer</a:t>
            </a:r>
            <a:r>
              <a:rPr lang="fr-FR" dirty="0"/>
              <a:t>, 0, NULL, NULL) </a:t>
            </a:r>
          </a:p>
          <a:p>
            <a:pPr lvl="2"/>
            <a:endParaRPr lang="fr-FR" dirty="0"/>
          </a:p>
          <a:p>
            <a:r>
              <a:rPr lang="fr-FR" dirty="0"/>
              <a:t>Relâchement du contexte, programme, </a:t>
            </a:r>
            <a:r>
              <a:rPr lang="fr-FR" dirty="0" err="1"/>
              <a:t>kernel</a:t>
            </a:r>
            <a:r>
              <a:rPr lang="fr-FR" dirty="0"/>
              <a:t> et mémoire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Méthode:</a:t>
            </a:r>
          </a:p>
          <a:p>
            <a:pPr lvl="2"/>
            <a:r>
              <a:rPr lang="fr-FR" dirty="0" err="1"/>
              <a:t>clReleaseMemObject</a:t>
            </a:r>
            <a:r>
              <a:rPr lang="fr-FR" dirty="0"/>
              <a:t>(</a:t>
            </a:r>
            <a:r>
              <a:rPr lang="fr-FR" dirty="0" err="1"/>
              <a:t>memObject</a:t>
            </a:r>
            <a:r>
              <a:rPr lang="fr-FR" dirty="0" smtClean="0"/>
              <a:t>)</a:t>
            </a:r>
            <a:endParaRPr lang="fr-FR" dirty="0"/>
          </a:p>
          <a:p>
            <a:pPr lvl="2"/>
            <a:r>
              <a:rPr lang="fr-FR" dirty="0" err="1" smtClean="0"/>
              <a:t>clReleaseKernel</a:t>
            </a:r>
            <a:r>
              <a:rPr lang="fr-FR" dirty="0"/>
              <a:t>(</a:t>
            </a:r>
            <a:r>
              <a:rPr lang="fr-FR" dirty="0" err="1"/>
              <a:t>kernel</a:t>
            </a:r>
            <a:r>
              <a:rPr lang="fr-FR" dirty="0" smtClean="0"/>
              <a:t>)</a:t>
            </a:r>
            <a:endParaRPr lang="fr-FR" dirty="0"/>
          </a:p>
          <a:p>
            <a:pPr lvl="2"/>
            <a:r>
              <a:rPr lang="fr-FR" dirty="0" err="1" smtClean="0"/>
              <a:t>clReleaseProgram</a:t>
            </a:r>
            <a:r>
              <a:rPr lang="fr-FR" dirty="0"/>
              <a:t>(program) </a:t>
            </a:r>
            <a:endParaRPr lang="fr-FR" dirty="0" smtClean="0"/>
          </a:p>
          <a:p>
            <a:pPr lvl="2"/>
            <a:r>
              <a:rPr lang="fr-FR" dirty="0" err="1" smtClean="0"/>
              <a:t>clReleaseContext</a:t>
            </a:r>
            <a:r>
              <a:rPr lang="fr-FR" dirty="0" smtClean="0"/>
              <a:t>(</a:t>
            </a:r>
            <a:r>
              <a:rPr lang="fr-FR" dirty="0" err="1" smtClean="0"/>
              <a:t>context</a:t>
            </a:r>
            <a:r>
              <a:rPr lang="fr-FR" dirty="0" smtClean="0"/>
              <a:t>)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30C012-EA7C-9A4D-A02D-9FF3BC0756DE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5696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77C602-9EB1-D548-9D4E-F0546BFFB4E1}" type="datetime1">
              <a:rPr lang="fr-FR" smtClean="0"/>
              <a:t>18/09/15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-10762" y="3179520"/>
            <a:ext cx="917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hlinkClick r:id="rId2" action="ppaction://hlinkfile"/>
              </a:rPr>
              <a:t>Un exemple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60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 utiliser une texture:</a:t>
            </a:r>
          </a:p>
          <a:p>
            <a:pPr lvl="1"/>
            <a:r>
              <a:rPr lang="fr-FR" dirty="0" smtClean="0"/>
              <a:t>Charger la texture</a:t>
            </a:r>
          </a:p>
          <a:p>
            <a:pPr lvl="1"/>
            <a:r>
              <a:rPr lang="fr-FR" dirty="0" smtClean="0"/>
              <a:t>Indiquer comment </a:t>
            </a:r>
            <a:r>
              <a:rPr lang="fr-FR" i="1" dirty="0" smtClean="0"/>
              <a:t>mapper </a:t>
            </a:r>
            <a:r>
              <a:rPr lang="fr-FR" dirty="0" smtClean="0"/>
              <a:t>la texture sur l’objet</a:t>
            </a:r>
          </a:p>
          <a:p>
            <a:pPr lvl="1"/>
            <a:r>
              <a:rPr lang="fr-FR" dirty="0" smtClean="0"/>
              <a:t>Activer la texture en sur l’objet:</a:t>
            </a:r>
          </a:p>
          <a:p>
            <a:pPr lvl="2"/>
            <a:r>
              <a:rPr lang="fr-FR" dirty="0" smtClean="0"/>
              <a:t>Ex: </a:t>
            </a:r>
            <a:r>
              <a:rPr lang="fr-FR" dirty="0" err="1" smtClean="0"/>
              <a:t>glEnable</a:t>
            </a:r>
            <a:r>
              <a:rPr lang="fr-FR" dirty="0" smtClean="0"/>
              <a:t>(GL_TEXTURE_2D)</a:t>
            </a:r>
          </a:p>
          <a:p>
            <a:pPr lvl="1"/>
            <a:r>
              <a:rPr lang="fr-FR" dirty="0" smtClean="0"/>
              <a:t>Dessiner la scène</a:t>
            </a:r>
          </a:p>
          <a:p>
            <a:pPr lvl="1"/>
            <a:endParaRPr lang="fr-FR" dirty="0"/>
          </a:p>
          <a:p>
            <a:r>
              <a:rPr lang="fr-FR" dirty="0" smtClean="0"/>
              <a:t>Trois types de textures :</a:t>
            </a:r>
          </a:p>
          <a:p>
            <a:pPr lvl="1"/>
            <a:r>
              <a:rPr lang="fr-FR" dirty="0"/>
              <a:t>glTexImage1D, </a:t>
            </a:r>
            <a:r>
              <a:rPr lang="fr-FR" b="1" dirty="0"/>
              <a:t>glTexImage2D</a:t>
            </a:r>
            <a:r>
              <a:rPr lang="fr-FR" dirty="0"/>
              <a:t>, </a:t>
            </a:r>
            <a:r>
              <a:rPr lang="fr-FR" dirty="0" smtClean="0"/>
              <a:t>glTexImage3D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98CCC0-B587-094F-88ED-55F446C942E0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0911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aller plus loin:</a:t>
            </a:r>
          </a:p>
          <a:p>
            <a:pPr lvl="1"/>
            <a:r>
              <a:rPr lang="fr-FR" dirty="0" smtClean="0"/>
              <a:t>Documentation OpenGL</a:t>
            </a:r>
          </a:p>
          <a:p>
            <a:pPr marL="914400" lvl="2" indent="0">
              <a:buNone/>
            </a:pPr>
            <a:r>
              <a:rPr lang="fr-FR" dirty="0"/>
              <a:t>http://</a:t>
            </a:r>
            <a:r>
              <a:rPr lang="fr-FR" dirty="0" err="1"/>
              <a:t>www.opengl.org</a:t>
            </a:r>
            <a:r>
              <a:rPr lang="fr-FR" dirty="0"/>
              <a:t>/documentation/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Documentation </a:t>
            </a:r>
            <a:r>
              <a:rPr lang="fr-FR" dirty="0" err="1" smtClean="0"/>
              <a:t>OpenCL</a:t>
            </a:r>
            <a:endParaRPr lang="fr-FR" dirty="0"/>
          </a:p>
          <a:p>
            <a:pPr marL="914400" lvl="2" indent="0">
              <a:buNone/>
            </a:pPr>
            <a:r>
              <a:rPr lang="fr-FR" dirty="0"/>
              <a:t>http://</a:t>
            </a:r>
            <a:r>
              <a:rPr lang="fr-FR" dirty="0" err="1"/>
              <a:t>www.khronos.org</a:t>
            </a:r>
            <a:r>
              <a:rPr lang="fr-FR" dirty="0"/>
              <a:t>/</a:t>
            </a:r>
            <a:r>
              <a:rPr lang="fr-FR" dirty="0" err="1"/>
              <a:t>registry</a:t>
            </a:r>
            <a:r>
              <a:rPr lang="fr-FR" dirty="0"/>
              <a:t>/cl/</a:t>
            </a:r>
            <a:r>
              <a:rPr lang="fr-FR" dirty="0" err="1"/>
              <a:t>sdk</a:t>
            </a:r>
            <a:r>
              <a:rPr lang="fr-FR" dirty="0"/>
              <a:t>/1.1/docs/man/</a:t>
            </a:r>
            <a:r>
              <a:rPr lang="fr-FR" dirty="0" err="1"/>
              <a:t>xhtml</a:t>
            </a:r>
            <a:r>
              <a:rPr lang="fr-FR" dirty="0"/>
              <a:t>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45BEB9-5B1B-DB4F-AD5C-E6F694244147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69006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 ….</a:t>
            </a:r>
          </a:p>
          <a:p>
            <a:r>
              <a:rPr lang="fr-FR" dirty="0" smtClean="0"/>
              <a:t>Maintenant …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Vous pouvez réaliser votre dernier commit pour le TP précédent.</a:t>
            </a:r>
          </a:p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GMIN317 – GPU 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51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FCF959-3884-8E4E-A16A-44DD36307CD3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1294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- GMIN317 – GPU 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52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2285E8-E2F9-7246-B136-68857E125226}" type="datetime1">
              <a:rPr lang="fr-FR" smtClean="0"/>
              <a:t>18/09/15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733" y="1024466"/>
            <a:ext cx="2048933" cy="204893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77340"/>
            <a:ext cx="1642533" cy="164253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933" y="1294273"/>
            <a:ext cx="1625600" cy="16256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01" y="4364687"/>
            <a:ext cx="2552700" cy="197684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0533" y="4058648"/>
            <a:ext cx="2548467" cy="196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0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8277496" cy="502975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Pour une texture 2D:</a:t>
            </a:r>
          </a:p>
          <a:p>
            <a:pPr marL="0" indent="0">
              <a:buNone/>
            </a:pPr>
            <a:r>
              <a:rPr lang="fr-FR" sz="1800" b="1" dirty="0" err="1"/>
              <a:t>void</a:t>
            </a:r>
            <a:r>
              <a:rPr lang="fr-FR" sz="1800" b="1" dirty="0"/>
              <a:t> glTexImage2D(</a:t>
            </a:r>
            <a:r>
              <a:rPr lang="fr-FR" sz="1800" dirty="0"/>
              <a:t>	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err="1" smtClean="0"/>
              <a:t>GLenum</a:t>
            </a:r>
            <a:r>
              <a:rPr lang="fr-FR" sz="1800" dirty="0" smtClean="0"/>
              <a:t> </a:t>
            </a:r>
            <a:r>
              <a:rPr lang="fr-FR" sz="1800" i="1" dirty="0" err="1"/>
              <a:t>target</a:t>
            </a:r>
            <a:r>
              <a:rPr lang="fr-FR" sz="1800" dirty="0"/>
              <a:t>,	</a:t>
            </a:r>
            <a:r>
              <a:rPr lang="fr-FR" sz="1800" dirty="0" smtClean="0"/>
              <a:t>	//</a:t>
            </a:r>
            <a:r>
              <a:rPr lang="fr-FR" sz="1800" dirty="0" err="1"/>
              <a:t>Specifies</a:t>
            </a:r>
            <a:r>
              <a:rPr lang="fr-FR" sz="1800" dirty="0"/>
              <a:t> the </a:t>
            </a:r>
            <a:r>
              <a:rPr lang="fr-FR" sz="1800" dirty="0" err="1"/>
              <a:t>target</a:t>
            </a:r>
            <a:r>
              <a:rPr lang="fr-FR" sz="1800" dirty="0"/>
              <a:t> texture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GLint</a:t>
            </a:r>
            <a:r>
              <a:rPr lang="fr-FR" sz="1800" dirty="0"/>
              <a:t> </a:t>
            </a:r>
            <a:r>
              <a:rPr lang="fr-FR" sz="1800" i="1" dirty="0" err="1"/>
              <a:t>level</a:t>
            </a:r>
            <a:r>
              <a:rPr lang="fr-FR" sz="1800" dirty="0"/>
              <a:t>,	</a:t>
            </a:r>
            <a:r>
              <a:rPr lang="fr-FR" sz="1800" dirty="0" smtClean="0"/>
              <a:t>		//</a:t>
            </a:r>
            <a:r>
              <a:rPr lang="fr-FR" sz="1800" dirty="0" err="1"/>
              <a:t>Specifies</a:t>
            </a:r>
            <a:r>
              <a:rPr lang="fr-FR" sz="1800" dirty="0"/>
              <a:t> the </a:t>
            </a:r>
            <a:r>
              <a:rPr lang="fr-FR" sz="1800" dirty="0" err="1"/>
              <a:t>level</a:t>
            </a:r>
            <a:r>
              <a:rPr lang="fr-FR" sz="1800" dirty="0"/>
              <a:t>-of-</a:t>
            </a:r>
            <a:r>
              <a:rPr lang="fr-FR" sz="1800" dirty="0" err="1"/>
              <a:t>detail</a:t>
            </a:r>
            <a:r>
              <a:rPr lang="fr-FR" sz="1800" dirty="0"/>
              <a:t>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GLint</a:t>
            </a:r>
            <a:r>
              <a:rPr lang="fr-FR" sz="1800" dirty="0"/>
              <a:t> </a:t>
            </a:r>
            <a:r>
              <a:rPr lang="fr-FR" sz="1800" i="1" dirty="0" err="1"/>
              <a:t>internalFormat</a:t>
            </a:r>
            <a:r>
              <a:rPr lang="fr-FR" sz="1800" dirty="0"/>
              <a:t>,	</a:t>
            </a:r>
            <a:r>
              <a:rPr lang="fr-FR" sz="1800" dirty="0" smtClean="0"/>
              <a:t>//</a:t>
            </a:r>
            <a:r>
              <a:rPr lang="fr-FR" sz="1600" dirty="0" err="1"/>
              <a:t>Specifies</a:t>
            </a:r>
            <a:r>
              <a:rPr lang="fr-FR" sz="1600" dirty="0"/>
              <a:t> the </a:t>
            </a:r>
            <a:r>
              <a:rPr lang="fr-FR" sz="1600" dirty="0" err="1"/>
              <a:t>number</a:t>
            </a:r>
            <a:r>
              <a:rPr lang="fr-FR" sz="1600" dirty="0"/>
              <a:t> of </a:t>
            </a:r>
            <a:r>
              <a:rPr lang="fr-FR" sz="1600" dirty="0" err="1"/>
              <a:t>color</a:t>
            </a:r>
            <a:r>
              <a:rPr lang="fr-FR" sz="1600" dirty="0"/>
              <a:t> components in the texture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GLsizei</a:t>
            </a:r>
            <a:r>
              <a:rPr lang="fr-FR" sz="1800" dirty="0"/>
              <a:t> </a:t>
            </a:r>
            <a:r>
              <a:rPr lang="fr-FR" sz="1800" i="1" dirty="0" err="1"/>
              <a:t>width</a:t>
            </a:r>
            <a:r>
              <a:rPr lang="fr-FR" sz="1800" dirty="0"/>
              <a:t>,	</a:t>
            </a:r>
            <a:r>
              <a:rPr lang="fr-FR" sz="1800" dirty="0" smtClean="0"/>
              <a:t>		//</a:t>
            </a:r>
            <a:r>
              <a:rPr lang="fr-FR" sz="1800" dirty="0" err="1"/>
              <a:t>Specifies</a:t>
            </a:r>
            <a:r>
              <a:rPr lang="fr-FR" sz="1800" dirty="0"/>
              <a:t> the </a:t>
            </a:r>
            <a:r>
              <a:rPr lang="fr-FR" sz="1800" dirty="0" err="1"/>
              <a:t>width</a:t>
            </a:r>
            <a:r>
              <a:rPr lang="fr-FR" sz="1800" dirty="0"/>
              <a:t> of the texture image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GLsizei</a:t>
            </a:r>
            <a:r>
              <a:rPr lang="fr-FR" sz="1800" dirty="0"/>
              <a:t> </a:t>
            </a:r>
            <a:r>
              <a:rPr lang="fr-FR" sz="1800" i="1" dirty="0" err="1"/>
              <a:t>height</a:t>
            </a:r>
            <a:r>
              <a:rPr lang="fr-FR" sz="1800" dirty="0"/>
              <a:t>,	</a:t>
            </a:r>
            <a:r>
              <a:rPr lang="fr-FR" sz="1800" dirty="0" smtClean="0"/>
              <a:t>		//</a:t>
            </a:r>
            <a:r>
              <a:rPr lang="fr-FR" sz="1200" dirty="0" err="1"/>
              <a:t>Specifies</a:t>
            </a:r>
            <a:r>
              <a:rPr lang="fr-FR" sz="1200" dirty="0"/>
              <a:t> the </a:t>
            </a:r>
            <a:r>
              <a:rPr lang="fr-FR" sz="1200" dirty="0" err="1"/>
              <a:t>height</a:t>
            </a:r>
            <a:r>
              <a:rPr lang="fr-FR" sz="1200" dirty="0"/>
              <a:t> of the texture image, or the </a:t>
            </a:r>
            <a:r>
              <a:rPr lang="fr-FR" sz="1200" dirty="0" err="1"/>
              <a:t>number</a:t>
            </a:r>
            <a:r>
              <a:rPr lang="fr-FR" sz="1200" dirty="0"/>
              <a:t> of </a:t>
            </a:r>
            <a:r>
              <a:rPr lang="fr-FR" sz="1200" dirty="0" err="1"/>
              <a:t>layers</a:t>
            </a:r>
            <a:r>
              <a:rPr lang="fr-FR" sz="1200" dirty="0"/>
              <a:t> in a texture </a:t>
            </a:r>
            <a:r>
              <a:rPr lang="fr-FR" sz="1200" dirty="0" err="1"/>
              <a:t>array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GLint</a:t>
            </a:r>
            <a:r>
              <a:rPr lang="fr-FR" sz="1800" dirty="0"/>
              <a:t> </a:t>
            </a:r>
            <a:r>
              <a:rPr lang="fr-FR" sz="1800" i="1" dirty="0"/>
              <a:t>border</a:t>
            </a:r>
            <a:r>
              <a:rPr lang="fr-FR" sz="1800" dirty="0"/>
              <a:t>,	</a:t>
            </a:r>
            <a:r>
              <a:rPr lang="fr-FR" sz="1800" dirty="0" smtClean="0"/>
              <a:t>		//</a:t>
            </a:r>
            <a:r>
              <a:rPr lang="fr-FR" sz="1800" dirty="0"/>
              <a:t>This value must </a:t>
            </a:r>
            <a:r>
              <a:rPr lang="fr-FR" sz="1800" dirty="0" err="1"/>
              <a:t>be</a:t>
            </a:r>
            <a:r>
              <a:rPr lang="fr-FR" sz="1800" dirty="0"/>
              <a:t> 0.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GLenum</a:t>
            </a:r>
            <a:r>
              <a:rPr lang="fr-FR" sz="1800" dirty="0"/>
              <a:t> </a:t>
            </a:r>
            <a:r>
              <a:rPr lang="fr-FR" sz="1800" i="1" dirty="0"/>
              <a:t>format</a:t>
            </a:r>
            <a:r>
              <a:rPr lang="fr-FR" sz="1800" dirty="0"/>
              <a:t>,	</a:t>
            </a:r>
            <a:r>
              <a:rPr lang="fr-FR" sz="1800" dirty="0" smtClean="0"/>
              <a:t>	//</a:t>
            </a:r>
            <a:r>
              <a:rPr lang="fr-FR" sz="1800" dirty="0" err="1"/>
              <a:t>Specifies</a:t>
            </a:r>
            <a:r>
              <a:rPr lang="fr-FR" sz="1800" dirty="0"/>
              <a:t> the format of the pixel data. 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GLenum</a:t>
            </a:r>
            <a:r>
              <a:rPr lang="fr-FR" sz="1800" dirty="0"/>
              <a:t> </a:t>
            </a:r>
            <a:r>
              <a:rPr lang="fr-FR" sz="1800" i="1" dirty="0"/>
              <a:t>type</a:t>
            </a:r>
            <a:r>
              <a:rPr lang="fr-FR" sz="1800" dirty="0"/>
              <a:t>,	</a:t>
            </a:r>
            <a:r>
              <a:rPr lang="fr-FR" sz="1800" dirty="0" smtClean="0"/>
              <a:t>		//</a:t>
            </a:r>
            <a:r>
              <a:rPr lang="fr-FR" sz="1800" dirty="0" err="1"/>
              <a:t>Specifies</a:t>
            </a:r>
            <a:r>
              <a:rPr lang="fr-FR" sz="1800" dirty="0"/>
              <a:t> the data type of the pixel data. </a:t>
            </a:r>
          </a:p>
          <a:p>
            <a:pPr marL="0" indent="0">
              <a:buNone/>
            </a:pPr>
            <a:r>
              <a:rPr lang="fr-FR" sz="1800" dirty="0"/>
              <a:t> 	</a:t>
            </a:r>
            <a:r>
              <a:rPr lang="fr-FR" sz="1800" dirty="0" err="1"/>
              <a:t>const</a:t>
            </a:r>
            <a:r>
              <a:rPr lang="fr-FR" sz="1800" dirty="0"/>
              <a:t> </a:t>
            </a:r>
            <a:r>
              <a:rPr lang="fr-FR" sz="1800" dirty="0" err="1"/>
              <a:t>GLvoid</a:t>
            </a:r>
            <a:r>
              <a:rPr lang="fr-FR" sz="1800" dirty="0"/>
              <a:t> * </a:t>
            </a:r>
            <a:r>
              <a:rPr lang="fr-FR" sz="1800" i="1" dirty="0"/>
              <a:t>data</a:t>
            </a:r>
            <a:r>
              <a:rPr lang="fr-FR" sz="1800" b="1" dirty="0"/>
              <a:t>)</a:t>
            </a:r>
            <a:r>
              <a:rPr lang="fr-FR" sz="1800" dirty="0"/>
              <a:t>;	</a:t>
            </a:r>
            <a:r>
              <a:rPr lang="fr-FR" sz="1800" dirty="0" smtClean="0"/>
              <a:t>//</a:t>
            </a:r>
            <a:r>
              <a:rPr lang="fr-FR" sz="1800" dirty="0" err="1"/>
              <a:t>Specifies</a:t>
            </a:r>
            <a:r>
              <a:rPr lang="fr-FR" sz="1800" dirty="0"/>
              <a:t> a pointer to the image data in </a:t>
            </a:r>
            <a:r>
              <a:rPr lang="fr-FR" sz="1800" dirty="0" err="1"/>
              <a:t>memory</a:t>
            </a:r>
            <a:r>
              <a:rPr lang="fr-FR" sz="1800" dirty="0"/>
              <a:t>.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Attention, OpenGL ne fournit pas de chargeur d’images.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7B2163-DA27-1D40-8FE7-B7936F242F0F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714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appliquer la texture à un objet:</a:t>
            </a:r>
          </a:p>
          <a:p>
            <a:pPr marL="0" indent="0">
              <a:buNone/>
            </a:pP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glTexEnv</a:t>
            </a:r>
            <a:r>
              <a:rPr lang="fr-FR" dirty="0" smtClean="0"/>
              <a:t>{if}[v](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	</a:t>
            </a:r>
            <a:endParaRPr lang="fr-FR" dirty="0" smtClean="0">
              <a:solidFill>
                <a:prstClr val="black"/>
              </a:solidFill>
              <a:latin typeface="Times-Roman"/>
            </a:endParaRPr>
          </a:p>
          <a:p>
            <a:pPr marL="0" indent="0">
              <a:buNone/>
            </a:pPr>
            <a:r>
              <a:rPr lang="fr-FR" dirty="0" smtClean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dirty="0" err="1" smtClean="0">
                <a:solidFill>
                  <a:prstClr val="black"/>
                </a:solidFill>
                <a:latin typeface="Times-Roman"/>
              </a:rPr>
              <a:t>GLenum</a:t>
            </a:r>
            <a:r>
              <a:rPr lang="fr-FR" dirty="0" smtClean="0">
                <a:solidFill>
                  <a:prstClr val="black"/>
                </a:solidFill>
                <a:latin typeface="Times-Roman"/>
              </a:rPr>
              <a:t> </a:t>
            </a:r>
            <a:r>
              <a:rPr lang="fr-FR" i="1" dirty="0" err="1">
                <a:solidFill>
                  <a:prstClr val="black"/>
                </a:solidFill>
                <a:latin typeface="Times-Roman"/>
              </a:rPr>
              <a:t>target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,	</a:t>
            </a:r>
            <a:r>
              <a:rPr lang="fr-FR" dirty="0" smtClean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sz="2400" dirty="0" smtClean="0">
                <a:solidFill>
                  <a:prstClr val="black"/>
                </a:solidFill>
                <a:latin typeface="Times-Roman"/>
              </a:rPr>
              <a:t>//</a:t>
            </a:r>
            <a:r>
              <a:rPr lang="fr-FR" sz="2400" dirty="0" err="1"/>
              <a:t>Specifies</a:t>
            </a:r>
            <a:r>
              <a:rPr lang="fr-FR" sz="2400" dirty="0"/>
              <a:t> a texture </a:t>
            </a:r>
            <a:r>
              <a:rPr lang="fr-FR" sz="2400" dirty="0" err="1"/>
              <a:t>environment</a:t>
            </a:r>
            <a:r>
              <a:rPr lang="fr-FR" sz="2400" dirty="0"/>
              <a:t>.</a:t>
            </a:r>
            <a:endParaRPr lang="fr-FR" dirty="0">
              <a:solidFill>
                <a:prstClr val="black"/>
              </a:solidFill>
              <a:latin typeface="Times-Roman"/>
            </a:endParaRPr>
          </a:p>
          <a:p>
            <a:pPr marL="0" indent="0">
              <a:buNone/>
            </a:pPr>
            <a:r>
              <a:rPr lang="fr-FR" dirty="0">
                <a:solidFill>
                  <a:prstClr val="black"/>
                </a:solidFill>
                <a:latin typeface="Times-Roman"/>
              </a:rPr>
              <a:t> 	</a:t>
            </a:r>
            <a:r>
              <a:rPr lang="fr-FR" dirty="0" err="1">
                <a:solidFill>
                  <a:prstClr val="black"/>
                </a:solidFill>
                <a:latin typeface="Times-Roman"/>
              </a:rPr>
              <a:t>GLenum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 </a:t>
            </a:r>
            <a:r>
              <a:rPr lang="fr-FR" i="1" dirty="0" err="1">
                <a:solidFill>
                  <a:prstClr val="black"/>
                </a:solidFill>
                <a:latin typeface="Times-Roman"/>
              </a:rPr>
              <a:t>pname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,	</a:t>
            </a:r>
            <a:r>
              <a:rPr lang="fr-FR" dirty="0" smtClean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sz="1050" dirty="0" smtClean="0">
                <a:solidFill>
                  <a:prstClr val="black"/>
                </a:solidFill>
                <a:latin typeface="Times-Roman"/>
              </a:rPr>
              <a:t>//</a:t>
            </a:r>
            <a:r>
              <a:rPr lang="fr-FR" sz="1050" dirty="0" err="1"/>
              <a:t>Specifies</a:t>
            </a:r>
            <a:r>
              <a:rPr lang="fr-FR" sz="1050" dirty="0"/>
              <a:t> the </a:t>
            </a:r>
            <a:r>
              <a:rPr lang="fr-FR" sz="1050" dirty="0" err="1"/>
              <a:t>symbolic</a:t>
            </a:r>
            <a:r>
              <a:rPr lang="fr-FR" sz="1050" dirty="0"/>
              <a:t> </a:t>
            </a:r>
            <a:r>
              <a:rPr lang="fr-FR" sz="1050" dirty="0" err="1"/>
              <a:t>name</a:t>
            </a:r>
            <a:r>
              <a:rPr lang="fr-FR" sz="1050" dirty="0"/>
              <a:t> of a single-</a:t>
            </a:r>
            <a:r>
              <a:rPr lang="fr-FR" sz="1050" dirty="0" err="1"/>
              <a:t>valued</a:t>
            </a:r>
            <a:r>
              <a:rPr lang="fr-FR" sz="1050" dirty="0"/>
              <a:t> texture </a:t>
            </a:r>
            <a:r>
              <a:rPr lang="fr-FR" sz="1050" dirty="0" err="1"/>
              <a:t>environment</a:t>
            </a:r>
            <a:r>
              <a:rPr lang="fr-FR" sz="1050" dirty="0"/>
              <a:t> </a:t>
            </a:r>
            <a:r>
              <a:rPr lang="fr-FR" sz="1050" dirty="0" err="1"/>
              <a:t>parameter</a:t>
            </a:r>
            <a:r>
              <a:rPr lang="fr-FR" sz="1050" dirty="0"/>
              <a:t>.</a:t>
            </a:r>
            <a:endParaRPr lang="fr-FR" dirty="0">
              <a:solidFill>
                <a:prstClr val="black"/>
              </a:solidFill>
              <a:latin typeface="Times-Roman"/>
            </a:endParaRPr>
          </a:p>
          <a:p>
            <a:pPr marL="0" indent="0">
              <a:buNone/>
            </a:pPr>
            <a:r>
              <a:rPr lang="fr-FR" dirty="0">
                <a:solidFill>
                  <a:prstClr val="black"/>
                </a:solidFill>
                <a:latin typeface="Times-Roman"/>
              </a:rPr>
              <a:t> 	</a:t>
            </a:r>
            <a:r>
              <a:rPr lang="fr-FR" dirty="0" err="1">
                <a:solidFill>
                  <a:prstClr val="black"/>
                </a:solidFill>
                <a:latin typeface="Times-Roman"/>
              </a:rPr>
              <a:t>GLfloat</a:t>
            </a:r>
            <a:r>
              <a:rPr lang="fr-FR" dirty="0">
                <a:solidFill>
                  <a:prstClr val="black"/>
                </a:solidFill>
                <a:latin typeface="Times-Roman"/>
              </a:rPr>
              <a:t> </a:t>
            </a:r>
            <a:r>
              <a:rPr lang="fr-FR" i="1" dirty="0" err="1">
                <a:solidFill>
                  <a:prstClr val="black"/>
                </a:solidFill>
                <a:latin typeface="Times-Roman"/>
              </a:rPr>
              <a:t>param</a:t>
            </a:r>
            <a:r>
              <a:rPr lang="fr-FR" i="1" dirty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i="1" dirty="0" smtClean="0">
                <a:solidFill>
                  <a:prstClr val="black"/>
                </a:solidFill>
                <a:latin typeface="Times-Roman"/>
              </a:rPr>
              <a:t>	</a:t>
            </a:r>
            <a:r>
              <a:rPr lang="fr-FR" sz="2000" i="1" dirty="0" smtClean="0">
                <a:solidFill>
                  <a:prstClr val="black"/>
                </a:solidFill>
                <a:latin typeface="Times-Roman"/>
              </a:rPr>
              <a:t>//</a:t>
            </a:r>
            <a:r>
              <a:rPr lang="fr-FR" sz="2000" dirty="0" err="1"/>
              <a:t>Specifies</a:t>
            </a:r>
            <a:r>
              <a:rPr lang="fr-FR" sz="2000" dirty="0"/>
              <a:t> a single </a:t>
            </a:r>
            <a:r>
              <a:rPr lang="fr-FR" sz="2000" dirty="0" err="1"/>
              <a:t>symbolic</a:t>
            </a:r>
            <a:r>
              <a:rPr lang="fr-FR" sz="2000" dirty="0"/>
              <a:t> constant,</a:t>
            </a:r>
            <a:endParaRPr lang="fr-FR" i="1" dirty="0">
              <a:solidFill>
                <a:prstClr val="black"/>
              </a:solidFill>
              <a:latin typeface="Times-Roman"/>
            </a:endParaRPr>
          </a:p>
          <a:p>
            <a:pPr marL="457200" lvl="1" indent="0">
              <a:buNone/>
            </a:pPr>
            <a:r>
              <a:rPr lang="fr-FR" dirty="0" smtClean="0"/>
              <a:t>)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57150" indent="0">
              <a:buNone/>
            </a:pPr>
            <a:r>
              <a:rPr lang="fr-FR" dirty="0" smtClean="0"/>
              <a:t>Est utilisé pour spécifier comment les </a:t>
            </a:r>
            <a:r>
              <a:rPr lang="fr-FR" dirty="0" err="1" smtClean="0"/>
              <a:t>texels</a:t>
            </a:r>
            <a:r>
              <a:rPr lang="fr-FR" dirty="0" smtClean="0"/>
              <a:t> seront combiné à l’objet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6F4FCD-2640-9B46-8D83-08AC490C2F74}" type="datetime1">
              <a:rPr lang="fr-FR" smtClean="0"/>
              <a:t>18/09/15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886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Pname</a:t>
            </a:r>
            <a:r>
              <a:rPr lang="fr-FR" dirty="0" smtClean="0"/>
              <a:t> :</a:t>
            </a:r>
          </a:p>
          <a:p>
            <a:r>
              <a:rPr lang="fr-FR" sz="1100" dirty="0">
                <a:solidFill>
                  <a:prstClr val="black"/>
                </a:solidFill>
                <a:latin typeface="Courier"/>
              </a:rPr>
              <a:t>GL_TEXTURE_ENV_MODE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GL_TEXTURE_LOD_BIAS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GL_COMBINE_RGB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GL_COMBINE_ALPHA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GL_SRC0_RGB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GL_SRC1_RGB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GL_SRC2_RGB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GL_SRC0_ALPHA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GL_SRC1_ALPHA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GL_SRC2_ALPHA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GL_OPERAND0_RGB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GL_OPERAND1_RGB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GL_OPERAND2_RGB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GL_OPERAND0_ALPHA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GL_OPERAND1_ALPHA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GL_OPERAND2_ALPHA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GL_RGB_SCALE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GL_ALPHA_SCALE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, or </a:t>
            </a:r>
            <a:r>
              <a:rPr lang="fr-FR" sz="1100" dirty="0">
                <a:solidFill>
                  <a:prstClr val="black"/>
                </a:solidFill>
                <a:latin typeface="Courier"/>
              </a:rPr>
              <a:t>GL_COORD_REPLACE</a:t>
            </a:r>
            <a:r>
              <a:rPr lang="fr-FR" sz="1200" dirty="0">
                <a:solidFill>
                  <a:prstClr val="black"/>
                </a:solidFill>
                <a:latin typeface="Times-Roman"/>
              </a:rPr>
              <a:t>.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1B7D1E-FCC4-E046-A93E-739DEA071E9E}" type="datetime1">
              <a:rPr lang="fr-FR" smtClean="0"/>
              <a:t>18/09/15</a:t>
            </a:fld>
            <a:endParaRPr lang="fr-FR" dirty="0"/>
          </a:p>
        </p:txBody>
      </p:sp>
      <p:pic>
        <p:nvPicPr>
          <p:cNvPr id="7" name="Image 6" descr="Capture d’écran 2014-09-22 à 11.58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62" y="2517672"/>
            <a:ext cx="9144000" cy="232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9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fois la texture chargé, il est nécessaire de l’appliquer à notre objet pour cela:</a:t>
            </a:r>
          </a:p>
          <a:p>
            <a:pPr marL="57150" indent="0">
              <a:buNone/>
            </a:pP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glTexCoor</a:t>
            </a:r>
            <a:r>
              <a:rPr lang="fr-FR" dirty="0" smtClean="0"/>
              <a:t>{1234}{</a:t>
            </a:r>
            <a:r>
              <a:rPr lang="fr-FR" dirty="0" err="1" smtClean="0"/>
              <a:t>sidf</a:t>
            </a:r>
            <a:r>
              <a:rPr lang="fr-FR" dirty="0" smtClean="0"/>
              <a:t>}[v](</a:t>
            </a:r>
            <a:r>
              <a:rPr lang="fr-FR" dirty="0" err="1" smtClean="0"/>
              <a:t>TYPEcoords</a:t>
            </a:r>
            <a:r>
              <a:rPr lang="fr-FR" dirty="0" smtClean="0"/>
              <a:t>)</a:t>
            </a:r>
          </a:p>
          <a:p>
            <a:pPr marL="57150" indent="0">
              <a:buNone/>
            </a:pPr>
            <a:r>
              <a:rPr lang="fr-FR" dirty="0" smtClean="0"/>
              <a:t>A appliquer directement sur les sommets, par exemple :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dirty="0" smtClean="0"/>
              <a:t>Rémi Ronfard - GMIN317 – GPU 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647793-232B-5141-9AE6-153DB49F727B}" type="datetime1">
              <a:rPr lang="fr-FR" smtClean="0"/>
              <a:t>18/09/15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981" y="3853440"/>
            <a:ext cx="3819709" cy="21008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7446" y="4259520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2" indent="0">
              <a:buNone/>
            </a:pPr>
            <a:r>
              <a:rPr lang="fr-FR" sz="1100" dirty="0" err="1"/>
              <a:t>glBegin</a:t>
            </a:r>
            <a:r>
              <a:rPr lang="fr-FR" sz="1100" dirty="0"/>
              <a:t>(GL_QUADS);</a:t>
            </a:r>
          </a:p>
          <a:p>
            <a:pPr marL="800100" lvl="2" indent="0">
              <a:buNone/>
            </a:pPr>
            <a:r>
              <a:rPr lang="fr-FR" sz="1100" dirty="0"/>
              <a:t>   glTexCoord2f(0.0f, 0.0f);  // </a:t>
            </a:r>
            <a:r>
              <a:rPr lang="fr-FR" sz="1100" dirty="0" err="1"/>
              <a:t>Lower-left</a:t>
            </a:r>
            <a:r>
              <a:rPr lang="fr-FR" sz="1100" dirty="0"/>
              <a:t> corner of texture</a:t>
            </a:r>
          </a:p>
          <a:p>
            <a:pPr marL="800100" lvl="2" indent="0">
              <a:buNone/>
            </a:pPr>
            <a:r>
              <a:rPr lang="de-DE" sz="1100" dirty="0"/>
              <a:t>   glVertex3f(......)</a:t>
            </a:r>
          </a:p>
          <a:p>
            <a:pPr marL="800100" lvl="2" indent="0">
              <a:buNone/>
            </a:pPr>
            <a:r>
              <a:rPr lang="de-DE" sz="1100" dirty="0"/>
              <a:t>   glTexCoord2f(0.0f, 1.0f);  // </a:t>
            </a:r>
            <a:r>
              <a:rPr lang="de-DE" sz="1100" dirty="0" err="1"/>
              <a:t>Upper-left</a:t>
            </a:r>
            <a:r>
              <a:rPr lang="de-DE" sz="1100" dirty="0"/>
              <a:t> </a:t>
            </a:r>
            <a:r>
              <a:rPr lang="de-DE" sz="1100" dirty="0" err="1"/>
              <a:t>corner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texture</a:t>
            </a:r>
            <a:endParaRPr lang="de-DE" sz="1100" dirty="0"/>
          </a:p>
          <a:p>
            <a:pPr marL="800100" lvl="2" indent="0">
              <a:buNone/>
            </a:pPr>
            <a:r>
              <a:rPr lang="de-DE" sz="1100" dirty="0"/>
              <a:t>   glVertex3f(......)</a:t>
            </a:r>
          </a:p>
          <a:p>
            <a:pPr marL="800100" lvl="2" indent="0">
              <a:buNone/>
            </a:pPr>
            <a:r>
              <a:rPr lang="de-DE" sz="1100" dirty="0"/>
              <a:t>   glTexCoord2f(1.0f, 0.0f);  // </a:t>
            </a:r>
            <a:r>
              <a:rPr lang="de-DE" sz="1100" dirty="0" err="1"/>
              <a:t>Lower-right</a:t>
            </a:r>
            <a:r>
              <a:rPr lang="de-DE" sz="1100" dirty="0"/>
              <a:t> </a:t>
            </a:r>
            <a:r>
              <a:rPr lang="de-DE" sz="1100" dirty="0" err="1"/>
              <a:t>corner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texture</a:t>
            </a:r>
            <a:endParaRPr lang="de-DE" sz="1100" dirty="0"/>
          </a:p>
          <a:p>
            <a:pPr marL="800100" lvl="2" indent="0">
              <a:buNone/>
            </a:pPr>
            <a:r>
              <a:rPr lang="de-DE" sz="1100" dirty="0"/>
              <a:t>   glVertex3f(......)</a:t>
            </a:r>
          </a:p>
          <a:p>
            <a:pPr marL="800100" lvl="2" indent="0">
              <a:buNone/>
            </a:pPr>
            <a:r>
              <a:rPr lang="de-DE" sz="1100" dirty="0"/>
              <a:t>   glTexCoord2f(1.0f, 1.0f);  // </a:t>
            </a:r>
            <a:r>
              <a:rPr lang="de-DE" sz="1100" dirty="0" err="1"/>
              <a:t>Upper-right</a:t>
            </a:r>
            <a:r>
              <a:rPr lang="de-DE" sz="1100" dirty="0"/>
              <a:t> </a:t>
            </a:r>
            <a:r>
              <a:rPr lang="de-DE" sz="1100" dirty="0" err="1"/>
              <a:t>corner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texture</a:t>
            </a:r>
            <a:endParaRPr lang="de-DE" sz="1100" dirty="0"/>
          </a:p>
          <a:p>
            <a:pPr marL="800100" lvl="2" indent="0">
              <a:buNone/>
            </a:pPr>
            <a:r>
              <a:rPr lang="de-DE" sz="1100" dirty="0"/>
              <a:t>   glVertex3f(......)</a:t>
            </a:r>
          </a:p>
          <a:p>
            <a:pPr marL="800100" lvl="2" indent="0">
              <a:buNone/>
            </a:pPr>
            <a:r>
              <a:rPr lang="de-DE" sz="1100" dirty="0" err="1"/>
              <a:t>glEnd</a:t>
            </a:r>
            <a:r>
              <a:rPr lang="de-DE" sz="1100" dirty="0"/>
              <a:t>();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4853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</TotalTime>
  <Words>3517</Words>
  <Application>Microsoft Macintosh PowerPoint</Application>
  <PresentationFormat>Présentation à l'écran (4:3)</PresentationFormat>
  <Paragraphs>563</Paragraphs>
  <Slides>52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3" baseType="lpstr">
      <vt:lpstr>Thème Office</vt:lpstr>
      <vt:lpstr>GMIN 317 – Moteur de Jeux GPU – Techniques avancées Université Montpellier 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Pipeline programmable:</vt:lpstr>
      <vt:lpstr>Présentation PowerPoint</vt:lpstr>
      <vt:lpstr>Présentation PowerPoint</vt:lpstr>
      <vt:lpstr>Présentation PowerPoint</vt:lpstr>
      <vt:lpstr>Vertex shader</vt:lpstr>
      <vt:lpstr>Présentation PowerPoint</vt:lpstr>
      <vt:lpstr>Présentation PowerPoint</vt:lpstr>
      <vt:lpstr>Pixel Shader</vt:lpstr>
      <vt:lpstr>Présentation PowerPoint</vt:lpstr>
      <vt:lpstr>Des exemples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Lange</dc:creator>
  <cp:lastModifiedBy>Rémi Ronfard</cp:lastModifiedBy>
  <cp:revision>428</cp:revision>
  <cp:lastPrinted>2014-05-15T11:44:15Z</cp:lastPrinted>
  <dcterms:created xsi:type="dcterms:W3CDTF">2013-05-05T09:39:59Z</dcterms:created>
  <dcterms:modified xsi:type="dcterms:W3CDTF">2015-09-18T08:35:27Z</dcterms:modified>
</cp:coreProperties>
</file>