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Fira Sans Extra Condensed Medium"/>
      <p:regular r:id="rId40"/>
      <p:bold r:id="rId41"/>
      <p:italic r:id="rId42"/>
      <p:boldItalic r:id="rId43"/>
    </p:embeddedFont>
    <p:embeddedFont>
      <p:font typeface="Fira Sans Extra Condensed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EA07AB-F6F1-4D19-8E48-821EF97D9641}">
  <a:tblStyle styleId="{84EA07AB-F6F1-4D19-8E48-821EF97D96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20" Type="http://schemas.openxmlformats.org/officeDocument/2006/relationships/slide" Target="slides/slide15.xml"/><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22" Type="http://schemas.openxmlformats.org/officeDocument/2006/relationships/slide" Target="slides/slide17.xml"/><Relationship Id="rId44" Type="http://schemas.openxmlformats.org/officeDocument/2006/relationships/font" Target="fonts/FiraSansExtraCondensedSemiBold-regular.fntdata"/><Relationship Id="rId21" Type="http://schemas.openxmlformats.org/officeDocument/2006/relationships/slide" Target="slides/slide16.xml"/><Relationship Id="rId43" Type="http://schemas.openxmlformats.org/officeDocument/2006/relationships/font" Target="fonts/FiraSansExtraCondensedMedium-boldItalic.fntdata"/><Relationship Id="rId24" Type="http://schemas.openxmlformats.org/officeDocument/2006/relationships/slide" Target="slides/slide19.xml"/><Relationship Id="rId46" Type="http://schemas.openxmlformats.org/officeDocument/2006/relationships/font" Target="fonts/FiraSansExtraCondensedSemiBold-italic.fntdata"/><Relationship Id="rId23" Type="http://schemas.openxmlformats.org/officeDocument/2006/relationships/slide" Target="slides/slide18.xml"/><Relationship Id="rId45" Type="http://schemas.openxmlformats.org/officeDocument/2006/relationships/font" Target="fonts/FiraSansExtraCondensed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FiraSansExtraCondensedSemiBold-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d1d11c1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d1d11c1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27c4104c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27c4104c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27c4104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27c4104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obtain average is important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27c4104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27c4104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2a29a3d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2a29a3d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27c4104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27c4104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that we can draw for these data points is that MinHeap is generally the faster implementation with increasing number of nodes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27c4104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27c4104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array and minheap are growing as expected from the theoretical. The graph also shows that at higher densities, the time taken is higher.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27c4104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27c4104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theorize that the best case for Min Heap is when the graph has as little edges as possible. So it would probably look something like this. Our empirical results agree to this assumption. </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000">
                <a:solidFill>
                  <a:schemeClr val="dk1"/>
                </a:solidFill>
                <a:latin typeface="Roboto"/>
                <a:ea typeface="Roboto"/>
                <a:cs typeface="Roboto"/>
                <a:sym typeface="Roboto"/>
              </a:rPr>
              <a:t>Rate of growth in average time much much </a:t>
            </a:r>
            <a:r>
              <a:rPr b="1" lang="en" sz="1000">
                <a:solidFill>
                  <a:schemeClr val="dk1"/>
                </a:solidFill>
                <a:latin typeface="Roboto"/>
                <a:ea typeface="Roboto"/>
                <a:cs typeface="Roboto"/>
                <a:sym typeface="Roboto"/>
              </a:rPr>
              <a:t>lower </a:t>
            </a:r>
            <a:r>
              <a:rPr lang="en" sz="1000">
                <a:solidFill>
                  <a:schemeClr val="dk1"/>
                </a:solidFill>
                <a:latin typeface="Roboto"/>
                <a:ea typeface="Roboto"/>
                <a:cs typeface="Roboto"/>
                <a:sym typeface="Roboto"/>
              </a:rPr>
              <a:t>using Minimum Heap.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Reasoning: Using adjacency list, we only need to loop through the adjacent nodes, not all the nodes. </a:t>
            </a:r>
            <a:endParaRPr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27c4104c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27c4104c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27c4104c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27c4104c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CPU runtime is faster because the adjacency list is not a exponential loop of n^2</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27c4104c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27c4104c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22f71a60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22f71a6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27c4104c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27c4104c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for complete graphs, adjacency list and array performs better than using matrices. This is because, according to Stack Overflow…. Even though the complexity of Array implementation is higher, the better cache performance may favour array implementation for very dense / complete graphs.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239ff14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239ff14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confirmed our statistics obtained from C program, since the previous statistics look like the difference was not very obvious. It shows a greater difference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22f71a60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22f71a60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627c4104c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627c4104c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239ff14a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239ff14a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22f71a60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622f71a60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27c4104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27c4104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27c4104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27c4104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27c4104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27c4104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627c4104c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627c4104c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239ff14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239ff14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Informally, a graph with relatively few edges is sparse, and a graph with many edges is dense.</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Definition (Sparse Graph): A sparse graph is a graph G = (V, E) in which |E| = O(|V|). Therefore adjacency lists are preferred since they require constant space for every edge.</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dk1"/>
                </a:solidFill>
                <a:latin typeface="Comic Sans MS"/>
                <a:ea typeface="Comic Sans MS"/>
                <a:cs typeface="Comic Sans MS"/>
                <a:sym typeface="Comic Sans MS"/>
              </a:rPr>
              <a:t>Definition (Dense Graph) A dense graph is a graph G = (V, E) in which |E| = Θ(|V|2). Therefore adjacency matrix is preferred.</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dk1"/>
                </a:solidFill>
                <a:latin typeface="Comic Sans MS"/>
                <a:ea typeface="Comic Sans MS"/>
                <a:cs typeface="Comic Sans MS"/>
                <a:sym typeface="Comic Sans MS"/>
              </a:rPr>
              <a:t>This is not exactly (n²), but very close to it. You can say that n² is an upper bound, so it is maybe more appropriate to say O(n²) if that makes sense in the context.</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dk1"/>
                </a:solidFill>
                <a:latin typeface="Comic Sans MS"/>
                <a:ea typeface="Comic Sans MS"/>
                <a:cs typeface="Comic Sans MS"/>
                <a:sym typeface="Comic Sans MS"/>
              </a:rPr>
              <a:t>To give a comparison, let us assume graph has 1000 vertices.</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dk1"/>
                </a:solidFill>
                <a:latin typeface="Comic Sans MS"/>
                <a:ea typeface="Comic Sans MS"/>
                <a:cs typeface="Comic Sans MS"/>
                <a:sym typeface="Comic Sans MS"/>
              </a:rPr>
              <a:t>Irrespective of whether the graph is dense or sparse, adjacency matrix requires 1000^2 = 1,000,000 values to be stored.</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dk1"/>
                </a:solidFill>
                <a:latin typeface="Comic Sans MS"/>
                <a:ea typeface="Comic Sans MS"/>
                <a:cs typeface="Comic Sans MS"/>
                <a:sym typeface="Comic Sans MS"/>
              </a:rPr>
              <a:t>If the graph is minimally connected (i.e. it is a tree), the adjacency list requires storing 2,997 values. If the graph is fully connected it requires storing 3,000,000 values.</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27c4104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627c4104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239ff14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239ff14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239ff14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239ff14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22f71a60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22f71a60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22f71a60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22f71a60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22f71a60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22f71a60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27c4104c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27c4104c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17025" y="1280400"/>
            <a:ext cx="3436500" cy="21648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5200">
                <a:latin typeface="Fira Sans Extra Condensed SemiBold"/>
                <a:ea typeface="Fira Sans Extra Condensed SemiBold"/>
                <a:cs typeface="Fira Sans Extra Condensed SemiBold"/>
                <a:sym typeface="Fira Sans Extra Condensed SemiBold"/>
              </a:defRPr>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0" name="Google Shape;10;p2"/>
          <p:cNvSpPr txBox="1"/>
          <p:nvPr>
            <p:ph idx="1" type="subTitle"/>
          </p:nvPr>
        </p:nvSpPr>
        <p:spPr>
          <a:xfrm>
            <a:off x="4717025" y="3445200"/>
            <a:ext cx="3945300" cy="417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500"/>
              <a:buNone/>
              <a:defRPr sz="16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0.png"/><Relationship Id="rId5"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4717025" y="1280400"/>
            <a:ext cx="4734300" cy="21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Dijkstra (yes, we spelt it correctly)</a:t>
            </a:r>
            <a:endParaRPr/>
          </a:p>
        </p:txBody>
      </p:sp>
      <p:sp>
        <p:nvSpPr>
          <p:cNvPr id="52" name="Google Shape;52;p13"/>
          <p:cNvSpPr txBox="1"/>
          <p:nvPr>
            <p:ph idx="1" type="subTitle"/>
          </p:nvPr>
        </p:nvSpPr>
        <p:spPr>
          <a:xfrm>
            <a:off x="4717025" y="3445200"/>
            <a:ext cx="3945300" cy="14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Yap Shen Hwei</a:t>
            </a:r>
            <a:endParaRPr/>
          </a:p>
          <a:p>
            <a:pPr indent="0" lvl="0" marL="0" rtl="0" algn="l">
              <a:spcBef>
                <a:spcPts val="0"/>
              </a:spcBef>
              <a:spcAft>
                <a:spcPts val="0"/>
              </a:spcAft>
              <a:buNone/>
            </a:pPr>
            <a:r>
              <a:rPr lang="en"/>
              <a:t>Nicholas Png </a:t>
            </a:r>
            <a:endParaRPr/>
          </a:p>
          <a:p>
            <a:pPr indent="0" lvl="0" marL="0" rtl="0" algn="l">
              <a:spcBef>
                <a:spcPts val="0"/>
              </a:spcBef>
              <a:spcAft>
                <a:spcPts val="0"/>
              </a:spcAft>
              <a:buNone/>
            </a:pPr>
            <a:r>
              <a:rPr lang="en"/>
              <a:t>Marcus Soh </a:t>
            </a:r>
            <a:endParaRPr/>
          </a:p>
          <a:p>
            <a:pPr indent="0" lvl="0" marL="0" rtl="0" algn="l">
              <a:spcBef>
                <a:spcPts val="0"/>
              </a:spcBef>
              <a:spcAft>
                <a:spcPts val="0"/>
              </a:spcAft>
              <a:buNone/>
            </a:pPr>
            <a:r>
              <a:rPr lang="en"/>
              <a:t>Vignesh</a:t>
            </a:r>
            <a:endParaRPr/>
          </a:p>
        </p:txBody>
      </p:sp>
      <p:grpSp>
        <p:nvGrpSpPr>
          <p:cNvPr id="53" name="Google Shape;53;p13"/>
          <p:cNvGrpSpPr/>
          <p:nvPr/>
        </p:nvGrpSpPr>
        <p:grpSpPr>
          <a:xfrm flipH="1" rot="1578645">
            <a:off x="2731727" y="1134112"/>
            <a:ext cx="1566930" cy="1715068"/>
            <a:chOff x="4718425" y="934625"/>
            <a:chExt cx="1467100" cy="1605800"/>
          </a:xfrm>
        </p:grpSpPr>
        <p:cxnSp>
          <p:nvCxnSpPr>
            <p:cNvPr id="54" name="Google Shape;54;p13"/>
            <p:cNvCxnSpPr/>
            <p:nvPr/>
          </p:nvCxnSpPr>
          <p:spPr>
            <a:xfrm>
              <a:off x="5119625" y="1316725"/>
              <a:ext cx="1065900" cy="1223700"/>
            </a:xfrm>
            <a:prstGeom prst="straightConnector1">
              <a:avLst/>
            </a:prstGeom>
            <a:noFill/>
            <a:ln cap="flat" cmpd="sng" w="9525">
              <a:solidFill>
                <a:srgbClr val="000000"/>
              </a:solidFill>
              <a:prstDash val="solid"/>
              <a:round/>
              <a:headEnd len="med" w="med" type="none"/>
              <a:tailEnd len="med" w="med" type="none"/>
            </a:ln>
          </p:spPr>
        </p:cxnSp>
        <p:sp>
          <p:nvSpPr>
            <p:cNvPr id="55" name="Google Shape;55;p13"/>
            <p:cNvSpPr/>
            <p:nvPr/>
          </p:nvSpPr>
          <p:spPr>
            <a:xfrm>
              <a:off x="4718425" y="934625"/>
              <a:ext cx="826800" cy="826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6" name="Google Shape;56;p13"/>
          <p:cNvGrpSpPr/>
          <p:nvPr/>
        </p:nvGrpSpPr>
        <p:grpSpPr>
          <a:xfrm flipH="1" rot="1578645">
            <a:off x="1209287" y="2129531"/>
            <a:ext cx="883060" cy="1781848"/>
            <a:chOff x="6176375" y="2540550"/>
            <a:chExt cx="826800" cy="1668325"/>
          </a:xfrm>
        </p:grpSpPr>
        <p:cxnSp>
          <p:nvCxnSpPr>
            <p:cNvPr id="57" name="Google Shape;57;p13"/>
            <p:cNvCxnSpPr/>
            <p:nvPr/>
          </p:nvCxnSpPr>
          <p:spPr>
            <a:xfrm rot="10800000">
              <a:off x="6190500" y="2540550"/>
              <a:ext cx="406200" cy="1281000"/>
            </a:xfrm>
            <a:prstGeom prst="straightConnector1">
              <a:avLst/>
            </a:prstGeom>
            <a:noFill/>
            <a:ln cap="flat" cmpd="sng" w="9525">
              <a:solidFill>
                <a:srgbClr val="000000"/>
              </a:solidFill>
              <a:prstDash val="solid"/>
              <a:round/>
              <a:headEnd len="med" w="med" type="none"/>
              <a:tailEnd len="med" w="med" type="none"/>
            </a:ln>
          </p:spPr>
        </p:cxnSp>
        <p:sp>
          <p:nvSpPr>
            <p:cNvPr id="58" name="Google Shape;58;p13"/>
            <p:cNvSpPr/>
            <p:nvPr/>
          </p:nvSpPr>
          <p:spPr>
            <a:xfrm>
              <a:off x="6176375" y="3382075"/>
              <a:ext cx="826800" cy="826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9" name="Google Shape;59;p13"/>
          <p:cNvGrpSpPr/>
          <p:nvPr/>
        </p:nvGrpSpPr>
        <p:grpSpPr>
          <a:xfrm flipH="1" rot="1578645">
            <a:off x="2276008" y="697150"/>
            <a:ext cx="709717" cy="1720355"/>
            <a:chOff x="6042175" y="934625"/>
            <a:chExt cx="664500" cy="1610750"/>
          </a:xfrm>
        </p:grpSpPr>
        <p:cxnSp>
          <p:nvCxnSpPr>
            <p:cNvPr id="60" name="Google Shape;60;p13"/>
            <p:cNvCxnSpPr/>
            <p:nvPr/>
          </p:nvCxnSpPr>
          <p:spPr>
            <a:xfrm flipH="1">
              <a:off x="6190500" y="1278475"/>
              <a:ext cx="191100" cy="1266900"/>
            </a:xfrm>
            <a:prstGeom prst="straightConnector1">
              <a:avLst/>
            </a:prstGeom>
            <a:noFill/>
            <a:ln cap="flat" cmpd="sng" w="9525">
              <a:solidFill>
                <a:srgbClr val="000000"/>
              </a:solidFill>
              <a:prstDash val="solid"/>
              <a:round/>
              <a:headEnd len="med" w="med" type="none"/>
              <a:tailEnd len="med" w="med" type="none"/>
            </a:ln>
          </p:spPr>
        </p:cxnSp>
        <p:sp>
          <p:nvSpPr>
            <p:cNvPr id="61" name="Google Shape;61;p13"/>
            <p:cNvSpPr/>
            <p:nvPr/>
          </p:nvSpPr>
          <p:spPr>
            <a:xfrm>
              <a:off x="6042175" y="934625"/>
              <a:ext cx="664500" cy="6645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2" name="Google Shape;62;p13"/>
          <p:cNvGrpSpPr/>
          <p:nvPr/>
        </p:nvGrpSpPr>
        <p:grpSpPr>
          <a:xfrm flipH="1" rot="1578645">
            <a:off x="722626" y="1237720"/>
            <a:ext cx="1983628" cy="780902"/>
            <a:chOff x="6185550" y="1814200"/>
            <a:chExt cx="1857250" cy="731150"/>
          </a:xfrm>
        </p:grpSpPr>
        <p:cxnSp>
          <p:nvCxnSpPr>
            <p:cNvPr id="63" name="Google Shape;63;p13"/>
            <p:cNvCxnSpPr/>
            <p:nvPr/>
          </p:nvCxnSpPr>
          <p:spPr>
            <a:xfrm flipH="1">
              <a:off x="6185550" y="2158050"/>
              <a:ext cx="1534500" cy="387300"/>
            </a:xfrm>
            <a:prstGeom prst="straightConnector1">
              <a:avLst/>
            </a:prstGeom>
            <a:noFill/>
            <a:ln cap="flat" cmpd="sng" w="9525">
              <a:solidFill>
                <a:srgbClr val="000000"/>
              </a:solidFill>
              <a:prstDash val="solid"/>
              <a:round/>
              <a:headEnd len="med" w="med" type="none"/>
              <a:tailEnd len="med" w="med" type="none"/>
            </a:ln>
          </p:spPr>
        </p:cxnSp>
        <p:sp>
          <p:nvSpPr>
            <p:cNvPr id="64" name="Google Shape;64;p13"/>
            <p:cNvSpPr/>
            <p:nvPr/>
          </p:nvSpPr>
          <p:spPr>
            <a:xfrm>
              <a:off x="7378300" y="1814200"/>
              <a:ext cx="664500" cy="664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5" name="Google Shape;65;p13"/>
          <p:cNvGrpSpPr/>
          <p:nvPr/>
        </p:nvGrpSpPr>
        <p:grpSpPr>
          <a:xfrm flipH="1" rot="1578645">
            <a:off x="2109021" y="2795838"/>
            <a:ext cx="1944805" cy="975633"/>
            <a:chOff x="4369400" y="2545175"/>
            <a:chExt cx="1820900" cy="913475"/>
          </a:xfrm>
        </p:grpSpPr>
        <p:cxnSp>
          <p:nvCxnSpPr>
            <p:cNvPr id="66" name="Google Shape;66;p13"/>
            <p:cNvCxnSpPr/>
            <p:nvPr/>
          </p:nvCxnSpPr>
          <p:spPr>
            <a:xfrm flipH="1" rot="10800000">
              <a:off x="4689400" y="2545175"/>
              <a:ext cx="1500900" cy="592800"/>
            </a:xfrm>
            <a:prstGeom prst="straightConnector1">
              <a:avLst/>
            </a:prstGeom>
            <a:noFill/>
            <a:ln cap="flat" cmpd="sng" w="9525">
              <a:solidFill>
                <a:srgbClr val="000000"/>
              </a:solidFill>
              <a:prstDash val="solid"/>
              <a:round/>
              <a:headEnd len="med" w="med" type="none"/>
              <a:tailEnd len="med" w="med" type="none"/>
            </a:ln>
          </p:spPr>
        </p:cxnSp>
        <p:sp>
          <p:nvSpPr>
            <p:cNvPr id="67" name="Google Shape;67;p13"/>
            <p:cNvSpPr/>
            <p:nvPr/>
          </p:nvSpPr>
          <p:spPr>
            <a:xfrm>
              <a:off x="4369400" y="2794150"/>
              <a:ext cx="664500" cy="664500"/>
            </a:xfrm>
            <a:prstGeom prst="ellipse">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8" name="Google Shape;68;p13"/>
          <p:cNvGrpSpPr/>
          <p:nvPr/>
        </p:nvGrpSpPr>
        <p:grpSpPr>
          <a:xfrm flipH="1" rot="1578645">
            <a:off x="1980644" y="2609568"/>
            <a:ext cx="1276075" cy="1710769"/>
            <a:chOff x="4995600" y="2545225"/>
            <a:chExt cx="1194775" cy="1601775"/>
          </a:xfrm>
        </p:grpSpPr>
        <p:cxnSp>
          <p:nvCxnSpPr>
            <p:cNvPr id="69" name="Google Shape;69;p13"/>
            <p:cNvCxnSpPr/>
            <p:nvPr/>
          </p:nvCxnSpPr>
          <p:spPr>
            <a:xfrm flipH="1" rot="10800000">
              <a:off x="5325175" y="2545225"/>
              <a:ext cx="865200" cy="1305000"/>
            </a:xfrm>
            <a:prstGeom prst="straightConnector1">
              <a:avLst/>
            </a:prstGeom>
            <a:noFill/>
            <a:ln cap="flat" cmpd="sng" w="9525">
              <a:solidFill>
                <a:srgbClr val="000000"/>
              </a:solidFill>
              <a:prstDash val="solid"/>
              <a:round/>
              <a:headEnd len="med" w="med" type="none"/>
              <a:tailEnd len="med" w="med" type="none"/>
            </a:ln>
          </p:spPr>
        </p:cxnSp>
        <p:sp>
          <p:nvSpPr>
            <p:cNvPr id="70" name="Google Shape;70;p13"/>
            <p:cNvSpPr/>
            <p:nvPr/>
          </p:nvSpPr>
          <p:spPr>
            <a:xfrm>
              <a:off x="4995600" y="3482500"/>
              <a:ext cx="664500" cy="664500"/>
            </a:xfrm>
            <a:prstGeom prst="ellipse">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1" name="Google Shape;71;p13"/>
          <p:cNvGrpSpPr/>
          <p:nvPr/>
        </p:nvGrpSpPr>
        <p:grpSpPr>
          <a:xfrm flipH="1" rot="1578645">
            <a:off x="966801" y="2074508"/>
            <a:ext cx="1383493" cy="664004"/>
            <a:chOff x="6190400" y="2545375"/>
            <a:chExt cx="1295350" cy="621700"/>
          </a:xfrm>
        </p:grpSpPr>
        <p:cxnSp>
          <p:nvCxnSpPr>
            <p:cNvPr id="72" name="Google Shape;72;p13"/>
            <p:cNvCxnSpPr/>
            <p:nvPr/>
          </p:nvCxnSpPr>
          <p:spPr>
            <a:xfrm rot="10800000">
              <a:off x="6190400" y="2545375"/>
              <a:ext cx="1085100" cy="401400"/>
            </a:xfrm>
            <a:prstGeom prst="straightConnector1">
              <a:avLst/>
            </a:prstGeom>
            <a:noFill/>
            <a:ln cap="flat" cmpd="sng" w="9525">
              <a:solidFill>
                <a:srgbClr val="000000"/>
              </a:solidFill>
              <a:prstDash val="solid"/>
              <a:round/>
              <a:headEnd len="med" w="med" type="none"/>
              <a:tailEnd len="med" w="med" type="none"/>
            </a:ln>
          </p:spPr>
        </p:cxnSp>
        <p:sp>
          <p:nvSpPr>
            <p:cNvPr id="73" name="Google Shape;73;p13"/>
            <p:cNvSpPr/>
            <p:nvPr/>
          </p:nvSpPr>
          <p:spPr>
            <a:xfrm>
              <a:off x="7031550" y="2712875"/>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3"/>
          <p:cNvGrpSpPr/>
          <p:nvPr/>
        </p:nvGrpSpPr>
        <p:grpSpPr>
          <a:xfrm flipH="1" rot="1578645">
            <a:off x="2459157" y="2311074"/>
            <a:ext cx="1561911" cy="485107"/>
            <a:chOff x="4718425" y="2096250"/>
            <a:chExt cx="1462400" cy="454200"/>
          </a:xfrm>
        </p:grpSpPr>
        <p:cxnSp>
          <p:nvCxnSpPr>
            <p:cNvPr id="75" name="Google Shape;75;p13"/>
            <p:cNvCxnSpPr/>
            <p:nvPr/>
          </p:nvCxnSpPr>
          <p:spPr>
            <a:xfrm>
              <a:off x="4947525" y="2334900"/>
              <a:ext cx="1233300" cy="205500"/>
            </a:xfrm>
            <a:prstGeom prst="straightConnector1">
              <a:avLst/>
            </a:prstGeom>
            <a:noFill/>
            <a:ln cap="flat" cmpd="sng" w="9525">
              <a:solidFill>
                <a:srgbClr val="000000"/>
              </a:solidFill>
              <a:prstDash val="solid"/>
              <a:round/>
              <a:headEnd len="med" w="med" type="none"/>
              <a:tailEnd len="med" w="med" type="none"/>
            </a:ln>
          </p:spPr>
        </p:cxnSp>
        <p:sp>
          <p:nvSpPr>
            <p:cNvPr id="76" name="Google Shape;76;p13"/>
            <p:cNvSpPr/>
            <p:nvPr/>
          </p:nvSpPr>
          <p:spPr>
            <a:xfrm>
              <a:off x="4718425" y="2096250"/>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3"/>
          <p:cNvGrpSpPr/>
          <p:nvPr/>
        </p:nvGrpSpPr>
        <p:grpSpPr>
          <a:xfrm flipH="1" rot="1578645">
            <a:off x="1623907" y="1111363"/>
            <a:ext cx="1113158" cy="1112690"/>
            <a:chOff x="6185500" y="1498650"/>
            <a:chExt cx="1042238" cy="1041800"/>
          </a:xfrm>
        </p:grpSpPr>
        <p:cxnSp>
          <p:nvCxnSpPr>
            <p:cNvPr id="78" name="Google Shape;78;p13"/>
            <p:cNvCxnSpPr/>
            <p:nvPr/>
          </p:nvCxnSpPr>
          <p:spPr>
            <a:xfrm flipH="1">
              <a:off x="6185500" y="1746950"/>
              <a:ext cx="822300" cy="793500"/>
            </a:xfrm>
            <a:prstGeom prst="straightConnector1">
              <a:avLst/>
            </a:prstGeom>
            <a:noFill/>
            <a:ln cap="flat" cmpd="sng" w="9525">
              <a:solidFill>
                <a:srgbClr val="000000"/>
              </a:solidFill>
              <a:prstDash val="solid"/>
              <a:round/>
              <a:headEnd len="med" w="med" type="none"/>
              <a:tailEnd len="med" w="med" type="none"/>
            </a:ln>
          </p:spPr>
        </p:cxnSp>
        <p:sp>
          <p:nvSpPr>
            <p:cNvPr id="79" name="Google Shape;79;p13"/>
            <p:cNvSpPr/>
            <p:nvPr/>
          </p:nvSpPr>
          <p:spPr>
            <a:xfrm>
              <a:off x="6773538" y="1498650"/>
              <a:ext cx="454200" cy="4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3"/>
          <p:cNvGrpSpPr/>
          <p:nvPr/>
        </p:nvGrpSpPr>
        <p:grpSpPr>
          <a:xfrm flipH="1" rot="1578645">
            <a:off x="1819727" y="1791398"/>
            <a:ext cx="1250896" cy="1250896"/>
            <a:chOff x="5587975" y="1952850"/>
            <a:chExt cx="1171200" cy="1171200"/>
          </a:xfrm>
        </p:grpSpPr>
        <p:sp>
          <p:nvSpPr>
            <p:cNvPr id="81" name="Google Shape;81;p13"/>
            <p:cNvSpPr/>
            <p:nvPr/>
          </p:nvSpPr>
          <p:spPr>
            <a:xfrm>
              <a:off x="5587975" y="1952850"/>
              <a:ext cx="1171200" cy="1171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673875" y="2038750"/>
              <a:ext cx="999300" cy="9993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Dijkstraaaaaaaaaaa</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15925" y="112925"/>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Implementation: Graph() </a:t>
            </a:r>
            <a:endParaRPr/>
          </a:p>
        </p:txBody>
      </p:sp>
      <p:pic>
        <p:nvPicPr>
          <p:cNvPr id="144" name="Google Shape;144;p22"/>
          <p:cNvPicPr preferRelativeResize="0"/>
          <p:nvPr/>
        </p:nvPicPr>
        <p:blipFill>
          <a:blip r:embed="rId3">
            <a:alphaModFix/>
          </a:blip>
          <a:stretch>
            <a:fillRect/>
          </a:stretch>
        </p:blipFill>
        <p:spPr>
          <a:xfrm>
            <a:off x="152400" y="2518153"/>
            <a:ext cx="6384574" cy="2520625"/>
          </a:xfrm>
          <a:prstGeom prst="rect">
            <a:avLst/>
          </a:prstGeom>
          <a:noFill/>
          <a:ln>
            <a:noFill/>
          </a:ln>
        </p:spPr>
      </p:pic>
      <p:pic>
        <p:nvPicPr>
          <p:cNvPr id="145" name="Google Shape;145;p22"/>
          <p:cNvPicPr preferRelativeResize="0"/>
          <p:nvPr/>
        </p:nvPicPr>
        <p:blipFill>
          <a:blip r:embed="rId4">
            <a:alphaModFix/>
          </a:blip>
          <a:stretch>
            <a:fillRect/>
          </a:stretch>
        </p:blipFill>
        <p:spPr>
          <a:xfrm>
            <a:off x="152400" y="664125"/>
            <a:ext cx="2695949" cy="1784026"/>
          </a:xfrm>
          <a:prstGeom prst="rect">
            <a:avLst/>
          </a:prstGeom>
          <a:noFill/>
          <a:ln>
            <a:noFill/>
          </a:ln>
        </p:spPr>
      </p:pic>
      <p:sp>
        <p:nvSpPr>
          <p:cNvPr id="146" name="Google Shape;146;p22"/>
          <p:cNvSpPr txBox="1"/>
          <p:nvPr/>
        </p:nvSpPr>
        <p:spPr>
          <a:xfrm>
            <a:off x="2189225" y="2732800"/>
            <a:ext cx="244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For when using Priority Queue (Array)</a:t>
            </a:r>
            <a:endParaRPr>
              <a:solidFill>
                <a:schemeClr val="lt1"/>
              </a:solidFill>
              <a:latin typeface="Roboto"/>
              <a:ea typeface="Roboto"/>
              <a:cs typeface="Roboto"/>
              <a:sym typeface="Roboto"/>
            </a:endParaRPr>
          </a:p>
        </p:txBody>
      </p:sp>
      <p:pic>
        <p:nvPicPr>
          <p:cNvPr id="147" name="Google Shape;147;p22"/>
          <p:cNvPicPr preferRelativeResize="0"/>
          <p:nvPr/>
        </p:nvPicPr>
        <p:blipFill>
          <a:blip r:embed="rId5">
            <a:alphaModFix/>
          </a:blip>
          <a:stretch>
            <a:fillRect/>
          </a:stretch>
        </p:blipFill>
        <p:spPr>
          <a:xfrm>
            <a:off x="4409200" y="389375"/>
            <a:ext cx="4630876" cy="2959026"/>
          </a:xfrm>
          <a:prstGeom prst="rect">
            <a:avLst/>
          </a:prstGeom>
          <a:noFill/>
          <a:ln>
            <a:noFill/>
          </a:ln>
        </p:spPr>
      </p:pic>
      <p:sp>
        <p:nvSpPr>
          <p:cNvPr id="148" name="Google Shape;148;p22"/>
          <p:cNvSpPr txBox="1"/>
          <p:nvPr/>
        </p:nvSpPr>
        <p:spPr>
          <a:xfrm>
            <a:off x="6661825" y="664125"/>
            <a:ext cx="183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For when using Heap </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23100" y="1482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Methods: Important Functions</a:t>
            </a:r>
            <a:endParaRPr/>
          </a:p>
        </p:txBody>
      </p:sp>
      <p:sp>
        <p:nvSpPr>
          <p:cNvPr id="154" name="Google Shape;154;p23"/>
          <p:cNvSpPr txBox="1"/>
          <p:nvPr/>
        </p:nvSpPr>
        <p:spPr>
          <a:xfrm>
            <a:off x="4519675" y="1123175"/>
            <a:ext cx="424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Generate Connected Graphs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This function allows you to change the density of graph, such that each node can be connected to at most a certain number (density) of other nodes.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Note that the density &lt; number of nodes, </a:t>
            </a:r>
            <a:r>
              <a:rPr lang="en">
                <a:latin typeface="Roboto"/>
                <a:ea typeface="Roboto"/>
                <a:cs typeface="Roboto"/>
                <a:sym typeface="Roboto"/>
              </a:rPr>
              <a:t>because</a:t>
            </a:r>
            <a:r>
              <a:rPr lang="en">
                <a:latin typeface="Roboto"/>
                <a:ea typeface="Roboto"/>
                <a:cs typeface="Roboto"/>
                <a:sym typeface="Roboto"/>
              </a:rPr>
              <a:t> one node can have at most V-1 edges! </a:t>
            </a:r>
            <a:endParaRPr>
              <a:latin typeface="Roboto"/>
              <a:ea typeface="Roboto"/>
              <a:cs typeface="Roboto"/>
              <a:sym typeface="Roboto"/>
            </a:endParaRPr>
          </a:p>
        </p:txBody>
      </p:sp>
      <p:pic>
        <p:nvPicPr>
          <p:cNvPr id="155" name="Google Shape;155;p23"/>
          <p:cNvPicPr preferRelativeResize="0"/>
          <p:nvPr/>
        </p:nvPicPr>
        <p:blipFill>
          <a:blip r:embed="rId3">
            <a:alphaModFix/>
          </a:blip>
          <a:stretch>
            <a:fillRect/>
          </a:stretch>
        </p:blipFill>
        <p:spPr>
          <a:xfrm>
            <a:off x="2393051" y="1547225"/>
            <a:ext cx="2989507" cy="1806925"/>
          </a:xfrm>
          <a:prstGeom prst="rect">
            <a:avLst/>
          </a:prstGeom>
          <a:noFill/>
          <a:ln>
            <a:noFill/>
          </a:ln>
        </p:spPr>
      </p:pic>
      <p:sp>
        <p:nvSpPr>
          <p:cNvPr id="156" name="Google Shape;156;p23"/>
          <p:cNvSpPr txBox="1"/>
          <p:nvPr/>
        </p:nvSpPr>
        <p:spPr>
          <a:xfrm>
            <a:off x="4519675" y="3031775"/>
            <a:ext cx="298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Time Calculation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Important to obtain averages of the same case, but different graphs. </a:t>
            </a:r>
            <a:endParaRPr>
              <a:latin typeface="Roboto"/>
              <a:ea typeface="Roboto"/>
              <a:cs typeface="Roboto"/>
              <a:sym typeface="Roboto"/>
            </a:endParaRPr>
          </a:p>
        </p:txBody>
      </p:sp>
      <p:pic>
        <p:nvPicPr>
          <p:cNvPr id="157" name="Google Shape;157;p23"/>
          <p:cNvPicPr preferRelativeResize="0"/>
          <p:nvPr/>
        </p:nvPicPr>
        <p:blipFill>
          <a:blip r:embed="rId4">
            <a:alphaModFix/>
          </a:blip>
          <a:stretch>
            <a:fillRect/>
          </a:stretch>
        </p:blipFill>
        <p:spPr>
          <a:xfrm>
            <a:off x="-410625" y="1045925"/>
            <a:ext cx="3562551" cy="36677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5400925" y="1042575"/>
            <a:ext cx="3076500" cy="26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200"/>
              <a:t>Array vs MinHeap</a:t>
            </a:r>
            <a:endParaRPr sz="6200"/>
          </a:p>
        </p:txBody>
      </p:sp>
      <p:sp>
        <p:nvSpPr>
          <p:cNvPr id="163" name="Google Shape;163;p24"/>
          <p:cNvSpPr txBox="1"/>
          <p:nvPr/>
        </p:nvSpPr>
        <p:spPr>
          <a:xfrm>
            <a:off x="6991400" y="3142600"/>
            <a:ext cx="21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4" name="Google Shape;164;p24"/>
          <p:cNvPicPr preferRelativeResize="0"/>
          <p:nvPr/>
        </p:nvPicPr>
        <p:blipFill>
          <a:blip r:embed="rId3">
            <a:alphaModFix/>
          </a:blip>
          <a:stretch>
            <a:fillRect/>
          </a:stretch>
        </p:blipFill>
        <p:spPr>
          <a:xfrm>
            <a:off x="596800" y="465350"/>
            <a:ext cx="3522275" cy="2279125"/>
          </a:xfrm>
          <a:prstGeom prst="rect">
            <a:avLst/>
          </a:prstGeom>
          <a:noFill/>
          <a:ln>
            <a:noFill/>
          </a:ln>
        </p:spPr>
      </p:pic>
      <p:pic>
        <p:nvPicPr>
          <p:cNvPr id="165" name="Google Shape;165;p24"/>
          <p:cNvPicPr preferRelativeResize="0"/>
          <p:nvPr/>
        </p:nvPicPr>
        <p:blipFill>
          <a:blip r:embed="rId4">
            <a:alphaModFix/>
          </a:blip>
          <a:stretch>
            <a:fillRect/>
          </a:stretch>
        </p:blipFill>
        <p:spPr>
          <a:xfrm>
            <a:off x="501900" y="3324375"/>
            <a:ext cx="4523026" cy="129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 follows the general trend</a:t>
            </a:r>
            <a:endParaRPr/>
          </a:p>
        </p:txBody>
      </p:sp>
      <p:pic>
        <p:nvPicPr>
          <p:cNvPr id="171" name="Google Shape;171;p25"/>
          <p:cNvPicPr preferRelativeResize="0"/>
          <p:nvPr/>
        </p:nvPicPr>
        <p:blipFill>
          <a:blip r:embed="rId3">
            <a:alphaModFix/>
          </a:blip>
          <a:stretch>
            <a:fillRect/>
          </a:stretch>
        </p:blipFill>
        <p:spPr>
          <a:xfrm>
            <a:off x="1258775" y="1017850"/>
            <a:ext cx="6201421" cy="3820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45400" y="160000"/>
            <a:ext cx="4009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 vs MinHeap, varying n</a:t>
            </a:r>
            <a:endParaRPr/>
          </a:p>
        </p:txBody>
      </p:sp>
      <p:pic>
        <p:nvPicPr>
          <p:cNvPr id="177" name="Google Shape;177;p26"/>
          <p:cNvPicPr preferRelativeResize="0"/>
          <p:nvPr/>
        </p:nvPicPr>
        <p:blipFill>
          <a:blip r:embed="rId3">
            <a:alphaModFix/>
          </a:blip>
          <a:stretch>
            <a:fillRect/>
          </a:stretch>
        </p:blipFill>
        <p:spPr>
          <a:xfrm>
            <a:off x="719700" y="693400"/>
            <a:ext cx="3260900" cy="2255050"/>
          </a:xfrm>
          <a:prstGeom prst="rect">
            <a:avLst/>
          </a:prstGeom>
          <a:noFill/>
          <a:ln>
            <a:noFill/>
          </a:ln>
        </p:spPr>
      </p:pic>
      <p:pic>
        <p:nvPicPr>
          <p:cNvPr id="178" name="Google Shape;178;p26"/>
          <p:cNvPicPr preferRelativeResize="0"/>
          <p:nvPr/>
        </p:nvPicPr>
        <p:blipFill>
          <a:blip r:embed="rId4">
            <a:alphaModFix/>
          </a:blip>
          <a:stretch>
            <a:fillRect/>
          </a:stretch>
        </p:blipFill>
        <p:spPr>
          <a:xfrm>
            <a:off x="5178175" y="693400"/>
            <a:ext cx="3260900" cy="2255053"/>
          </a:xfrm>
          <a:prstGeom prst="rect">
            <a:avLst/>
          </a:prstGeom>
          <a:noFill/>
          <a:ln>
            <a:noFill/>
          </a:ln>
        </p:spPr>
      </p:pic>
      <p:pic>
        <p:nvPicPr>
          <p:cNvPr id="179" name="Google Shape;179;p26"/>
          <p:cNvPicPr preferRelativeResize="0"/>
          <p:nvPr/>
        </p:nvPicPr>
        <p:blipFill>
          <a:blip r:embed="rId5">
            <a:alphaModFix/>
          </a:blip>
          <a:stretch>
            <a:fillRect/>
          </a:stretch>
        </p:blipFill>
        <p:spPr>
          <a:xfrm>
            <a:off x="635363" y="2922350"/>
            <a:ext cx="3057625" cy="2083375"/>
          </a:xfrm>
          <a:prstGeom prst="rect">
            <a:avLst/>
          </a:prstGeom>
          <a:noFill/>
          <a:ln>
            <a:noFill/>
          </a:ln>
        </p:spPr>
      </p:pic>
      <p:pic>
        <p:nvPicPr>
          <p:cNvPr id="180" name="Google Shape;180;p26"/>
          <p:cNvPicPr preferRelativeResize="0"/>
          <p:nvPr/>
        </p:nvPicPr>
        <p:blipFill>
          <a:blip r:embed="rId6">
            <a:alphaModFix/>
          </a:blip>
          <a:stretch>
            <a:fillRect/>
          </a:stretch>
        </p:blipFill>
        <p:spPr>
          <a:xfrm>
            <a:off x="5334375" y="2922350"/>
            <a:ext cx="3057599" cy="208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Empirical Trends: Changing n, constant densities</a:t>
            </a:r>
            <a:endParaRPr/>
          </a:p>
        </p:txBody>
      </p:sp>
      <p:pic>
        <p:nvPicPr>
          <p:cNvPr id="186" name="Google Shape;186;p27"/>
          <p:cNvPicPr preferRelativeResize="0"/>
          <p:nvPr/>
        </p:nvPicPr>
        <p:blipFill>
          <a:blip r:embed="rId3">
            <a:alphaModFix/>
          </a:blip>
          <a:stretch>
            <a:fillRect/>
          </a:stretch>
        </p:blipFill>
        <p:spPr>
          <a:xfrm>
            <a:off x="4590850" y="1320400"/>
            <a:ext cx="4109500" cy="2841900"/>
          </a:xfrm>
          <a:prstGeom prst="rect">
            <a:avLst/>
          </a:prstGeom>
          <a:noFill/>
          <a:ln>
            <a:noFill/>
          </a:ln>
        </p:spPr>
      </p:pic>
      <p:sp>
        <p:nvSpPr>
          <p:cNvPr id="187" name="Google Shape;187;p27"/>
          <p:cNvSpPr txBox="1"/>
          <p:nvPr/>
        </p:nvSpPr>
        <p:spPr>
          <a:xfrm>
            <a:off x="800375" y="1070500"/>
            <a:ext cx="50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
            </a:r>
            <a:r>
              <a:rPr lang="en">
                <a:latin typeface="Roboto"/>
                <a:ea typeface="Roboto"/>
                <a:cs typeface="Roboto"/>
                <a:sym typeface="Roboto"/>
              </a:rPr>
              <a:t> = 50, 100, 200, 300</a:t>
            </a:r>
            <a:endParaRPr>
              <a:latin typeface="Roboto"/>
              <a:ea typeface="Roboto"/>
              <a:cs typeface="Roboto"/>
              <a:sym typeface="Roboto"/>
            </a:endParaRPr>
          </a:p>
        </p:txBody>
      </p:sp>
      <p:sp>
        <p:nvSpPr>
          <p:cNvPr id="188" name="Google Shape;188;p27"/>
          <p:cNvSpPr txBox="1"/>
          <p:nvPr/>
        </p:nvSpPr>
        <p:spPr>
          <a:xfrm>
            <a:off x="1800825" y="4107750"/>
            <a:ext cx="118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Array, adjMat</a:t>
            </a:r>
            <a:endParaRPr>
              <a:latin typeface="Roboto"/>
              <a:ea typeface="Roboto"/>
              <a:cs typeface="Roboto"/>
              <a:sym typeface="Roboto"/>
            </a:endParaRPr>
          </a:p>
        </p:txBody>
      </p:sp>
      <p:sp>
        <p:nvSpPr>
          <p:cNvPr id="189" name="Google Shape;189;p27"/>
          <p:cNvSpPr txBox="1"/>
          <p:nvPr/>
        </p:nvSpPr>
        <p:spPr>
          <a:xfrm>
            <a:off x="6343375" y="4162300"/>
            <a:ext cx="118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Min Heap, adjList</a:t>
            </a:r>
            <a:endParaRPr>
              <a:latin typeface="Roboto"/>
              <a:ea typeface="Roboto"/>
              <a:cs typeface="Roboto"/>
              <a:sym typeface="Roboto"/>
            </a:endParaRPr>
          </a:p>
        </p:txBody>
      </p:sp>
      <p:pic>
        <p:nvPicPr>
          <p:cNvPr id="190" name="Google Shape;190;p27"/>
          <p:cNvPicPr preferRelativeResize="0"/>
          <p:nvPr/>
        </p:nvPicPr>
        <p:blipFill>
          <a:blip r:embed="rId4">
            <a:alphaModFix/>
          </a:blip>
          <a:stretch>
            <a:fillRect/>
          </a:stretch>
        </p:blipFill>
        <p:spPr>
          <a:xfrm>
            <a:off x="376050" y="1546900"/>
            <a:ext cx="3838443" cy="2615400"/>
          </a:xfrm>
          <a:prstGeom prst="rect">
            <a:avLst/>
          </a:prstGeom>
          <a:noFill/>
          <a:ln>
            <a:noFill/>
          </a:ln>
        </p:spPr>
      </p:pic>
      <p:sp>
        <p:nvSpPr>
          <p:cNvPr id="191" name="Google Shape;191;p27"/>
          <p:cNvSpPr txBox="1"/>
          <p:nvPr/>
        </p:nvSpPr>
        <p:spPr>
          <a:xfrm>
            <a:off x="4495100" y="-1264775"/>
            <a:ext cx="73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91825" y="289475"/>
            <a:ext cx="62169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best case for MinHeap?</a:t>
            </a:r>
            <a:endParaRPr/>
          </a:p>
        </p:txBody>
      </p:sp>
      <p:pic>
        <p:nvPicPr>
          <p:cNvPr id="197" name="Google Shape;197;p28"/>
          <p:cNvPicPr preferRelativeResize="0"/>
          <p:nvPr/>
        </p:nvPicPr>
        <p:blipFill>
          <a:blip r:embed="rId3">
            <a:alphaModFix/>
          </a:blip>
          <a:stretch>
            <a:fillRect/>
          </a:stretch>
        </p:blipFill>
        <p:spPr>
          <a:xfrm>
            <a:off x="199226" y="770675"/>
            <a:ext cx="3583550" cy="2371925"/>
          </a:xfrm>
          <a:prstGeom prst="rect">
            <a:avLst/>
          </a:prstGeom>
          <a:noFill/>
          <a:ln>
            <a:noFill/>
          </a:ln>
        </p:spPr>
      </p:pic>
      <p:pic>
        <p:nvPicPr>
          <p:cNvPr id="198" name="Google Shape;198;p28"/>
          <p:cNvPicPr preferRelativeResize="0"/>
          <p:nvPr/>
        </p:nvPicPr>
        <p:blipFill>
          <a:blip r:embed="rId4">
            <a:alphaModFix/>
          </a:blip>
          <a:stretch>
            <a:fillRect/>
          </a:stretch>
        </p:blipFill>
        <p:spPr>
          <a:xfrm>
            <a:off x="609638" y="3170900"/>
            <a:ext cx="2762715" cy="1828625"/>
          </a:xfrm>
          <a:prstGeom prst="rect">
            <a:avLst/>
          </a:prstGeom>
          <a:noFill/>
          <a:ln>
            <a:noFill/>
          </a:ln>
        </p:spPr>
      </p:pic>
      <p:pic>
        <p:nvPicPr>
          <p:cNvPr id="199" name="Google Shape;199;p28"/>
          <p:cNvPicPr preferRelativeResize="0"/>
          <p:nvPr/>
        </p:nvPicPr>
        <p:blipFill>
          <a:blip r:embed="rId5">
            <a:alphaModFix/>
          </a:blip>
          <a:stretch>
            <a:fillRect/>
          </a:stretch>
        </p:blipFill>
        <p:spPr>
          <a:xfrm>
            <a:off x="4241200" y="381650"/>
            <a:ext cx="4343625" cy="2996350"/>
          </a:xfrm>
          <a:prstGeom prst="rect">
            <a:avLst/>
          </a:prstGeom>
          <a:noFill/>
          <a:ln>
            <a:noFill/>
          </a:ln>
        </p:spPr>
      </p:pic>
      <p:sp>
        <p:nvSpPr>
          <p:cNvPr id="200" name="Google Shape;200;p28"/>
          <p:cNvSpPr txBox="1"/>
          <p:nvPr/>
        </p:nvSpPr>
        <p:spPr>
          <a:xfrm>
            <a:off x="5001325" y="3378000"/>
            <a:ext cx="358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Rate of growth in average time much much </a:t>
            </a:r>
            <a:r>
              <a:rPr b="1" lang="en">
                <a:latin typeface="Roboto"/>
                <a:ea typeface="Roboto"/>
                <a:cs typeface="Roboto"/>
                <a:sym typeface="Roboto"/>
              </a:rPr>
              <a:t>lower </a:t>
            </a:r>
            <a:r>
              <a:rPr lang="en">
                <a:latin typeface="Roboto"/>
                <a:ea typeface="Roboto"/>
                <a:cs typeface="Roboto"/>
                <a:sym typeface="Roboto"/>
              </a:rPr>
              <a:t>using Minimum Heap for sparse graph</a:t>
            </a:r>
            <a:endParaRPr>
              <a:latin typeface="Roboto"/>
              <a:ea typeface="Roboto"/>
              <a:cs typeface="Roboto"/>
              <a:sym typeface="Roboto"/>
            </a:endParaRPr>
          </a:p>
        </p:txBody>
      </p:sp>
      <p:sp>
        <p:nvSpPr>
          <p:cNvPr id="201" name="Google Shape;201;p28"/>
          <p:cNvSpPr txBox="1"/>
          <p:nvPr/>
        </p:nvSpPr>
        <p:spPr>
          <a:xfrm>
            <a:off x="5001325" y="4209300"/>
            <a:ext cx="358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Reasoning: Using adjacency list, we only need to loop through the adjacent nodes, not all the nodes.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16025" y="230650"/>
            <a:ext cx="43743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case of d = 1: </a:t>
            </a:r>
            <a:endParaRPr/>
          </a:p>
        </p:txBody>
      </p:sp>
      <p:sp>
        <p:nvSpPr>
          <p:cNvPr id="207" name="Google Shape;207;p29"/>
          <p:cNvSpPr txBox="1"/>
          <p:nvPr>
            <p:ph idx="1" type="body"/>
          </p:nvPr>
        </p:nvSpPr>
        <p:spPr>
          <a:xfrm>
            <a:off x="710275" y="711850"/>
            <a:ext cx="4692300" cy="5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Sparse connected graph </a:t>
            </a:r>
            <a:endParaRPr/>
          </a:p>
          <a:p>
            <a:pPr indent="0" lvl="0" marL="0" rtl="0" algn="l">
              <a:spcBef>
                <a:spcPts val="1600"/>
              </a:spcBef>
              <a:spcAft>
                <a:spcPts val="1600"/>
              </a:spcAft>
              <a:buNone/>
            </a:pPr>
            <a:r>
              <a:t/>
            </a:r>
            <a:endParaRPr/>
          </a:p>
        </p:txBody>
      </p:sp>
      <p:pic>
        <p:nvPicPr>
          <p:cNvPr id="208" name="Google Shape;208;p29"/>
          <p:cNvPicPr preferRelativeResize="0"/>
          <p:nvPr/>
        </p:nvPicPr>
        <p:blipFill>
          <a:blip r:embed="rId3">
            <a:alphaModFix/>
          </a:blip>
          <a:stretch>
            <a:fillRect/>
          </a:stretch>
        </p:blipFill>
        <p:spPr>
          <a:xfrm>
            <a:off x="710275" y="1254250"/>
            <a:ext cx="5249850" cy="3630500"/>
          </a:xfrm>
          <a:prstGeom prst="rect">
            <a:avLst/>
          </a:prstGeom>
          <a:noFill/>
          <a:ln>
            <a:noFill/>
          </a:ln>
        </p:spPr>
      </p:pic>
      <p:sp>
        <p:nvSpPr>
          <p:cNvPr id="209" name="Google Shape;209;p29"/>
          <p:cNvSpPr txBox="1"/>
          <p:nvPr/>
        </p:nvSpPr>
        <p:spPr>
          <a:xfrm>
            <a:off x="6247200" y="2653850"/>
            <a:ext cx="261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can observe that MinHeap performs better </a:t>
            </a:r>
            <a:r>
              <a:rPr lang="en">
                <a:latin typeface="Roboto"/>
                <a:ea typeface="Roboto"/>
                <a:cs typeface="Roboto"/>
                <a:sym typeface="Roboto"/>
              </a:rPr>
              <a:t>when</a:t>
            </a:r>
            <a:r>
              <a:rPr lang="en">
                <a:latin typeface="Roboto"/>
                <a:ea typeface="Roboto"/>
                <a:cs typeface="Roboto"/>
                <a:sym typeface="Roboto"/>
              </a:rPr>
              <a:t> the </a:t>
            </a:r>
            <a:r>
              <a:rPr lang="en">
                <a:latin typeface="Roboto"/>
                <a:ea typeface="Roboto"/>
                <a:cs typeface="Roboto"/>
                <a:sym typeface="Roboto"/>
              </a:rPr>
              <a:t>graph</a:t>
            </a:r>
            <a:r>
              <a:rPr lang="en">
                <a:latin typeface="Roboto"/>
                <a:ea typeface="Roboto"/>
                <a:cs typeface="Roboto"/>
                <a:sym typeface="Roboto"/>
              </a:rPr>
              <a:t> is sparsely connected</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74875" y="222425"/>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if it was sparse in general?</a:t>
            </a:r>
            <a:endParaRPr/>
          </a:p>
        </p:txBody>
      </p:sp>
      <p:pic>
        <p:nvPicPr>
          <p:cNvPr id="215" name="Google Shape;215;p30"/>
          <p:cNvPicPr preferRelativeResize="0"/>
          <p:nvPr/>
        </p:nvPicPr>
        <p:blipFill>
          <a:blip r:embed="rId3">
            <a:alphaModFix/>
          </a:blip>
          <a:stretch>
            <a:fillRect/>
          </a:stretch>
        </p:blipFill>
        <p:spPr>
          <a:xfrm>
            <a:off x="1808425" y="835675"/>
            <a:ext cx="5988451" cy="404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best case for Array? </a:t>
            </a:r>
            <a:endParaRPr/>
          </a:p>
        </p:txBody>
      </p:sp>
      <p:pic>
        <p:nvPicPr>
          <p:cNvPr id="221" name="Google Shape;221;p31"/>
          <p:cNvPicPr preferRelativeResize="0"/>
          <p:nvPr/>
        </p:nvPicPr>
        <p:blipFill>
          <a:blip r:embed="rId3">
            <a:alphaModFix/>
          </a:blip>
          <a:stretch>
            <a:fillRect/>
          </a:stretch>
        </p:blipFill>
        <p:spPr>
          <a:xfrm>
            <a:off x="2052050" y="1182000"/>
            <a:ext cx="4491375" cy="2972800"/>
          </a:xfrm>
          <a:prstGeom prst="rect">
            <a:avLst/>
          </a:prstGeom>
          <a:noFill/>
          <a:ln>
            <a:noFill/>
          </a:ln>
        </p:spPr>
      </p:pic>
      <p:sp>
        <p:nvSpPr>
          <p:cNvPr id="222" name="Google Shape;222;p31"/>
          <p:cNvSpPr txBox="1"/>
          <p:nvPr/>
        </p:nvSpPr>
        <p:spPr>
          <a:xfrm>
            <a:off x="2394600" y="4249000"/>
            <a:ext cx="435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would expect that complete graphs will be the best cases for adjacency matrix (&amp; using Array)</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 Page</a:t>
            </a:r>
            <a:endParaRPr/>
          </a:p>
        </p:txBody>
      </p:sp>
      <p:sp>
        <p:nvSpPr>
          <p:cNvPr id="88" name="Google Shape;88;p1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Adjacency Matrix + Array (Time Complexity)</a:t>
            </a:r>
            <a:endParaRPr/>
          </a:p>
          <a:p>
            <a:pPr indent="-342900" lvl="0" marL="457200" rtl="0" algn="l">
              <a:spcBef>
                <a:spcPts val="0"/>
              </a:spcBef>
              <a:spcAft>
                <a:spcPts val="0"/>
              </a:spcAft>
              <a:buSzPts val="1800"/>
              <a:buChar char="●"/>
            </a:pPr>
            <a:r>
              <a:rPr lang="en"/>
              <a:t>Adjacency List + MinHeap (Time Complexity)</a:t>
            </a:r>
            <a:endParaRPr/>
          </a:p>
          <a:p>
            <a:pPr indent="-342900" lvl="0" marL="457200" rtl="0" algn="l">
              <a:spcBef>
                <a:spcPts val="0"/>
              </a:spcBef>
              <a:spcAft>
                <a:spcPts val="0"/>
              </a:spcAft>
              <a:buSzPts val="1800"/>
              <a:buChar char="●"/>
            </a:pPr>
            <a:r>
              <a:rPr lang="en"/>
              <a:t>Our Implementation</a:t>
            </a:r>
            <a:endParaRPr/>
          </a:p>
          <a:p>
            <a:pPr indent="-342900" lvl="0" marL="457200" rtl="0" algn="l">
              <a:spcBef>
                <a:spcPts val="0"/>
              </a:spcBef>
              <a:spcAft>
                <a:spcPts val="0"/>
              </a:spcAft>
              <a:buSzPts val="1800"/>
              <a:buChar char="●"/>
            </a:pPr>
            <a:r>
              <a:rPr lang="en"/>
              <a:t>Sparse vs Dense Graph (Theoretical)</a:t>
            </a:r>
            <a:endParaRPr/>
          </a:p>
          <a:p>
            <a:pPr indent="-342900" lvl="0" marL="457200" rtl="0" algn="l">
              <a:spcBef>
                <a:spcPts val="0"/>
              </a:spcBef>
              <a:spcAft>
                <a:spcPts val="0"/>
              </a:spcAft>
              <a:buSzPts val="1800"/>
              <a:buChar char="●"/>
            </a:pPr>
            <a:r>
              <a:rPr lang="en"/>
              <a:t>Empirical Trends </a:t>
            </a:r>
            <a:endParaRPr/>
          </a:p>
          <a:p>
            <a:pPr indent="-342900" lvl="0" marL="457200" rtl="0" algn="l">
              <a:spcBef>
                <a:spcPts val="0"/>
              </a:spcBef>
              <a:spcAft>
                <a:spcPts val="0"/>
              </a:spcAft>
              <a:buSzPts val="1800"/>
              <a:buChar char="●"/>
            </a:pPr>
            <a:r>
              <a:rPr lang="en"/>
              <a:t>Array + AdjMatrix </a:t>
            </a:r>
            <a:r>
              <a:rPr b="1" lang="en"/>
              <a:t>vs</a:t>
            </a:r>
            <a:r>
              <a:rPr lang="en"/>
              <a:t> MinHeap + AdjList </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205925" y="119050"/>
            <a:ext cx="82887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Array Performs Better: </a:t>
            </a:r>
            <a:r>
              <a:rPr lang="en"/>
              <a:t>Complete </a:t>
            </a:r>
            <a:r>
              <a:rPr lang="en"/>
              <a:t>Graphs</a:t>
            </a:r>
            <a:endParaRPr/>
          </a:p>
        </p:txBody>
      </p:sp>
      <p:pic>
        <p:nvPicPr>
          <p:cNvPr id="228" name="Google Shape;228;p32"/>
          <p:cNvPicPr preferRelativeResize="0"/>
          <p:nvPr/>
        </p:nvPicPr>
        <p:blipFill>
          <a:blip r:embed="rId3">
            <a:alphaModFix/>
          </a:blip>
          <a:stretch>
            <a:fillRect/>
          </a:stretch>
        </p:blipFill>
        <p:spPr>
          <a:xfrm>
            <a:off x="374575" y="735921"/>
            <a:ext cx="4770000" cy="3194880"/>
          </a:xfrm>
          <a:prstGeom prst="rect">
            <a:avLst/>
          </a:prstGeom>
          <a:noFill/>
          <a:ln>
            <a:noFill/>
          </a:ln>
        </p:spPr>
      </p:pic>
      <p:sp>
        <p:nvSpPr>
          <p:cNvPr id="229" name="Google Shape;229;p32"/>
          <p:cNvSpPr txBox="1"/>
          <p:nvPr/>
        </p:nvSpPr>
        <p:spPr>
          <a:xfrm>
            <a:off x="5469325" y="1195825"/>
            <a:ext cx="2683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Because array implementation uses AdjMatrix, and Matrices have better cache performance.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(according to Stack Overflow)</a:t>
            </a:r>
            <a:endParaRPr>
              <a:latin typeface="Roboto"/>
              <a:ea typeface="Roboto"/>
              <a:cs typeface="Roboto"/>
              <a:sym typeface="Roboto"/>
            </a:endParaRPr>
          </a:p>
        </p:txBody>
      </p:sp>
      <p:pic>
        <p:nvPicPr>
          <p:cNvPr id="230" name="Google Shape;230;p32"/>
          <p:cNvPicPr preferRelativeResize="0"/>
          <p:nvPr/>
        </p:nvPicPr>
        <p:blipFill>
          <a:blip r:embed="rId4">
            <a:alphaModFix/>
          </a:blip>
          <a:stretch>
            <a:fillRect/>
          </a:stretch>
        </p:blipFill>
        <p:spPr>
          <a:xfrm>
            <a:off x="3434100" y="3930800"/>
            <a:ext cx="4992050" cy="95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16125" y="3241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Array Performs Better: Complete Graphs (in C)</a:t>
            </a:r>
            <a:endParaRPr/>
          </a:p>
        </p:txBody>
      </p:sp>
      <p:sp>
        <p:nvSpPr>
          <p:cNvPr id="236" name="Google Shape;236;p33"/>
          <p:cNvSpPr txBox="1"/>
          <p:nvPr/>
        </p:nvSpPr>
        <p:spPr>
          <a:xfrm>
            <a:off x="6768275" y="1298975"/>
            <a:ext cx="18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implementation</a:t>
            </a:r>
            <a:endParaRPr>
              <a:latin typeface="Roboto"/>
              <a:ea typeface="Roboto"/>
              <a:cs typeface="Roboto"/>
              <a:sym typeface="Roboto"/>
            </a:endParaRPr>
          </a:p>
        </p:txBody>
      </p:sp>
      <p:pic>
        <p:nvPicPr>
          <p:cNvPr id="237" name="Google Shape;237;p33"/>
          <p:cNvPicPr preferRelativeResize="0"/>
          <p:nvPr/>
        </p:nvPicPr>
        <p:blipFill>
          <a:blip r:embed="rId3">
            <a:alphaModFix/>
          </a:blip>
          <a:stretch>
            <a:fillRect/>
          </a:stretch>
        </p:blipFill>
        <p:spPr>
          <a:xfrm>
            <a:off x="152400" y="957750"/>
            <a:ext cx="6463474" cy="38137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3" name="Google Shape;243;p3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graph is dense and compact → Complete graph</a:t>
            </a:r>
            <a:endParaRPr/>
          </a:p>
          <a:p>
            <a:pPr indent="-342900" lvl="0" marL="457200" rtl="0" algn="l">
              <a:spcBef>
                <a:spcPts val="1600"/>
              </a:spcBef>
              <a:spcAft>
                <a:spcPts val="0"/>
              </a:spcAft>
              <a:buSzPts val="1800"/>
              <a:buChar char="●"/>
            </a:pPr>
            <a:r>
              <a:rPr lang="en"/>
              <a:t>Use Adjacency Matrix with Array as Priority Queue</a:t>
            </a:r>
            <a:endParaRPr/>
          </a:p>
          <a:p>
            <a:pPr indent="0" lvl="0" marL="0" rtl="0" algn="l">
              <a:spcBef>
                <a:spcPts val="1600"/>
              </a:spcBef>
              <a:spcAft>
                <a:spcPts val="0"/>
              </a:spcAft>
              <a:buNone/>
            </a:pPr>
            <a:r>
              <a:rPr lang="en"/>
              <a:t>If the graph is sparse and less compact → Incomplete graph</a:t>
            </a:r>
            <a:endParaRPr/>
          </a:p>
          <a:p>
            <a:pPr indent="-342900" lvl="0" marL="457200" rtl="0" algn="l">
              <a:spcBef>
                <a:spcPts val="1600"/>
              </a:spcBef>
              <a:spcAft>
                <a:spcPts val="0"/>
              </a:spcAft>
              <a:buSzPts val="1800"/>
              <a:buChar char="●"/>
            </a:pPr>
            <a:r>
              <a:rPr lang="en"/>
              <a:t>Use Adjacency List with MinHeap as Priority Queue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10250" y="263175"/>
            <a:ext cx="49641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 other findings and thoughts</a:t>
            </a:r>
            <a:endParaRPr/>
          </a:p>
        </p:txBody>
      </p:sp>
      <p:sp>
        <p:nvSpPr>
          <p:cNvPr id="249" name="Google Shape;249;p35"/>
          <p:cNvSpPr txBox="1"/>
          <p:nvPr/>
        </p:nvSpPr>
        <p:spPr>
          <a:xfrm>
            <a:off x="114825" y="744375"/>
            <a:ext cx="48351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Using </a:t>
            </a:r>
            <a:r>
              <a:rPr b="1" lang="en">
                <a:latin typeface="Roboto"/>
                <a:ea typeface="Roboto"/>
                <a:cs typeface="Roboto"/>
                <a:sym typeface="Roboto"/>
              </a:rPr>
              <a:t>numpy matrix to represent our AdjMatrix may make operations faster</a:t>
            </a:r>
            <a:r>
              <a:rPr lang="en">
                <a:latin typeface="Roboto"/>
                <a:ea typeface="Roboto"/>
                <a:cs typeface="Roboto"/>
                <a:sym typeface="Roboto"/>
              </a:rPr>
              <a:t> (in the context of Python)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variation in weights also affects performance.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This is because by mistake, we randomly generated </a:t>
            </a:r>
            <a:r>
              <a:rPr b="1" lang="en">
                <a:latin typeface="Roboto"/>
                <a:ea typeface="Roboto"/>
                <a:cs typeface="Roboto"/>
                <a:sym typeface="Roboto"/>
              </a:rPr>
              <a:t>weights only from [1,10] </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b="1" lang="en">
                <a:solidFill>
                  <a:schemeClr val="dk1"/>
                </a:solidFill>
                <a:latin typeface="Roboto"/>
                <a:ea typeface="Roboto"/>
                <a:cs typeface="Roboto"/>
                <a:sym typeface="Roboto"/>
              </a:rPr>
              <a:t>This may suggest that the dijkstra takes longer to find the shortest path because the difference between values may be very small and therefore</a:t>
            </a:r>
            <a:r>
              <a:rPr lang="en">
                <a:solidFill>
                  <a:schemeClr val="dk1"/>
                </a:solidFill>
                <a:latin typeface="Roboto"/>
                <a:ea typeface="Roboto"/>
                <a:cs typeface="Roboto"/>
                <a:sym typeface="Roboto"/>
              </a:rPr>
              <a:t>, when you pick from the queue, </a:t>
            </a:r>
            <a:r>
              <a:rPr b="1" lang="en">
                <a:solidFill>
                  <a:schemeClr val="dk1"/>
                </a:solidFill>
                <a:latin typeface="Roboto"/>
                <a:ea typeface="Roboto"/>
                <a:cs typeface="Roboto"/>
                <a:sym typeface="Roboto"/>
              </a:rPr>
              <a:t>there are high chances that you have to explore more nodes. </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Our </a:t>
            </a:r>
            <a:r>
              <a:rPr b="1" lang="en">
                <a:latin typeface="Roboto"/>
                <a:ea typeface="Roboto"/>
                <a:cs typeface="Roboto"/>
                <a:sym typeface="Roboto"/>
              </a:rPr>
              <a:t>array implementation showed worse performance (weights [1,10])</a:t>
            </a:r>
            <a:r>
              <a:rPr lang="en">
                <a:latin typeface="Roboto"/>
                <a:ea typeface="Roboto"/>
                <a:cs typeface="Roboto"/>
                <a:sym typeface="Roboto"/>
              </a:rPr>
              <a:t> highly because the advantage in better cache performance was </a:t>
            </a:r>
            <a:r>
              <a:rPr b="1" lang="en">
                <a:latin typeface="Roboto"/>
                <a:ea typeface="Roboto"/>
                <a:cs typeface="Roboto"/>
                <a:sym typeface="Roboto"/>
              </a:rPr>
              <a:t>masked by the better O(ElogV) of the MinHeap Implementation.</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CPython!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50" name="Google Shape;250;p35"/>
          <p:cNvPicPr preferRelativeResize="0"/>
          <p:nvPr/>
        </p:nvPicPr>
        <p:blipFill>
          <a:blip r:embed="rId3">
            <a:alphaModFix/>
          </a:blip>
          <a:stretch>
            <a:fillRect/>
          </a:stretch>
        </p:blipFill>
        <p:spPr>
          <a:xfrm>
            <a:off x="5115350" y="1215550"/>
            <a:ext cx="3789349" cy="2538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616125" y="3241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Incomplete Graphs (in C)</a:t>
            </a:r>
            <a:endParaRPr/>
          </a:p>
        </p:txBody>
      </p:sp>
      <p:sp>
        <p:nvSpPr>
          <p:cNvPr id="256" name="Google Shape;256;p36"/>
          <p:cNvSpPr txBox="1"/>
          <p:nvPr/>
        </p:nvSpPr>
        <p:spPr>
          <a:xfrm>
            <a:off x="6768275" y="1298975"/>
            <a:ext cx="18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implementation</a:t>
            </a:r>
            <a:endParaRPr>
              <a:latin typeface="Roboto"/>
              <a:ea typeface="Roboto"/>
              <a:cs typeface="Roboto"/>
              <a:sym typeface="Roboto"/>
            </a:endParaRPr>
          </a:p>
        </p:txBody>
      </p:sp>
      <p:pic>
        <p:nvPicPr>
          <p:cNvPr id="257" name="Google Shape;257;p36"/>
          <p:cNvPicPr preferRelativeResize="0"/>
          <p:nvPr/>
        </p:nvPicPr>
        <p:blipFill>
          <a:blip r:embed="rId3">
            <a:alphaModFix/>
          </a:blip>
          <a:stretch>
            <a:fillRect/>
          </a:stretch>
        </p:blipFill>
        <p:spPr>
          <a:xfrm>
            <a:off x="152400" y="957750"/>
            <a:ext cx="6463476" cy="38849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239475" y="136450"/>
            <a:ext cx="51159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 vs MinHeap, varying density</a:t>
            </a:r>
            <a:endParaRPr/>
          </a:p>
        </p:txBody>
      </p:sp>
      <p:pic>
        <p:nvPicPr>
          <p:cNvPr id="268" name="Google Shape;268;p38"/>
          <p:cNvPicPr preferRelativeResize="0"/>
          <p:nvPr/>
        </p:nvPicPr>
        <p:blipFill>
          <a:blip r:embed="rId3">
            <a:alphaModFix/>
          </a:blip>
          <a:stretch>
            <a:fillRect/>
          </a:stretch>
        </p:blipFill>
        <p:spPr>
          <a:xfrm>
            <a:off x="827975" y="1008901"/>
            <a:ext cx="3605900" cy="2498575"/>
          </a:xfrm>
          <a:prstGeom prst="rect">
            <a:avLst/>
          </a:prstGeom>
          <a:noFill/>
          <a:ln>
            <a:noFill/>
          </a:ln>
        </p:spPr>
      </p:pic>
      <p:pic>
        <p:nvPicPr>
          <p:cNvPr id="269" name="Google Shape;269;p38"/>
          <p:cNvPicPr preferRelativeResize="0"/>
          <p:nvPr/>
        </p:nvPicPr>
        <p:blipFill>
          <a:blip r:embed="rId4">
            <a:alphaModFix/>
          </a:blip>
          <a:stretch>
            <a:fillRect/>
          </a:stretch>
        </p:blipFill>
        <p:spPr>
          <a:xfrm>
            <a:off x="5355375" y="388174"/>
            <a:ext cx="3335350" cy="2269413"/>
          </a:xfrm>
          <a:prstGeom prst="rect">
            <a:avLst/>
          </a:prstGeom>
          <a:noFill/>
          <a:ln>
            <a:noFill/>
          </a:ln>
        </p:spPr>
      </p:pic>
      <p:pic>
        <p:nvPicPr>
          <p:cNvPr id="270" name="Google Shape;270;p38"/>
          <p:cNvPicPr preferRelativeResize="0"/>
          <p:nvPr/>
        </p:nvPicPr>
        <p:blipFill>
          <a:blip r:embed="rId5">
            <a:alphaModFix/>
          </a:blip>
          <a:stretch>
            <a:fillRect/>
          </a:stretch>
        </p:blipFill>
        <p:spPr>
          <a:xfrm>
            <a:off x="5455725" y="2763500"/>
            <a:ext cx="3134650" cy="213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Changing Density, </a:t>
            </a:r>
            <a:r>
              <a:rPr lang="en"/>
              <a:t>Constant</a:t>
            </a:r>
            <a:r>
              <a:rPr lang="en"/>
              <a:t> n for n = 100,200,300</a:t>
            </a:r>
            <a:endParaRPr/>
          </a:p>
        </p:txBody>
      </p:sp>
      <p:sp>
        <p:nvSpPr>
          <p:cNvPr id="276" name="Google Shape;276;p39"/>
          <p:cNvSpPr txBox="1"/>
          <p:nvPr/>
        </p:nvSpPr>
        <p:spPr>
          <a:xfrm>
            <a:off x="1418275" y="4154825"/>
            <a:ext cx="18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Array, using adjMatrix</a:t>
            </a:r>
            <a:endParaRPr>
              <a:latin typeface="Roboto"/>
              <a:ea typeface="Roboto"/>
              <a:cs typeface="Roboto"/>
              <a:sym typeface="Roboto"/>
            </a:endParaRPr>
          </a:p>
        </p:txBody>
      </p:sp>
      <p:pic>
        <p:nvPicPr>
          <p:cNvPr id="277" name="Google Shape;277;p39"/>
          <p:cNvPicPr preferRelativeResize="0"/>
          <p:nvPr/>
        </p:nvPicPr>
        <p:blipFill>
          <a:blip r:embed="rId3">
            <a:alphaModFix/>
          </a:blip>
          <a:stretch>
            <a:fillRect/>
          </a:stretch>
        </p:blipFill>
        <p:spPr>
          <a:xfrm>
            <a:off x="4804825" y="1247775"/>
            <a:ext cx="3829050" cy="2647950"/>
          </a:xfrm>
          <a:prstGeom prst="rect">
            <a:avLst/>
          </a:prstGeom>
          <a:noFill/>
          <a:ln>
            <a:noFill/>
          </a:ln>
        </p:spPr>
      </p:pic>
      <p:sp>
        <p:nvSpPr>
          <p:cNvPr id="278" name="Google Shape;278;p39"/>
          <p:cNvSpPr txBox="1"/>
          <p:nvPr/>
        </p:nvSpPr>
        <p:spPr>
          <a:xfrm>
            <a:off x="5855000" y="4154825"/>
            <a:ext cx="2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MinHeap</a:t>
            </a:r>
            <a:r>
              <a:rPr lang="en">
                <a:latin typeface="Roboto"/>
                <a:ea typeface="Roboto"/>
                <a:cs typeface="Roboto"/>
                <a:sym typeface="Roboto"/>
              </a:rPr>
              <a:t>, using adjList</a:t>
            </a:r>
            <a:endParaRPr>
              <a:latin typeface="Roboto"/>
              <a:ea typeface="Roboto"/>
              <a:cs typeface="Roboto"/>
              <a:sym typeface="Roboto"/>
            </a:endParaRPr>
          </a:p>
        </p:txBody>
      </p:sp>
      <p:pic>
        <p:nvPicPr>
          <p:cNvPr id="279" name="Google Shape;279;p39"/>
          <p:cNvPicPr preferRelativeResize="0"/>
          <p:nvPr/>
        </p:nvPicPr>
        <p:blipFill>
          <a:blip r:embed="rId4">
            <a:alphaModFix/>
          </a:blip>
          <a:stretch>
            <a:fillRect/>
          </a:stretch>
        </p:blipFill>
        <p:spPr>
          <a:xfrm>
            <a:off x="517275" y="1158475"/>
            <a:ext cx="3829050" cy="2647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pic>
        <p:nvPicPr>
          <p:cNvPr id="284" name="Google Shape;284;p40"/>
          <p:cNvPicPr preferRelativeResize="0"/>
          <p:nvPr/>
        </p:nvPicPr>
        <p:blipFill>
          <a:blip r:embed="rId3">
            <a:alphaModFix/>
          </a:blip>
          <a:stretch>
            <a:fillRect/>
          </a:stretch>
        </p:blipFill>
        <p:spPr>
          <a:xfrm>
            <a:off x="2429375" y="454850"/>
            <a:ext cx="6321125" cy="4233799"/>
          </a:xfrm>
          <a:prstGeom prst="rect">
            <a:avLst/>
          </a:prstGeom>
          <a:noFill/>
          <a:ln>
            <a:noFill/>
          </a:ln>
        </p:spPr>
      </p:pic>
      <p:sp>
        <p:nvSpPr>
          <p:cNvPr id="285" name="Google Shape;285;p40"/>
          <p:cNvSpPr txBox="1"/>
          <p:nvPr/>
        </p:nvSpPr>
        <p:spPr>
          <a:xfrm>
            <a:off x="273475" y="1162225"/>
            <a:ext cx="2238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Initially, we got our results as this: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seems incorrect, </a:t>
            </a:r>
            <a:r>
              <a:rPr lang="en">
                <a:latin typeface="Roboto"/>
                <a:ea typeface="Roboto"/>
                <a:cs typeface="Roboto"/>
                <a:sym typeface="Roboto"/>
              </a:rPr>
              <a:t>because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Complete graphs theoretically favours Array Implementation </a:t>
            </a:r>
            <a:endParaRPr>
              <a:latin typeface="Roboto"/>
              <a:ea typeface="Roboto"/>
              <a:cs typeface="Roboto"/>
              <a:sym typeface="Roboto"/>
            </a:endParaRPr>
          </a:p>
        </p:txBody>
      </p:sp>
      <p:sp>
        <p:nvSpPr>
          <p:cNvPr id="286" name="Google Shape;286;p40"/>
          <p:cNvSpPr txBox="1"/>
          <p:nvPr/>
        </p:nvSpPr>
        <p:spPr>
          <a:xfrm>
            <a:off x="3743050" y="1931350"/>
            <a:ext cx="3606300" cy="615600"/>
          </a:xfrm>
          <a:prstGeom prst="rect">
            <a:avLst/>
          </a:prstGeom>
          <a:solidFill>
            <a:srgbClr val="EC3A3B"/>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Roboto"/>
                <a:ea typeface="Roboto"/>
                <a:cs typeface="Roboto"/>
                <a:sym typeface="Roboto"/>
              </a:rPr>
              <a:t>INCORRECT RESULTS, REASON NEXT SLIDE</a:t>
            </a:r>
            <a:endParaRPr>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710250" y="265925"/>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Found the problem! Range of Weights too small! </a:t>
            </a:r>
            <a:endParaRPr/>
          </a:p>
        </p:txBody>
      </p:sp>
      <p:pic>
        <p:nvPicPr>
          <p:cNvPr id="292" name="Google Shape;292;p41"/>
          <p:cNvPicPr preferRelativeResize="0"/>
          <p:nvPr/>
        </p:nvPicPr>
        <p:blipFill>
          <a:blip r:embed="rId3">
            <a:alphaModFix/>
          </a:blip>
          <a:stretch>
            <a:fillRect/>
          </a:stretch>
        </p:blipFill>
        <p:spPr>
          <a:xfrm>
            <a:off x="152400" y="899525"/>
            <a:ext cx="4934213" cy="4091575"/>
          </a:xfrm>
          <a:prstGeom prst="rect">
            <a:avLst/>
          </a:prstGeom>
          <a:noFill/>
          <a:ln>
            <a:noFill/>
          </a:ln>
        </p:spPr>
      </p:pic>
      <p:sp>
        <p:nvSpPr>
          <p:cNvPr id="293" name="Google Shape;293;p41"/>
          <p:cNvSpPr/>
          <p:nvPr/>
        </p:nvSpPr>
        <p:spPr>
          <a:xfrm>
            <a:off x="1145125" y="2307375"/>
            <a:ext cx="1572600" cy="23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1"/>
          <p:cNvSpPr txBox="1"/>
          <p:nvPr/>
        </p:nvSpPr>
        <p:spPr>
          <a:xfrm>
            <a:off x="5640225" y="1452775"/>
            <a:ext cx="2717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range of random integers too small.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Therefore, there are many repeats of the same weight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case may favour min heap implementation more, because it’s likely to make the search</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Sparse graph is a graph in which the number of edges is close to the </a:t>
            </a:r>
            <a:r>
              <a:rPr lang="en" u="sng"/>
              <a:t>minimal</a:t>
            </a:r>
            <a:r>
              <a:rPr lang="en"/>
              <a:t> number of edges - sparsely connected</a:t>
            </a:r>
            <a:endParaRPr/>
          </a:p>
          <a:p>
            <a:pPr indent="-317500" lvl="1" marL="914400" rtl="0" algn="l">
              <a:spcBef>
                <a:spcPts val="0"/>
              </a:spcBef>
              <a:spcAft>
                <a:spcPts val="0"/>
              </a:spcAft>
              <a:buSzPts val="1400"/>
              <a:buChar char="○"/>
            </a:pPr>
            <a:r>
              <a:rPr lang="en"/>
              <a:t>|E| = </a:t>
            </a:r>
            <a:r>
              <a:rPr b="1" lang="en"/>
              <a:t>|V|</a:t>
            </a:r>
            <a:endParaRPr b="1"/>
          </a:p>
          <a:p>
            <a:pPr indent="-317500" lvl="1" marL="914400" rtl="0" algn="l">
              <a:spcBef>
                <a:spcPts val="0"/>
              </a:spcBef>
              <a:spcAft>
                <a:spcPts val="0"/>
              </a:spcAft>
              <a:buSzPts val="1400"/>
              <a:buChar char="○"/>
            </a:pPr>
            <a:r>
              <a:rPr lang="en"/>
              <a:t>Binary trees</a:t>
            </a:r>
            <a:endParaRPr/>
          </a:p>
          <a:p>
            <a:pPr indent="-317500" lvl="1" marL="914400" rtl="0" algn="l">
              <a:spcBef>
                <a:spcPts val="0"/>
              </a:spcBef>
              <a:spcAft>
                <a:spcPts val="0"/>
              </a:spcAft>
              <a:buSzPts val="1400"/>
              <a:buChar char="○"/>
            </a:pPr>
            <a:r>
              <a:rPr lang="en"/>
              <a:t>Can exist as a disconnected graph</a:t>
            </a:r>
            <a:endParaRPr/>
          </a:p>
          <a:p>
            <a:pPr indent="-342900" lvl="0" marL="457200" rtl="0" algn="l">
              <a:spcBef>
                <a:spcPts val="0"/>
              </a:spcBef>
              <a:spcAft>
                <a:spcPts val="0"/>
              </a:spcAft>
              <a:buSzPts val="1800"/>
              <a:buChar char="●"/>
            </a:pPr>
            <a:r>
              <a:rPr lang="en"/>
              <a:t>Dense graph is a graph in which the number of edges is close to the </a:t>
            </a:r>
            <a:r>
              <a:rPr lang="en" u="sng"/>
              <a:t>maxim</a:t>
            </a:r>
            <a:r>
              <a:rPr lang="en" u="sng"/>
              <a:t>al</a:t>
            </a:r>
            <a:r>
              <a:rPr lang="en"/>
              <a:t> number of edges - densely connected</a:t>
            </a:r>
            <a:endParaRPr baseline="-25000"/>
          </a:p>
          <a:p>
            <a:pPr indent="-317500" lvl="1" marL="914400" rtl="0" algn="l">
              <a:spcBef>
                <a:spcPts val="0"/>
              </a:spcBef>
              <a:spcAft>
                <a:spcPts val="0"/>
              </a:spcAft>
              <a:buSzPts val="1400"/>
              <a:buChar char="○"/>
            </a:pPr>
            <a:r>
              <a:rPr lang="en"/>
              <a:t>|E| = |V| * |V-1|</a:t>
            </a:r>
            <a:br>
              <a:rPr lang="en"/>
            </a:br>
            <a:r>
              <a:rPr lang="en"/>
              <a:t>     = </a:t>
            </a:r>
            <a:r>
              <a:rPr b="1" lang="en"/>
              <a:t>|V|</a:t>
            </a:r>
            <a:r>
              <a:rPr b="1" baseline="30000" lang="en"/>
              <a:t>2</a:t>
            </a:r>
            <a:endParaRPr b="1"/>
          </a:p>
          <a:p>
            <a:pPr indent="-317500" lvl="1" marL="914400" rtl="0" algn="l">
              <a:spcBef>
                <a:spcPts val="0"/>
              </a:spcBef>
              <a:spcAft>
                <a:spcPts val="0"/>
              </a:spcAft>
              <a:buSzPts val="1400"/>
              <a:buChar char="○"/>
            </a:pPr>
            <a:r>
              <a:rPr lang="en"/>
              <a:t>Complete graph</a:t>
            </a:r>
            <a:endParaRPr/>
          </a:p>
          <a:p>
            <a:pPr indent="0" lvl="0" marL="0" rtl="0" algn="l">
              <a:spcBef>
                <a:spcPts val="1600"/>
              </a:spcBef>
              <a:spcAft>
                <a:spcPts val="1600"/>
              </a:spcAft>
              <a:buNone/>
            </a:pPr>
            <a:r>
              <a:t/>
            </a:r>
            <a:endParaRPr/>
          </a:p>
        </p:txBody>
      </p:sp>
      <p:pic>
        <p:nvPicPr>
          <p:cNvPr id="94" name="Google Shape;94;p15"/>
          <p:cNvPicPr preferRelativeResize="0"/>
          <p:nvPr/>
        </p:nvPicPr>
        <p:blipFill>
          <a:blip r:embed="rId3">
            <a:alphaModFix/>
          </a:blip>
          <a:stretch>
            <a:fillRect/>
          </a:stretch>
        </p:blipFill>
        <p:spPr>
          <a:xfrm>
            <a:off x="6509550" y="1525223"/>
            <a:ext cx="2362475" cy="1094625"/>
          </a:xfrm>
          <a:prstGeom prst="rect">
            <a:avLst/>
          </a:prstGeom>
          <a:noFill/>
          <a:ln>
            <a:noFill/>
          </a:ln>
        </p:spPr>
      </p:pic>
      <p:pic>
        <p:nvPicPr>
          <p:cNvPr id="95" name="Google Shape;95;p15"/>
          <p:cNvPicPr preferRelativeResize="0"/>
          <p:nvPr/>
        </p:nvPicPr>
        <p:blipFill rotWithShape="1">
          <a:blip r:embed="rId4">
            <a:alphaModFix/>
          </a:blip>
          <a:srcRect b="20114" l="13521" r="10812" t="10810"/>
          <a:stretch/>
        </p:blipFill>
        <p:spPr>
          <a:xfrm>
            <a:off x="4008350" y="3382000"/>
            <a:ext cx="3404125" cy="1553774"/>
          </a:xfrm>
          <a:prstGeom prst="rect">
            <a:avLst/>
          </a:prstGeom>
          <a:noFill/>
          <a:ln>
            <a:noFill/>
          </a:ln>
        </p:spPr>
      </p:pic>
      <p:sp>
        <p:nvSpPr>
          <p:cNvPr id="96" name="Google Shape;96;p1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Sparse &amp; Dense Graph Definition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463425" y="254175"/>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if we zoom in</a:t>
            </a:r>
            <a:endParaRPr/>
          </a:p>
        </p:txBody>
      </p:sp>
      <p:pic>
        <p:nvPicPr>
          <p:cNvPr id="300" name="Google Shape;300;p42"/>
          <p:cNvPicPr preferRelativeResize="0"/>
          <p:nvPr/>
        </p:nvPicPr>
        <p:blipFill>
          <a:blip r:embed="rId3">
            <a:alphaModFix/>
          </a:blip>
          <a:stretch>
            <a:fillRect/>
          </a:stretch>
        </p:blipFill>
        <p:spPr>
          <a:xfrm>
            <a:off x="243638" y="735388"/>
            <a:ext cx="5856165" cy="4185125"/>
          </a:xfrm>
          <a:prstGeom prst="rect">
            <a:avLst/>
          </a:prstGeom>
          <a:noFill/>
          <a:ln>
            <a:noFill/>
          </a:ln>
        </p:spPr>
      </p:pic>
      <p:sp>
        <p:nvSpPr>
          <p:cNvPr id="301" name="Google Shape;301;p42"/>
          <p:cNvSpPr txBox="1"/>
          <p:nvPr/>
        </p:nvSpPr>
        <p:spPr>
          <a:xfrm>
            <a:off x="6099800" y="1919863"/>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We</a:t>
            </a:r>
            <a:r>
              <a:rPr lang="en">
                <a:solidFill>
                  <a:schemeClr val="dk1"/>
                </a:solidFill>
                <a:latin typeface="Roboto"/>
                <a:ea typeface="Roboto"/>
                <a:cs typeface="Roboto"/>
                <a:sym typeface="Roboto"/>
              </a:rPr>
              <a:t> can observe that the Array performs slightly better.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This may suggest that the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Complexity: Adjacency Matrix + Array</a:t>
            </a:r>
            <a:endParaRPr/>
          </a:p>
        </p:txBody>
      </p:sp>
      <p:graphicFrame>
        <p:nvGraphicFramePr>
          <p:cNvPr id="102" name="Google Shape;102;p16"/>
          <p:cNvGraphicFramePr/>
          <p:nvPr/>
        </p:nvGraphicFramePr>
        <p:xfrm>
          <a:off x="470525" y="1337000"/>
          <a:ext cx="3000000" cy="3000000"/>
        </p:xfrm>
        <a:graphic>
          <a:graphicData uri="http://schemas.openxmlformats.org/drawingml/2006/table">
            <a:tbl>
              <a:tblPr>
                <a:noFill/>
                <a:tableStyleId>{84EA07AB-F6F1-4D19-8E48-821EF97D9641}</a:tableStyleId>
              </a:tblPr>
              <a:tblGrid>
                <a:gridCol w="1982375"/>
                <a:gridCol w="4121550"/>
              </a:tblGrid>
              <a:tr h="426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Time Complexity</a:t>
                      </a:r>
                      <a:endParaRPr sz="1600"/>
                    </a:p>
                  </a:txBody>
                  <a:tcPr marT="91425" marB="91425" marR="91425" marL="91425"/>
                </a:tc>
              </a:tr>
              <a:tr h="892525">
                <a:tc>
                  <a:txBody>
                    <a:bodyPr/>
                    <a:lstStyle/>
                    <a:p>
                      <a:pPr indent="0" lvl="0" marL="0" rtl="0" algn="l">
                        <a:spcBef>
                          <a:spcPts val="0"/>
                        </a:spcBef>
                        <a:spcAft>
                          <a:spcPts val="0"/>
                        </a:spcAft>
                        <a:buNone/>
                      </a:pPr>
                      <a:r>
                        <a:rPr lang="en"/>
                        <a:t>Extract </a:t>
                      </a:r>
                      <a:r>
                        <a:rPr lang="en"/>
                        <a:t>cheapest vertices for processing</a:t>
                      </a:r>
                      <a:endParaRPr/>
                    </a:p>
                  </a:txBody>
                  <a:tcPr marT="91425" marB="91425" marR="91425" marL="91425"/>
                </a:tc>
                <a:tc>
                  <a:txBody>
                    <a:bodyPr/>
                    <a:lstStyle/>
                    <a:p>
                      <a:pPr indent="0" lvl="0" marL="0" rtl="0" algn="l">
                        <a:spcBef>
                          <a:spcPts val="0"/>
                        </a:spcBef>
                        <a:spcAft>
                          <a:spcPts val="0"/>
                        </a:spcAft>
                        <a:buNone/>
                      </a:pPr>
                      <a:r>
                        <a:rPr lang="en"/>
                        <a:t>Number of Vertices * (Extract next cheapest node + Relaxation of nodes)</a:t>
                      </a:r>
                      <a:endParaRPr/>
                    </a:p>
                    <a:p>
                      <a:pPr indent="0" lvl="0" marL="0" rtl="0" algn="l">
                        <a:spcBef>
                          <a:spcPts val="0"/>
                        </a:spcBef>
                        <a:spcAft>
                          <a:spcPts val="0"/>
                        </a:spcAft>
                        <a:buNone/>
                      </a:pPr>
                      <a:r>
                        <a:rPr lang="en"/>
                        <a:t>= O(|V|) * [O(|V|) + O(|V|)]</a:t>
                      </a:r>
                      <a:endParaRPr/>
                    </a:p>
                    <a:p>
                      <a:pPr indent="0" lvl="0" marL="0" rtl="0" algn="l">
                        <a:spcBef>
                          <a:spcPts val="0"/>
                        </a:spcBef>
                        <a:spcAft>
                          <a:spcPts val="0"/>
                        </a:spcAft>
                        <a:buNone/>
                      </a:pPr>
                      <a:r>
                        <a:rPr b="1" lang="en"/>
                        <a:t>= O|V|</a:t>
                      </a:r>
                      <a:r>
                        <a:rPr b="1" baseline="30000" lang="en"/>
                        <a:t>2</a:t>
                      </a:r>
                      <a:endParaRPr b="1"/>
                    </a:p>
                  </a:txBody>
                  <a:tcPr marT="91425" marB="91425" marR="91425" marL="91425"/>
                </a:tc>
              </a:tr>
              <a:tr h="822925">
                <a:tc>
                  <a:txBody>
                    <a:bodyPr/>
                    <a:lstStyle/>
                    <a:p>
                      <a:pPr indent="0" lvl="0" marL="0" rtl="0" algn="l">
                        <a:spcBef>
                          <a:spcPts val="0"/>
                        </a:spcBef>
                        <a:spcAft>
                          <a:spcPts val="0"/>
                        </a:spcAft>
                        <a:buNone/>
                      </a:pPr>
                      <a:r>
                        <a:rPr lang="en"/>
                        <a:t>Update Shortest Distance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Number of Edges * Update array</a:t>
                      </a:r>
                      <a:endParaRPr>
                        <a:solidFill>
                          <a:schemeClr val="dk1"/>
                        </a:solidFill>
                      </a:endParaRPr>
                    </a:p>
                    <a:p>
                      <a:pPr indent="0" lvl="0" marL="0" rtl="0" algn="l">
                        <a:spcBef>
                          <a:spcPts val="0"/>
                        </a:spcBef>
                        <a:spcAft>
                          <a:spcPts val="0"/>
                        </a:spcAft>
                        <a:buNone/>
                      </a:pPr>
                      <a:r>
                        <a:rPr lang="en">
                          <a:solidFill>
                            <a:schemeClr val="dk1"/>
                          </a:solidFill>
                        </a:rPr>
                        <a:t>= O(|E|) * O(1)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O(|E|)</a:t>
                      </a:r>
                      <a:endParaRPr b="1"/>
                    </a:p>
                  </a:txBody>
                  <a:tcPr marT="91425" marB="91425" marR="91425" marL="91425"/>
                </a:tc>
              </a:tr>
              <a:tr h="609575">
                <a:tc>
                  <a:txBody>
                    <a:bodyPr/>
                    <a:lstStyle/>
                    <a:p>
                      <a:pPr indent="0" lvl="0" marL="0" rtl="0" algn="l">
                        <a:spcBef>
                          <a:spcPts val="0"/>
                        </a:spcBef>
                        <a:spcAft>
                          <a:spcPts val="0"/>
                        </a:spcAft>
                        <a:buNone/>
                      </a:pPr>
                      <a:r>
                        <a:rPr lang="en"/>
                        <a:t>Overall</a:t>
                      </a:r>
                      <a:endParaRPr/>
                    </a:p>
                  </a:txBody>
                  <a:tcPr marT="91425" marB="91425" marR="91425" marL="91425"/>
                </a:tc>
                <a:tc>
                  <a:txBody>
                    <a:bodyPr/>
                    <a:lstStyle/>
                    <a:p>
                      <a:pPr indent="0" lvl="0" marL="0" rtl="0" algn="l">
                        <a:spcBef>
                          <a:spcPts val="0"/>
                        </a:spcBef>
                        <a:spcAft>
                          <a:spcPts val="0"/>
                        </a:spcAft>
                        <a:buNone/>
                      </a:pPr>
                      <a:r>
                        <a:rPr lang="en"/>
                        <a:t>O(|V|</a:t>
                      </a:r>
                      <a:r>
                        <a:rPr baseline="30000" lang="en"/>
                        <a:t>2</a:t>
                      </a:r>
                      <a:r>
                        <a:rPr lang="en"/>
                        <a:t> + |E|)</a:t>
                      </a:r>
                      <a:endParaRPr/>
                    </a:p>
                    <a:p>
                      <a:pPr indent="0" lvl="0" marL="0" rtl="0" algn="l">
                        <a:spcBef>
                          <a:spcPts val="0"/>
                        </a:spcBef>
                        <a:spcAft>
                          <a:spcPts val="0"/>
                        </a:spcAft>
                        <a:buNone/>
                      </a:pPr>
                      <a:r>
                        <a:rPr lang="en"/>
                        <a:t>= </a:t>
                      </a:r>
                      <a:r>
                        <a:rPr b="1" lang="en"/>
                        <a:t>O(|V|</a:t>
                      </a:r>
                      <a:r>
                        <a:rPr b="1" baseline="30000" lang="en"/>
                        <a:t>2</a:t>
                      </a:r>
                      <a:r>
                        <a:rPr b="1" lang="en"/>
                        <a:t>)</a:t>
                      </a:r>
                      <a:endParaRPr b="1"/>
                    </a:p>
                  </a:txBody>
                  <a:tcPr marT="91425" marB="91425" marR="91425" marL="91425"/>
                </a:tc>
              </a:tr>
            </a:tbl>
          </a:graphicData>
        </a:graphic>
      </p:graphicFrame>
      <p:pic>
        <p:nvPicPr>
          <p:cNvPr id="103" name="Google Shape;103;p16"/>
          <p:cNvPicPr preferRelativeResize="0"/>
          <p:nvPr/>
        </p:nvPicPr>
        <p:blipFill rotWithShape="1">
          <a:blip r:embed="rId3">
            <a:alphaModFix/>
          </a:blip>
          <a:srcRect b="0" l="0" r="0" t="11174"/>
          <a:stretch/>
        </p:blipFill>
        <p:spPr>
          <a:xfrm>
            <a:off x="6499150" y="2401950"/>
            <a:ext cx="2715926" cy="15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Complexity: Adjacency List + MinHeap</a:t>
            </a:r>
            <a:endParaRPr/>
          </a:p>
        </p:txBody>
      </p:sp>
      <p:graphicFrame>
        <p:nvGraphicFramePr>
          <p:cNvPr id="109" name="Google Shape;109;p17"/>
          <p:cNvGraphicFramePr/>
          <p:nvPr/>
        </p:nvGraphicFramePr>
        <p:xfrm>
          <a:off x="710275" y="1280375"/>
          <a:ext cx="3000000" cy="3000000"/>
        </p:xfrm>
        <a:graphic>
          <a:graphicData uri="http://schemas.openxmlformats.org/drawingml/2006/table">
            <a:tbl>
              <a:tblPr>
                <a:noFill/>
                <a:tableStyleId>{84EA07AB-F6F1-4D19-8E48-821EF97D9641}</a:tableStyleId>
              </a:tblPr>
              <a:tblGrid>
                <a:gridCol w="2365250"/>
                <a:gridCol w="4917600"/>
              </a:tblGrid>
              <a:tr h="411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Time Complexity</a:t>
                      </a:r>
                      <a:endParaRPr sz="1600"/>
                    </a:p>
                  </a:txBody>
                  <a:tcPr marT="91425" marB="91425" marR="91425" marL="91425"/>
                </a:tc>
              </a:tr>
              <a:tr h="411525">
                <a:tc>
                  <a:txBody>
                    <a:bodyPr/>
                    <a:lstStyle/>
                    <a:p>
                      <a:pPr indent="0" lvl="0" marL="0" rtl="0" algn="l">
                        <a:spcBef>
                          <a:spcPts val="0"/>
                        </a:spcBef>
                        <a:spcAft>
                          <a:spcPts val="0"/>
                        </a:spcAft>
                        <a:buNone/>
                      </a:pPr>
                      <a:r>
                        <a:rPr lang="en"/>
                        <a:t>Heapify</a:t>
                      </a:r>
                      <a:endParaRPr/>
                    </a:p>
                  </a:txBody>
                  <a:tcPr marT="91425" marB="91425" marR="91425" marL="91425"/>
                </a:tc>
                <a:tc>
                  <a:txBody>
                    <a:bodyPr/>
                    <a:lstStyle/>
                    <a:p>
                      <a:pPr indent="0" lvl="0" marL="0" rtl="0" algn="l">
                        <a:spcBef>
                          <a:spcPts val="0"/>
                        </a:spcBef>
                        <a:spcAft>
                          <a:spcPts val="0"/>
                        </a:spcAft>
                        <a:buNone/>
                      </a:pPr>
                      <a:r>
                        <a:rPr b="1" lang="en"/>
                        <a:t>O(log|V|)</a:t>
                      </a:r>
                      <a:endParaRPr b="1"/>
                    </a:p>
                  </a:txBody>
                  <a:tcPr marT="91425" marB="91425" marR="91425" marL="91425"/>
                </a:tc>
              </a:tr>
              <a:tr h="609575">
                <a:tc>
                  <a:txBody>
                    <a:bodyPr/>
                    <a:lstStyle/>
                    <a:p>
                      <a:pPr indent="0" lvl="0" marL="0" rtl="0" algn="l">
                        <a:spcBef>
                          <a:spcPts val="0"/>
                        </a:spcBef>
                        <a:spcAft>
                          <a:spcPts val="0"/>
                        </a:spcAft>
                        <a:buNone/>
                      </a:pPr>
                      <a:r>
                        <a:rPr lang="en"/>
                        <a:t>Extract Vertex from Heap</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Number of vertices * Cost of extracting root node</a:t>
                      </a:r>
                      <a:endParaRPr>
                        <a:solidFill>
                          <a:schemeClr val="dk1"/>
                        </a:solidFill>
                      </a:endParaRPr>
                    </a:p>
                    <a:p>
                      <a:pPr indent="0" lvl="0" marL="0" rtl="0" algn="l">
                        <a:spcBef>
                          <a:spcPts val="0"/>
                        </a:spcBef>
                        <a:spcAft>
                          <a:spcPts val="0"/>
                        </a:spcAft>
                        <a:buNone/>
                      </a:pPr>
                      <a:r>
                        <a:rPr lang="en">
                          <a:solidFill>
                            <a:schemeClr val="dk1"/>
                          </a:solidFill>
                        </a:rPr>
                        <a:t>= O(|V|) * [O(log|V|) * O(1)]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O(</a:t>
                      </a:r>
                      <a:r>
                        <a:rPr b="1" lang="en">
                          <a:solidFill>
                            <a:schemeClr val="dk1"/>
                          </a:solidFill>
                        </a:rPr>
                        <a:t>|V| * log|V|)</a:t>
                      </a:r>
                      <a:endParaRPr b="1"/>
                    </a:p>
                  </a:txBody>
                  <a:tcPr marT="91425" marB="91425" marR="91425" marL="91425"/>
                </a:tc>
              </a:tr>
              <a:tr h="411525">
                <a:tc>
                  <a:txBody>
                    <a:bodyPr/>
                    <a:lstStyle/>
                    <a:p>
                      <a:pPr indent="0" lvl="0" marL="0" rtl="0" algn="l">
                        <a:spcBef>
                          <a:spcPts val="0"/>
                        </a:spcBef>
                        <a:spcAft>
                          <a:spcPts val="0"/>
                        </a:spcAft>
                        <a:buNone/>
                      </a:pPr>
                      <a:r>
                        <a:rPr lang="en"/>
                        <a:t>Updating Path Cost</a:t>
                      </a:r>
                      <a:endParaRPr/>
                    </a:p>
                  </a:txBody>
                  <a:tcPr marT="91425" marB="91425" marR="91425" marL="91425"/>
                </a:tc>
                <a:tc>
                  <a:txBody>
                    <a:bodyPr/>
                    <a:lstStyle/>
                    <a:p>
                      <a:pPr indent="0" lvl="0" marL="0" rtl="0" algn="l">
                        <a:spcBef>
                          <a:spcPts val="0"/>
                        </a:spcBef>
                        <a:spcAft>
                          <a:spcPts val="0"/>
                        </a:spcAft>
                        <a:buNone/>
                      </a:pPr>
                      <a:r>
                        <a:rPr lang="en"/>
                        <a:t>Number of edges * Cost of updating</a:t>
                      </a:r>
                      <a:endParaRPr/>
                    </a:p>
                    <a:p>
                      <a:pPr indent="0" lvl="0" marL="0" rtl="0" algn="l">
                        <a:spcBef>
                          <a:spcPts val="0"/>
                        </a:spcBef>
                        <a:spcAft>
                          <a:spcPts val="0"/>
                        </a:spcAft>
                        <a:buNone/>
                      </a:pPr>
                      <a:r>
                        <a:rPr lang="en"/>
                        <a:t>= O(|E|) * O(log|V|)</a:t>
                      </a:r>
                      <a:endParaRPr/>
                    </a:p>
                    <a:p>
                      <a:pPr indent="0" lvl="0" marL="0" rtl="0" algn="l">
                        <a:spcBef>
                          <a:spcPts val="0"/>
                        </a:spcBef>
                        <a:spcAft>
                          <a:spcPts val="0"/>
                        </a:spcAft>
                        <a:buNone/>
                      </a:pPr>
                      <a:r>
                        <a:rPr lang="en"/>
                        <a:t>=</a:t>
                      </a:r>
                      <a:r>
                        <a:rPr b="1" lang="en"/>
                        <a:t> </a:t>
                      </a:r>
                      <a:r>
                        <a:rPr b="1" lang="en"/>
                        <a:t>O(|E| * log|V|)</a:t>
                      </a:r>
                      <a:endParaRPr b="1"/>
                    </a:p>
                  </a:txBody>
                  <a:tcPr marT="91425" marB="91425" marR="91425" marL="91425"/>
                </a:tc>
              </a:tr>
              <a:tr h="411525">
                <a:tc>
                  <a:txBody>
                    <a:bodyPr/>
                    <a:lstStyle/>
                    <a:p>
                      <a:pPr indent="0" lvl="0" marL="0" rtl="0" algn="l">
                        <a:spcBef>
                          <a:spcPts val="0"/>
                        </a:spcBef>
                        <a:spcAft>
                          <a:spcPts val="0"/>
                        </a:spcAft>
                        <a:buNone/>
                      </a:pPr>
                      <a:r>
                        <a:rPr lang="en"/>
                        <a:t>Overall</a:t>
                      </a:r>
                      <a:endParaRPr/>
                    </a:p>
                  </a:txBody>
                  <a:tcPr marT="91425" marB="91425" marR="91425" marL="91425"/>
                </a:tc>
                <a:tc>
                  <a:txBody>
                    <a:bodyPr/>
                    <a:lstStyle/>
                    <a:p>
                      <a:pPr indent="0" lvl="0" marL="0" rtl="0" algn="l">
                        <a:spcBef>
                          <a:spcPts val="0"/>
                        </a:spcBef>
                        <a:spcAft>
                          <a:spcPts val="0"/>
                        </a:spcAft>
                        <a:buNone/>
                      </a:pPr>
                      <a:r>
                        <a:rPr lang="en"/>
                        <a:t>O(</a:t>
                      </a:r>
                      <a:r>
                        <a:rPr lang="en" u="sng"/>
                        <a:t>|E|log|V|</a:t>
                      </a:r>
                      <a:r>
                        <a:rPr lang="en"/>
                        <a:t> + </a:t>
                      </a:r>
                      <a:r>
                        <a:rPr lang="en" u="sng"/>
                        <a:t>|V|log|V|</a:t>
                      </a:r>
                      <a:r>
                        <a:rPr lang="en"/>
                        <a:t> + </a:t>
                      </a:r>
                      <a:r>
                        <a:rPr lang="en" u="sng"/>
                        <a:t>log|V|</a:t>
                      </a:r>
                      <a:r>
                        <a:rPr lang="en"/>
                        <a:t>)</a:t>
                      </a:r>
                      <a:endParaRPr/>
                    </a:p>
                    <a:p>
                      <a:pPr indent="0" lvl="0" marL="0" rtl="0" algn="l">
                        <a:spcBef>
                          <a:spcPts val="0"/>
                        </a:spcBef>
                        <a:spcAft>
                          <a:spcPts val="0"/>
                        </a:spcAft>
                        <a:buNone/>
                      </a:pPr>
                      <a:r>
                        <a:rPr lang="en"/>
                        <a:t>= </a:t>
                      </a:r>
                      <a:r>
                        <a:rPr b="1" lang="en"/>
                        <a:t>O([|E</a:t>
                      </a:r>
                      <a:r>
                        <a:rPr b="1" lang="en"/>
                        <a:t>| + |V|</a:t>
                      </a:r>
                      <a:r>
                        <a:rPr b="1" lang="en"/>
                        <a:t>] *log|V|)</a:t>
                      </a:r>
                      <a:endParaRPr b="1"/>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Theoretical Best Case</a:t>
            </a:r>
            <a:endParaRPr/>
          </a:p>
        </p:txBody>
      </p:sp>
      <p:sp>
        <p:nvSpPr>
          <p:cNvPr id="115" name="Google Shape;115;p18"/>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Sparse Graph → </a:t>
            </a:r>
            <a:r>
              <a:rPr b="1" lang="en" sz="2000"/>
              <a:t>|E| = |V| - 1</a:t>
            </a:r>
            <a:endParaRPr b="1" sz="2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6" name="Google Shape;116;p18"/>
          <p:cNvGraphicFramePr/>
          <p:nvPr/>
        </p:nvGraphicFramePr>
        <p:xfrm>
          <a:off x="952500" y="1809750"/>
          <a:ext cx="3000000" cy="3000000"/>
        </p:xfrm>
        <a:graphic>
          <a:graphicData uri="http://schemas.openxmlformats.org/drawingml/2006/table">
            <a:tbl>
              <a:tblPr>
                <a:noFill/>
                <a:tableStyleId>{84EA07AB-F6F1-4D19-8E48-821EF97D9641}</a:tableStyleId>
              </a:tblPr>
              <a:tblGrid>
                <a:gridCol w="1938975"/>
                <a:gridCol w="2731375"/>
                <a:gridCol w="25686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Adjacency Matrix + Array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Adjacency List + MinHeap</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Time Complexity (Formulae)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r>
                        <a:rPr baseline="30000" lang="en"/>
                        <a:t>2</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|E| log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Vertices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Edges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Time Complexity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1,047,552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t>3079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9E78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Theoretical Worse Case</a:t>
            </a:r>
            <a:endParaRPr/>
          </a:p>
        </p:txBody>
      </p:sp>
      <p:sp>
        <p:nvSpPr>
          <p:cNvPr id="122" name="Google Shape;122;p19"/>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Dense Graph → </a:t>
            </a:r>
            <a:r>
              <a:rPr b="1" lang="en" sz="2000"/>
              <a:t>E = V x (V - 1)</a:t>
            </a:r>
            <a:endParaRPr b="1" sz="2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23" name="Google Shape;123;p19"/>
          <p:cNvGraphicFramePr/>
          <p:nvPr/>
        </p:nvGraphicFramePr>
        <p:xfrm>
          <a:off x="952500" y="1809750"/>
          <a:ext cx="3000000" cy="3000000"/>
        </p:xfrm>
        <a:graphic>
          <a:graphicData uri="http://schemas.openxmlformats.org/drawingml/2006/table">
            <a:tbl>
              <a:tblPr>
                <a:noFill/>
                <a:tableStyleId>{84EA07AB-F6F1-4D19-8E48-821EF97D9641}</a:tableStyleId>
              </a:tblPr>
              <a:tblGrid>
                <a:gridCol w="1960200"/>
                <a:gridCol w="2766750"/>
                <a:gridCol w="25120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Adjacency Matrix + Array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Adjacency List + MinHeap</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Size of Priority Queue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r>
                        <a:rPr baseline="30000" lang="en"/>
                        <a:t>2</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t>
                      </a:r>
                      <a:r>
                        <a:rPr lang="en"/>
                        <a:t>|E|+|V|)*log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Vertices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Edges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1,047,552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1,047,552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Time Complexity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a:t>1,048,576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9E781"/>
                    </a:solidFill>
                  </a:tcPr>
                </a:tc>
                <a:tc>
                  <a:txBody>
                    <a:bodyPr/>
                    <a:lstStyle/>
                    <a:p>
                      <a:pPr indent="0" lvl="0" marL="0" rtl="0" algn="ctr">
                        <a:spcBef>
                          <a:spcPts val="0"/>
                        </a:spcBef>
                        <a:spcAft>
                          <a:spcPts val="0"/>
                        </a:spcAft>
                        <a:buNone/>
                      </a:pPr>
                      <a:r>
                        <a:rPr lang="en"/>
                        <a:t>3,156,528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23100" y="1482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Implementation: PriorityQueue() using Array</a:t>
            </a:r>
            <a:endParaRPr/>
          </a:p>
        </p:txBody>
      </p:sp>
      <p:pic>
        <p:nvPicPr>
          <p:cNvPr id="129" name="Google Shape;129;p20"/>
          <p:cNvPicPr preferRelativeResize="0"/>
          <p:nvPr/>
        </p:nvPicPr>
        <p:blipFill>
          <a:blip r:embed="rId3">
            <a:alphaModFix/>
          </a:blip>
          <a:stretch>
            <a:fillRect/>
          </a:stretch>
        </p:blipFill>
        <p:spPr>
          <a:xfrm>
            <a:off x="4391908" y="1346800"/>
            <a:ext cx="4599691" cy="2983786"/>
          </a:xfrm>
          <a:prstGeom prst="rect">
            <a:avLst/>
          </a:prstGeom>
          <a:noFill/>
          <a:ln>
            <a:noFill/>
          </a:ln>
        </p:spPr>
      </p:pic>
      <p:pic>
        <p:nvPicPr>
          <p:cNvPr id="130" name="Google Shape;130;p20"/>
          <p:cNvPicPr preferRelativeResize="0"/>
          <p:nvPr/>
        </p:nvPicPr>
        <p:blipFill>
          <a:blip r:embed="rId4">
            <a:alphaModFix/>
          </a:blip>
          <a:stretch>
            <a:fillRect/>
          </a:stretch>
        </p:blipFill>
        <p:spPr>
          <a:xfrm>
            <a:off x="270100" y="633963"/>
            <a:ext cx="3057127" cy="440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23100" y="148250"/>
            <a:ext cx="77235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Implementation: Heap() </a:t>
            </a:r>
            <a:endParaRPr/>
          </a:p>
        </p:txBody>
      </p:sp>
      <p:pic>
        <p:nvPicPr>
          <p:cNvPr id="136" name="Google Shape;136;p21"/>
          <p:cNvPicPr preferRelativeResize="0"/>
          <p:nvPr/>
        </p:nvPicPr>
        <p:blipFill>
          <a:blip r:embed="rId3">
            <a:alphaModFix/>
          </a:blip>
          <a:stretch>
            <a:fillRect/>
          </a:stretch>
        </p:blipFill>
        <p:spPr>
          <a:xfrm>
            <a:off x="4743350" y="792625"/>
            <a:ext cx="4187975" cy="3189976"/>
          </a:xfrm>
          <a:prstGeom prst="rect">
            <a:avLst/>
          </a:prstGeom>
          <a:noFill/>
          <a:ln>
            <a:noFill/>
          </a:ln>
        </p:spPr>
      </p:pic>
      <p:pic>
        <p:nvPicPr>
          <p:cNvPr id="137" name="Google Shape;137;p21"/>
          <p:cNvPicPr preferRelativeResize="0"/>
          <p:nvPr/>
        </p:nvPicPr>
        <p:blipFill>
          <a:blip r:embed="rId4">
            <a:alphaModFix/>
          </a:blip>
          <a:stretch>
            <a:fillRect/>
          </a:stretch>
        </p:blipFill>
        <p:spPr>
          <a:xfrm>
            <a:off x="1051500" y="3533650"/>
            <a:ext cx="2242200" cy="1494800"/>
          </a:xfrm>
          <a:prstGeom prst="rect">
            <a:avLst/>
          </a:prstGeom>
          <a:noFill/>
          <a:ln>
            <a:noFill/>
          </a:ln>
        </p:spPr>
      </p:pic>
      <p:pic>
        <p:nvPicPr>
          <p:cNvPr id="138" name="Google Shape;138;p21"/>
          <p:cNvPicPr preferRelativeResize="0"/>
          <p:nvPr/>
        </p:nvPicPr>
        <p:blipFill>
          <a:blip r:embed="rId5">
            <a:alphaModFix/>
          </a:blip>
          <a:stretch>
            <a:fillRect/>
          </a:stretch>
        </p:blipFill>
        <p:spPr>
          <a:xfrm>
            <a:off x="188325" y="875000"/>
            <a:ext cx="4402001" cy="2658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ject Management Infographics by Slidesgo">
  <a:themeElements>
    <a:clrScheme name="Simple Light">
      <a:dk1>
        <a:srgbClr val="000000"/>
      </a:dk1>
      <a:lt1>
        <a:srgbClr val="FFFFFF"/>
      </a:lt1>
      <a:dk2>
        <a:srgbClr val="595959"/>
      </a:dk2>
      <a:lt2>
        <a:srgbClr val="EEEEEE"/>
      </a:lt2>
      <a:accent1>
        <a:srgbClr val="FBB831"/>
      </a:accent1>
      <a:accent2>
        <a:srgbClr val="FB8569"/>
      </a:accent2>
      <a:accent3>
        <a:srgbClr val="FB569C"/>
      </a:accent3>
      <a:accent4>
        <a:srgbClr val="E850E0"/>
      </a:accent4>
      <a:accent5>
        <a:srgbClr val="8225E2"/>
      </a:accent5>
      <a:accent6>
        <a:srgbClr val="9C27B0"/>
      </a:accent6>
      <a:hlink>
        <a:srgbClr val="FBB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