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3" r:id="rId5"/>
    <p:sldId id="260" r:id="rId6"/>
    <p:sldId id="261" r:id="rId7"/>
    <p:sldId id="262" r:id="rId8"/>
    <p:sldId id="264" r:id="rId9"/>
    <p:sldId id="272" r:id="rId10"/>
    <p:sldId id="265" r:id="rId11"/>
    <p:sldId id="266" r:id="rId12"/>
    <p:sldId id="267" r:id="rId13"/>
    <p:sldId id="268" r:id="rId14"/>
    <p:sldId id="269" r:id="rId15"/>
    <p:sldId id="271" r:id="rId16"/>
    <p:sldId id="270" r:id="rId17"/>
    <p:sldId id="273" r:id="rId18"/>
    <p:sldId id="274" r:id="rId19"/>
    <p:sldId id="275" r:id="rId20"/>
    <p:sldId id="276" r:id="rId21"/>
    <p:sldId id="277" r:id="rId22"/>
    <p:sldId id="278" r:id="rId23"/>
    <p:sldId id="279" r:id="rId24"/>
    <p:sldId id="280" r:id="rId25"/>
    <p:sldId id="281" r:id="rId26"/>
    <p:sldId id="282" r:id="rId27"/>
    <p:sldId id="283" r:id="rId28"/>
    <p:sldId id="288" r:id="rId29"/>
    <p:sldId id="285" r:id="rId30"/>
    <p:sldId id="284" r:id="rId31"/>
    <p:sldId id="287" r:id="rId32"/>
    <p:sldId id="286" r:id="rId3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39062-2092-702E-5011-6EDAAF13785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3504EF4-F011-CEB6-396F-467520766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609E15EC-90D6-D80C-BD70-818932744C8F}"/>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5" name="Marcador de pie de página 4">
            <a:extLst>
              <a:ext uri="{FF2B5EF4-FFF2-40B4-BE49-F238E27FC236}">
                <a16:creationId xmlns:a16="http://schemas.microsoft.com/office/drawing/2014/main" id="{B6A4E2A0-915D-E553-D28E-285E4CE49C7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C1075A4-F3A2-6D2B-C1A6-4867A81CAE96}"/>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116819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6EE05-4EDA-52C7-2091-12AA73D88C1F}"/>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1860859-0CB4-A0A0-A413-88C32FB55A5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A83BA7BB-DF20-912D-4075-9759EB2E618D}"/>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5" name="Marcador de pie de página 4">
            <a:extLst>
              <a:ext uri="{FF2B5EF4-FFF2-40B4-BE49-F238E27FC236}">
                <a16:creationId xmlns:a16="http://schemas.microsoft.com/office/drawing/2014/main" id="{139D8E69-0AE9-ED0E-B105-6FA6BCC3B63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2A17CE83-17F6-E1B2-3036-6740F51E0315}"/>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4216516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5B88F4D-D0F0-3F6F-FE86-DEAC703CCB9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70483423-ABCE-D4CB-7188-C98CE27BA21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E412CA8-F6C2-7F55-2B8C-4DE71B1EBDCA}"/>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5" name="Marcador de pie de página 4">
            <a:extLst>
              <a:ext uri="{FF2B5EF4-FFF2-40B4-BE49-F238E27FC236}">
                <a16:creationId xmlns:a16="http://schemas.microsoft.com/office/drawing/2014/main" id="{DEF0766F-5C1F-2F7D-B534-052DB980A9D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D4A13A98-0913-9864-5342-51D6FCFA47E7}"/>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51983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764B79-2033-B945-4C2D-4A59EE927F1A}"/>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F5814BC-6EAC-DCCA-ED9E-85E1F5A50A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5037BBE-F07F-0F78-0408-BBC6F1D6D45A}"/>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5" name="Marcador de pie de página 4">
            <a:extLst>
              <a:ext uri="{FF2B5EF4-FFF2-40B4-BE49-F238E27FC236}">
                <a16:creationId xmlns:a16="http://schemas.microsoft.com/office/drawing/2014/main" id="{D5F3A2E7-6070-830E-656C-3180CBDA18D5}"/>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2B139ED-1B0C-9B7A-A2A1-7F20562ADC54}"/>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3416494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A66679-31E3-604A-9DE0-21EA47BA84A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C75596EE-400D-C6FE-F97C-E08C050A38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9E694FA-643F-9A38-7E07-934BDD622963}"/>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5" name="Marcador de pie de página 4">
            <a:extLst>
              <a:ext uri="{FF2B5EF4-FFF2-40B4-BE49-F238E27FC236}">
                <a16:creationId xmlns:a16="http://schemas.microsoft.com/office/drawing/2014/main" id="{2188AFE8-516E-2C6A-DE47-BCBB92CC64C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B61ACD1-AA49-6843-5F98-28FD72365D5F}"/>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306748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9D969B-98B2-A19F-76E0-448C89769778}"/>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874296D-D1F9-FE63-353C-0C8AABE08BC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CC75234C-4772-2EBB-2C21-AC83C4FE515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A64CF2E3-DC33-A022-73F8-BC072D0859BE}"/>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6" name="Marcador de pie de página 5">
            <a:extLst>
              <a:ext uri="{FF2B5EF4-FFF2-40B4-BE49-F238E27FC236}">
                <a16:creationId xmlns:a16="http://schemas.microsoft.com/office/drawing/2014/main" id="{79CE743C-2C30-A1CD-E2F7-DE4608B3A18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6E92B1D-2FC4-6E84-90BA-A90CA46E8082}"/>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120144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1F8E8F-D666-1F7C-93CE-9F03132DAA1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C9B7ACBD-8BCE-AD86-BC98-25E3F51E18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E87424A-90EF-1BE7-2D4E-2D577274087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B4BBDE7-D482-B8FA-4FCC-63403FBF0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D5C4719-A916-D3AC-97E4-A0B43C054A19}"/>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F1B395C-3B01-9A60-7F13-2354F5D7FB64}"/>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8" name="Marcador de pie de página 7">
            <a:extLst>
              <a:ext uri="{FF2B5EF4-FFF2-40B4-BE49-F238E27FC236}">
                <a16:creationId xmlns:a16="http://schemas.microsoft.com/office/drawing/2014/main" id="{5265D953-49BA-33AC-C5B0-2987023F057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8B3A704F-7176-7DFE-0BBD-B31BF6D76B49}"/>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314227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BE4AAF-D75F-48E7-BA96-CC3666D6197F}"/>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DC79A4F3-5243-85F8-9F9A-121E86A57F9A}"/>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4" name="Marcador de pie de página 3">
            <a:extLst>
              <a:ext uri="{FF2B5EF4-FFF2-40B4-BE49-F238E27FC236}">
                <a16:creationId xmlns:a16="http://schemas.microsoft.com/office/drawing/2014/main" id="{2EBE3519-8ACC-6670-3257-7F3957202721}"/>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C28E05D9-D907-A824-6BB9-67AD3C9972D6}"/>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1757777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F5B33E9-6691-103D-9E7B-CD79B1E91464}"/>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3" name="Marcador de pie de página 2">
            <a:extLst>
              <a:ext uri="{FF2B5EF4-FFF2-40B4-BE49-F238E27FC236}">
                <a16:creationId xmlns:a16="http://schemas.microsoft.com/office/drawing/2014/main" id="{67F92A76-7A18-4A4B-0DC2-B338F05FAE35}"/>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1664B817-9578-3DD5-83EA-3B6B377A9657}"/>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1071388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9E794D-BCB3-68E6-B324-D766C1A28E0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E252EB3-4E79-8912-A931-2A78051198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37DE7E5B-0588-75CA-7A29-D74704FDEB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E6E1274-F0E0-D6E2-E356-A972A4884F1F}"/>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6" name="Marcador de pie de página 5">
            <a:extLst>
              <a:ext uri="{FF2B5EF4-FFF2-40B4-BE49-F238E27FC236}">
                <a16:creationId xmlns:a16="http://schemas.microsoft.com/office/drawing/2014/main" id="{22484A34-B21E-1566-7F43-A8C3B0780F7A}"/>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917DFF9-8398-CE7F-2C89-98B40A1CEF82}"/>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2217059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E27FE-CE6B-6169-93E6-5D6D54CE495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9175AD83-9566-67D2-C9D0-9B1AE97D53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96779938-5271-BF08-B127-B8C225374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0D9722F-7576-4704-8060-BC2BC6DDC2FD}"/>
              </a:ext>
            </a:extLst>
          </p:cNvPr>
          <p:cNvSpPr>
            <a:spLocks noGrp="1"/>
          </p:cNvSpPr>
          <p:nvPr>
            <p:ph type="dt" sz="half" idx="10"/>
          </p:nvPr>
        </p:nvSpPr>
        <p:spPr/>
        <p:txBody>
          <a:bodyPr/>
          <a:lstStyle/>
          <a:p>
            <a:fld id="{30DC2E99-59A2-4B8E-991A-4A1F11C3F2F1}" type="datetimeFigureOut">
              <a:rPr lang="es-ES" smtClean="0"/>
              <a:t>29/10/2025</a:t>
            </a:fld>
            <a:endParaRPr lang="es-ES"/>
          </a:p>
        </p:txBody>
      </p:sp>
      <p:sp>
        <p:nvSpPr>
          <p:cNvPr id="6" name="Marcador de pie de página 5">
            <a:extLst>
              <a:ext uri="{FF2B5EF4-FFF2-40B4-BE49-F238E27FC236}">
                <a16:creationId xmlns:a16="http://schemas.microsoft.com/office/drawing/2014/main" id="{7382AC64-68CA-53A7-8427-B4F59E397809}"/>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79B0B35-2580-882F-F318-36D8C12578A9}"/>
              </a:ext>
            </a:extLst>
          </p:cNvPr>
          <p:cNvSpPr>
            <a:spLocks noGrp="1"/>
          </p:cNvSpPr>
          <p:nvPr>
            <p:ph type="sldNum" sz="quarter" idx="12"/>
          </p:nvPr>
        </p:nvSpPr>
        <p:spPr/>
        <p:txBody>
          <a:bodyPr/>
          <a:lstStyle/>
          <a:p>
            <a:fld id="{17DA49FA-370E-4082-B52A-A90A349F7F19}" type="slidenum">
              <a:rPr lang="es-ES" smtClean="0"/>
              <a:t>‹Nº›</a:t>
            </a:fld>
            <a:endParaRPr lang="es-ES"/>
          </a:p>
        </p:txBody>
      </p:sp>
    </p:spTree>
    <p:extLst>
      <p:ext uri="{BB962C8B-B14F-4D97-AF65-F5344CB8AC3E}">
        <p14:creationId xmlns:p14="http://schemas.microsoft.com/office/powerpoint/2010/main" val="3846380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461ABD4-20D3-C5DB-282F-897C6625AA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7AF2219-04CC-67F2-1C0A-0E76B2BB8C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8E5A814C-8BAB-6859-6EB9-739A24A675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DC2E99-59A2-4B8E-991A-4A1F11C3F2F1}" type="datetimeFigureOut">
              <a:rPr lang="es-ES" smtClean="0"/>
              <a:t>29/10/2025</a:t>
            </a:fld>
            <a:endParaRPr lang="es-ES"/>
          </a:p>
        </p:txBody>
      </p:sp>
      <p:sp>
        <p:nvSpPr>
          <p:cNvPr id="5" name="Marcador de pie de página 4">
            <a:extLst>
              <a:ext uri="{FF2B5EF4-FFF2-40B4-BE49-F238E27FC236}">
                <a16:creationId xmlns:a16="http://schemas.microsoft.com/office/drawing/2014/main" id="{031D0FD6-8CD5-B0BC-C566-9775757BD5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C5BED9F6-49C0-3B56-DD73-5DC34DB68A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7DA49FA-370E-4082-B52A-A90A349F7F19}" type="slidenum">
              <a:rPr lang="es-ES" smtClean="0"/>
              <a:t>‹Nº›</a:t>
            </a:fld>
            <a:endParaRPr lang="es-ES"/>
          </a:p>
        </p:txBody>
      </p:sp>
    </p:spTree>
    <p:extLst>
      <p:ext uri="{BB962C8B-B14F-4D97-AF65-F5344CB8AC3E}">
        <p14:creationId xmlns:p14="http://schemas.microsoft.com/office/powerpoint/2010/main" val="3554388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github.com/" TargetMode="External"/><Relationship Id="rId7" Type="http://schemas.openxmlformats.org/officeDocument/2006/relationships/image" Target="../media/image3.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www.httrack.com/" TargetMode="External"/><Relationship Id="rId4" Type="http://schemas.openxmlformats.org/officeDocument/2006/relationships/hyperlink" Target="https://localwp.com/" TargetMode="Externa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5" Type="http://schemas.openxmlformats.org/officeDocument/2006/relationships/hyperlink" Target="https://youtu.be/cae7EFzd02M" TargetMode="External"/><Relationship Id="rId4" Type="http://schemas.openxmlformats.org/officeDocument/2006/relationships/hyperlink" Target="https://youtu.be/iVJesFfzDG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2.xml.rels><?xml version="1.0" encoding="UTF-8" standalone="yes"?>
<Relationships xmlns="http://schemas.openxmlformats.org/package/2006/relationships"><Relationship Id="rId2" Type="http://schemas.openxmlformats.org/officeDocument/2006/relationships/hyperlink" Target="https://imagine-uo.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hyperlink" Target="https://localwp.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httrack.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F6FBF2-8E2A-A821-7C47-4BA5FFBB286E}"/>
              </a:ext>
            </a:extLst>
          </p:cNvPr>
          <p:cNvSpPr>
            <a:spLocks noGrp="1"/>
          </p:cNvSpPr>
          <p:nvPr>
            <p:ph type="title"/>
          </p:nvPr>
        </p:nvSpPr>
        <p:spPr>
          <a:xfrm>
            <a:off x="1087733" y="4833076"/>
            <a:ext cx="10515600" cy="1325563"/>
          </a:xfrm>
        </p:spPr>
        <p:txBody>
          <a:bodyPr>
            <a:normAutofit/>
          </a:bodyPr>
          <a:lstStyle/>
          <a:p>
            <a:pPr algn="ctr"/>
            <a:r>
              <a:rPr lang="es-ES" sz="5400" dirty="0"/>
              <a:t>Guía para editar la web del grupo</a:t>
            </a:r>
          </a:p>
        </p:txBody>
      </p:sp>
      <p:pic>
        <p:nvPicPr>
          <p:cNvPr id="5" name="Imagen 4">
            <a:extLst>
              <a:ext uri="{FF2B5EF4-FFF2-40B4-BE49-F238E27FC236}">
                <a16:creationId xmlns:a16="http://schemas.microsoft.com/office/drawing/2014/main" id="{FE0027DB-0A7F-A52A-6306-296AB4F677C6}"/>
              </a:ext>
            </a:extLst>
          </p:cNvPr>
          <p:cNvPicPr>
            <a:picLocks noChangeAspect="1"/>
          </p:cNvPicPr>
          <p:nvPr/>
        </p:nvPicPr>
        <p:blipFill>
          <a:blip r:embed="rId2"/>
          <a:stretch>
            <a:fillRect/>
          </a:stretch>
        </p:blipFill>
        <p:spPr>
          <a:xfrm>
            <a:off x="1376623" y="0"/>
            <a:ext cx="9937820" cy="4529213"/>
          </a:xfrm>
          <a:prstGeom prst="rect">
            <a:avLst/>
          </a:prstGeom>
        </p:spPr>
      </p:pic>
    </p:spTree>
    <p:extLst>
      <p:ext uri="{BB962C8B-B14F-4D97-AF65-F5344CB8AC3E}">
        <p14:creationId xmlns:p14="http://schemas.microsoft.com/office/powerpoint/2010/main" val="886630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2D1AF8-EB81-0CD5-AC75-C2C2F2167BE5}"/>
              </a:ext>
            </a:extLst>
          </p:cNvPr>
          <p:cNvSpPr>
            <a:spLocks noGrp="1"/>
          </p:cNvSpPr>
          <p:nvPr>
            <p:ph type="title"/>
          </p:nvPr>
        </p:nvSpPr>
        <p:spPr/>
        <p:txBody>
          <a:bodyPr/>
          <a:lstStyle/>
          <a:p>
            <a:r>
              <a:rPr lang="es-ES" dirty="0"/>
              <a:t>Importar el WP</a:t>
            </a:r>
          </a:p>
        </p:txBody>
      </p:sp>
      <p:sp>
        <p:nvSpPr>
          <p:cNvPr id="3" name="Marcador de contenido 2">
            <a:extLst>
              <a:ext uri="{FF2B5EF4-FFF2-40B4-BE49-F238E27FC236}">
                <a16:creationId xmlns:a16="http://schemas.microsoft.com/office/drawing/2014/main" id="{DF80074F-0ADE-4D83-6004-5B586B9D2675}"/>
              </a:ext>
            </a:extLst>
          </p:cNvPr>
          <p:cNvSpPr>
            <a:spLocks noGrp="1"/>
          </p:cNvSpPr>
          <p:nvPr>
            <p:ph idx="1"/>
          </p:nvPr>
        </p:nvSpPr>
        <p:spPr>
          <a:xfrm>
            <a:off x="838200" y="1690688"/>
            <a:ext cx="10515600" cy="4351338"/>
          </a:xfrm>
        </p:spPr>
        <p:txBody>
          <a:bodyPr/>
          <a:lstStyle/>
          <a:p>
            <a:r>
              <a:rPr lang="es-ES" dirty="0"/>
              <a:t>Para poder trabajar en WP con la web es necesario importarla a LocalWP. Lo abrimos y deberíamos ver algo así</a:t>
            </a:r>
          </a:p>
          <a:p>
            <a:endParaRPr lang="es-ES" dirty="0"/>
          </a:p>
        </p:txBody>
      </p:sp>
      <p:pic>
        <p:nvPicPr>
          <p:cNvPr id="5" name="Imagen 4">
            <a:extLst>
              <a:ext uri="{FF2B5EF4-FFF2-40B4-BE49-F238E27FC236}">
                <a16:creationId xmlns:a16="http://schemas.microsoft.com/office/drawing/2014/main" id="{39EDC8F2-C001-0589-05AA-63F5523BA0BE}"/>
              </a:ext>
            </a:extLst>
          </p:cNvPr>
          <p:cNvPicPr>
            <a:picLocks noChangeAspect="1"/>
          </p:cNvPicPr>
          <p:nvPr/>
        </p:nvPicPr>
        <p:blipFill>
          <a:blip r:embed="rId2"/>
          <a:stretch>
            <a:fillRect/>
          </a:stretch>
        </p:blipFill>
        <p:spPr>
          <a:xfrm>
            <a:off x="226924" y="2651651"/>
            <a:ext cx="5279140" cy="4029367"/>
          </a:xfrm>
          <a:prstGeom prst="rect">
            <a:avLst/>
          </a:prstGeom>
        </p:spPr>
      </p:pic>
      <p:pic>
        <p:nvPicPr>
          <p:cNvPr id="9" name="Imagen 8">
            <a:extLst>
              <a:ext uri="{FF2B5EF4-FFF2-40B4-BE49-F238E27FC236}">
                <a16:creationId xmlns:a16="http://schemas.microsoft.com/office/drawing/2014/main" id="{C0D0A4DC-465C-EABA-7773-EE56254DCE40}"/>
              </a:ext>
            </a:extLst>
          </p:cNvPr>
          <p:cNvPicPr>
            <a:picLocks noChangeAspect="1"/>
          </p:cNvPicPr>
          <p:nvPr/>
        </p:nvPicPr>
        <p:blipFill>
          <a:blip r:embed="rId3"/>
          <a:stretch>
            <a:fillRect/>
          </a:stretch>
        </p:blipFill>
        <p:spPr>
          <a:xfrm>
            <a:off x="6676103" y="2651651"/>
            <a:ext cx="5279140" cy="4019819"/>
          </a:xfrm>
          <a:prstGeom prst="rect">
            <a:avLst/>
          </a:prstGeom>
        </p:spPr>
      </p:pic>
      <p:cxnSp>
        <p:nvCxnSpPr>
          <p:cNvPr id="7" name="Conector recto de flecha 6">
            <a:extLst>
              <a:ext uri="{FF2B5EF4-FFF2-40B4-BE49-F238E27FC236}">
                <a16:creationId xmlns:a16="http://schemas.microsoft.com/office/drawing/2014/main" id="{692C13E3-C6E4-C6A7-AFC9-CB41E57E896A}"/>
              </a:ext>
            </a:extLst>
          </p:cNvPr>
          <p:cNvCxnSpPr>
            <a:cxnSpLocks/>
          </p:cNvCxnSpPr>
          <p:nvPr/>
        </p:nvCxnSpPr>
        <p:spPr>
          <a:xfrm>
            <a:off x="3657600" y="5161935"/>
            <a:ext cx="4513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006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8F3102-D098-D940-0778-3E657BB6D7B1}"/>
              </a:ext>
            </a:extLst>
          </p:cNvPr>
          <p:cNvSpPr>
            <a:spLocks noGrp="1"/>
          </p:cNvSpPr>
          <p:nvPr>
            <p:ph type="title"/>
          </p:nvPr>
        </p:nvSpPr>
        <p:spPr/>
        <p:txBody>
          <a:bodyPr/>
          <a:lstStyle/>
          <a:p>
            <a:r>
              <a:rPr lang="es-ES" dirty="0"/>
              <a:t>Importar el WP</a:t>
            </a:r>
          </a:p>
        </p:txBody>
      </p:sp>
      <p:sp>
        <p:nvSpPr>
          <p:cNvPr id="3" name="Marcador de contenido 2">
            <a:extLst>
              <a:ext uri="{FF2B5EF4-FFF2-40B4-BE49-F238E27FC236}">
                <a16:creationId xmlns:a16="http://schemas.microsoft.com/office/drawing/2014/main" id="{32FE49BA-B410-3F2A-E0E5-5491DA764A85}"/>
              </a:ext>
            </a:extLst>
          </p:cNvPr>
          <p:cNvSpPr>
            <a:spLocks noGrp="1"/>
          </p:cNvSpPr>
          <p:nvPr>
            <p:ph idx="1"/>
          </p:nvPr>
        </p:nvSpPr>
        <p:spPr/>
        <p:txBody>
          <a:bodyPr/>
          <a:lstStyle/>
          <a:p>
            <a:r>
              <a:rPr lang="es-ES" dirty="0"/>
              <a:t>Arrastramos/seleccionamos el archivo </a:t>
            </a:r>
            <a:r>
              <a:rPr lang="es-ES" dirty="0">
                <a:latin typeface="Consolas" panose="020B0609020204030204" pitchFamily="49" charset="0"/>
              </a:rPr>
              <a:t>imagine_WP.zip</a:t>
            </a:r>
          </a:p>
        </p:txBody>
      </p:sp>
      <p:pic>
        <p:nvPicPr>
          <p:cNvPr id="5" name="Imagen 4">
            <a:extLst>
              <a:ext uri="{FF2B5EF4-FFF2-40B4-BE49-F238E27FC236}">
                <a16:creationId xmlns:a16="http://schemas.microsoft.com/office/drawing/2014/main" id="{0B4C1522-01D8-0C70-579D-5FAC882B8FEB}"/>
              </a:ext>
            </a:extLst>
          </p:cNvPr>
          <p:cNvPicPr>
            <a:picLocks noChangeAspect="1"/>
          </p:cNvPicPr>
          <p:nvPr/>
        </p:nvPicPr>
        <p:blipFill>
          <a:blip r:embed="rId2"/>
          <a:stretch>
            <a:fillRect/>
          </a:stretch>
        </p:blipFill>
        <p:spPr>
          <a:xfrm>
            <a:off x="763712" y="2543944"/>
            <a:ext cx="4774500" cy="3633019"/>
          </a:xfrm>
          <a:prstGeom prst="rect">
            <a:avLst/>
          </a:prstGeom>
        </p:spPr>
      </p:pic>
      <p:pic>
        <p:nvPicPr>
          <p:cNvPr id="7" name="Imagen 6">
            <a:extLst>
              <a:ext uri="{FF2B5EF4-FFF2-40B4-BE49-F238E27FC236}">
                <a16:creationId xmlns:a16="http://schemas.microsoft.com/office/drawing/2014/main" id="{69629FF9-CA1E-A874-0640-F6559DC06E63}"/>
              </a:ext>
            </a:extLst>
          </p:cNvPr>
          <p:cNvPicPr>
            <a:picLocks noChangeAspect="1"/>
          </p:cNvPicPr>
          <p:nvPr/>
        </p:nvPicPr>
        <p:blipFill>
          <a:blip r:embed="rId3"/>
          <a:stretch>
            <a:fillRect/>
          </a:stretch>
        </p:blipFill>
        <p:spPr>
          <a:xfrm>
            <a:off x="6448674" y="2543944"/>
            <a:ext cx="4793303" cy="3633019"/>
          </a:xfrm>
          <a:prstGeom prst="rect">
            <a:avLst/>
          </a:prstGeom>
        </p:spPr>
      </p:pic>
      <p:cxnSp>
        <p:nvCxnSpPr>
          <p:cNvPr id="9" name="Conector recto de flecha 8">
            <a:extLst>
              <a:ext uri="{FF2B5EF4-FFF2-40B4-BE49-F238E27FC236}">
                <a16:creationId xmlns:a16="http://schemas.microsoft.com/office/drawing/2014/main" id="{AAB72144-B5C7-EB99-2912-0F442C1CC8D8}"/>
              </a:ext>
            </a:extLst>
          </p:cNvPr>
          <p:cNvCxnSpPr>
            <a:cxnSpLocks/>
          </p:cNvCxnSpPr>
          <p:nvPr/>
        </p:nvCxnSpPr>
        <p:spPr>
          <a:xfrm>
            <a:off x="5538212" y="5614219"/>
            <a:ext cx="4667672" cy="3600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581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18A1D3-280A-8896-8184-80E9B3905EFD}"/>
              </a:ext>
            </a:extLst>
          </p:cNvPr>
          <p:cNvSpPr>
            <a:spLocks noGrp="1"/>
          </p:cNvSpPr>
          <p:nvPr>
            <p:ph type="title"/>
          </p:nvPr>
        </p:nvSpPr>
        <p:spPr/>
        <p:txBody>
          <a:bodyPr/>
          <a:lstStyle/>
          <a:p>
            <a:r>
              <a:rPr lang="es-ES" dirty="0"/>
              <a:t>Importar el WP</a:t>
            </a:r>
          </a:p>
        </p:txBody>
      </p:sp>
      <p:sp>
        <p:nvSpPr>
          <p:cNvPr id="3" name="Marcador de contenido 2">
            <a:extLst>
              <a:ext uri="{FF2B5EF4-FFF2-40B4-BE49-F238E27FC236}">
                <a16:creationId xmlns:a16="http://schemas.microsoft.com/office/drawing/2014/main" id="{44F0C2A0-0B44-1F83-F27C-AA82C76C85D2}"/>
              </a:ext>
            </a:extLst>
          </p:cNvPr>
          <p:cNvSpPr>
            <a:spLocks noGrp="1"/>
          </p:cNvSpPr>
          <p:nvPr>
            <p:ph idx="1"/>
          </p:nvPr>
        </p:nvSpPr>
        <p:spPr/>
        <p:txBody>
          <a:bodyPr/>
          <a:lstStyle/>
          <a:p>
            <a:r>
              <a:rPr lang="es-ES" dirty="0"/>
              <a:t>Tarda un poco</a:t>
            </a:r>
          </a:p>
        </p:txBody>
      </p:sp>
      <p:pic>
        <p:nvPicPr>
          <p:cNvPr id="5" name="Imagen 4">
            <a:extLst>
              <a:ext uri="{FF2B5EF4-FFF2-40B4-BE49-F238E27FC236}">
                <a16:creationId xmlns:a16="http://schemas.microsoft.com/office/drawing/2014/main" id="{50A7E8AB-5B50-941B-B9B5-3A32EAB70850}"/>
              </a:ext>
            </a:extLst>
          </p:cNvPr>
          <p:cNvPicPr>
            <a:picLocks noChangeAspect="1"/>
          </p:cNvPicPr>
          <p:nvPr/>
        </p:nvPicPr>
        <p:blipFill>
          <a:blip r:embed="rId2"/>
          <a:stretch>
            <a:fillRect/>
          </a:stretch>
        </p:blipFill>
        <p:spPr>
          <a:xfrm>
            <a:off x="1081057" y="2511732"/>
            <a:ext cx="5014943" cy="3800168"/>
          </a:xfrm>
          <a:prstGeom prst="rect">
            <a:avLst/>
          </a:prstGeom>
        </p:spPr>
      </p:pic>
      <p:pic>
        <p:nvPicPr>
          <p:cNvPr id="7" name="Imagen 6">
            <a:extLst>
              <a:ext uri="{FF2B5EF4-FFF2-40B4-BE49-F238E27FC236}">
                <a16:creationId xmlns:a16="http://schemas.microsoft.com/office/drawing/2014/main" id="{EFC4368A-1859-7C4A-B9FC-E48A9B45817B}"/>
              </a:ext>
            </a:extLst>
          </p:cNvPr>
          <p:cNvPicPr>
            <a:picLocks noChangeAspect="1"/>
          </p:cNvPicPr>
          <p:nvPr/>
        </p:nvPicPr>
        <p:blipFill>
          <a:blip r:embed="rId3"/>
          <a:stretch>
            <a:fillRect/>
          </a:stretch>
        </p:blipFill>
        <p:spPr>
          <a:xfrm>
            <a:off x="6704951" y="4599869"/>
            <a:ext cx="4648849" cy="838317"/>
          </a:xfrm>
          <a:prstGeom prst="rect">
            <a:avLst/>
          </a:prstGeom>
        </p:spPr>
      </p:pic>
      <p:sp>
        <p:nvSpPr>
          <p:cNvPr id="8" name="CuadroTexto 7">
            <a:extLst>
              <a:ext uri="{FF2B5EF4-FFF2-40B4-BE49-F238E27FC236}">
                <a16:creationId xmlns:a16="http://schemas.microsoft.com/office/drawing/2014/main" id="{C12DEAAB-C279-157F-878F-BE785F5BAA67}"/>
              </a:ext>
            </a:extLst>
          </p:cNvPr>
          <p:cNvSpPr txBox="1"/>
          <p:nvPr/>
        </p:nvSpPr>
        <p:spPr>
          <a:xfrm>
            <a:off x="7617706" y="4095600"/>
            <a:ext cx="2823337" cy="369332"/>
          </a:xfrm>
          <a:prstGeom prst="rect">
            <a:avLst/>
          </a:prstGeom>
          <a:noFill/>
        </p:spPr>
        <p:txBody>
          <a:bodyPr wrap="none" rtlCol="0">
            <a:spAutoFit/>
          </a:bodyPr>
          <a:lstStyle/>
          <a:p>
            <a:r>
              <a:rPr lang="es-ES" dirty="0"/>
              <a:t>Si sale esto, no pasa nada!</a:t>
            </a:r>
          </a:p>
        </p:txBody>
      </p:sp>
      <p:cxnSp>
        <p:nvCxnSpPr>
          <p:cNvPr id="10" name="Conector recto de flecha 9">
            <a:extLst>
              <a:ext uri="{FF2B5EF4-FFF2-40B4-BE49-F238E27FC236}">
                <a16:creationId xmlns:a16="http://schemas.microsoft.com/office/drawing/2014/main" id="{ED434F4F-D658-1CBA-A929-0B85A2C1F1F2}"/>
              </a:ext>
            </a:extLst>
          </p:cNvPr>
          <p:cNvCxnSpPr>
            <a:cxnSpLocks/>
            <a:stCxn id="8" idx="2"/>
          </p:cNvCxnSpPr>
          <p:nvPr/>
        </p:nvCxnSpPr>
        <p:spPr>
          <a:xfrm flipH="1">
            <a:off x="8271878" y="4464932"/>
            <a:ext cx="757497" cy="323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CuadroTexto 11">
            <a:extLst>
              <a:ext uri="{FF2B5EF4-FFF2-40B4-BE49-F238E27FC236}">
                <a16:creationId xmlns:a16="http://schemas.microsoft.com/office/drawing/2014/main" id="{6E6A436D-4873-0F8D-56E5-EED69003045D}"/>
              </a:ext>
            </a:extLst>
          </p:cNvPr>
          <p:cNvSpPr txBox="1"/>
          <p:nvPr/>
        </p:nvSpPr>
        <p:spPr>
          <a:xfrm>
            <a:off x="7446706" y="2608724"/>
            <a:ext cx="3411794" cy="646331"/>
          </a:xfrm>
          <a:prstGeom prst="rect">
            <a:avLst/>
          </a:prstGeom>
          <a:noFill/>
        </p:spPr>
        <p:txBody>
          <a:bodyPr wrap="square" rtlCol="0">
            <a:spAutoFit/>
          </a:bodyPr>
          <a:lstStyle/>
          <a:p>
            <a:pPr algn="ctr"/>
            <a:r>
              <a:rPr lang="es-ES" b="1" dirty="0"/>
              <a:t>OJO aceptamos todos los permisos requeridos !</a:t>
            </a:r>
          </a:p>
        </p:txBody>
      </p:sp>
      <p:cxnSp>
        <p:nvCxnSpPr>
          <p:cNvPr id="14" name="Conector: curvado 13">
            <a:extLst>
              <a:ext uri="{FF2B5EF4-FFF2-40B4-BE49-F238E27FC236}">
                <a16:creationId xmlns:a16="http://schemas.microsoft.com/office/drawing/2014/main" id="{EEAADA8B-C0F4-02C8-0974-65457CBDF55B}"/>
              </a:ext>
            </a:extLst>
          </p:cNvPr>
          <p:cNvCxnSpPr>
            <a:cxnSpLocks/>
            <a:stCxn id="12" idx="1"/>
          </p:cNvCxnSpPr>
          <p:nvPr/>
        </p:nvCxnSpPr>
        <p:spPr>
          <a:xfrm rot="10800000" flipV="1">
            <a:off x="4906298" y="2931890"/>
            <a:ext cx="2540409" cy="1256652"/>
          </a:xfrm>
          <a:prstGeom prst="curvedConnector3">
            <a:avLst>
              <a:gd name="adj1" fmla="val 98766"/>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388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A08BD73-2B2E-AE69-564F-E7022C2A26B1}"/>
              </a:ext>
            </a:extLst>
          </p:cNvPr>
          <p:cNvPicPr>
            <a:picLocks noChangeAspect="1"/>
          </p:cNvPicPr>
          <p:nvPr/>
        </p:nvPicPr>
        <p:blipFill>
          <a:blip r:embed="rId2"/>
          <a:stretch>
            <a:fillRect/>
          </a:stretch>
        </p:blipFill>
        <p:spPr>
          <a:xfrm>
            <a:off x="234802" y="404633"/>
            <a:ext cx="7640837" cy="6048733"/>
          </a:xfrm>
          <a:prstGeom prst="rect">
            <a:avLst/>
          </a:prstGeom>
        </p:spPr>
      </p:pic>
      <p:sp>
        <p:nvSpPr>
          <p:cNvPr id="10" name="CuadroTexto 9">
            <a:extLst>
              <a:ext uri="{FF2B5EF4-FFF2-40B4-BE49-F238E27FC236}">
                <a16:creationId xmlns:a16="http://schemas.microsoft.com/office/drawing/2014/main" id="{367E4AEB-E7DF-A7B3-53EF-B6099B913927}"/>
              </a:ext>
            </a:extLst>
          </p:cNvPr>
          <p:cNvSpPr txBox="1"/>
          <p:nvPr/>
        </p:nvSpPr>
        <p:spPr>
          <a:xfrm>
            <a:off x="8209935" y="584123"/>
            <a:ext cx="3657600" cy="369332"/>
          </a:xfrm>
          <a:prstGeom prst="rect">
            <a:avLst/>
          </a:prstGeom>
          <a:noFill/>
        </p:spPr>
        <p:txBody>
          <a:bodyPr wrap="square" rtlCol="0">
            <a:spAutoFit/>
          </a:bodyPr>
          <a:lstStyle/>
          <a:p>
            <a:r>
              <a:rPr lang="es-ES" dirty="0"/>
              <a:t>Aquí se enciende/apaga la web</a:t>
            </a:r>
          </a:p>
        </p:txBody>
      </p:sp>
      <p:sp>
        <p:nvSpPr>
          <p:cNvPr id="11" name="CuadroTexto 10">
            <a:extLst>
              <a:ext uri="{FF2B5EF4-FFF2-40B4-BE49-F238E27FC236}">
                <a16:creationId xmlns:a16="http://schemas.microsoft.com/office/drawing/2014/main" id="{B608310B-A4EE-C4CA-8EA1-D41D95BDC485}"/>
              </a:ext>
            </a:extLst>
          </p:cNvPr>
          <p:cNvSpPr txBox="1"/>
          <p:nvPr/>
        </p:nvSpPr>
        <p:spPr>
          <a:xfrm>
            <a:off x="8209935" y="4463049"/>
            <a:ext cx="3657600" cy="923330"/>
          </a:xfrm>
          <a:prstGeom prst="rect">
            <a:avLst/>
          </a:prstGeom>
          <a:noFill/>
        </p:spPr>
        <p:txBody>
          <a:bodyPr wrap="square" rtlCol="0">
            <a:spAutoFit/>
          </a:bodyPr>
          <a:lstStyle/>
          <a:p>
            <a:r>
              <a:rPr lang="es-ES" b="1" dirty="0"/>
              <a:t>OJO Esto es para NO tener que iniciar sesión en WP (RECOMENDABLE)</a:t>
            </a:r>
          </a:p>
        </p:txBody>
      </p:sp>
      <p:sp>
        <p:nvSpPr>
          <p:cNvPr id="12" name="CuadroTexto 11">
            <a:extLst>
              <a:ext uri="{FF2B5EF4-FFF2-40B4-BE49-F238E27FC236}">
                <a16:creationId xmlns:a16="http://schemas.microsoft.com/office/drawing/2014/main" id="{E245E38F-3F05-CCC3-48F0-114D7BC789AB}"/>
              </a:ext>
            </a:extLst>
          </p:cNvPr>
          <p:cNvSpPr txBox="1"/>
          <p:nvPr/>
        </p:nvSpPr>
        <p:spPr>
          <a:xfrm>
            <a:off x="8299598" y="2523586"/>
            <a:ext cx="3657600" cy="369332"/>
          </a:xfrm>
          <a:prstGeom prst="rect">
            <a:avLst/>
          </a:prstGeom>
          <a:noFill/>
        </p:spPr>
        <p:txBody>
          <a:bodyPr wrap="square" rtlCol="0">
            <a:spAutoFit/>
          </a:bodyPr>
          <a:lstStyle/>
          <a:p>
            <a:r>
              <a:rPr lang="es-ES" dirty="0"/>
              <a:t>Editar la web</a:t>
            </a:r>
          </a:p>
        </p:txBody>
      </p:sp>
      <p:sp>
        <p:nvSpPr>
          <p:cNvPr id="13" name="CuadroTexto 12">
            <a:extLst>
              <a:ext uri="{FF2B5EF4-FFF2-40B4-BE49-F238E27FC236}">
                <a16:creationId xmlns:a16="http://schemas.microsoft.com/office/drawing/2014/main" id="{BA3F7B0B-1B7C-78FC-7C72-6F6E0044B8BF}"/>
              </a:ext>
            </a:extLst>
          </p:cNvPr>
          <p:cNvSpPr txBox="1"/>
          <p:nvPr/>
        </p:nvSpPr>
        <p:spPr>
          <a:xfrm>
            <a:off x="8299598" y="1553854"/>
            <a:ext cx="3657600" cy="369332"/>
          </a:xfrm>
          <a:prstGeom prst="rect">
            <a:avLst/>
          </a:prstGeom>
          <a:noFill/>
        </p:spPr>
        <p:txBody>
          <a:bodyPr wrap="square" rtlCol="0">
            <a:spAutoFit/>
          </a:bodyPr>
          <a:lstStyle/>
          <a:p>
            <a:r>
              <a:rPr lang="es-ES" dirty="0"/>
              <a:t>Abrir la web</a:t>
            </a:r>
          </a:p>
        </p:txBody>
      </p:sp>
      <p:cxnSp>
        <p:nvCxnSpPr>
          <p:cNvPr id="15" name="Conector recto de flecha 14">
            <a:extLst>
              <a:ext uri="{FF2B5EF4-FFF2-40B4-BE49-F238E27FC236}">
                <a16:creationId xmlns:a16="http://schemas.microsoft.com/office/drawing/2014/main" id="{78777C72-2BEC-8F4D-7D31-2F179E0EF1FF}"/>
              </a:ext>
            </a:extLst>
          </p:cNvPr>
          <p:cNvCxnSpPr>
            <a:cxnSpLocks/>
            <a:stCxn id="10" idx="1"/>
          </p:cNvCxnSpPr>
          <p:nvPr/>
        </p:nvCxnSpPr>
        <p:spPr>
          <a:xfrm flipH="1">
            <a:off x="7797567" y="768789"/>
            <a:ext cx="412368" cy="327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ector recto de flecha 20">
            <a:extLst>
              <a:ext uri="{FF2B5EF4-FFF2-40B4-BE49-F238E27FC236}">
                <a16:creationId xmlns:a16="http://schemas.microsoft.com/office/drawing/2014/main" id="{525C47BD-0905-0121-CE84-3F5C1037FA75}"/>
              </a:ext>
            </a:extLst>
          </p:cNvPr>
          <p:cNvCxnSpPr>
            <a:stCxn id="13" idx="1"/>
          </p:cNvCxnSpPr>
          <p:nvPr/>
        </p:nvCxnSpPr>
        <p:spPr>
          <a:xfrm flipH="1">
            <a:off x="7688826" y="1738520"/>
            <a:ext cx="610772" cy="1689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ector recto de flecha 22">
            <a:extLst>
              <a:ext uri="{FF2B5EF4-FFF2-40B4-BE49-F238E27FC236}">
                <a16:creationId xmlns:a16="http://schemas.microsoft.com/office/drawing/2014/main" id="{016F829F-47FE-16CF-E396-63DD181275A2}"/>
              </a:ext>
            </a:extLst>
          </p:cNvPr>
          <p:cNvCxnSpPr>
            <a:stCxn id="12" idx="1"/>
          </p:cNvCxnSpPr>
          <p:nvPr/>
        </p:nvCxnSpPr>
        <p:spPr>
          <a:xfrm flipH="1" flipV="1">
            <a:off x="6558116" y="2064774"/>
            <a:ext cx="1741482" cy="6434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Conector recto de flecha 24">
            <a:extLst>
              <a:ext uri="{FF2B5EF4-FFF2-40B4-BE49-F238E27FC236}">
                <a16:creationId xmlns:a16="http://schemas.microsoft.com/office/drawing/2014/main" id="{C70DEE29-B661-EAD7-A530-72EAA5B2DFC8}"/>
              </a:ext>
            </a:extLst>
          </p:cNvPr>
          <p:cNvCxnSpPr>
            <a:stCxn id="11" idx="1"/>
          </p:cNvCxnSpPr>
          <p:nvPr/>
        </p:nvCxnSpPr>
        <p:spPr>
          <a:xfrm flipH="1" flipV="1">
            <a:off x="5565058" y="4227871"/>
            <a:ext cx="2644877" cy="696843"/>
          </a:xfrm>
          <a:prstGeom prst="straightConnector1">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42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7F64BF-0A5E-E7D7-4DD8-661A7C2611BF}"/>
              </a:ext>
            </a:extLst>
          </p:cNvPr>
          <p:cNvSpPr>
            <a:spLocks noGrp="1"/>
          </p:cNvSpPr>
          <p:nvPr>
            <p:ph type="title"/>
          </p:nvPr>
        </p:nvSpPr>
        <p:spPr>
          <a:xfrm>
            <a:off x="81116" y="1"/>
            <a:ext cx="10515600" cy="1042220"/>
          </a:xfrm>
        </p:spPr>
        <p:txBody>
          <a:bodyPr/>
          <a:lstStyle/>
          <a:p>
            <a:r>
              <a:rPr lang="es-ES" dirty="0"/>
              <a:t>Abrir la web</a:t>
            </a:r>
          </a:p>
        </p:txBody>
      </p:sp>
      <p:pic>
        <p:nvPicPr>
          <p:cNvPr id="5" name="Imagen 4">
            <a:extLst>
              <a:ext uri="{FF2B5EF4-FFF2-40B4-BE49-F238E27FC236}">
                <a16:creationId xmlns:a16="http://schemas.microsoft.com/office/drawing/2014/main" id="{7C245751-1456-725D-0928-9ED9E89FFC6A}"/>
              </a:ext>
            </a:extLst>
          </p:cNvPr>
          <p:cNvPicPr>
            <a:picLocks noChangeAspect="1"/>
          </p:cNvPicPr>
          <p:nvPr/>
        </p:nvPicPr>
        <p:blipFill>
          <a:blip r:embed="rId2"/>
          <a:stretch>
            <a:fillRect/>
          </a:stretch>
        </p:blipFill>
        <p:spPr>
          <a:xfrm>
            <a:off x="1074193" y="1042220"/>
            <a:ext cx="10043614" cy="5647242"/>
          </a:xfrm>
          <a:prstGeom prst="rect">
            <a:avLst/>
          </a:prstGeom>
        </p:spPr>
      </p:pic>
    </p:spTree>
    <p:extLst>
      <p:ext uri="{BB962C8B-B14F-4D97-AF65-F5344CB8AC3E}">
        <p14:creationId xmlns:p14="http://schemas.microsoft.com/office/powerpoint/2010/main" val="2601766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945E8-79E4-C6CF-8E99-0C9DD2B7D64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A19815-D538-00A6-78CB-16D3C4967C29}"/>
              </a:ext>
            </a:extLst>
          </p:cNvPr>
          <p:cNvSpPr>
            <a:spLocks noGrp="1"/>
          </p:cNvSpPr>
          <p:nvPr>
            <p:ph type="title"/>
          </p:nvPr>
        </p:nvSpPr>
        <p:spPr>
          <a:xfrm>
            <a:off x="81116" y="1"/>
            <a:ext cx="10515600" cy="956542"/>
          </a:xfrm>
        </p:spPr>
        <p:txBody>
          <a:bodyPr/>
          <a:lstStyle/>
          <a:p>
            <a:r>
              <a:rPr lang="es-ES" dirty="0"/>
              <a:t>Editar la web</a:t>
            </a:r>
          </a:p>
        </p:txBody>
      </p:sp>
      <p:pic>
        <p:nvPicPr>
          <p:cNvPr id="4" name="Imagen 3">
            <a:extLst>
              <a:ext uri="{FF2B5EF4-FFF2-40B4-BE49-F238E27FC236}">
                <a16:creationId xmlns:a16="http://schemas.microsoft.com/office/drawing/2014/main" id="{D91E5113-E46F-CBEC-02BC-70A8AA73F5BF}"/>
              </a:ext>
            </a:extLst>
          </p:cNvPr>
          <p:cNvPicPr>
            <a:picLocks noChangeAspect="1"/>
          </p:cNvPicPr>
          <p:nvPr/>
        </p:nvPicPr>
        <p:blipFill>
          <a:blip r:embed="rId2"/>
          <a:stretch>
            <a:fillRect/>
          </a:stretch>
        </p:blipFill>
        <p:spPr>
          <a:xfrm>
            <a:off x="919316" y="956542"/>
            <a:ext cx="10353368" cy="5821409"/>
          </a:xfrm>
          <a:prstGeom prst="rect">
            <a:avLst/>
          </a:prstGeom>
        </p:spPr>
      </p:pic>
    </p:spTree>
    <p:extLst>
      <p:ext uri="{BB962C8B-B14F-4D97-AF65-F5344CB8AC3E}">
        <p14:creationId xmlns:p14="http://schemas.microsoft.com/office/powerpoint/2010/main" val="277612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FFC75-8177-6A37-8855-50A664F78371}"/>
              </a:ext>
            </a:extLst>
          </p:cNvPr>
          <p:cNvSpPr>
            <a:spLocks noGrp="1"/>
          </p:cNvSpPr>
          <p:nvPr>
            <p:ph type="title"/>
          </p:nvPr>
        </p:nvSpPr>
        <p:spPr/>
        <p:txBody>
          <a:bodyPr/>
          <a:lstStyle/>
          <a:p>
            <a:r>
              <a:rPr lang="es-ES" dirty="0"/>
              <a:t>Editar la web</a:t>
            </a:r>
          </a:p>
        </p:txBody>
      </p:sp>
      <p:sp>
        <p:nvSpPr>
          <p:cNvPr id="3" name="Marcador de contenido 2">
            <a:extLst>
              <a:ext uri="{FF2B5EF4-FFF2-40B4-BE49-F238E27FC236}">
                <a16:creationId xmlns:a16="http://schemas.microsoft.com/office/drawing/2014/main" id="{0EBD3338-09D6-D995-EF55-4FED0589FB4A}"/>
              </a:ext>
            </a:extLst>
          </p:cNvPr>
          <p:cNvSpPr>
            <a:spLocks noGrp="1"/>
          </p:cNvSpPr>
          <p:nvPr>
            <p:ph idx="1"/>
          </p:nvPr>
        </p:nvSpPr>
        <p:spPr/>
        <p:txBody>
          <a:bodyPr/>
          <a:lstStyle/>
          <a:p>
            <a:r>
              <a:rPr lang="es-ES" dirty="0"/>
              <a:t>Se hace mediante WP estándar:</a:t>
            </a:r>
          </a:p>
          <a:p>
            <a:pPr lvl="1"/>
            <a:r>
              <a:rPr lang="es-ES" dirty="0"/>
              <a:t>Entradas: Noticias en el Blog</a:t>
            </a:r>
          </a:p>
          <a:p>
            <a:pPr lvl="1"/>
            <a:r>
              <a:rPr lang="es-ES" dirty="0"/>
              <a:t>Páginas: Las páginas en sí</a:t>
            </a:r>
          </a:p>
        </p:txBody>
      </p:sp>
      <p:pic>
        <p:nvPicPr>
          <p:cNvPr id="5" name="Imagen 4">
            <a:extLst>
              <a:ext uri="{FF2B5EF4-FFF2-40B4-BE49-F238E27FC236}">
                <a16:creationId xmlns:a16="http://schemas.microsoft.com/office/drawing/2014/main" id="{A5BD9527-CE94-2B78-8BAF-6BBB7C6CC391}"/>
              </a:ext>
            </a:extLst>
          </p:cNvPr>
          <p:cNvPicPr>
            <a:picLocks noChangeAspect="1"/>
          </p:cNvPicPr>
          <p:nvPr/>
        </p:nvPicPr>
        <p:blipFill>
          <a:blip r:embed="rId2"/>
          <a:stretch>
            <a:fillRect/>
          </a:stretch>
        </p:blipFill>
        <p:spPr>
          <a:xfrm>
            <a:off x="550606" y="3355642"/>
            <a:ext cx="6558116" cy="3137233"/>
          </a:xfrm>
          <a:prstGeom prst="rect">
            <a:avLst/>
          </a:prstGeom>
        </p:spPr>
      </p:pic>
      <p:pic>
        <p:nvPicPr>
          <p:cNvPr id="7" name="Imagen 6">
            <a:extLst>
              <a:ext uri="{FF2B5EF4-FFF2-40B4-BE49-F238E27FC236}">
                <a16:creationId xmlns:a16="http://schemas.microsoft.com/office/drawing/2014/main" id="{DFC64359-8E60-05A3-FD52-73F59AC453BD}"/>
              </a:ext>
            </a:extLst>
          </p:cNvPr>
          <p:cNvPicPr>
            <a:picLocks noChangeAspect="1"/>
          </p:cNvPicPr>
          <p:nvPr/>
        </p:nvPicPr>
        <p:blipFill>
          <a:blip r:embed="rId3"/>
          <a:stretch>
            <a:fillRect/>
          </a:stretch>
        </p:blipFill>
        <p:spPr>
          <a:xfrm>
            <a:off x="7396316" y="874189"/>
            <a:ext cx="4591665" cy="4962906"/>
          </a:xfrm>
          <a:prstGeom prst="rect">
            <a:avLst/>
          </a:prstGeom>
        </p:spPr>
      </p:pic>
    </p:spTree>
    <p:extLst>
      <p:ext uri="{BB962C8B-B14F-4D97-AF65-F5344CB8AC3E}">
        <p14:creationId xmlns:p14="http://schemas.microsoft.com/office/powerpoint/2010/main" val="1594082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6E9AB6-44BC-76EB-75E4-63516D6674C3}"/>
              </a:ext>
            </a:extLst>
          </p:cNvPr>
          <p:cNvSpPr>
            <a:spLocks noGrp="1"/>
          </p:cNvSpPr>
          <p:nvPr>
            <p:ph type="title"/>
          </p:nvPr>
        </p:nvSpPr>
        <p:spPr/>
        <p:txBody>
          <a:bodyPr/>
          <a:lstStyle/>
          <a:p>
            <a:r>
              <a:rPr lang="es-ES" dirty="0"/>
              <a:t>Guardar la web</a:t>
            </a:r>
          </a:p>
        </p:txBody>
      </p:sp>
      <p:sp>
        <p:nvSpPr>
          <p:cNvPr id="3" name="Marcador de contenido 2">
            <a:extLst>
              <a:ext uri="{FF2B5EF4-FFF2-40B4-BE49-F238E27FC236}">
                <a16:creationId xmlns:a16="http://schemas.microsoft.com/office/drawing/2014/main" id="{0576464A-88F8-E3BB-A407-511B56C895FE}"/>
              </a:ext>
            </a:extLst>
          </p:cNvPr>
          <p:cNvSpPr>
            <a:spLocks noGrp="1"/>
          </p:cNvSpPr>
          <p:nvPr>
            <p:ph idx="1"/>
          </p:nvPr>
        </p:nvSpPr>
        <p:spPr>
          <a:xfrm>
            <a:off x="838200" y="2506662"/>
            <a:ext cx="10515600" cy="1957183"/>
          </a:xfrm>
        </p:spPr>
        <p:txBody>
          <a:bodyPr>
            <a:normAutofit fontScale="92500" lnSpcReduction="10000"/>
          </a:bodyPr>
          <a:lstStyle/>
          <a:p>
            <a:r>
              <a:rPr lang="es-ES" dirty="0"/>
              <a:t>Una vez hechos los cambios en la web (y comprobados en la vista previa de las páginas), hay que hacer dos cosas: </a:t>
            </a:r>
          </a:p>
          <a:p>
            <a:endParaRPr lang="es-ES" dirty="0"/>
          </a:p>
          <a:p>
            <a:pPr lvl="1"/>
            <a:r>
              <a:rPr lang="es-ES" dirty="0"/>
              <a:t>Para poder seguir editarla, guardarla como una </a:t>
            </a:r>
            <a:r>
              <a:rPr lang="es-ES" b="1" dirty="0">
                <a:solidFill>
                  <a:schemeClr val="accent5">
                    <a:lumMod val="75000"/>
                  </a:schemeClr>
                </a:solidFill>
              </a:rPr>
              <a:t>web exportada de WP </a:t>
            </a:r>
          </a:p>
          <a:p>
            <a:pPr lvl="1"/>
            <a:r>
              <a:rPr lang="es-ES" dirty="0"/>
              <a:t>Para poder subirla al servidor, como una </a:t>
            </a:r>
            <a:r>
              <a:rPr lang="es-ES" b="1" dirty="0">
                <a:solidFill>
                  <a:schemeClr val="accent5">
                    <a:lumMod val="75000"/>
                  </a:schemeClr>
                </a:solidFill>
              </a:rPr>
              <a:t>serie de archivos HTML</a:t>
            </a:r>
            <a:endParaRPr lang="es-ES" dirty="0"/>
          </a:p>
        </p:txBody>
      </p:sp>
    </p:spTree>
    <p:extLst>
      <p:ext uri="{BB962C8B-B14F-4D97-AF65-F5344CB8AC3E}">
        <p14:creationId xmlns:p14="http://schemas.microsoft.com/office/powerpoint/2010/main" val="1465365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9385A-71F1-815A-4263-7CB37EDD0E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D02EE1-D323-31D0-774A-ADF59A44F8A6}"/>
              </a:ext>
            </a:extLst>
          </p:cNvPr>
          <p:cNvSpPr>
            <a:spLocks noGrp="1"/>
          </p:cNvSpPr>
          <p:nvPr>
            <p:ph type="title"/>
          </p:nvPr>
        </p:nvSpPr>
        <p:spPr/>
        <p:txBody>
          <a:bodyPr/>
          <a:lstStyle/>
          <a:p>
            <a:r>
              <a:rPr lang="es-ES" dirty="0"/>
              <a:t>Guardar la web – Formato WP</a:t>
            </a:r>
          </a:p>
        </p:txBody>
      </p:sp>
      <p:sp>
        <p:nvSpPr>
          <p:cNvPr id="3" name="Marcador de contenido 2">
            <a:extLst>
              <a:ext uri="{FF2B5EF4-FFF2-40B4-BE49-F238E27FC236}">
                <a16:creationId xmlns:a16="http://schemas.microsoft.com/office/drawing/2014/main" id="{05FA7C82-84D7-A394-3DDF-4A7F039AC8D2}"/>
              </a:ext>
            </a:extLst>
          </p:cNvPr>
          <p:cNvSpPr>
            <a:spLocks noGrp="1"/>
          </p:cNvSpPr>
          <p:nvPr>
            <p:ph idx="1"/>
          </p:nvPr>
        </p:nvSpPr>
        <p:spPr/>
        <p:txBody>
          <a:bodyPr/>
          <a:lstStyle/>
          <a:p>
            <a:r>
              <a:rPr lang="es-ES" dirty="0"/>
              <a:t>Se hace desde el editor de WP </a:t>
            </a:r>
            <a:r>
              <a:rPr lang="es-ES" dirty="0">
                <a:sym typeface="Wingdings" panose="05000000000000000000" pitchFamily="2" charset="2"/>
              </a:rPr>
              <a:t> </a:t>
            </a:r>
            <a:r>
              <a:rPr lang="es-ES" dirty="0" err="1">
                <a:sym typeface="Wingdings" panose="05000000000000000000" pitchFamily="2" charset="2"/>
              </a:rPr>
              <a:t>Plugins</a:t>
            </a:r>
            <a:r>
              <a:rPr lang="es-ES" dirty="0">
                <a:sym typeface="Wingdings" panose="05000000000000000000" pitchFamily="2" charset="2"/>
              </a:rPr>
              <a:t>  </a:t>
            </a:r>
            <a:r>
              <a:rPr lang="es-ES" b="1" dirty="0"/>
              <a:t>WP </a:t>
            </a:r>
            <a:r>
              <a:rPr lang="es-ES" b="1" dirty="0" err="1"/>
              <a:t>Migrate</a:t>
            </a:r>
            <a:r>
              <a:rPr lang="es-ES" b="1" dirty="0"/>
              <a:t> Lite</a:t>
            </a:r>
            <a:endParaRPr lang="es-ES" dirty="0"/>
          </a:p>
        </p:txBody>
      </p:sp>
      <p:pic>
        <p:nvPicPr>
          <p:cNvPr id="5" name="Imagen 4">
            <a:extLst>
              <a:ext uri="{FF2B5EF4-FFF2-40B4-BE49-F238E27FC236}">
                <a16:creationId xmlns:a16="http://schemas.microsoft.com/office/drawing/2014/main" id="{E255D8CF-236C-B29C-2446-E12427407D92}"/>
              </a:ext>
            </a:extLst>
          </p:cNvPr>
          <p:cNvPicPr>
            <a:picLocks noChangeAspect="1"/>
          </p:cNvPicPr>
          <p:nvPr/>
        </p:nvPicPr>
        <p:blipFill>
          <a:blip r:embed="rId2"/>
          <a:srcRect t="11507"/>
          <a:stretch>
            <a:fillRect/>
          </a:stretch>
        </p:blipFill>
        <p:spPr>
          <a:xfrm>
            <a:off x="1288850" y="2369011"/>
            <a:ext cx="7894480" cy="4351338"/>
          </a:xfrm>
          <a:prstGeom prst="rect">
            <a:avLst/>
          </a:prstGeom>
        </p:spPr>
      </p:pic>
      <p:cxnSp>
        <p:nvCxnSpPr>
          <p:cNvPr id="7" name="Conector recto de flecha 6">
            <a:extLst>
              <a:ext uri="{FF2B5EF4-FFF2-40B4-BE49-F238E27FC236}">
                <a16:creationId xmlns:a16="http://schemas.microsoft.com/office/drawing/2014/main" id="{B6862F94-53DC-9D9E-C342-87539AFE4C32}"/>
              </a:ext>
            </a:extLst>
          </p:cNvPr>
          <p:cNvCxnSpPr>
            <a:cxnSpLocks/>
          </p:cNvCxnSpPr>
          <p:nvPr/>
        </p:nvCxnSpPr>
        <p:spPr>
          <a:xfrm flipH="1">
            <a:off x="3057832" y="4001294"/>
            <a:ext cx="6459794" cy="1760409"/>
          </a:xfrm>
          <a:prstGeom prst="straightConnector1">
            <a:avLst/>
          </a:prstGeom>
          <a:ln w="381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 name="CuadroTexto 8">
            <a:extLst>
              <a:ext uri="{FF2B5EF4-FFF2-40B4-BE49-F238E27FC236}">
                <a16:creationId xmlns:a16="http://schemas.microsoft.com/office/drawing/2014/main" id="{EB4F6A4C-905C-9D83-3AE2-7F2AEA7D05E5}"/>
              </a:ext>
            </a:extLst>
          </p:cNvPr>
          <p:cNvSpPr txBox="1"/>
          <p:nvPr/>
        </p:nvSpPr>
        <p:spPr>
          <a:xfrm>
            <a:off x="9633980" y="3628102"/>
            <a:ext cx="1173847" cy="523220"/>
          </a:xfrm>
          <a:prstGeom prst="rect">
            <a:avLst/>
          </a:prstGeom>
          <a:noFill/>
        </p:spPr>
        <p:txBody>
          <a:bodyPr wrap="none" rtlCol="0">
            <a:spAutoFit/>
          </a:bodyPr>
          <a:lstStyle/>
          <a:p>
            <a:r>
              <a:rPr lang="es-ES" sz="2800" b="1" dirty="0">
                <a:solidFill>
                  <a:srgbClr val="FF0000"/>
                </a:solidFill>
              </a:rPr>
              <a:t>Migrar</a:t>
            </a:r>
            <a:endParaRPr lang="es-ES" b="1" dirty="0">
              <a:solidFill>
                <a:srgbClr val="FF0000"/>
              </a:solidFill>
            </a:endParaRPr>
          </a:p>
        </p:txBody>
      </p:sp>
    </p:spTree>
    <p:extLst>
      <p:ext uri="{BB962C8B-B14F-4D97-AF65-F5344CB8AC3E}">
        <p14:creationId xmlns:p14="http://schemas.microsoft.com/office/powerpoint/2010/main" val="171892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CCC34A-133D-8344-2822-15632D80A967}"/>
              </a:ext>
            </a:extLst>
          </p:cNvPr>
          <p:cNvSpPr>
            <a:spLocks noGrp="1"/>
          </p:cNvSpPr>
          <p:nvPr>
            <p:ph type="title"/>
          </p:nvPr>
        </p:nvSpPr>
        <p:spPr/>
        <p:txBody>
          <a:bodyPr/>
          <a:lstStyle/>
          <a:p>
            <a:r>
              <a:rPr lang="es-ES" dirty="0"/>
              <a:t>Guardar la web – Formato WP</a:t>
            </a:r>
          </a:p>
        </p:txBody>
      </p:sp>
      <p:pic>
        <p:nvPicPr>
          <p:cNvPr id="5" name="Imagen 4">
            <a:extLst>
              <a:ext uri="{FF2B5EF4-FFF2-40B4-BE49-F238E27FC236}">
                <a16:creationId xmlns:a16="http://schemas.microsoft.com/office/drawing/2014/main" id="{572EE640-5EDF-7736-B5D8-5227543675B0}"/>
              </a:ext>
            </a:extLst>
          </p:cNvPr>
          <p:cNvPicPr>
            <a:picLocks noChangeAspect="1"/>
          </p:cNvPicPr>
          <p:nvPr/>
        </p:nvPicPr>
        <p:blipFill>
          <a:blip r:embed="rId2"/>
          <a:stretch>
            <a:fillRect/>
          </a:stretch>
        </p:blipFill>
        <p:spPr>
          <a:xfrm>
            <a:off x="350663" y="1425677"/>
            <a:ext cx="7309177" cy="3220895"/>
          </a:xfrm>
          <a:prstGeom prst="rect">
            <a:avLst/>
          </a:prstGeom>
        </p:spPr>
      </p:pic>
      <p:pic>
        <p:nvPicPr>
          <p:cNvPr id="7" name="Imagen 6">
            <a:extLst>
              <a:ext uri="{FF2B5EF4-FFF2-40B4-BE49-F238E27FC236}">
                <a16:creationId xmlns:a16="http://schemas.microsoft.com/office/drawing/2014/main" id="{163FA399-3CDA-2514-5027-9392F640A102}"/>
              </a:ext>
            </a:extLst>
          </p:cNvPr>
          <p:cNvPicPr>
            <a:picLocks noChangeAspect="1"/>
          </p:cNvPicPr>
          <p:nvPr/>
        </p:nvPicPr>
        <p:blipFill>
          <a:blip r:embed="rId3"/>
          <a:stretch>
            <a:fillRect/>
          </a:stretch>
        </p:blipFill>
        <p:spPr>
          <a:xfrm>
            <a:off x="5246270" y="2491140"/>
            <a:ext cx="6595067" cy="4001735"/>
          </a:xfrm>
          <a:prstGeom prst="rect">
            <a:avLst/>
          </a:prstGeom>
        </p:spPr>
      </p:pic>
      <p:cxnSp>
        <p:nvCxnSpPr>
          <p:cNvPr id="9" name="Conector recto de flecha 8">
            <a:extLst>
              <a:ext uri="{FF2B5EF4-FFF2-40B4-BE49-F238E27FC236}">
                <a16:creationId xmlns:a16="http://schemas.microsoft.com/office/drawing/2014/main" id="{BB783B71-BFD0-9E22-F95F-269D735DB42A}"/>
              </a:ext>
            </a:extLst>
          </p:cNvPr>
          <p:cNvCxnSpPr>
            <a:cxnSpLocks/>
          </p:cNvCxnSpPr>
          <p:nvPr/>
        </p:nvCxnSpPr>
        <p:spPr>
          <a:xfrm>
            <a:off x="1602658" y="2605548"/>
            <a:ext cx="6744929" cy="204102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Elipse 10">
            <a:extLst>
              <a:ext uri="{FF2B5EF4-FFF2-40B4-BE49-F238E27FC236}">
                <a16:creationId xmlns:a16="http://schemas.microsoft.com/office/drawing/2014/main" id="{49DF28DB-CDED-5549-4F2C-A59B72546DAF}"/>
              </a:ext>
            </a:extLst>
          </p:cNvPr>
          <p:cNvSpPr/>
          <p:nvPr/>
        </p:nvSpPr>
        <p:spPr>
          <a:xfrm>
            <a:off x="1064773" y="2290916"/>
            <a:ext cx="636208" cy="20022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Elipse 11">
            <a:extLst>
              <a:ext uri="{FF2B5EF4-FFF2-40B4-BE49-F238E27FC236}">
                <a16:creationId xmlns:a16="http://schemas.microsoft.com/office/drawing/2014/main" id="{76079B3B-BE03-D921-3D8D-C1865713DE81}"/>
              </a:ext>
            </a:extLst>
          </p:cNvPr>
          <p:cNvSpPr/>
          <p:nvPr/>
        </p:nvSpPr>
        <p:spPr>
          <a:xfrm>
            <a:off x="8504903" y="4729316"/>
            <a:ext cx="766916" cy="73741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809179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D0705B-4AE8-CB0A-71F1-B9DD3FFA371E}"/>
              </a:ext>
            </a:extLst>
          </p:cNvPr>
          <p:cNvSpPr>
            <a:spLocks noGrp="1"/>
          </p:cNvSpPr>
          <p:nvPr>
            <p:ph type="title"/>
          </p:nvPr>
        </p:nvSpPr>
        <p:spPr/>
        <p:txBody>
          <a:bodyPr/>
          <a:lstStyle/>
          <a:p>
            <a:r>
              <a:rPr lang="es-ES" dirty="0"/>
              <a:t>Requisitos</a:t>
            </a:r>
          </a:p>
        </p:txBody>
      </p:sp>
      <p:sp>
        <p:nvSpPr>
          <p:cNvPr id="3" name="Marcador de contenido 2">
            <a:extLst>
              <a:ext uri="{FF2B5EF4-FFF2-40B4-BE49-F238E27FC236}">
                <a16:creationId xmlns:a16="http://schemas.microsoft.com/office/drawing/2014/main" id="{555B369C-D731-3860-816B-B46A72B71F27}"/>
              </a:ext>
            </a:extLst>
          </p:cNvPr>
          <p:cNvSpPr>
            <a:spLocks noGrp="1"/>
          </p:cNvSpPr>
          <p:nvPr>
            <p:ph idx="1"/>
          </p:nvPr>
        </p:nvSpPr>
        <p:spPr>
          <a:xfrm>
            <a:off x="838200" y="1956254"/>
            <a:ext cx="10515600" cy="4351338"/>
          </a:xfrm>
        </p:spPr>
        <p:txBody>
          <a:bodyPr>
            <a:normAutofit/>
          </a:bodyPr>
          <a:lstStyle/>
          <a:p>
            <a:pPr marL="0" indent="0">
              <a:buNone/>
            </a:pPr>
            <a:r>
              <a:rPr lang="es-ES" sz="3200" dirty="0"/>
              <a:t>0. </a:t>
            </a:r>
            <a:r>
              <a:rPr lang="es-ES" sz="3200" b="1" dirty="0"/>
              <a:t>No tener tildes en el usuario de Windows </a:t>
            </a:r>
            <a:r>
              <a:rPr lang="es-ES" sz="3200" dirty="0"/>
              <a:t>(porfa 🥀)</a:t>
            </a:r>
          </a:p>
          <a:p>
            <a:endParaRPr lang="es-ES" sz="3200" dirty="0"/>
          </a:p>
          <a:p>
            <a:pPr marL="0" indent="0">
              <a:buNone/>
            </a:pPr>
            <a:r>
              <a:rPr lang="es-ES" sz="3200" dirty="0"/>
              <a:t>1. Instalar </a:t>
            </a:r>
            <a:r>
              <a:rPr lang="es-ES" sz="3200" dirty="0">
                <a:hlinkClick r:id="rId2"/>
              </a:rPr>
              <a:t>GitBash</a:t>
            </a:r>
            <a:r>
              <a:rPr lang="es-ES" sz="3200" dirty="0"/>
              <a:t> y </a:t>
            </a:r>
            <a:r>
              <a:rPr lang="es-ES" sz="3200" dirty="0">
                <a:hlinkClick r:id="rId3"/>
              </a:rPr>
              <a:t>GitHub</a:t>
            </a:r>
            <a:endParaRPr lang="es-ES" sz="3200" dirty="0"/>
          </a:p>
          <a:p>
            <a:endParaRPr lang="es-ES" sz="3200" dirty="0"/>
          </a:p>
          <a:p>
            <a:pPr marL="0" indent="0">
              <a:buNone/>
            </a:pPr>
            <a:r>
              <a:rPr lang="es-ES" sz="3200" dirty="0"/>
              <a:t>2. Instalar </a:t>
            </a:r>
            <a:r>
              <a:rPr lang="es-ES" sz="3200" dirty="0">
                <a:hlinkClick r:id="rId4"/>
              </a:rPr>
              <a:t>LocalWP</a:t>
            </a:r>
            <a:endParaRPr lang="es-ES" sz="3200" dirty="0"/>
          </a:p>
          <a:p>
            <a:endParaRPr lang="es-ES" sz="3200" dirty="0"/>
          </a:p>
          <a:p>
            <a:pPr marL="0" indent="0">
              <a:buNone/>
            </a:pPr>
            <a:r>
              <a:rPr lang="es-ES" sz="3200" dirty="0"/>
              <a:t>3. Instalar </a:t>
            </a:r>
            <a:r>
              <a:rPr lang="es-ES" sz="3200" dirty="0">
                <a:hlinkClick r:id="rId5"/>
              </a:rPr>
              <a:t>HTTrack</a:t>
            </a:r>
            <a:endParaRPr lang="es-ES" sz="3200" dirty="0"/>
          </a:p>
        </p:txBody>
      </p:sp>
      <p:pic>
        <p:nvPicPr>
          <p:cNvPr id="1026" name="Picture 2" descr="Difference Between Git Bash And Git Cmd - Printable Online">
            <a:extLst>
              <a:ext uri="{FF2B5EF4-FFF2-40B4-BE49-F238E27FC236}">
                <a16:creationId xmlns:a16="http://schemas.microsoft.com/office/drawing/2014/main" id="{9519E073-B8C4-1540-E799-EB6E61BC7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835127"/>
            <a:ext cx="1191044" cy="1187745"/>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BD8C8576-2A9C-7E14-F44F-1004671624A3}"/>
              </a:ext>
            </a:extLst>
          </p:cNvPr>
          <p:cNvPicPr>
            <a:picLocks noChangeAspect="1"/>
          </p:cNvPicPr>
          <p:nvPr/>
        </p:nvPicPr>
        <p:blipFill>
          <a:blip r:embed="rId7"/>
          <a:stretch>
            <a:fillRect/>
          </a:stretch>
        </p:blipFill>
        <p:spPr>
          <a:xfrm>
            <a:off x="7377050" y="2843129"/>
            <a:ext cx="1295581" cy="1171739"/>
          </a:xfrm>
          <a:prstGeom prst="rect">
            <a:avLst/>
          </a:prstGeom>
        </p:spPr>
      </p:pic>
      <p:pic>
        <p:nvPicPr>
          <p:cNvPr id="7" name="Imagen 6">
            <a:extLst>
              <a:ext uri="{FF2B5EF4-FFF2-40B4-BE49-F238E27FC236}">
                <a16:creationId xmlns:a16="http://schemas.microsoft.com/office/drawing/2014/main" id="{ECC82C4C-D6A2-0061-E9F8-EAA602B18914}"/>
              </a:ext>
            </a:extLst>
          </p:cNvPr>
          <p:cNvPicPr>
            <a:picLocks noChangeAspect="1"/>
          </p:cNvPicPr>
          <p:nvPr/>
        </p:nvPicPr>
        <p:blipFill>
          <a:blip r:embed="rId8"/>
          <a:stretch>
            <a:fillRect/>
          </a:stretch>
        </p:blipFill>
        <p:spPr>
          <a:xfrm>
            <a:off x="4415058" y="3871433"/>
            <a:ext cx="1177044" cy="1187745"/>
          </a:xfrm>
          <a:prstGeom prst="rect">
            <a:avLst/>
          </a:prstGeom>
        </p:spPr>
      </p:pic>
      <p:pic>
        <p:nvPicPr>
          <p:cNvPr id="1028" name="Picture 4" descr="HTTrack Website Copier - Aplikasi di Google Play">
            <a:extLst>
              <a:ext uri="{FF2B5EF4-FFF2-40B4-BE49-F238E27FC236}">
                <a16:creationId xmlns:a16="http://schemas.microsoft.com/office/drawing/2014/main" id="{EA9A0BC1-AFA6-30BB-BC17-49124AC3DD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5058" y="4297513"/>
            <a:ext cx="2682910" cy="2682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1086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E8B66-32D3-191D-4362-5601C0A188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0D2D5AF-6437-29C7-DF4F-0104ECD0B62A}"/>
              </a:ext>
            </a:extLst>
          </p:cNvPr>
          <p:cNvSpPr>
            <a:spLocks noGrp="1"/>
          </p:cNvSpPr>
          <p:nvPr>
            <p:ph type="title"/>
          </p:nvPr>
        </p:nvSpPr>
        <p:spPr>
          <a:xfrm>
            <a:off x="208936" y="168479"/>
            <a:ext cx="4127090" cy="1325563"/>
          </a:xfrm>
        </p:spPr>
        <p:txBody>
          <a:bodyPr/>
          <a:lstStyle/>
          <a:p>
            <a:r>
              <a:rPr lang="es-ES" dirty="0"/>
              <a:t>Guardar la web – Formato WP</a:t>
            </a:r>
          </a:p>
        </p:txBody>
      </p:sp>
      <p:pic>
        <p:nvPicPr>
          <p:cNvPr id="4" name="Imagen 3">
            <a:extLst>
              <a:ext uri="{FF2B5EF4-FFF2-40B4-BE49-F238E27FC236}">
                <a16:creationId xmlns:a16="http://schemas.microsoft.com/office/drawing/2014/main" id="{EC988E55-9DAA-93BE-D93A-8E09A6C5118C}"/>
              </a:ext>
            </a:extLst>
          </p:cNvPr>
          <p:cNvPicPr>
            <a:picLocks noChangeAspect="1"/>
          </p:cNvPicPr>
          <p:nvPr/>
        </p:nvPicPr>
        <p:blipFill>
          <a:blip r:embed="rId2"/>
          <a:stretch>
            <a:fillRect/>
          </a:stretch>
        </p:blipFill>
        <p:spPr>
          <a:xfrm>
            <a:off x="6096000" y="0"/>
            <a:ext cx="5139447" cy="6858000"/>
          </a:xfrm>
          <a:prstGeom prst="rect">
            <a:avLst/>
          </a:prstGeom>
        </p:spPr>
      </p:pic>
      <p:sp>
        <p:nvSpPr>
          <p:cNvPr id="6" name="CuadroTexto 5">
            <a:extLst>
              <a:ext uri="{FF2B5EF4-FFF2-40B4-BE49-F238E27FC236}">
                <a16:creationId xmlns:a16="http://schemas.microsoft.com/office/drawing/2014/main" id="{681CAB3A-6F7F-3E06-81B9-4448D29A2C7C}"/>
              </a:ext>
            </a:extLst>
          </p:cNvPr>
          <p:cNvSpPr txBox="1"/>
          <p:nvPr/>
        </p:nvSpPr>
        <p:spPr>
          <a:xfrm>
            <a:off x="1858297" y="2074606"/>
            <a:ext cx="2920181" cy="830997"/>
          </a:xfrm>
          <a:prstGeom prst="rect">
            <a:avLst/>
          </a:prstGeom>
          <a:noFill/>
        </p:spPr>
        <p:txBody>
          <a:bodyPr wrap="square" rtlCol="0">
            <a:spAutoFit/>
          </a:bodyPr>
          <a:lstStyle/>
          <a:p>
            <a:pPr algn="ctr"/>
            <a:r>
              <a:rPr lang="es-ES" sz="2400" b="1" dirty="0">
                <a:solidFill>
                  <a:srgbClr val="FF0000"/>
                </a:solidFill>
              </a:rPr>
              <a:t>Se seleccionan TODOS los </a:t>
            </a:r>
            <a:r>
              <a:rPr lang="es-ES" sz="2400" b="1" dirty="0" err="1">
                <a:solidFill>
                  <a:srgbClr val="FF0000"/>
                </a:solidFill>
              </a:rPr>
              <a:t>checks</a:t>
            </a:r>
            <a:endParaRPr lang="es-ES" sz="2400" b="1" dirty="0">
              <a:solidFill>
                <a:srgbClr val="FF0000"/>
              </a:solidFill>
            </a:endParaRPr>
          </a:p>
        </p:txBody>
      </p:sp>
      <p:sp>
        <p:nvSpPr>
          <p:cNvPr id="8" name="CuadroTexto 7">
            <a:extLst>
              <a:ext uri="{FF2B5EF4-FFF2-40B4-BE49-F238E27FC236}">
                <a16:creationId xmlns:a16="http://schemas.microsoft.com/office/drawing/2014/main" id="{1D06E339-C642-D18C-A768-B3E66C6BD3A7}"/>
              </a:ext>
            </a:extLst>
          </p:cNvPr>
          <p:cNvSpPr txBox="1"/>
          <p:nvPr/>
        </p:nvSpPr>
        <p:spPr>
          <a:xfrm>
            <a:off x="1407896" y="4178709"/>
            <a:ext cx="3820982" cy="646331"/>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ES" dirty="0"/>
              <a:t>OJO El de idiomas también </a:t>
            </a:r>
          </a:p>
          <a:p>
            <a:r>
              <a:rPr lang="es-ES" dirty="0"/>
              <a:t>(no lo selecciona automáticamente) </a:t>
            </a:r>
          </a:p>
        </p:txBody>
      </p:sp>
      <p:cxnSp>
        <p:nvCxnSpPr>
          <p:cNvPr id="13" name="Conector recto de flecha 12">
            <a:extLst>
              <a:ext uri="{FF2B5EF4-FFF2-40B4-BE49-F238E27FC236}">
                <a16:creationId xmlns:a16="http://schemas.microsoft.com/office/drawing/2014/main" id="{49300AA1-4D65-1C5A-668D-02587E40C70A}"/>
              </a:ext>
            </a:extLst>
          </p:cNvPr>
          <p:cNvCxnSpPr>
            <a:stCxn id="6" idx="3"/>
          </p:cNvCxnSpPr>
          <p:nvPr/>
        </p:nvCxnSpPr>
        <p:spPr>
          <a:xfrm flipV="1">
            <a:off x="4778478" y="678426"/>
            <a:ext cx="1474838" cy="18116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onector recto de flecha 13">
            <a:extLst>
              <a:ext uri="{FF2B5EF4-FFF2-40B4-BE49-F238E27FC236}">
                <a16:creationId xmlns:a16="http://schemas.microsoft.com/office/drawing/2014/main" id="{EA3A351E-738E-DF8D-7034-E213B0AE2C51}"/>
              </a:ext>
            </a:extLst>
          </p:cNvPr>
          <p:cNvCxnSpPr>
            <a:cxnSpLocks/>
            <a:stCxn id="6" idx="3"/>
          </p:cNvCxnSpPr>
          <p:nvPr/>
        </p:nvCxnSpPr>
        <p:spPr>
          <a:xfrm>
            <a:off x="4778478" y="2490105"/>
            <a:ext cx="1474838" cy="360804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ector recto de flecha 17">
            <a:extLst>
              <a:ext uri="{FF2B5EF4-FFF2-40B4-BE49-F238E27FC236}">
                <a16:creationId xmlns:a16="http://schemas.microsoft.com/office/drawing/2014/main" id="{56FC416B-E421-6D94-D126-1CCF67BBB75C}"/>
              </a:ext>
            </a:extLst>
          </p:cNvPr>
          <p:cNvCxnSpPr>
            <a:stCxn id="6" idx="3"/>
          </p:cNvCxnSpPr>
          <p:nvPr/>
        </p:nvCxnSpPr>
        <p:spPr>
          <a:xfrm>
            <a:off x="4778478" y="2490105"/>
            <a:ext cx="1474838" cy="2235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ector recto de flecha 19">
            <a:extLst>
              <a:ext uri="{FF2B5EF4-FFF2-40B4-BE49-F238E27FC236}">
                <a16:creationId xmlns:a16="http://schemas.microsoft.com/office/drawing/2014/main" id="{B3F6A389-1624-3F13-75FB-5E792E0173F3}"/>
              </a:ext>
            </a:extLst>
          </p:cNvPr>
          <p:cNvCxnSpPr>
            <a:stCxn id="6" idx="3"/>
          </p:cNvCxnSpPr>
          <p:nvPr/>
        </p:nvCxnSpPr>
        <p:spPr>
          <a:xfrm>
            <a:off x="4778478" y="2490105"/>
            <a:ext cx="1474838" cy="60705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ector recto de flecha 21">
            <a:extLst>
              <a:ext uri="{FF2B5EF4-FFF2-40B4-BE49-F238E27FC236}">
                <a16:creationId xmlns:a16="http://schemas.microsoft.com/office/drawing/2014/main" id="{118D033A-5E76-18CB-C0F3-E8111C9D6F00}"/>
              </a:ext>
            </a:extLst>
          </p:cNvPr>
          <p:cNvCxnSpPr>
            <a:stCxn id="6" idx="3"/>
          </p:cNvCxnSpPr>
          <p:nvPr/>
        </p:nvCxnSpPr>
        <p:spPr>
          <a:xfrm>
            <a:off x="4778478" y="2490105"/>
            <a:ext cx="1474838" cy="9388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de flecha 23">
            <a:extLst>
              <a:ext uri="{FF2B5EF4-FFF2-40B4-BE49-F238E27FC236}">
                <a16:creationId xmlns:a16="http://schemas.microsoft.com/office/drawing/2014/main" id="{1D31103C-4788-8CBF-A303-7F92E8FDE0CE}"/>
              </a:ext>
            </a:extLst>
          </p:cNvPr>
          <p:cNvCxnSpPr>
            <a:stCxn id="6" idx="3"/>
          </p:cNvCxnSpPr>
          <p:nvPr/>
        </p:nvCxnSpPr>
        <p:spPr>
          <a:xfrm>
            <a:off x="4778478" y="2490105"/>
            <a:ext cx="1474838" cy="13838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a:extLst>
              <a:ext uri="{FF2B5EF4-FFF2-40B4-BE49-F238E27FC236}">
                <a16:creationId xmlns:a16="http://schemas.microsoft.com/office/drawing/2014/main" id="{33EF4C1A-C750-64ED-EB5E-AD5D8041608A}"/>
              </a:ext>
            </a:extLst>
          </p:cNvPr>
          <p:cNvCxnSpPr>
            <a:stCxn id="8" idx="3"/>
          </p:cNvCxnSpPr>
          <p:nvPr/>
        </p:nvCxnSpPr>
        <p:spPr>
          <a:xfrm>
            <a:off x="5228878" y="4501875"/>
            <a:ext cx="1221083" cy="1192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Elipse 26">
            <a:extLst>
              <a:ext uri="{FF2B5EF4-FFF2-40B4-BE49-F238E27FC236}">
                <a16:creationId xmlns:a16="http://schemas.microsoft.com/office/drawing/2014/main" id="{80D8DB50-CDA9-D189-A6F6-A7573D5FE498}"/>
              </a:ext>
            </a:extLst>
          </p:cNvPr>
          <p:cNvSpPr/>
          <p:nvPr/>
        </p:nvSpPr>
        <p:spPr>
          <a:xfrm>
            <a:off x="6017341" y="6302478"/>
            <a:ext cx="1042219" cy="423633"/>
          </a:xfrm>
          <a:prstGeom prst="ellipse">
            <a:avLst/>
          </a:prstGeom>
          <a:no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CuadroTexto 27">
            <a:extLst>
              <a:ext uri="{FF2B5EF4-FFF2-40B4-BE49-F238E27FC236}">
                <a16:creationId xmlns:a16="http://schemas.microsoft.com/office/drawing/2014/main" id="{6947188B-116C-65EA-52A1-506E755CD984}"/>
              </a:ext>
            </a:extLst>
          </p:cNvPr>
          <p:cNvSpPr txBox="1"/>
          <p:nvPr/>
        </p:nvSpPr>
        <p:spPr>
          <a:xfrm>
            <a:off x="1533832" y="5771535"/>
            <a:ext cx="2446567" cy="369332"/>
          </a:xfrm>
          <a:prstGeom prst="rect">
            <a:avLst/>
          </a:prstGeom>
          <a:noFill/>
        </p:spPr>
        <p:txBody>
          <a:bodyPr wrap="none" rtlCol="0">
            <a:spAutoFit/>
          </a:bodyPr>
          <a:lstStyle/>
          <a:p>
            <a:r>
              <a:rPr lang="es-ES" dirty="0"/>
              <a:t>Finalmente, se exporta</a:t>
            </a:r>
          </a:p>
        </p:txBody>
      </p:sp>
      <p:cxnSp>
        <p:nvCxnSpPr>
          <p:cNvPr id="30" name="Conector recto de flecha 29">
            <a:extLst>
              <a:ext uri="{FF2B5EF4-FFF2-40B4-BE49-F238E27FC236}">
                <a16:creationId xmlns:a16="http://schemas.microsoft.com/office/drawing/2014/main" id="{1A88377C-98C7-0DF7-4EC5-FDCDC511A51D}"/>
              </a:ext>
            </a:extLst>
          </p:cNvPr>
          <p:cNvCxnSpPr>
            <a:stCxn id="28" idx="3"/>
            <a:endCxn id="27" idx="2"/>
          </p:cNvCxnSpPr>
          <p:nvPr/>
        </p:nvCxnSpPr>
        <p:spPr>
          <a:xfrm>
            <a:off x="3980399" y="5956201"/>
            <a:ext cx="2036942" cy="558094"/>
          </a:xfrm>
          <a:prstGeom prst="straightConnector1">
            <a:avLst/>
          </a:prstGeom>
          <a:ln>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56365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30C42-110C-471A-4E25-E6D172E3B9E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7F11615-A0F4-C2B6-7206-25806F873607}"/>
              </a:ext>
            </a:extLst>
          </p:cNvPr>
          <p:cNvSpPr>
            <a:spLocks noGrp="1"/>
          </p:cNvSpPr>
          <p:nvPr>
            <p:ph type="title"/>
          </p:nvPr>
        </p:nvSpPr>
        <p:spPr/>
        <p:txBody>
          <a:bodyPr/>
          <a:lstStyle/>
          <a:p>
            <a:r>
              <a:rPr lang="es-ES" dirty="0"/>
              <a:t>Guardar la web – Formato WP</a:t>
            </a:r>
          </a:p>
        </p:txBody>
      </p:sp>
      <p:pic>
        <p:nvPicPr>
          <p:cNvPr id="3" name="Imagen 2">
            <a:extLst>
              <a:ext uri="{FF2B5EF4-FFF2-40B4-BE49-F238E27FC236}">
                <a16:creationId xmlns:a16="http://schemas.microsoft.com/office/drawing/2014/main" id="{604B6952-D5B3-33F2-6834-CF2D4D92AB1F}"/>
              </a:ext>
            </a:extLst>
          </p:cNvPr>
          <p:cNvPicPr>
            <a:picLocks noChangeAspect="1"/>
          </p:cNvPicPr>
          <p:nvPr/>
        </p:nvPicPr>
        <p:blipFill>
          <a:blip r:embed="rId2"/>
          <a:stretch>
            <a:fillRect/>
          </a:stretch>
        </p:blipFill>
        <p:spPr>
          <a:xfrm>
            <a:off x="561946" y="1596018"/>
            <a:ext cx="5789694" cy="1704555"/>
          </a:xfrm>
          <a:prstGeom prst="rect">
            <a:avLst/>
          </a:prstGeom>
        </p:spPr>
      </p:pic>
      <p:sp>
        <p:nvSpPr>
          <p:cNvPr id="4" name="CuadroTexto 3">
            <a:extLst>
              <a:ext uri="{FF2B5EF4-FFF2-40B4-BE49-F238E27FC236}">
                <a16:creationId xmlns:a16="http://schemas.microsoft.com/office/drawing/2014/main" id="{E8C0D1FC-82A5-4B10-9B2F-884E620DDBA5}"/>
              </a:ext>
            </a:extLst>
          </p:cNvPr>
          <p:cNvSpPr txBox="1"/>
          <p:nvPr/>
        </p:nvSpPr>
        <p:spPr>
          <a:xfrm>
            <a:off x="6952636" y="1873437"/>
            <a:ext cx="4401164" cy="1384995"/>
          </a:xfrm>
          <a:prstGeom prst="rect">
            <a:avLst/>
          </a:prstGeom>
          <a:noFill/>
        </p:spPr>
        <p:txBody>
          <a:bodyPr wrap="square" rtlCol="0">
            <a:spAutoFit/>
          </a:bodyPr>
          <a:lstStyle/>
          <a:p>
            <a:r>
              <a:rPr lang="es-ES" sz="2800" dirty="0"/>
              <a:t>Tarda un poco, luego lo guardas como un archivo normal</a:t>
            </a:r>
          </a:p>
        </p:txBody>
      </p:sp>
      <p:pic>
        <p:nvPicPr>
          <p:cNvPr id="8" name="Imagen 7">
            <a:extLst>
              <a:ext uri="{FF2B5EF4-FFF2-40B4-BE49-F238E27FC236}">
                <a16:creationId xmlns:a16="http://schemas.microsoft.com/office/drawing/2014/main" id="{543BED4E-A157-2E87-8E99-9A238B98578C}"/>
              </a:ext>
            </a:extLst>
          </p:cNvPr>
          <p:cNvPicPr>
            <a:picLocks noChangeAspect="1"/>
          </p:cNvPicPr>
          <p:nvPr/>
        </p:nvPicPr>
        <p:blipFill>
          <a:blip r:embed="rId3"/>
          <a:stretch>
            <a:fillRect/>
          </a:stretch>
        </p:blipFill>
        <p:spPr>
          <a:xfrm>
            <a:off x="1022555" y="3750903"/>
            <a:ext cx="7226710" cy="2851458"/>
          </a:xfrm>
          <a:prstGeom prst="rect">
            <a:avLst/>
          </a:prstGeom>
        </p:spPr>
      </p:pic>
      <p:sp>
        <p:nvSpPr>
          <p:cNvPr id="10" name="Elipse 9">
            <a:extLst>
              <a:ext uri="{FF2B5EF4-FFF2-40B4-BE49-F238E27FC236}">
                <a16:creationId xmlns:a16="http://schemas.microsoft.com/office/drawing/2014/main" id="{DC25F839-998F-5E50-02D5-37EF18670448}"/>
              </a:ext>
            </a:extLst>
          </p:cNvPr>
          <p:cNvSpPr/>
          <p:nvPr/>
        </p:nvSpPr>
        <p:spPr>
          <a:xfrm>
            <a:off x="6223820" y="3883742"/>
            <a:ext cx="1986116" cy="80624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CuadroTexto 12">
            <a:extLst>
              <a:ext uri="{FF2B5EF4-FFF2-40B4-BE49-F238E27FC236}">
                <a16:creationId xmlns:a16="http://schemas.microsoft.com/office/drawing/2014/main" id="{E3A140CC-14F9-E588-D328-822EF880C6F9}"/>
              </a:ext>
            </a:extLst>
          </p:cNvPr>
          <p:cNvSpPr txBox="1"/>
          <p:nvPr/>
        </p:nvSpPr>
        <p:spPr>
          <a:xfrm>
            <a:off x="8433619" y="3766657"/>
            <a:ext cx="2920181" cy="923330"/>
          </a:xfrm>
          <a:prstGeom prst="rect">
            <a:avLst/>
          </a:prstGeom>
          <a:noFill/>
        </p:spPr>
        <p:txBody>
          <a:bodyPr wrap="square" rtlCol="0">
            <a:spAutoFit/>
          </a:bodyPr>
          <a:lstStyle/>
          <a:p>
            <a:r>
              <a:rPr lang="es-ES" dirty="0">
                <a:solidFill>
                  <a:srgbClr val="FF0000"/>
                </a:solidFill>
              </a:rPr>
              <a:t>No pasa nada si te indica que es dañino, se descarga igualmente</a:t>
            </a:r>
          </a:p>
        </p:txBody>
      </p:sp>
    </p:spTree>
    <p:extLst>
      <p:ext uri="{BB962C8B-B14F-4D97-AF65-F5344CB8AC3E}">
        <p14:creationId xmlns:p14="http://schemas.microsoft.com/office/powerpoint/2010/main" val="2055128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4F6599-583A-A0D9-E244-AB2D93583996}"/>
              </a:ext>
            </a:extLst>
          </p:cNvPr>
          <p:cNvSpPr>
            <a:spLocks noGrp="1"/>
          </p:cNvSpPr>
          <p:nvPr>
            <p:ph type="title"/>
          </p:nvPr>
        </p:nvSpPr>
        <p:spPr/>
        <p:txBody>
          <a:bodyPr/>
          <a:lstStyle/>
          <a:p>
            <a:r>
              <a:rPr lang="es-ES" dirty="0"/>
              <a:t>Guardar la web – Formato WP</a:t>
            </a:r>
          </a:p>
        </p:txBody>
      </p:sp>
      <p:pic>
        <p:nvPicPr>
          <p:cNvPr id="7" name="Imagen 6">
            <a:extLst>
              <a:ext uri="{FF2B5EF4-FFF2-40B4-BE49-F238E27FC236}">
                <a16:creationId xmlns:a16="http://schemas.microsoft.com/office/drawing/2014/main" id="{8F2D906E-24B9-D630-9955-D1D062A6E562}"/>
              </a:ext>
            </a:extLst>
          </p:cNvPr>
          <p:cNvPicPr>
            <a:picLocks noChangeAspect="1"/>
          </p:cNvPicPr>
          <p:nvPr/>
        </p:nvPicPr>
        <p:blipFill>
          <a:blip r:embed="rId2"/>
          <a:srcRect t="31657"/>
          <a:stretch>
            <a:fillRect/>
          </a:stretch>
        </p:blipFill>
        <p:spPr>
          <a:xfrm>
            <a:off x="455448" y="1573161"/>
            <a:ext cx="6678067" cy="2122699"/>
          </a:xfrm>
          <a:prstGeom prst="rect">
            <a:avLst/>
          </a:prstGeom>
        </p:spPr>
      </p:pic>
      <p:sp>
        <p:nvSpPr>
          <p:cNvPr id="8" name="CuadroTexto 7">
            <a:extLst>
              <a:ext uri="{FF2B5EF4-FFF2-40B4-BE49-F238E27FC236}">
                <a16:creationId xmlns:a16="http://schemas.microsoft.com/office/drawing/2014/main" id="{A3C66890-C14A-76D3-4E68-1B4DE25AED5D}"/>
              </a:ext>
            </a:extLst>
          </p:cNvPr>
          <p:cNvSpPr txBox="1"/>
          <p:nvPr/>
        </p:nvSpPr>
        <p:spPr>
          <a:xfrm>
            <a:off x="7516267" y="2005537"/>
            <a:ext cx="3837533" cy="923330"/>
          </a:xfrm>
          <a:prstGeom prst="rect">
            <a:avLst/>
          </a:prstGeom>
          <a:noFill/>
        </p:spPr>
        <p:txBody>
          <a:bodyPr wrap="square" rtlCol="0">
            <a:spAutoFit/>
          </a:bodyPr>
          <a:lstStyle/>
          <a:p>
            <a:r>
              <a:rPr lang="es-ES" dirty="0"/>
              <a:t>Va a haber que extraer la carpeta con los archivos porque exporta archivos innecesarios y en una ruta extraña</a:t>
            </a:r>
          </a:p>
        </p:txBody>
      </p:sp>
      <p:pic>
        <p:nvPicPr>
          <p:cNvPr id="10" name="Imagen 9">
            <a:extLst>
              <a:ext uri="{FF2B5EF4-FFF2-40B4-BE49-F238E27FC236}">
                <a16:creationId xmlns:a16="http://schemas.microsoft.com/office/drawing/2014/main" id="{E12C40E3-3DBE-DC30-583E-E8C4C5C05B94}"/>
              </a:ext>
            </a:extLst>
          </p:cNvPr>
          <p:cNvPicPr>
            <a:picLocks noChangeAspect="1"/>
          </p:cNvPicPr>
          <p:nvPr/>
        </p:nvPicPr>
        <p:blipFill>
          <a:blip r:embed="rId3"/>
          <a:srcRect r="70719"/>
          <a:stretch>
            <a:fillRect/>
          </a:stretch>
        </p:blipFill>
        <p:spPr>
          <a:xfrm>
            <a:off x="629803" y="4167047"/>
            <a:ext cx="2251049" cy="2000529"/>
          </a:xfrm>
          <a:prstGeom prst="rect">
            <a:avLst/>
          </a:prstGeom>
        </p:spPr>
      </p:pic>
      <p:pic>
        <p:nvPicPr>
          <p:cNvPr id="12" name="Imagen 11">
            <a:extLst>
              <a:ext uri="{FF2B5EF4-FFF2-40B4-BE49-F238E27FC236}">
                <a16:creationId xmlns:a16="http://schemas.microsoft.com/office/drawing/2014/main" id="{FAD3CDF6-D1A0-EA89-175D-2257869DCCC4}"/>
              </a:ext>
            </a:extLst>
          </p:cNvPr>
          <p:cNvPicPr>
            <a:picLocks noChangeAspect="1"/>
          </p:cNvPicPr>
          <p:nvPr/>
        </p:nvPicPr>
        <p:blipFill>
          <a:blip r:embed="rId4"/>
          <a:srcRect t="16319" r="63540"/>
          <a:stretch>
            <a:fillRect/>
          </a:stretch>
        </p:blipFill>
        <p:spPr>
          <a:xfrm>
            <a:off x="5147880" y="4167047"/>
            <a:ext cx="2806418" cy="2024826"/>
          </a:xfrm>
          <a:prstGeom prst="rect">
            <a:avLst/>
          </a:prstGeom>
        </p:spPr>
      </p:pic>
      <p:cxnSp>
        <p:nvCxnSpPr>
          <p:cNvPr id="14" name="Conector recto de flecha 13">
            <a:extLst>
              <a:ext uri="{FF2B5EF4-FFF2-40B4-BE49-F238E27FC236}">
                <a16:creationId xmlns:a16="http://schemas.microsoft.com/office/drawing/2014/main" id="{F696CE42-30D4-5707-6E7A-5F2FDDEBBAEA}"/>
              </a:ext>
            </a:extLst>
          </p:cNvPr>
          <p:cNvCxnSpPr>
            <a:stCxn id="10" idx="3"/>
            <a:endCxn id="12" idx="1"/>
          </p:cNvCxnSpPr>
          <p:nvPr/>
        </p:nvCxnSpPr>
        <p:spPr>
          <a:xfrm>
            <a:off x="2880852" y="5167312"/>
            <a:ext cx="2267028" cy="1214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Elipse 14">
            <a:extLst>
              <a:ext uri="{FF2B5EF4-FFF2-40B4-BE49-F238E27FC236}">
                <a16:creationId xmlns:a16="http://schemas.microsoft.com/office/drawing/2014/main" id="{7F0D9E2D-698F-45BD-474B-E44941DF9F0F}"/>
              </a:ext>
            </a:extLst>
          </p:cNvPr>
          <p:cNvSpPr/>
          <p:nvPr/>
        </p:nvSpPr>
        <p:spPr>
          <a:xfrm>
            <a:off x="629803" y="5486401"/>
            <a:ext cx="1012184" cy="38345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6" name="CuadroTexto 15">
            <a:extLst>
              <a:ext uri="{FF2B5EF4-FFF2-40B4-BE49-F238E27FC236}">
                <a16:creationId xmlns:a16="http://schemas.microsoft.com/office/drawing/2014/main" id="{8AA7B216-F517-C600-8A0B-7893EAAE69F8}"/>
              </a:ext>
            </a:extLst>
          </p:cNvPr>
          <p:cNvSpPr txBox="1"/>
          <p:nvPr/>
        </p:nvSpPr>
        <p:spPr>
          <a:xfrm>
            <a:off x="3018503" y="4234460"/>
            <a:ext cx="1991725" cy="923330"/>
          </a:xfrm>
          <a:prstGeom prst="rect">
            <a:avLst/>
          </a:prstGeom>
          <a:noFill/>
        </p:spPr>
        <p:txBody>
          <a:bodyPr wrap="square" rtlCol="0">
            <a:spAutoFit/>
          </a:bodyPr>
          <a:lstStyle/>
          <a:p>
            <a:r>
              <a:rPr lang="es-ES" dirty="0"/>
              <a:t>Muchas carpetas anidadas hasta llegar a algo así</a:t>
            </a:r>
          </a:p>
        </p:txBody>
      </p:sp>
      <p:sp>
        <p:nvSpPr>
          <p:cNvPr id="17" name="Elipse 16">
            <a:extLst>
              <a:ext uri="{FF2B5EF4-FFF2-40B4-BE49-F238E27FC236}">
                <a16:creationId xmlns:a16="http://schemas.microsoft.com/office/drawing/2014/main" id="{0A87BD72-CF0E-C189-B31B-A053E0D5BA06}"/>
              </a:ext>
            </a:extLst>
          </p:cNvPr>
          <p:cNvSpPr/>
          <p:nvPr/>
        </p:nvSpPr>
        <p:spPr>
          <a:xfrm>
            <a:off x="5538905" y="4394486"/>
            <a:ext cx="1012184" cy="38345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8" name="Elipse 17">
            <a:extLst>
              <a:ext uri="{FF2B5EF4-FFF2-40B4-BE49-F238E27FC236}">
                <a16:creationId xmlns:a16="http://schemas.microsoft.com/office/drawing/2014/main" id="{1C570830-505E-C02F-C981-AE9948E9DC1D}"/>
              </a:ext>
            </a:extLst>
          </p:cNvPr>
          <p:cNvSpPr/>
          <p:nvPr/>
        </p:nvSpPr>
        <p:spPr>
          <a:xfrm>
            <a:off x="5455331" y="5486401"/>
            <a:ext cx="1012184" cy="38345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9" name="Elipse 18">
            <a:extLst>
              <a:ext uri="{FF2B5EF4-FFF2-40B4-BE49-F238E27FC236}">
                <a16:creationId xmlns:a16="http://schemas.microsoft.com/office/drawing/2014/main" id="{1B269753-32CA-618E-F7FA-E250F87C3E38}"/>
              </a:ext>
            </a:extLst>
          </p:cNvPr>
          <p:cNvSpPr/>
          <p:nvPr/>
        </p:nvSpPr>
        <p:spPr>
          <a:xfrm>
            <a:off x="5455331" y="4742311"/>
            <a:ext cx="1012184" cy="38345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54F1CB71-F7DA-6D34-1ABD-E38497F43C85}"/>
              </a:ext>
            </a:extLst>
          </p:cNvPr>
          <p:cNvSpPr txBox="1"/>
          <p:nvPr/>
        </p:nvSpPr>
        <p:spPr>
          <a:xfrm>
            <a:off x="8858865" y="4503174"/>
            <a:ext cx="2153264" cy="1200329"/>
          </a:xfrm>
          <a:prstGeom prst="rect">
            <a:avLst/>
          </a:prstGeom>
          <a:noFill/>
        </p:spPr>
        <p:txBody>
          <a:bodyPr wrap="square" rtlCol="0">
            <a:spAutoFit/>
          </a:bodyPr>
          <a:lstStyle/>
          <a:p>
            <a:r>
              <a:rPr lang="es-ES" b="1" dirty="0">
                <a:solidFill>
                  <a:srgbClr val="FF0000"/>
                </a:solidFill>
              </a:rPr>
              <a:t>Copiamos estas tres carpetas y las llevamos al principio del todo</a:t>
            </a:r>
          </a:p>
        </p:txBody>
      </p:sp>
      <p:cxnSp>
        <p:nvCxnSpPr>
          <p:cNvPr id="22" name="Conector recto de flecha 21">
            <a:extLst>
              <a:ext uri="{FF2B5EF4-FFF2-40B4-BE49-F238E27FC236}">
                <a16:creationId xmlns:a16="http://schemas.microsoft.com/office/drawing/2014/main" id="{E53EF89F-7CD7-CB02-E9FA-7AA8C02EE295}"/>
              </a:ext>
            </a:extLst>
          </p:cNvPr>
          <p:cNvCxnSpPr>
            <a:stCxn id="20" idx="1"/>
            <a:endCxn id="17" idx="6"/>
          </p:cNvCxnSpPr>
          <p:nvPr/>
        </p:nvCxnSpPr>
        <p:spPr>
          <a:xfrm flipH="1" flipV="1">
            <a:off x="6551089" y="4586215"/>
            <a:ext cx="2307776" cy="51712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ector recto de flecha 23">
            <a:extLst>
              <a:ext uri="{FF2B5EF4-FFF2-40B4-BE49-F238E27FC236}">
                <a16:creationId xmlns:a16="http://schemas.microsoft.com/office/drawing/2014/main" id="{A456AA93-91D6-E0BA-7E62-16C705016797}"/>
              </a:ext>
            </a:extLst>
          </p:cNvPr>
          <p:cNvCxnSpPr>
            <a:stCxn id="20" idx="1"/>
            <a:endCxn id="19" idx="6"/>
          </p:cNvCxnSpPr>
          <p:nvPr/>
        </p:nvCxnSpPr>
        <p:spPr>
          <a:xfrm flipH="1" flipV="1">
            <a:off x="6467515" y="4934040"/>
            <a:ext cx="2391350" cy="16929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ector recto de flecha 25">
            <a:extLst>
              <a:ext uri="{FF2B5EF4-FFF2-40B4-BE49-F238E27FC236}">
                <a16:creationId xmlns:a16="http://schemas.microsoft.com/office/drawing/2014/main" id="{D5F81A8A-D25A-CAF9-645B-A7037C1F1B9B}"/>
              </a:ext>
            </a:extLst>
          </p:cNvPr>
          <p:cNvCxnSpPr>
            <a:stCxn id="20" idx="1"/>
            <a:endCxn id="18" idx="6"/>
          </p:cNvCxnSpPr>
          <p:nvPr/>
        </p:nvCxnSpPr>
        <p:spPr>
          <a:xfrm flipH="1">
            <a:off x="6467515" y="5103339"/>
            <a:ext cx="2391350" cy="5747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8" name="Conector: curvado 27">
            <a:extLst>
              <a:ext uri="{FF2B5EF4-FFF2-40B4-BE49-F238E27FC236}">
                <a16:creationId xmlns:a16="http://schemas.microsoft.com/office/drawing/2014/main" id="{232EC7D2-5712-3885-9977-55826967E5F5}"/>
              </a:ext>
            </a:extLst>
          </p:cNvPr>
          <p:cNvCxnSpPr>
            <a:stCxn id="20" idx="0"/>
            <a:endCxn id="10" idx="0"/>
          </p:cNvCxnSpPr>
          <p:nvPr/>
        </p:nvCxnSpPr>
        <p:spPr>
          <a:xfrm rot="16200000" flipV="1">
            <a:off x="5677350" y="245026"/>
            <a:ext cx="336127" cy="8180169"/>
          </a:xfrm>
          <a:prstGeom prst="curvedConnector3">
            <a:avLst>
              <a:gd name="adj1" fmla="val 217738"/>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2170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D6FE1-FE78-FCA3-8011-5DAF96365C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FF40E35-C4EC-EBF7-A6D5-FDDBF63A65C1}"/>
              </a:ext>
            </a:extLst>
          </p:cNvPr>
          <p:cNvSpPr>
            <a:spLocks noGrp="1"/>
          </p:cNvSpPr>
          <p:nvPr>
            <p:ph type="title"/>
          </p:nvPr>
        </p:nvSpPr>
        <p:spPr/>
        <p:txBody>
          <a:bodyPr/>
          <a:lstStyle/>
          <a:p>
            <a:r>
              <a:rPr lang="es-ES" dirty="0"/>
              <a:t>Guardar la web – Formato WP</a:t>
            </a:r>
          </a:p>
        </p:txBody>
      </p:sp>
      <p:pic>
        <p:nvPicPr>
          <p:cNvPr id="4" name="Imagen 3">
            <a:extLst>
              <a:ext uri="{FF2B5EF4-FFF2-40B4-BE49-F238E27FC236}">
                <a16:creationId xmlns:a16="http://schemas.microsoft.com/office/drawing/2014/main" id="{6CE5E3B4-13AD-1080-CB9B-E46E4C04268A}"/>
              </a:ext>
            </a:extLst>
          </p:cNvPr>
          <p:cNvPicPr>
            <a:picLocks noChangeAspect="1"/>
          </p:cNvPicPr>
          <p:nvPr/>
        </p:nvPicPr>
        <p:blipFill>
          <a:blip r:embed="rId2"/>
          <a:stretch>
            <a:fillRect/>
          </a:stretch>
        </p:blipFill>
        <p:spPr>
          <a:xfrm>
            <a:off x="1683775" y="2360695"/>
            <a:ext cx="2276793" cy="1743318"/>
          </a:xfrm>
          <a:prstGeom prst="rect">
            <a:avLst/>
          </a:prstGeom>
        </p:spPr>
      </p:pic>
      <p:sp>
        <p:nvSpPr>
          <p:cNvPr id="5" name="CuadroTexto 4">
            <a:extLst>
              <a:ext uri="{FF2B5EF4-FFF2-40B4-BE49-F238E27FC236}">
                <a16:creationId xmlns:a16="http://schemas.microsoft.com/office/drawing/2014/main" id="{7B77AEF7-A6C5-0C98-53FE-E32E26B0FC85}"/>
              </a:ext>
            </a:extLst>
          </p:cNvPr>
          <p:cNvSpPr txBox="1"/>
          <p:nvPr/>
        </p:nvSpPr>
        <p:spPr>
          <a:xfrm>
            <a:off x="757083" y="1543665"/>
            <a:ext cx="4454013" cy="646331"/>
          </a:xfrm>
          <a:prstGeom prst="rect">
            <a:avLst/>
          </a:prstGeom>
          <a:noFill/>
        </p:spPr>
        <p:txBody>
          <a:bodyPr wrap="square" rtlCol="0">
            <a:spAutoFit/>
          </a:bodyPr>
          <a:lstStyle/>
          <a:p>
            <a:r>
              <a:rPr lang="es-ES" dirty="0"/>
              <a:t>Se elimina la carpeta </a:t>
            </a:r>
            <a:r>
              <a:rPr lang="es-ES" dirty="0">
                <a:latin typeface="Consolas" panose="020B0609020204030204" pitchFamily="49" charset="0"/>
              </a:rPr>
              <a:t>files </a:t>
            </a:r>
            <a:r>
              <a:rPr lang="es-ES" dirty="0"/>
              <a:t>y el archivo desde la primera carpeta se debería ver así</a:t>
            </a:r>
            <a:endParaRPr lang="es-ES" dirty="0">
              <a:latin typeface="Consolas" panose="020B0609020204030204" pitchFamily="49" charset="0"/>
            </a:endParaRPr>
          </a:p>
        </p:txBody>
      </p:sp>
      <p:sp>
        <p:nvSpPr>
          <p:cNvPr id="6" name="CuadroTexto 5">
            <a:extLst>
              <a:ext uri="{FF2B5EF4-FFF2-40B4-BE49-F238E27FC236}">
                <a16:creationId xmlns:a16="http://schemas.microsoft.com/office/drawing/2014/main" id="{01EA925C-59D1-9A14-0733-95A2A765354A}"/>
              </a:ext>
            </a:extLst>
          </p:cNvPr>
          <p:cNvSpPr txBox="1"/>
          <p:nvPr/>
        </p:nvSpPr>
        <p:spPr>
          <a:xfrm>
            <a:off x="6400799" y="1757185"/>
            <a:ext cx="5664115" cy="369332"/>
          </a:xfrm>
          <a:prstGeom prst="rect">
            <a:avLst/>
          </a:prstGeom>
          <a:noFill/>
        </p:spPr>
        <p:txBody>
          <a:bodyPr wrap="none" rtlCol="0">
            <a:spAutoFit/>
          </a:bodyPr>
          <a:lstStyle/>
          <a:p>
            <a:r>
              <a:rPr lang="es-ES" dirty="0"/>
              <a:t>Los agrupamos todos en una carpeta llamada </a:t>
            </a:r>
            <a:r>
              <a:rPr lang="es-ES" dirty="0">
                <a:latin typeface="Consolas" panose="020B0609020204030204" pitchFamily="49" charset="0"/>
              </a:rPr>
              <a:t>imagine</a:t>
            </a:r>
          </a:p>
        </p:txBody>
      </p:sp>
      <p:sp>
        <p:nvSpPr>
          <p:cNvPr id="9" name="Cerrar llave 8">
            <a:extLst>
              <a:ext uri="{FF2B5EF4-FFF2-40B4-BE49-F238E27FC236}">
                <a16:creationId xmlns:a16="http://schemas.microsoft.com/office/drawing/2014/main" id="{AE59839B-2A70-99E2-30DD-922919416CDC}"/>
              </a:ext>
            </a:extLst>
          </p:cNvPr>
          <p:cNvSpPr/>
          <p:nvPr/>
        </p:nvSpPr>
        <p:spPr>
          <a:xfrm>
            <a:off x="4109884" y="2360695"/>
            <a:ext cx="491613" cy="1743318"/>
          </a:xfrm>
          <a:prstGeom prst="rightBrace">
            <a:avLst/>
          </a:prstGeom>
          <a:ln>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s-ES"/>
          </a:p>
        </p:txBody>
      </p:sp>
      <p:cxnSp>
        <p:nvCxnSpPr>
          <p:cNvPr id="13" name="Conector recto de flecha 12">
            <a:extLst>
              <a:ext uri="{FF2B5EF4-FFF2-40B4-BE49-F238E27FC236}">
                <a16:creationId xmlns:a16="http://schemas.microsoft.com/office/drawing/2014/main" id="{2092A34F-2E2E-A834-D69A-5C04C444053B}"/>
              </a:ext>
            </a:extLst>
          </p:cNvPr>
          <p:cNvCxnSpPr>
            <a:stCxn id="9" idx="1"/>
          </p:cNvCxnSpPr>
          <p:nvPr/>
        </p:nvCxnSpPr>
        <p:spPr>
          <a:xfrm flipV="1">
            <a:off x="4601497" y="3224981"/>
            <a:ext cx="1799303" cy="73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3" name="Imagen 22">
            <a:extLst>
              <a:ext uri="{FF2B5EF4-FFF2-40B4-BE49-F238E27FC236}">
                <a16:creationId xmlns:a16="http://schemas.microsoft.com/office/drawing/2014/main" id="{6EFF5FAC-222E-E7AF-7AD1-295B9E27BCD4}"/>
              </a:ext>
            </a:extLst>
          </p:cNvPr>
          <p:cNvPicPr>
            <a:picLocks noChangeAspect="1"/>
          </p:cNvPicPr>
          <p:nvPr/>
        </p:nvPicPr>
        <p:blipFill>
          <a:blip r:embed="rId3"/>
          <a:stretch>
            <a:fillRect/>
          </a:stretch>
        </p:blipFill>
        <p:spPr>
          <a:xfrm>
            <a:off x="6400798" y="2212525"/>
            <a:ext cx="5664115" cy="1665917"/>
          </a:xfrm>
          <a:prstGeom prst="rect">
            <a:avLst/>
          </a:prstGeom>
        </p:spPr>
      </p:pic>
      <p:sp>
        <p:nvSpPr>
          <p:cNvPr id="25" name="Elipse 24">
            <a:extLst>
              <a:ext uri="{FF2B5EF4-FFF2-40B4-BE49-F238E27FC236}">
                <a16:creationId xmlns:a16="http://schemas.microsoft.com/office/drawing/2014/main" id="{4F56764F-91F1-D007-0339-C2600E472802}"/>
              </a:ext>
            </a:extLst>
          </p:cNvPr>
          <p:cNvSpPr/>
          <p:nvPr/>
        </p:nvSpPr>
        <p:spPr>
          <a:xfrm>
            <a:off x="9468465" y="3045483"/>
            <a:ext cx="1386348" cy="26855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CuadroTexto 26">
            <a:extLst>
              <a:ext uri="{FF2B5EF4-FFF2-40B4-BE49-F238E27FC236}">
                <a16:creationId xmlns:a16="http://schemas.microsoft.com/office/drawing/2014/main" id="{F0C5EC4A-7F97-ECE8-1444-68D5CC419F52}"/>
              </a:ext>
            </a:extLst>
          </p:cNvPr>
          <p:cNvSpPr txBox="1"/>
          <p:nvPr/>
        </p:nvSpPr>
        <p:spPr>
          <a:xfrm>
            <a:off x="9106449" y="4970061"/>
            <a:ext cx="3203485" cy="923330"/>
          </a:xfrm>
          <a:prstGeom prst="rect">
            <a:avLst/>
          </a:prstGeom>
          <a:noFill/>
        </p:spPr>
        <p:txBody>
          <a:bodyPr wrap="square" rtlCol="0">
            <a:spAutoFit/>
          </a:bodyPr>
          <a:lstStyle/>
          <a:p>
            <a:r>
              <a:rPr lang="es-ES" dirty="0"/>
              <a:t>Hay que convertirla en un archivo .ZIP llamado </a:t>
            </a:r>
            <a:r>
              <a:rPr lang="es-ES" dirty="0">
                <a:latin typeface="Consolas" panose="020B0609020204030204" pitchFamily="49" charset="0"/>
              </a:rPr>
              <a:t>imagine_WP.zip</a:t>
            </a:r>
          </a:p>
        </p:txBody>
      </p:sp>
      <p:pic>
        <p:nvPicPr>
          <p:cNvPr id="30" name="Imagen 29">
            <a:extLst>
              <a:ext uri="{FF2B5EF4-FFF2-40B4-BE49-F238E27FC236}">
                <a16:creationId xmlns:a16="http://schemas.microsoft.com/office/drawing/2014/main" id="{1E52B08B-81EB-87AF-8D23-1FDF30AE4977}"/>
              </a:ext>
            </a:extLst>
          </p:cNvPr>
          <p:cNvPicPr>
            <a:picLocks noChangeAspect="1"/>
          </p:cNvPicPr>
          <p:nvPr/>
        </p:nvPicPr>
        <p:blipFill>
          <a:blip r:embed="rId4"/>
          <a:stretch>
            <a:fillRect/>
          </a:stretch>
        </p:blipFill>
        <p:spPr>
          <a:xfrm>
            <a:off x="4855303" y="3650978"/>
            <a:ext cx="3478423" cy="2871786"/>
          </a:xfrm>
          <a:prstGeom prst="rect">
            <a:avLst/>
          </a:prstGeom>
        </p:spPr>
      </p:pic>
      <p:cxnSp>
        <p:nvCxnSpPr>
          <p:cNvPr id="32" name="Conector: curvado 31">
            <a:extLst>
              <a:ext uri="{FF2B5EF4-FFF2-40B4-BE49-F238E27FC236}">
                <a16:creationId xmlns:a16="http://schemas.microsoft.com/office/drawing/2014/main" id="{4A464B70-6E54-E783-1B70-218D1A697747}"/>
              </a:ext>
            </a:extLst>
          </p:cNvPr>
          <p:cNvCxnSpPr>
            <a:stCxn id="23" idx="2"/>
            <a:endCxn id="30" idx="3"/>
          </p:cNvCxnSpPr>
          <p:nvPr/>
        </p:nvCxnSpPr>
        <p:spPr>
          <a:xfrm rot="5400000">
            <a:off x="8179077" y="4033091"/>
            <a:ext cx="1208429" cy="899130"/>
          </a:xfrm>
          <a:prstGeom prst="curvedConnector2">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3" name="Elipse 32">
            <a:extLst>
              <a:ext uri="{FF2B5EF4-FFF2-40B4-BE49-F238E27FC236}">
                <a16:creationId xmlns:a16="http://schemas.microsoft.com/office/drawing/2014/main" id="{D2509C86-946D-44BE-F213-429F261F5495}"/>
              </a:ext>
            </a:extLst>
          </p:cNvPr>
          <p:cNvSpPr/>
          <p:nvPr/>
        </p:nvSpPr>
        <p:spPr>
          <a:xfrm>
            <a:off x="5732206" y="4866968"/>
            <a:ext cx="560439"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4" name="Elipse 33">
            <a:extLst>
              <a:ext uri="{FF2B5EF4-FFF2-40B4-BE49-F238E27FC236}">
                <a16:creationId xmlns:a16="http://schemas.microsoft.com/office/drawing/2014/main" id="{282420C5-B899-9BB4-DE4E-06F5299AFA9B}"/>
              </a:ext>
            </a:extLst>
          </p:cNvPr>
          <p:cNvSpPr/>
          <p:nvPr/>
        </p:nvSpPr>
        <p:spPr>
          <a:xfrm>
            <a:off x="4989868" y="4178418"/>
            <a:ext cx="560439" cy="3048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5" name="CuadroTexto 34">
            <a:extLst>
              <a:ext uri="{FF2B5EF4-FFF2-40B4-BE49-F238E27FC236}">
                <a16:creationId xmlns:a16="http://schemas.microsoft.com/office/drawing/2014/main" id="{73BB1388-1F73-7233-2431-F1BD949F4227}"/>
              </a:ext>
            </a:extLst>
          </p:cNvPr>
          <p:cNvSpPr txBox="1"/>
          <p:nvPr/>
        </p:nvSpPr>
        <p:spPr>
          <a:xfrm>
            <a:off x="648929" y="5090739"/>
            <a:ext cx="3559277"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s-ES" dirty="0"/>
              <a:t>Ya está, este archivo es el que habíamos importado antes para ejecutar la web en LocalWP.</a:t>
            </a:r>
          </a:p>
        </p:txBody>
      </p:sp>
    </p:spTree>
    <p:extLst>
      <p:ext uri="{BB962C8B-B14F-4D97-AF65-F5344CB8AC3E}">
        <p14:creationId xmlns:p14="http://schemas.microsoft.com/office/powerpoint/2010/main" val="253788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EF5F7-9AE6-0250-B5C8-D534434BDE8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841056-E067-8F72-1B70-52ED3FE0772F}"/>
              </a:ext>
            </a:extLst>
          </p:cNvPr>
          <p:cNvSpPr>
            <a:spLocks noGrp="1"/>
          </p:cNvSpPr>
          <p:nvPr>
            <p:ph type="title"/>
          </p:nvPr>
        </p:nvSpPr>
        <p:spPr/>
        <p:txBody>
          <a:bodyPr/>
          <a:lstStyle/>
          <a:p>
            <a:r>
              <a:rPr lang="es-ES" dirty="0"/>
              <a:t>Guardar la web – Formato HTML</a:t>
            </a:r>
          </a:p>
        </p:txBody>
      </p:sp>
      <p:sp>
        <p:nvSpPr>
          <p:cNvPr id="3" name="CuadroTexto 2">
            <a:extLst>
              <a:ext uri="{FF2B5EF4-FFF2-40B4-BE49-F238E27FC236}">
                <a16:creationId xmlns:a16="http://schemas.microsoft.com/office/drawing/2014/main" id="{60796427-221D-7B36-96E8-213FF3605A03}"/>
              </a:ext>
            </a:extLst>
          </p:cNvPr>
          <p:cNvSpPr txBox="1"/>
          <p:nvPr/>
        </p:nvSpPr>
        <p:spPr>
          <a:xfrm>
            <a:off x="953729" y="1690688"/>
            <a:ext cx="3401961" cy="923330"/>
          </a:xfrm>
          <a:prstGeom prst="rect">
            <a:avLst/>
          </a:prstGeom>
          <a:noFill/>
        </p:spPr>
        <p:txBody>
          <a:bodyPr wrap="square" rtlCol="0">
            <a:spAutoFit/>
          </a:bodyPr>
          <a:lstStyle/>
          <a:p>
            <a:r>
              <a:rPr lang="es-ES" dirty="0"/>
              <a:t>Esto mete algo de miedo, la interfaz del programa HTTrack es de los 90.</a:t>
            </a:r>
          </a:p>
        </p:txBody>
      </p:sp>
      <p:pic>
        <p:nvPicPr>
          <p:cNvPr id="8" name="Imagen 7">
            <a:extLst>
              <a:ext uri="{FF2B5EF4-FFF2-40B4-BE49-F238E27FC236}">
                <a16:creationId xmlns:a16="http://schemas.microsoft.com/office/drawing/2014/main" id="{3BD21FFA-49FD-4694-B783-8142D1CC8962}"/>
              </a:ext>
            </a:extLst>
          </p:cNvPr>
          <p:cNvPicPr>
            <a:picLocks noChangeAspect="1"/>
          </p:cNvPicPr>
          <p:nvPr/>
        </p:nvPicPr>
        <p:blipFill>
          <a:blip r:embed="rId2"/>
          <a:stretch>
            <a:fillRect/>
          </a:stretch>
        </p:blipFill>
        <p:spPr>
          <a:xfrm>
            <a:off x="4686843" y="1514089"/>
            <a:ext cx="1028844" cy="1276528"/>
          </a:xfrm>
          <a:prstGeom prst="rect">
            <a:avLst/>
          </a:prstGeom>
        </p:spPr>
      </p:pic>
      <p:sp>
        <p:nvSpPr>
          <p:cNvPr id="10" name="CuadroTexto 9">
            <a:extLst>
              <a:ext uri="{FF2B5EF4-FFF2-40B4-BE49-F238E27FC236}">
                <a16:creationId xmlns:a16="http://schemas.microsoft.com/office/drawing/2014/main" id="{C6962896-E0BC-A726-508D-4153AC5EFE52}"/>
              </a:ext>
            </a:extLst>
          </p:cNvPr>
          <p:cNvSpPr txBox="1"/>
          <p:nvPr/>
        </p:nvSpPr>
        <p:spPr>
          <a:xfrm>
            <a:off x="6096000" y="1552189"/>
            <a:ext cx="4183626" cy="1200329"/>
          </a:xfrm>
          <a:prstGeom prst="rect">
            <a:avLst/>
          </a:prstGeom>
          <a:noFill/>
        </p:spPr>
        <p:txBody>
          <a:bodyPr wrap="square" rtlCol="0">
            <a:spAutoFit/>
          </a:bodyPr>
          <a:lstStyle/>
          <a:p>
            <a:r>
              <a:rPr lang="es-ES" dirty="0"/>
              <a:t>Esencialmente es un  programa que te permite descargar como HTML cualquier página web. Pero si la nuestra no está online (todavía) ¿Cómo lo hace?</a:t>
            </a:r>
          </a:p>
        </p:txBody>
      </p:sp>
      <p:pic>
        <p:nvPicPr>
          <p:cNvPr id="12" name="Imagen 11">
            <a:extLst>
              <a:ext uri="{FF2B5EF4-FFF2-40B4-BE49-F238E27FC236}">
                <a16:creationId xmlns:a16="http://schemas.microsoft.com/office/drawing/2014/main" id="{4FF3A5FF-002F-D187-95E7-41C559774791}"/>
              </a:ext>
            </a:extLst>
          </p:cNvPr>
          <p:cNvPicPr>
            <a:picLocks noChangeAspect="1"/>
          </p:cNvPicPr>
          <p:nvPr/>
        </p:nvPicPr>
        <p:blipFill>
          <a:blip r:embed="rId3"/>
          <a:stretch>
            <a:fillRect/>
          </a:stretch>
        </p:blipFill>
        <p:spPr>
          <a:xfrm>
            <a:off x="438975" y="3578449"/>
            <a:ext cx="6640252" cy="2656101"/>
          </a:xfrm>
          <a:prstGeom prst="rect">
            <a:avLst/>
          </a:prstGeom>
        </p:spPr>
      </p:pic>
      <p:sp>
        <p:nvSpPr>
          <p:cNvPr id="14" name="CuadroTexto 13">
            <a:extLst>
              <a:ext uri="{FF2B5EF4-FFF2-40B4-BE49-F238E27FC236}">
                <a16:creationId xmlns:a16="http://schemas.microsoft.com/office/drawing/2014/main" id="{CCD0F05E-8B5E-6426-E4BB-38C7DEDAF844}"/>
              </a:ext>
            </a:extLst>
          </p:cNvPr>
          <p:cNvSpPr txBox="1"/>
          <p:nvPr/>
        </p:nvSpPr>
        <p:spPr>
          <a:xfrm>
            <a:off x="7403690" y="3119099"/>
            <a:ext cx="3234813" cy="2308324"/>
          </a:xfrm>
          <a:prstGeom prst="rect">
            <a:avLst/>
          </a:prstGeom>
          <a:noFill/>
        </p:spPr>
        <p:txBody>
          <a:bodyPr wrap="square" rtlCol="0">
            <a:spAutoFit/>
          </a:bodyPr>
          <a:lstStyle/>
          <a:p>
            <a:r>
              <a:rPr lang="es-ES" dirty="0"/>
              <a:t>Si te fijas, aunque estemos ejecutando localmente la web, esta tiene una URL. Esto es porque LocalWP está ejecutando como un servidor la página.  </a:t>
            </a:r>
            <a:r>
              <a:rPr lang="es-ES" b="1" dirty="0">
                <a:solidFill>
                  <a:srgbClr val="FF0000"/>
                </a:solidFill>
              </a:rPr>
              <a:t>Lo copiamos</a:t>
            </a:r>
          </a:p>
          <a:p>
            <a:endParaRPr lang="es-ES" dirty="0"/>
          </a:p>
          <a:p>
            <a:r>
              <a:rPr lang="es-ES" dirty="0"/>
              <a:t>Recordemos este botón</a:t>
            </a:r>
          </a:p>
        </p:txBody>
      </p:sp>
      <p:cxnSp>
        <p:nvCxnSpPr>
          <p:cNvPr id="16" name="Conector recto de flecha 15">
            <a:extLst>
              <a:ext uri="{FF2B5EF4-FFF2-40B4-BE49-F238E27FC236}">
                <a16:creationId xmlns:a16="http://schemas.microsoft.com/office/drawing/2014/main" id="{F64C1423-C116-A544-D15B-70867411ED81}"/>
              </a:ext>
            </a:extLst>
          </p:cNvPr>
          <p:cNvCxnSpPr>
            <a:stCxn id="14" idx="1"/>
          </p:cNvCxnSpPr>
          <p:nvPr/>
        </p:nvCxnSpPr>
        <p:spPr>
          <a:xfrm flipH="1" flipV="1">
            <a:off x="3759101" y="4041058"/>
            <a:ext cx="3644589" cy="23220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8" name="Imagen 17">
            <a:extLst>
              <a:ext uri="{FF2B5EF4-FFF2-40B4-BE49-F238E27FC236}">
                <a16:creationId xmlns:a16="http://schemas.microsoft.com/office/drawing/2014/main" id="{DCCA5CBD-01A4-5C54-95F4-4CEC65ABFABF}"/>
              </a:ext>
            </a:extLst>
          </p:cNvPr>
          <p:cNvPicPr>
            <a:picLocks noChangeAspect="1"/>
          </p:cNvPicPr>
          <p:nvPr/>
        </p:nvPicPr>
        <p:blipFill>
          <a:blip r:embed="rId4"/>
          <a:stretch>
            <a:fillRect/>
          </a:stretch>
        </p:blipFill>
        <p:spPr>
          <a:xfrm>
            <a:off x="7761076" y="5645031"/>
            <a:ext cx="4086796" cy="847844"/>
          </a:xfrm>
          <a:prstGeom prst="rect">
            <a:avLst/>
          </a:prstGeom>
        </p:spPr>
      </p:pic>
      <p:sp>
        <p:nvSpPr>
          <p:cNvPr id="19" name="Elipse 18">
            <a:extLst>
              <a:ext uri="{FF2B5EF4-FFF2-40B4-BE49-F238E27FC236}">
                <a16:creationId xmlns:a16="http://schemas.microsoft.com/office/drawing/2014/main" id="{A163CEB7-5B0E-7D97-8895-1B5100854BF7}"/>
              </a:ext>
            </a:extLst>
          </p:cNvPr>
          <p:cNvSpPr/>
          <p:nvPr/>
        </p:nvSpPr>
        <p:spPr>
          <a:xfrm>
            <a:off x="11002297" y="5506065"/>
            <a:ext cx="1081548" cy="46211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21" name="Conector recto de flecha 20">
            <a:extLst>
              <a:ext uri="{FF2B5EF4-FFF2-40B4-BE49-F238E27FC236}">
                <a16:creationId xmlns:a16="http://schemas.microsoft.com/office/drawing/2014/main" id="{CA53DEAB-FFCD-9DE0-EE0C-0F73ED96CA96}"/>
              </a:ext>
            </a:extLst>
          </p:cNvPr>
          <p:cNvCxnSpPr>
            <a:endCxn id="19" idx="1"/>
          </p:cNvCxnSpPr>
          <p:nvPr/>
        </p:nvCxnSpPr>
        <p:spPr>
          <a:xfrm>
            <a:off x="9910916" y="5230761"/>
            <a:ext cx="1249770" cy="3429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2" name="Rayo 21">
            <a:extLst>
              <a:ext uri="{FF2B5EF4-FFF2-40B4-BE49-F238E27FC236}">
                <a16:creationId xmlns:a16="http://schemas.microsoft.com/office/drawing/2014/main" id="{15679999-E8F9-9648-1F08-F69142C8B243}"/>
              </a:ext>
            </a:extLst>
          </p:cNvPr>
          <p:cNvSpPr/>
          <p:nvPr/>
        </p:nvSpPr>
        <p:spPr>
          <a:xfrm>
            <a:off x="10535801" y="5712706"/>
            <a:ext cx="399225" cy="599767"/>
          </a:xfrm>
          <a:prstGeom prst="lightningBol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4" name="CuadroTexto 23">
            <a:extLst>
              <a:ext uri="{FF2B5EF4-FFF2-40B4-BE49-F238E27FC236}">
                <a16:creationId xmlns:a16="http://schemas.microsoft.com/office/drawing/2014/main" id="{9D2D012B-F724-C878-72BB-0DE3D5042DC6}"/>
              </a:ext>
            </a:extLst>
          </p:cNvPr>
          <p:cNvSpPr txBox="1"/>
          <p:nvPr/>
        </p:nvSpPr>
        <p:spPr>
          <a:xfrm>
            <a:off x="10569677" y="4603777"/>
            <a:ext cx="1568246" cy="830997"/>
          </a:xfrm>
          <a:prstGeom prst="rect">
            <a:avLst/>
          </a:prstGeom>
          <a:noFill/>
        </p:spPr>
        <p:txBody>
          <a:bodyPr wrap="square" rtlCol="0">
            <a:spAutoFit/>
          </a:bodyPr>
          <a:lstStyle/>
          <a:p>
            <a:pPr algn="r"/>
            <a:r>
              <a:rPr lang="es-ES" sz="1600" b="1" dirty="0">
                <a:solidFill>
                  <a:srgbClr val="FF0000"/>
                </a:solidFill>
              </a:rPr>
              <a:t>Importante que esté activado</a:t>
            </a:r>
          </a:p>
        </p:txBody>
      </p:sp>
    </p:spTree>
    <p:extLst>
      <p:ext uri="{BB962C8B-B14F-4D97-AF65-F5344CB8AC3E}">
        <p14:creationId xmlns:p14="http://schemas.microsoft.com/office/powerpoint/2010/main" val="4104476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FC00773E-7F57-A936-0B4D-1460902FF178}"/>
              </a:ext>
            </a:extLst>
          </p:cNvPr>
          <p:cNvPicPr>
            <a:picLocks noChangeAspect="1"/>
          </p:cNvPicPr>
          <p:nvPr/>
        </p:nvPicPr>
        <p:blipFill>
          <a:blip r:embed="rId2"/>
          <a:stretch>
            <a:fillRect/>
          </a:stretch>
        </p:blipFill>
        <p:spPr>
          <a:xfrm>
            <a:off x="4988158" y="2251095"/>
            <a:ext cx="6230219" cy="3191320"/>
          </a:xfrm>
          <a:prstGeom prst="rect">
            <a:avLst/>
          </a:prstGeom>
        </p:spPr>
      </p:pic>
      <p:sp>
        <p:nvSpPr>
          <p:cNvPr id="2" name="Título 1">
            <a:extLst>
              <a:ext uri="{FF2B5EF4-FFF2-40B4-BE49-F238E27FC236}">
                <a16:creationId xmlns:a16="http://schemas.microsoft.com/office/drawing/2014/main" id="{D8592DC9-A290-9D3A-4642-6C229E94BF89}"/>
              </a:ext>
            </a:extLst>
          </p:cNvPr>
          <p:cNvSpPr>
            <a:spLocks noGrp="1"/>
          </p:cNvSpPr>
          <p:nvPr>
            <p:ph type="title"/>
          </p:nvPr>
        </p:nvSpPr>
        <p:spPr/>
        <p:txBody>
          <a:bodyPr/>
          <a:lstStyle/>
          <a:p>
            <a:r>
              <a:rPr lang="es-ES" dirty="0"/>
              <a:t>Guardar la web – Formato HTML</a:t>
            </a:r>
          </a:p>
        </p:txBody>
      </p:sp>
      <p:pic>
        <p:nvPicPr>
          <p:cNvPr id="5" name="Imagen 4">
            <a:extLst>
              <a:ext uri="{FF2B5EF4-FFF2-40B4-BE49-F238E27FC236}">
                <a16:creationId xmlns:a16="http://schemas.microsoft.com/office/drawing/2014/main" id="{18580BEF-BAA4-62FE-FF54-5537ECDB73C4}"/>
              </a:ext>
            </a:extLst>
          </p:cNvPr>
          <p:cNvPicPr>
            <a:picLocks noChangeAspect="1"/>
          </p:cNvPicPr>
          <p:nvPr/>
        </p:nvPicPr>
        <p:blipFill>
          <a:blip r:embed="rId3"/>
          <a:stretch>
            <a:fillRect/>
          </a:stretch>
        </p:blipFill>
        <p:spPr>
          <a:xfrm>
            <a:off x="481782" y="2184828"/>
            <a:ext cx="3861240" cy="2752160"/>
          </a:xfrm>
          <a:prstGeom prst="rect">
            <a:avLst/>
          </a:prstGeom>
        </p:spPr>
      </p:pic>
      <p:sp>
        <p:nvSpPr>
          <p:cNvPr id="8" name="Elipse 7">
            <a:extLst>
              <a:ext uri="{FF2B5EF4-FFF2-40B4-BE49-F238E27FC236}">
                <a16:creationId xmlns:a16="http://schemas.microsoft.com/office/drawing/2014/main" id="{D823D554-1758-019B-D037-B626A95F721D}"/>
              </a:ext>
            </a:extLst>
          </p:cNvPr>
          <p:cNvSpPr/>
          <p:nvPr/>
        </p:nvSpPr>
        <p:spPr>
          <a:xfrm>
            <a:off x="6931742" y="4689987"/>
            <a:ext cx="3618271" cy="66859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Elipse 8">
            <a:extLst>
              <a:ext uri="{FF2B5EF4-FFF2-40B4-BE49-F238E27FC236}">
                <a16:creationId xmlns:a16="http://schemas.microsoft.com/office/drawing/2014/main" id="{A1B522E4-1BAB-8CFD-CA17-62D383A704BC}"/>
              </a:ext>
            </a:extLst>
          </p:cNvPr>
          <p:cNvSpPr/>
          <p:nvPr/>
        </p:nvSpPr>
        <p:spPr>
          <a:xfrm>
            <a:off x="7128388" y="2487561"/>
            <a:ext cx="1229032" cy="47194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CuadroTexto 9">
            <a:extLst>
              <a:ext uri="{FF2B5EF4-FFF2-40B4-BE49-F238E27FC236}">
                <a16:creationId xmlns:a16="http://schemas.microsoft.com/office/drawing/2014/main" id="{A166277F-0650-5137-6058-C190AB582ACC}"/>
              </a:ext>
            </a:extLst>
          </p:cNvPr>
          <p:cNvSpPr txBox="1"/>
          <p:nvPr/>
        </p:nvSpPr>
        <p:spPr>
          <a:xfrm>
            <a:off x="7806813" y="5577507"/>
            <a:ext cx="3411564" cy="369332"/>
          </a:xfrm>
          <a:prstGeom prst="rect">
            <a:avLst/>
          </a:prstGeom>
          <a:noFill/>
        </p:spPr>
        <p:txBody>
          <a:bodyPr wrap="square" rtlCol="0">
            <a:spAutoFit/>
          </a:bodyPr>
          <a:lstStyle/>
          <a:p>
            <a:r>
              <a:rPr lang="es-ES" dirty="0"/>
              <a:t>Directorio imagine-uo.github.io</a:t>
            </a:r>
          </a:p>
        </p:txBody>
      </p:sp>
      <p:sp>
        <p:nvSpPr>
          <p:cNvPr id="11" name="CuadroTexto 10">
            <a:extLst>
              <a:ext uri="{FF2B5EF4-FFF2-40B4-BE49-F238E27FC236}">
                <a16:creationId xmlns:a16="http://schemas.microsoft.com/office/drawing/2014/main" id="{E34059D7-4B85-D65F-D247-6E1867EAF245}"/>
              </a:ext>
            </a:extLst>
          </p:cNvPr>
          <p:cNvSpPr txBox="1"/>
          <p:nvPr/>
        </p:nvSpPr>
        <p:spPr>
          <a:xfrm>
            <a:off x="7344697" y="1848312"/>
            <a:ext cx="3667432" cy="369332"/>
          </a:xfrm>
          <a:prstGeom prst="rect">
            <a:avLst/>
          </a:prstGeom>
          <a:noFill/>
        </p:spPr>
        <p:txBody>
          <a:bodyPr wrap="square" rtlCol="0">
            <a:spAutoFit/>
          </a:bodyPr>
          <a:lstStyle/>
          <a:p>
            <a:r>
              <a:rPr lang="es-ES" dirty="0"/>
              <a:t>Nombre de la carpeta con </a:t>
            </a:r>
            <a:r>
              <a:rPr lang="es-ES" dirty="0" err="1"/>
              <a:t>HTMLs</a:t>
            </a:r>
            <a:endParaRPr lang="es-ES" dirty="0"/>
          </a:p>
        </p:txBody>
      </p:sp>
      <p:cxnSp>
        <p:nvCxnSpPr>
          <p:cNvPr id="13" name="Conector recto de flecha 12">
            <a:extLst>
              <a:ext uri="{FF2B5EF4-FFF2-40B4-BE49-F238E27FC236}">
                <a16:creationId xmlns:a16="http://schemas.microsoft.com/office/drawing/2014/main" id="{EC6BB2B2-F465-8587-8C53-EDC1B9184643}"/>
              </a:ext>
            </a:extLst>
          </p:cNvPr>
          <p:cNvCxnSpPr>
            <a:cxnSpLocks/>
          </p:cNvCxnSpPr>
          <p:nvPr/>
        </p:nvCxnSpPr>
        <p:spPr>
          <a:xfrm flipV="1">
            <a:off x="2792361" y="3846755"/>
            <a:ext cx="2195797" cy="725245"/>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6039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B1E283-4B98-8AF2-3A24-65E9F490654A}"/>
              </a:ext>
            </a:extLst>
          </p:cNvPr>
          <p:cNvSpPr>
            <a:spLocks noGrp="1"/>
          </p:cNvSpPr>
          <p:nvPr>
            <p:ph type="title"/>
          </p:nvPr>
        </p:nvSpPr>
        <p:spPr/>
        <p:txBody>
          <a:bodyPr/>
          <a:lstStyle/>
          <a:p>
            <a:r>
              <a:rPr lang="es-ES" dirty="0"/>
              <a:t>Guardar la web – Formato HTML</a:t>
            </a:r>
          </a:p>
        </p:txBody>
      </p:sp>
      <p:pic>
        <p:nvPicPr>
          <p:cNvPr id="7" name="Imagen 6">
            <a:extLst>
              <a:ext uri="{FF2B5EF4-FFF2-40B4-BE49-F238E27FC236}">
                <a16:creationId xmlns:a16="http://schemas.microsoft.com/office/drawing/2014/main" id="{7BA25C9C-5768-CD49-1130-57085E8CBADF}"/>
              </a:ext>
            </a:extLst>
          </p:cNvPr>
          <p:cNvPicPr>
            <a:picLocks noChangeAspect="1"/>
          </p:cNvPicPr>
          <p:nvPr/>
        </p:nvPicPr>
        <p:blipFill>
          <a:blip r:embed="rId2"/>
          <a:stretch>
            <a:fillRect/>
          </a:stretch>
        </p:blipFill>
        <p:spPr>
          <a:xfrm>
            <a:off x="740185" y="2004883"/>
            <a:ext cx="5355815" cy="4096078"/>
          </a:xfrm>
          <a:prstGeom prst="rect">
            <a:avLst/>
          </a:prstGeom>
        </p:spPr>
      </p:pic>
      <p:pic>
        <p:nvPicPr>
          <p:cNvPr id="9" name="Imagen 8">
            <a:extLst>
              <a:ext uri="{FF2B5EF4-FFF2-40B4-BE49-F238E27FC236}">
                <a16:creationId xmlns:a16="http://schemas.microsoft.com/office/drawing/2014/main" id="{65B3AD14-80FE-0122-0118-7ECBFDAA1A6C}"/>
              </a:ext>
            </a:extLst>
          </p:cNvPr>
          <p:cNvPicPr>
            <a:picLocks noChangeAspect="1"/>
          </p:cNvPicPr>
          <p:nvPr/>
        </p:nvPicPr>
        <p:blipFill>
          <a:blip r:embed="rId3"/>
          <a:stretch>
            <a:fillRect/>
          </a:stretch>
        </p:blipFill>
        <p:spPr>
          <a:xfrm>
            <a:off x="6562543" y="1622239"/>
            <a:ext cx="5108347" cy="4247702"/>
          </a:xfrm>
          <a:prstGeom prst="rect">
            <a:avLst/>
          </a:prstGeom>
        </p:spPr>
      </p:pic>
      <p:sp>
        <p:nvSpPr>
          <p:cNvPr id="10" name="Elipse 9">
            <a:extLst>
              <a:ext uri="{FF2B5EF4-FFF2-40B4-BE49-F238E27FC236}">
                <a16:creationId xmlns:a16="http://schemas.microsoft.com/office/drawing/2014/main" id="{1DBD1ABB-C2E3-2517-B006-B4A6E936D205}"/>
              </a:ext>
            </a:extLst>
          </p:cNvPr>
          <p:cNvSpPr/>
          <p:nvPr/>
        </p:nvSpPr>
        <p:spPr>
          <a:xfrm>
            <a:off x="838200" y="3429000"/>
            <a:ext cx="1914832" cy="31709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Elipse 10">
            <a:extLst>
              <a:ext uri="{FF2B5EF4-FFF2-40B4-BE49-F238E27FC236}">
                <a16:creationId xmlns:a16="http://schemas.microsoft.com/office/drawing/2014/main" id="{BECCD1A3-4432-3020-A716-634E5C9EE376}"/>
              </a:ext>
            </a:extLst>
          </p:cNvPr>
          <p:cNvSpPr/>
          <p:nvPr/>
        </p:nvSpPr>
        <p:spPr>
          <a:xfrm>
            <a:off x="2367116" y="2796268"/>
            <a:ext cx="1914832" cy="31709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CuadroTexto 11">
            <a:extLst>
              <a:ext uri="{FF2B5EF4-FFF2-40B4-BE49-F238E27FC236}">
                <a16:creationId xmlns:a16="http://schemas.microsoft.com/office/drawing/2014/main" id="{A59E74D5-CC1C-08D3-186D-F2E2EAEB2CE1}"/>
              </a:ext>
            </a:extLst>
          </p:cNvPr>
          <p:cNvSpPr txBox="1"/>
          <p:nvPr/>
        </p:nvSpPr>
        <p:spPr>
          <a:xfrm>
            <a:off x="8821748" y="378719"/>
            <a:ext cx="3026123" cy="1169551"/>
          </a:xfrm>
          <a:prstGeom prst="rect">
            <a:avLst/>
          </a:prstGeom>
          <a:noFill/>
        </p:spPr>
        <p:txBody>
          <a:bodyPr wrap="square" rtlCol="0">
            <a:spAutoFit/>
          </a:bodyPr>
          <a:lstStyle/>
          <a:p>
            <a:r>
              <a:rPr lang="es-ES" sz="1400" dirty="0">
                <a:solidFill>
                  <a:srgbClr val="FF0000"/>
                </a:solidFill>
              </a:rPr>
              <a:t>Si es </a:t>
            </a:r>
            <a:r>
              <a:rPr lang="es-ES" sz="1400" dirty="0" err="1">
                <a:solidFill>
                  <a:srgbClr val="FF0000"/>
                </a:solidFill>
              </a:rPr>
              <a:t>Update</a:t>
            </a:r>
            <a:r>
              <a:rPr lang="es-ES" sz="1400" dirty="0">
                <a:solidFill>
                  <a:srgbClr val="FF0000"/>
                </a:solidFill>
              </a:rPr>
              <a:t> tarda menos (minutos), sino puede tardar 1h</a:t>
            </a:r>
          </a:p>
          <a:p>
            <a:endParaRPr lang="es-ES" sz="1400" dirty="0">
              <a:solidFill>
                <a:srgbClr val="FF0000"/>
              </a:solidFill>
            </a:endParaRPr>
          </a:p>
          <a:p>
            <a:r>
              <a:rPr lang="es-ES" sz="1400" dirty="0">
                <a:solidFill>
                  <a:srgbClr val="FF0000"/>
                </a:solidFill>
              </a:rPr>
              <a:t>Es importante que sea la URL que copiaste, si no, cámbiala.</a:t>
            </a:r>
          </a:p>
        </p:txBody>
      </p:sp>
      <p:cxnSp>
        <p:nvCxnSpPr>
          <p:cNvPr id="14" name="Conector recto de flecha 13">
            <a:extLst>
              <a:ext uri="{FF2B5EF4-FFF2-40B4-BE49-F238E27FC236}">
                <a16:creationId xmlns:a16="http://schemas.microsoft.com/office/drawing/2014/main" id="{A38B2A6F-CE4B-53F4-1CDA-299D0295FA98}"/>
              </a:ext>
            </a:extLst>
          </p:cNvPr>
          <p:cNvCxnSpPr>
            <a:cxnSpLocks/>
            <a:stCxn id="11" idx="0"/>
          </p:cNvCxnSpPr>
          <p:nvPr/>
        </p:nvCxnSpPr>
        <p:spPr>
          <a:xfrm flipV="1">
            <a:off x="3324532" y="648929"/>
            <a:ext cx="5497216" cy="214733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ector recto de flecha 15">
            <a:extLst>
              <a:ext uri="{FF2B5EF4-FFF2-40B4-BE49-F238E27FC236}">
                <a16:creationId xmlns:a16="http://schemas.microsoft.com/office/drawing/2014/main" id="{B4E3B69F-353E-F0CB-ABB2-DFDCAC9840A8}"/>
              </a:ext>
            </a:extLst>
          </p:cNvPr>
          <p:cNvCxnSpPr>
            <a:stCxn id="10" idx="6"/>
          </p:cNvCxnSpPr>
          <p:nvPr/>
        </p:nvCxnSpPr>
        <p:spPr>
          <a:xfrm flipV="1">
            <a:off x="2753032" y="1278194"/>
            <a:ext cx="6068716" cy="230935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CuadroTexto 17">
            <a:extLst>
              <a:ext uri="{FF2B5EF4-FFF2-40B4-BE49-F238E27FC236}">
                <a16:creationId xmlns:a16="http://schemas.microsoft.com/office/drawing/2014/main" id="{FFDDFC8C-95F5-D3DA-60F0-5D83CDA2A1F8}"/>
              </a:ext>
            </a:extLst>
          </p:cNvPr>
          <p:cNvSpPr txBox="1"/>
          <p:nvPr/>
        </p:nvSpPr>
        <p:spPr>
          <a:xfrm>
            <a:off x="6656439" y="6100961"/>
            <a:ext cx="5355815" cy="646331"/>
          </a:xfrm>
          <a:prstGeom prst="rect">
            <a:avLst/>
          </a:prstGeom>
          <a:noFill/>
        </p:spPr>
        <p:txBody>
          <a:bodyPr wrap="square" rtlCol="0">
            <a:spAutoFit/>
          </a:bodyPr>
          <a:lstStyle/>
          <a:p>
            <a:r>
              <a:rPr lang="es-ES" dirty="0"/>
              <a:t>Una vez haya acabado esta pantalla, la carpeta de archivos </a:t>
            </a:r>
            <a:r>
              <a:rPr lang="es-ES" dirty="0">
                <a:latin typeface="Consolas" panose="020B0609020204030204" pitchFamily="49" charset="0"/>
              </a:rPr>
              <a:t>imagine_HTML </a:t>
            </a:r>
            <a:r>
              <a:rPr lang="es-ES" dirty="0"/>
              <a:t>se habrá actualizado</a:t>
            </a:r>
          </a:p>
        </p:txBody>
      </p:sp>
    </p:spTree>
    <p:extLst>
      <p:ext uri="{BB962C8B-B14F-4D97-AF65-F5344CB8AC3E}">
        <p14:creationId xmlns:p14="http://schemas.microsoft.com/office/powerpoint/2010/main" val="2469781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E18FC-765E-FFD1-FB76-CED37A474C3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890A1CB-6E75-E77E-5471-50581F6565C9}"/>
              </a:ext>
            </a:extLst>
          </p:cNvPr>
          <p:cNvSpPr>
            <a:spLocks noGrp="1"/>
          </p:cNvSpPr>
          <p:nvPr>
            <p:ph type="title"/>
          </p:nvPr>
        </p:nvSpPr>
        <p:spPr/>
        <p:txBody>
          <a:bodyPr/>
          <a:lstStyle/>
          <a:p>
            <a:r>
              <a:rPr lang="es-ES" dirty="0"/>
              <a:t>Guardar la web – Formato HTML</a:t>
            </a:r>
          </a:p>
        </p:txBody>
      </p:sp>
      <p:pic>
        <p:nvPicPr>
          <p:cNvPr id="18" name="Imagen 17">
            <a:extLst>
              <a:ext uri="{FF2B5EF4-FFF2-40B4-BE49-F238E27FC236}">
                <a16:creationId xmlns:a16="http://schemas.microsoft.com/office/drawing/2014/main" id="{89DCCE39-B9DD-7EC8-042A-DB16E4A11DD4}"/>
              </a:ext>
            </a:extLst>
          </p:cNvPr>
          <p:cNvPicPr>
            <a:picLocks noChangeAspect="1"/>
          </p:cNvPicPr>
          <p:nvPr/>
        </p:nvPicPr>
        <p:blipFill>
          <a:blip r:embed="rId2"/>
          <a:stretch>
            <a:fillRect/>
          </a:stretch>
        </p:blipFill>
        <p:spPr>
          <a:xfrm>
            <a:off x="686873" y="1402603"/>
            <a:ext cx="4030571" cy="2933424"/>
          </a:xfrm>
          <a:prstGeom prst="rect">
            <a:avLst/>
          </a:prstGeom>
        </p:spPr>
      </p:pic>
      <p:pic>
        <p:nvPicPr>
          <p:cNvPr id="20" name="Imagen 19">
            <a:extLst>
              <a:ext uri="{FF2B5EF4-FFF2-40B4-BE49-F238E27FC236}">
                <a16:creationId xmlns:a16="http://schemas.microsoft.com/office/drawing/2014/main" id="{2DC7F354-4612-23EE-A984-4B99EB4DD923}"/>
              </a:ext>
            </a:extLst>
          </p:cNvPr>
          <p:cNvPicPr>
            <a:picLocks noChangeAspect="1"/>
          </p:cNvPicPr>
          <p:nvPr/>
        </p:nvPicPr>
        <p:blipFill>
          <a:blip r:embed="rId3"/>
          <a:stretch>
            <a:fillRect/>
          </a:stretch>
        </p:blipFill>
        <p:spPr>
          <a:xfrm>
            <a:off x="3622826" y="1908416"/>
            <a:ext cx="4729308" cy="3546981"/>
          </a:xfrm>
          <a:prstGeom prst="rect">
            <a:avLst/>
          </a:prstGeom>
        </p:spPr>
      </p:pic>
      <p:sp>
        <p:nvSpPr>
          <p:cNvPr id="21" name="Elipse 20">
            <a:extLst>
              <a:ext uri="{FF2B5EF4-FFF2-40B4-BE49-F238E27FC236}">
                <a16:creationId xmlns:a16="http://schemas.microsoft.com/office/drawing/2014/main" id="{71353ADF-DB3B-C3A8-9146-C3C54BD66CD7}"/>
              </a:ext>
            </a:extLst>
          </p:cNvPr>
          <p:cNvSpPr/>
          <p:nvPr/>
        </p:nvSpPr>
        <p:spPr>
          <a:xfrm>
            <a:off x="3805084" y="4975123"/>
            <a:ext cx="912360" cy="39838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3" name="Imagen 22">
            <a:extLst>
              <a:ext uri="{FF2B5EF4-FFF2-40B4-BE49-F238E27FC236}">
                <a16:creationId xmlns:a16="http://schemas.microsoft.com/office/drawing/2014/main" id="{851CC230-EABB-08AB-3BB7-4A8A6335ACAB}"/>
              </a:ext>
            </a:extLst>
          </p:cNvPr>
          <p:cNvPicPr>
            <a:picLocks noChangeAspect="1"/>
          </p:cNvPicPr>
          <p:nvPr/>
        </p:nvPicPr>
        <p:blipFill>
          <a:blip r:embed="rId4"/>
          <a:stretch>
            <a:fillRect/>
          </a:stretch>
        </p:blipFill>
        <p:spPr>
          <a:xfrm>
            <a:off x="5137999" y="4857135"/>
            <a:ext cx="6788530" cy="1792977"/>
          </a:xfrm>
          <a:prstGeom prst="rect">
            <a:avLst/>
          </a:prstGeom>
        </p:spPr>
      </p:pic>
      <p:cxnSp>
        <p:nvCxnSpPr>
          <p:cNvPr id="25" name="Conector recto de flecha 24">
            <a:extLst>
              <a:ext uri="{FF2B5EF4-FFF2-40B4-BE49-F238E27FC236}">
                <a16:creationId xmlns:a16="http://schemas.microsoft.com/office/drawing/2014/main" id="{EE385BCF-B508-DB92-D6DD-B1C319C63DCA}"/>
              </a:ext>
            </a:extLst>
          </p:cNvPr>
          <p:cNvCxnSpPr>
            <a:stCxn id="21" idx="6"/>
          </p:cNvCxnSpPr>
          <p:nvPr/>
        </p:nvCxnSpPr>
        <p:spPr>
          <a:xfrm>
            <a:off x="4717444" y="5174314"/>
            <a:ext cx="1722685" cy="36124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CuadroTexto 25">
            <a:extLst>
              <a:ext uri="{FF2B5EF4-FFF2-40B4-BE49-F238E27FC236}">
                <a16:creationId xmlns:a16="http://schemas.microsoft.com/office/drawing/2014/main" id="{BEBDA192-E832-1B4A-F3D8-629BADF6B882}"/>
              </a:ext>
            </a:extLst>
          </p:cNvPr>
          <p:cNvSpPr txBox="1"/>
          <p:nvPr/>
        </p:nvSpPr>
        <p:spPr>
          <a:xfrm>
            <a:off x="9106056" y="3439078"/>
            <a:ext cx="2399071" cy="1200329"/>
          </a:xfrm>
          <a:prstGeom prst="rect">
            <a:avLst/>
          </a:prstGeom>
          <a:noFill/>
        </p:spPr>
        <p:txBody>
          <a:bodyPr wrap="square" rtlCol="0">
            <a:spAutoFit/>
          </a:bodyPr>
          <a:lstStyle/>
          <a:p>
            <a:r>
              <a:rPr lang="es-ES" dirty="0"/>
              <a:t>OJO, mira la URL</a:t>
            </a:r>
          </a:p>
          <a:p>
            <a:endParaRPr lang="es-ES" dirty="0"/>
          </a:p>
          <a:p>
            <a:r>
              <a:rPr lang="es-ES" dirty="0"/>
              <a:t>Estamos abriendo un archivo!</a:t>
            </a:r>
          </a:p>
        </p:txBody>
      </p:sp>
      <p:sp>
        <p:nvSpPr>
          <p:cNvPr id="27" name="Elipse 26">
            <a:extLst>
              <a:ext uri="{FF2B5EF4-FFF2-40B4-BE49-F238E27FC236}">
                <a16:creationId xmlns:a16="http://schemas.microsoft.com/office/drawing/2014/main" id="{94E2AAAA-C9DD-595D-979E-1B43B73B68F8}"/>
              </a:ext>
            </a:extLst>
          </p:cNvPr>
          <p:cNvSpPr/>
          <p:nvPr/>
        </p:nvSpPr>
        <p:spPr>
          <a:xfrm>
            <a:off x="6017342" y="4956586"/>
            <a:ext cx="3549445" cy="4169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408513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285CD-99B5-27B7-E1F8-AA1904C860F3}"/>
              </a:ext>
            </a:extLst>
          </p:cNvPr>
          <p:cNvSpPr>
            <a:spLocks noGrp="1"/>
          </p:cNvSpPr>
          <p:nvPr>
            <p:ph type="title"/>
          </p:nvPr>
        </p:nvSpPr>
        <p:spPr>
          <a:xfrm>
            <a:off x="0" y="18255"/>
            <a:ext cx="10515600" cy="1325563"/>
          </a:xfrm>
        </p:spPr>
        <p:txBody>
          <a:bodyPr/>
          <a:lstStyle/>
          <a:p>
            <a:r>
              <a:rPr lang="es-ES" dirty="0"/>
              <a:t>Guardar la web – Formato HTML</a:t>
            </a:r>
          </a:p>
        </p:txBody>
      </p:sp>
      <p:sp>
        <p:nvSpPr>
          <p:cNvPr id="3" name="Marcador de contenido 2">
            <a:extLst>
              <a:ext uri="{FF2B5EF4-FFF2-40B4-BE49-F238E27FC236}">
                <a16:creationId xmlns:a16="http://schemas.microsoft.com/office/drawing/2014/main" id="{373F4624-1458-0CF5-5BD8-29B92D020EDC}"/>
              </a:ext>
            </a:extLst>
          </p:cNvPr>
          <p:cNvSpPr>
            <a:spLocks noGrp="1"/>
          </p:cNvSpPr>
          <p:nvPr>
            <p:ph idx="1"/>
          </p:nvPr>
        </p:nvSpPr>
        <p:spPr>
          <a:xfrm>
            <a:off x="179438" y="1107870"/>
            <a:ext cx="10515600" cy="4351338"/>
          </a:xfrm>
        </p:spPr>
        <p:txBody>
          <a:bodyPr/>
          <a:lstStyle/>
          <a:p>
            <a:r>
              <a:rPr lang="es-ES" dirty="0"/>
              <a:t>En realidad </a:t>
            </a:r>
            <a:r>
              <a:rPr lang="es-ES" dirty="0" err="1">
                <a:latin typeface="Consolas" panose="020B0609020204030204" pitchFamily="49" charset="0"/>
              </a:rPr>
              <a:t>imagine_HTML</a:t>
            </a:r>
            <a:r>
              <a:rPr lang="es-ES" dirty="0">
                <a:latin typeface="Consolas" panose="020B0609020204030204" pitchFamily="49" charset="0"/>
              </a:rPr>
              <a:t> </a:t>
            </a:r>
            <a:r>
              <a:rPr lang="es-ES" dirty="0"/>
              <a:t>y </a:t>
            </a:r>
            <a:r>
              <a:rPr lang="es-ES" dirty="0" err="1">
                <a:latin typeface="Consolas" panose="020B0609020204030204" pitchFamily="49" charset="0"/>
              </a:rPr>
              <a:t>docs</a:t>
            </a:r>
            <a:r>
              <a:rPr lang="es-ES" dirty="0"/>
              <a:t> son carpetas DIFERENTES.</a:t>
            </a:r>
          </a:p>
          <a:p>
            <a:pPr lvl="1"/>
            <a:r>
              <a:rPr lang="es-ES" dirty="0"/>
              <a:t>La primera tiene archivos extra (caché) que permites el descargar más rápidamente la web una vez realizados cambios. </a:t>
            </a:r>
          </a:p>
          <a:p>
            <a:pPr lvl="1"/>
            <a:r>
              <a:rPr lang="es-ES" dirty="0"/>
              <a:t>La segunda es la versión ‘light’ y que lee GitHub para subir a la web. </a:t>
            </a:r>
          </a:p>
          <a:p>
            <a:r>
              <a:rPr lang="es-ES" dirty="0"/>
              <a:t>Para hacer la carpeta </a:t>
            </a:r>
            <a:r>
              <a:rPr lang="es-ES" dirty="0" err="1">
                <a:latin typeface="Consolas" panose="020B0609020204030204" pitchFamily="49" charset="0"/>
              </a:rPr>
              <a:t>docs</a:t>
            </a:r>
            <a:r>
              <a:rPr lang="es-ES" dirty="0"/>
              <a:t>, cogemos </a:t>
            </a:r>
            <a:r>
              <a:rPr lang="es-ES" dirty="0" err="1">
                <a:latin typeface="Consolas" panose="020B0609020204030204" pitchFamily="49" charset="0"/>
              </a:rPr>
              <a:t>imagine_HTML</a:t>
            </a:r>
            <a:r>
              <a:rPr lang="es-ES" dirty="0"/>
              <a:t>, seleccionamos la carpeta </a:t>
            </a:r>
            <a:r>
              <a:rPr lang="es-ES" dirty="0" err="1">
                <a:latin typeface="Consolas" panose="020B0609020204030204" pitchFamily="49" charset="0"/>
              </a:rPr>
              <a:t>imagine.local</a:t>
            </a:r>
            <a:r>
              <a:rPr lang="es-ES" dirty="0">
                <a:latin typeface="Consolas" panose="020B0609020204030204" pitchFamily="49" charset="0"/>
              </a:rPr>
              <a:t> </a:t>
            </a:r>
            <a:r>
              <a:rPr lang="es-ES" dirty="0"/>
              <a:t>y la copiamos en la carpeta del principio del todo y le damos el nombre de</a:t>
            </a:r>
            <a:r>
              <a:rPr lang="es-ES" dirty="0">
                <a:latin typeface="Consolas" panose="020B0609020204030204" pitchFamily="49" charset="0"/>
              </a:rPr>
              <a:t> </a:t>
            </a:r>
            <a:r>
              <a:rPr lang="es-ES" dirty="0" err="1">
                <a:latin typeface="Consolas" panose="020B0609020204030204" pitchFamily="49" charset="0"/>
              </a:rPr>
              <a:t>docs</a:t>
            </a:r>
            <a:r>
              <a:rPr lang="es-ES" dirty="0">
                <a:latin typeface="Consolas" panose="020B0609020204030204" pitchFamily="49" charset="0"/>
              </a:rPr>
              <a:t> </a:t>
            </a:r>
            <a:r>
              <a:rPr lang="es-ES" dirty="0"/>
              <a:t>(después de haber eliminado la anterior carpeta)</a:t>
            </a:r>
          </a:p>
          <a:p>
            <a:pPr marL="457200" lvl="1" indent="0">
              <a:buNone/>
            </a:pPr>
            <a:endParaRPr lang="es-ES" dirty="0"/>
          </a:p>
          <a:p>
            <a:pPr marL="457200" lvl="1" indent="0">
              <a:buNone/>
            </a:pPr>
            <a:endParaRPr lang="es-ES" dirty="0"/>
          </a:p>
        </p:txBody>
      </p:sp>
      <p:pic>
        <p:nvPicPr>
          <p:cNvPr id="5" name="Imagen 4">
            <a:extLst>
              <a:ext uri="{FF2B5EF4-FFF2-40B4-BE49-F238E27FC236}">
                <a16:creationId xmlns:a16="http://schemas.microsoft.com/office/drawing/2014/main" id="{5AF22151-D29B-0B9E-AB0D-C3232D4FDE72}"/>
              </a:ext>
            </a:extLst>
          </p:cNvPr>
          <p:cNvPicPr>
            <a:picLocks noChangeAspect="1"/>
          </p:cNvPicPr>
          <p:nvPr/>
        </p:nvPicPr>
        <p:blipFill>
          <a:blip r:embed="rId2"/>
          <a:stretch>
            <a:fillRect/>
          </a:stretch>
        </p:blipFill>
        <p:spPr>
          <a:xfrm>
            <a:off x="737419" y="4419410"/>
            <a:ext cx="5530782" cy="2276295"/>
          </a:xfrm>
          <a:prstGeom prst="rect">
            <a:avLst/>
          </a:prstGeom>
        </p:spPr>
      </p:pic>
      <p:sp>
        <p:nvSpPr>
          <p:cNvPr id="6" name="Elipse 5">
            <a:extLst>
              <a:ext uri="{FF2B5EF4-FFF2-40B4-BE49-F238E27FC236}">
                <a16:creationId xmlns:a16="http://schemas.microsoft.com/office/drawing/2014/main" id="{2D6E5458-3AF0-5EEF-0FFC-FB666D7BA7AA}"/>
              </a:ext>
            </a:extLst>
          </p:cNvPr>
          <p:cNvSpPr/>
          <p:nvPr/>
        </p:nvSpPr>
        <p:spPr>
          <a:xfrm>
            <a:off x="1101213" y="5750130"/>
            <a:ext cx="1101213" cy="2770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96404A2B-3BD1-6F27-3E9F-C5BACAE8B13F}"/>
              </a:ext>
            </a:extLst>
          </p:cNvPr>
          <p:cNvPicPr>
            <a:picLocks noChangeAspect="1"/>
          </p:cNvPicPr>
          <p:nvPr/>
        </p:nvPicPr>
        <p:blipFill>
          <a:blip r:embed="rId3"/>
          <a:stretch>
            <a:fillRect/>
          </a:stretch>
        </p:blipFill>
        <p:spPr>
          <a:xfrm>
            <a:off x="6985876" y="4404118"/>
            <a:ext cx="4910056" cy="2157706"/>
          </a:xfrm>
          <a:prstGeom prst="rect">
            <a:avLst/>
          </a:prstGeom>
        </p:spPr>
      </p:pic>
      <p:sp>
        <p:nvSpPr>
          <p:cNvPr id="8" name="Elipse 7">
            <a:extLst>
              <a:ext uri="{FF2B5EF4-FFF2-40B4-BE49-F238E27FC236}">
                <a16:creationId xmlns:a16="http://schemas.microsoft.com/office/drawing/2014/main" id="{5BD9B726-9FFE-6918-65CF-06AFAE0BA6BD}"/>
              </a:ext>
            </a:extLst>
          </p:cNvPr>
          <p:cNvSpPr/>
          <p:nvPr/>
        </p:nvSpPr>
        <p:spPr>
          <a:xfrm>
            <a:off x="7907651" y="5482971"/>
            <a:ext cx="1101213" cy="27704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0" name="Conector recto de flecha 9">
            <a:extLst>
              <a:ext uri="{FF2B5EF4-FFF2-40B4-BE49-F238E27FC236}">
                <a16:creationId xmlns:a16="http://schemas.microsoft.com/office/drawing/2014/main" id="{6B8AC042-24D2-9017-A1CB-55A7E86E1370}"/>
              </a:ext>
            </a:extLst>
          </p:cNvPr>
          <p:cNvCxnSpPr>
            <a:cxnSpLocks/>
          </p:cNvCxnSpPr>
          <p:nvPr/>
        </p:nvCxnSpPr>
        <p:spPr>
          <a:xfrm flipV="1">
            <a:off x="2202426" y="5620256"/>
            <a:ext cx="5545393" cy="26839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968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9FC13-AD6F-3674-AA16-4DEA946521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FFB2DB7-F6A0-8816-1EDD-36EB2A260BAF}"/>
              </a:ext>
            </a:extLst>
          </p:cNvPr>
          <p:cNvSpPr>
            <a:spLocks noGrp="1"/>
          </p:cNvSpPr>
          <p:nvPr>
            <p:ph type="title"/>
          </p:nvPr>
        </p:nvSpPr>
        <p:spPr/>
        <p:txBody>
          <a:bodyPr/>
          <a:lstStyle/>
          <a:p>
            <a:r>
              <a:rPr lang="es-ES" dirty="0"/>
              <a:t>Paso Final: Subirlo todo a GitHub</a:t>
            </a:r>
          </a:p>
        </p:txBody>
      </p:sp>
      <p:sp>
        <p:nvSpPr>
          <p:cNvPr id="3" name="CuadroTexto 2">
            <a:extLst>
              <a:ext uri="{FF2B5EF4-FFF2-40B4-BE49-F238E27FC236}">
                <a16:creationId xmlns:a16="http://schemas.microsoft.com/office/drawing/2014/main" id="{21EA6A14-EF08-0654-B33B-3F1C82A08BB7}"/>
              </a:ext>
            </a:extLst>
          </p:cNvPr>
          <p:cNvSpPr txBox="1"/>
          <p:nvPr/>
        </p:nvSpPr>
        <p:spPr>
          <a:xfrm>
            <a:off x="1418304" y="2036198"/>
            <a:ext cx="3426601" cy="2246769"/>
          </a:xfrm>
          <a:prstGeom prst="rect">
            <a:avLst/>
          </a:prstGeom>
          <a:noFill/>
        </p:spPr>
        <p:txBody>
          <a:bodyPr wrap="square" rtlCol="0">
            <a:spAutoFit/>
          </a:bodyPr>
          <a:lstStyle/>
          <a:p>
            <a:r>
              <a:rPr lang="es-ES" sz="2000" dirty="0"/>
              <a:t>Es posible que en la propia carpeta exterior se generen archivos extra. Se eliminan. </a:t>
            </a:r>
          </a:p>
          <a:p>
            <a:endParaRPr lang="es-ES" sz="2000" dirty="0"/>
          </a:p>
          <a:p>
            <a:r>
              <a:rPr lang="es-ES" sz="2000" b="1" dirty="0"/>
              <a:t>Solo deben quedar los archivos que aparecen en la captura</a:t>
            </a:r>
          </a:p>
        </p:txBody>
      </p:sp>
      <p:pic>
        <p:nvPicPr>
          <p:cNvPr id="5" name="Imagen 4">
            <a:extLst>
              <a:ext uri="{FF2B5EF4-FFF2-40B4-BE49-F238E27FC236}">
                <a16:creationId xmlns:a16="http://schemas.microsoft.com/office/drawing/2014/main" id="{199326C5-DD34-A792-2775-813F32E03426}"/>
              </a:ext>
            </a:extLst>
          </p:cNvPr>
          <p:cNvPicPr>
            <a:picLocks noChangeAspect="1"/>
          </p:cNvPicPr>
          <p:nvPr/>
        </p:nvPicPr>
        <p:blipFill>
          <a:blip r:embed="rId2"/>
          <a:stretch>
            <a:fillRect/>
          </a:stretch>
        </p:blipFill>
        <p:spPr>
          <a:xfrm>
            <a:off x="6096000" y="2015701"/>
            <a:ext cx="3472078" cy="2674286"/>
          </a:xfrm>
          <a:prstGeom prst="rect">
            <a:avLst/>
          </a:prstGeom>
        </p:spPr>
      </p:pic>
    </p:spTree>
    <p:extLst>
      <p:ext uri="{BB962C8B-B14F-4D97-AF65-F5344CB8AC3E}">
        <p14:creationId xmlns:p14="http://schemas.microsoft.com/office/powerpoint/2010/main" val="1615254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E12D2D-E9D8-49D8-58EC-3C32777CF8E3}"/>
              </a:ext>
            </a:extLst>
          </p:cNvPr>
          <p:cNvSpPr>
            <a:spLocks noGrp="1"/>
          </p:cNvSpPr>
          <p:nvPr>
            <p:ph type="title"/>
          </p:nvPr>
        </p:nvSpPr>
        <p:spPr/>
        <p:txBody>
          <a:bodyPr>
            <a:normAutofit/>
          </a:bodyPr>
          <a:lstStyle/>
          <a:p>
            <a:pPr marL="0" indent="0"/>
            <a:r>
              <a:rPr lang="es-ES" dirty="0"/>
              <a:t>1. Instalar </a:t>
            </a:r>
            <a:r>
              <a:rPr lang="es-ES" dirty="0">
                <a:hlinkClick r:id="rId2"/>
              </a:rPr>
              <a:t>GitBash</a:t>
            </a:r>
            <a:r>
              <a:rPr lang="es-ES" dirty="0"/>
              <a:t> y </a:t>
            </a:r>
            <a:r>
              <a:rPr lang="es-ES" dirty="0">
                <a:hlinkClick r:id="rId3"/>
              </a:rPr>
              <a:t>GitHub</a:t>
            </a:r>
            <a:r>
              <a:rPr lang="es-ES" dirty="0"/>
              <a:t> </a:t>
            </a:r>
          </a:p>
        </p:txBody>
      </p:sp>
      <p:sp>
        <p:nvSpPr>
          <p:cNvPr id="3" name="Marcador de contenido 2">
            <a:extLst>
              <a:ext uri="{FF2B5EF4-FFF2-40B4-BE49-F238E27FC236}">
                <a16:creationId xmlns:a16="http://schemas.microsoft.com/office/drawing/2014/main" id="{7D798FC5-8819-4288-A4A9-50973984354C}"/>
              </a:ext>
            </a:extLst>
          </p:cNvPr>
          <p:cNvSpPr>
            <a:spLocks noGrp="1"/>
          </p:cNvSpPr>
          <p:nvPr>
            <p:ph idx="1"/>
          </p:nvPr>
        </p:nvSpPr>
        <p:spPr>
          <a:xfrm>
            <a:off x="838200" y="1825624"/>
            <a:ext cx="10515600" cy="4339201"/>
          </a:xfrm>
        </p:spPr>
        <p:txBody>
          <a:bodyPr>
            <a:normAutofit lnSpcReduction="10000"/>
          </a:bodyPr>
          <a:lstStyle/>
          <a:p>
            <a:r>
              <a:rPr lang="es-ES" dirty="0"/>
              <a:t>Sirve para poder poner los archivos de la web en común. Te deberíamos dar acceso a un repositorio privado de GitHub en el que los documentos relativos a la web estén alojados.</a:t>
            </a:r>
          </a:p>
          <a:p>
            <a:endParaRPr lang="es-ES" dirty="0"/>
          </a:p>
          <a:p>
            <a:r>
              <a:rPr lang="es-ES" dirty="0"/>
              <a:t>Una vez instalados ambos programas, por comodidad, recomiendo crear una llave SSH. Esto evita que haya que iniciar sesión 4565332 veces en GitHub. Es prescindible y solo lo haría en un ordenador de confianza. Seguir </a:t>
            </a:r>
            <a:r>
              <a:rPr lang="es-ES" dirty="0">
                <a:hlinkClick r:id="rId4"/>
              </a:rPr>
              <a:t>estas instrucciones</a:t>
            </a:r>
            <a:r>
              <a:rPr lang="es-ES" dirty="0"/>
              <a:t>.</a:t>
            </a:r>
          </a:p>
          <a:p>
            <a:endParaRPr lang="es-ES" dirty="0"/>
          </a:p>
          <a:p>
            <a:r>
              <a:rPr lang="es-ES" dirty="0">
                <a:hlinkClick r:id="rId5"/>
              </a:rPr>
              <a:t>Tutorial de uso de GitHub</a:t>
            </a:r>
            <a:endParaRPr lang="es-ES" dirty="0"/>
          </a:p>
          <a:p>
            <a:pPr marL="0" indent="0">
              <a:buNone/>
            </a:pPr>
            <a:endParaRPr lang="es-ES" dirty="0"/>
          </a:p>
        </p:txBody>
      </p:sp>
    </p:spTree>
    <p:extLst>
      <p:ext uri="{BB962C8B-B14F-4D97-AF65-F5344CB8AC3E}">
        <p14:creationId xmlns:p14="http://schemas.microsoft.com/office/powerpoint/2010/main" val="1813711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9AB0FE-74DC-A545-F1FC-8F164988F30A}"/>
              </a:ext>
            </a:extLst>
          </p:cNvPr>
          <p:cNvSpPr>
            <a:spLocks noGrp="1"/>
          </p:cNvSpPr>
          <p:nvPr>
            <p:ph type="title"/>
          </p:nvPr>
        </p:nvSpPr>
        <p:spPr/>
        <p:txBody>
          <a:bodyPr/>
          <a:lstStyle/>
          <a:p>
            <a:r>
              <a:rPr lang="es-ES" dirty="0"/>
              <a:t>Paso Final: Subirlo todo a GitHub</a:t>
            </a:r>
          </a:p>
        </p:txBody>
      </p:sp>
      <p:sp>
        <p:nvSpPr>
          <p:cNvPr id="3" name="Marcador de contenido 2">
            <a:extLst>
              <a:ext uri="{FF2B5EF4-FFF2-40B4-BE49-F238E27FC236}">
                <a16:creationId xmlns:a16="http://schemas.microsoft.com/office/drawing/2014/main" id="{0132EBC3-B057-DAA2-FF1E-FADABB50B82F}"/>
              </a:ext>
            </a:extLst>
          </p:cNvPr>
          <p:cNvSpPr>
            <a:spLocks noGrp="1"/>
          </p:cNvSpPr>
          <p:nvPr>
            <p:ph idx="1"/>
          </p:nvPr>
        </p:nvSpPr>
        <p:spPr/>
        <p:txBody>
          <a:bodyPr/>
          <a:lstStyle/>
          <a:p>
            <a:r>
              <a:rPr lang="es-ES" dirty="0"/>
              <a:t>Una vez se tenga tanto la carpeta con </a:t>
            </a:r>
            <a:r>
              <a:rPr lang="es-ES" dirty="0" err="1"/>
              <a:t>HTMLs</a:t>
            </a:r>
            <a:r>
              <a:rPr lang="es-ES" dirty="0"/>
              <a:t> y el .ZIP, para que todos podamos acceder a ello hay que </a:t>
            </a:r>
            <a:r>
              <a:rPr lang="es-ES" dirty="0" err="1"/>
              <a:t>resubirlo</a:t>
            </a:r>
            <a:r>
              <a:rPr lang="es-ES" dirty="0"/>
              <a:t> a GitHub. </a:t>
            </a:r>
          </a:p>
          <a:p>
            <a:pPr marL="0" indent="0">
              <a:buNone/>
            </a:pPr>
            <a:r>
              <a:rPr lang="es-ES" b="1" dirty="0"/>
              <a:t>No te preocupes por borrar cosas antiguas o si hay algún error: </a:t>
            </a:r>
            <a:r>
              <a:rPr lang="es-ES" dirty="0"/>
              <a:t>Cada versión de los archivos se guarda automáticamente.</a:t>
            </a:r>
          </a:p>
          <a:p>
            <a:r>
              <a:rPr lang="es-ES" dirty="0"/>
              <a:t>Para ello, si trasladamos todos esos archivos a la carpeta </a:t>
            </a:r>
            <a:r>
              <a:rPr lang="es-ES" dirty="0">
                <a:latin typeface="Consolas" panose="020B0609020204030204" pitchFamily="49" charset="0"/>
              </a:rPr>
              <a:t>GitHub\Imagine-Web</a:t>
            </a:r>
            <a:r>
              <a:rPr lang="es-ES" dirty="0"/>
              <a:t>, sobrescribiendo los archivos antiguos, hacemos de nuevo </a:t>
            </a:r>
            <a:r>
              <a:rPr lang="es-ES" dirty="0" err="1">
                <a:latin typeface="Consolas" panose="020B0609020204030204" pitchFamily="49" charset="0"/>
              </a:rPr>
              <a:t>Click</a:t>
            </a:r>
            <a:r>
              <a:rPr lang="es-ES" dirty="0">
                <a:latin typeface="Consolas" panose="020B0609020204030204" pitchFamily="49" charset="0"/>
              </a:rPr>
              <a:t> dcho. </a:t>
            </a:r>
            <a:r>
              <a:rPr lang="es-ES" dirty="0"/>
              <a:t>Sobre algo vacío </a:t>
            </a:r>
          </a:p>
          <a:p>
            <a:pPr marL="0" indent="0">
              <a:buNone/>
            </a:pPr>
            <a:r>
              <a:rPr lang="es-ES" dirty="0">
                <a:sym typeface="Wingdings" panose="05000000000000000000" pitchFamily="2" charset="2"/>
              </a:rPr>
              <a:t>    </a:t>
            </a:r>
            <a:r>
              <a:rPr lang="es-ES" dirty="0">
                <a:latin typeface="Consolas" panose="020B0609020204030204" pitchFamily="49" charset="0"/>
                <a:sym typeface="Wingdings" panose="05000000000000000000" pitchFamily="2" charset="2"/>
              </a:rPr>
              <a:t>Open Git </a:t>
            </a:r>
            <a:r>
              <a:rPr lang="es-ES" dirty="0" err="1">
                <a:latin typeface="Consolas" panose="020B0609020204030204" pitchFamily="49" charset="0"/>
                <a:sym typeface="Wingdings" panose="05000000000000000000" pitchFamily="2" charset="2"/>
              </a:rPr>
              <a:t>Bash</a:t>
            </a:r>
            <a:r>
              <a:rPr lang="es-ES" dirty="0">
                <a:latin typeface="Consolas" panose="020B0609020204030204" pitchFamily="49" charset="0"/>
                <a:sym typeface="Wingdings" panose="05000000000000000000" pitchFamily="2" charset="2"/>
              </a:rPr>
              <a:t> Here</a:t>
            </a:r>
            <a:r>
              <a:rPr lang="es-ES" dirty="0">
                <a:latin typeface="Consolas" panose="020B0609020204030204" pitchFamily="49" charset="0"/>
              </a:rPr>
              <a:t> </a:t>
            </a:r>
          </a:p>
        </p:txBody>
      </p:sp>
      <p:pic>
        <p:nvPicPr>
          <p:cNvPr id="4" name="Imagen 3">
            <a:extLst>
              <a:ext uri="{FF2B5EF4-FFF2-40B4-BE49-F238E27FC236}">
                <a16:creationId xmlns:a16="http://schemas.microsoft.com/office/drawing/2014/main" id="{35D965D5-5610-6412-6B2F-2B6BD9752204}"/>
              </a:ext>
            </a:extLst>
          </p:cNvPr>
          <p:cNvPicPr>
            <a:picLocks noChangeAspect="1"/>
          </p:cNvPicPr>
          <p:nvPr/>
        </p:nvPicPr>
        <p:blipFill>
          <a:blip r:embed="rId2"/>
          <a:stretch>
            <a:fillRect/>
          </a:stretch>
        </p:blipFill>
        <p:spPr>
          <a:xfrm>
            <a:off x="5588764" y="4879532"/>
            <a:ext cx="3191444" cy="1880523"/>
          </a:xfrm>
          <a:prstGeom prst="rect">
            <a:avLst/>
          </a:prstGeom>
        </p:spPr>
      </p:pic>
      <p:cxnSp>
        <p:nvCxnSpPr>
          <p:cNvPr id="9" name="Conector recto de flecha 8">
            <a:extLst>
              <a:ext uri="{FF2B5EF4-FFF2-40B4-BE49-F238E27FC236}">
                <a16:creationId xmlns:a16="http://schemas.microsoft.com/office/drawing/2014/main" id="{83EFB789-0638-32FB-B0A4-9475C74C172A}"/>
              </a:ext>
            </a:extLst>
          </p:cNvPr>
          <p:cNvCxnSpPr>
            <a:cxnSpLocks/>
          </p:cNvCxnSpPr>
          <p:nvPr/>
        </p:nvCxnSpPr>
        <p:spPr>
          <a:xfrm flipH="1">
            <a:off x="7865806" y="6341806"/>
            <a:ext cx="2566220" cy="26547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387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3D0BE-1ABC-2148-9E77-17749D2DA54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D2D799-E7C9-4573-DB47-3EB6B4CE7B52}"/>
              </a:ext>
            </a:extLst>
          </p:cNvPr>
          <p:cNvSpPr>
            <a:spLocks noGrp="1"/>
          </p:cNvSpPr>
          <p:nvPr>
            <p:ph type="title"/>
          </p:nvPr>
        </p:nvSpPr>
        <p:spPr/>
        <p:txBody>
          <a:bodyPr/>
          <a:lstStyle/>
          <a:p>
            <a:r>
              <a:rPr lang="es-ES" dirty="0"/>
              <a:t>Paso Final: Subirlo todo a GitHub</a:t>
            </a:r>
          </a:p>
        </p:txBody>
      </p:sp>
      <p:sp>
        <p:nvSpPr>
          <p:cNvPr id="3" name="Marcador de contenido 2">
            <a:extLst>
              <a:ext uri="{FF2B5EF4-FFF2-40B4-BE49-F238E27FC236}">
                <a16:creationId xmlns:a16="http://schemas.microsoft.com/office/drawing/2014/main" id="{8637B1E4-72EB-4E32-8AC6-BDD64B7B526E}"/>
              </a:ext>
            </a:extLst>
          </p:cNvPr>
          <p:cNvSpPr>
            <a:spLocks noGrp="1"/>
          </p:cNvSpPr>
          <p:nvPr>
            <p:ph idx="1"/>
          </p:nvPr>
        </p:nvSpPr>
        <p:spPr/>
        <p:txBody>
          <a:bodyPr>
            <a:normAutofit lnSpcReduction="10000"/>
          </a:bodyPr>
          <a:lstStyle/>
          <a:p>
            <a:r>
              <a:rPr lang="es-ES" dirty="0"/>
              <a:t>Asegúrate de que alguien NO lo ha modificado mientras </a:t>
            </a:r>
          </a:p>
          <a:p>
            <a:r>
              <a:rPr lang="es-ES" dirty="0"/>
              <a:t>Ejecuta</a:t>
            </a:r>
            <a:r>
              <a:rPr lang="es-ES" dirty="0">
                <a:latin typeface="Consolas" panose="020B0609020204030204" pitchFamily="49" charset="0"/>
              </a:rPr>
              <a:t> git </a:t>
            </a:r>
            <a:r>
              <a:rPr lang="es-ES" dirty="0" err="1">
                <a:latin typeface="Consolas" panose="020B0609020204030204" pitchFamily="49" charset="0"/>
              </a:rPr>
              <a:t>add</a:t>
            </a:r>
            <a:r>
              <a:rPr lang="es-ES" dirty="0">
                <a:latin typeface="Consolas" panose="020B0609020204030204" pitchFamily="49" charset="0"/>
              </a:rPr>
              <a:t> .</a:t>
            </a:r>
          </a:p>
          <a:p>
            <a:pPr marL="0" lvl="4" indent="0">
              <a:spcBef>
                <a:spcPts val="1000"/>
              </a:spcBef>
              <a:buNone/>
            </a:pPr>
            <a:r>
              <a:rPr lang="es-ES" sz="2800" dirty="0">
                <a:latin typeface="Consolas" panose="020B0609020204030204" pitchFamily="49" charset="0"/>
              </a:rPr>
              <a:t>        git </a:t>
            </a:r>
            <a:r>
              <a:rPr lang="es-ES" sz="2800" dirty="0" err="1">
                <a:latin typeface="Consolas" panose="020B0609020204030204" pitchFamily="49" charset="0"/>
              </a:rPr>
              <a:t>commit</a:t>
            </a:r>
            <a:r>
              <a:rPr lang="es-ES" sz="2800" dirty="0">
                <a:latin typeface="Consolas" panose="020B0609020204030204" pitchFamily="49" charset="0"/>
              </a:rPr>
              <a:t> –m “</a:t>
            </a:r>
            <a:r>
              <a:rPr lang="es-ES" sz="2800" dirty="0" err="1">
                <a:latin typeface="Consolas" panose="020B0609020204030204" pitchFamily="49" charset="0"/>
              </a:rPr>
              <a:t>Descripcion</a:t>
            </a:r>
            <a:r>
              <a:rPr lang="es-ES" sz="2800" dirty="0">
                <a:latin typeface="Consolas" panose="020B0609020204030204" pitchFamily="49" charset="0"/>
              </a:rPr>
              <a:t>”</a:t>
            </a:r>
          </a:p>
          <a:p>
            <a:pPr marL="0" lvl="4" indent="0">
              <a:spcBef>
                <a:spcPts val="1000"/>
              </a:spcBef>
              <a:buNone/>
            </a:pPr>
            <a:r>
              <a:rPr lang="es-ES" sz="2800" dirty="0">
                <a:latin typeface="Consolas" panose="020B0609020204030204" pitchFamily="49" charset="0"/>
              </a:rPr>
              <a:t>        git </a:t>
            </a:r>
            <a:r>
              <a:rPr lang="es-ES" sz="2800" dirty="0" err="1">
                <a:latin typeface="Consolas" panose="020B0609020204030204" pitchFamily="49" charset="0"/>
              </a:rPr>
              <a:t>push</a:t>
            </a:r>
            <a:endParaRPr lang="es-ES" sz="2800" dirty="0">
              <a:latin typeface="Consolas" panose="020B0609020204030204" pitchFamily="49" charset="0"/>
            </a:endParaRPr>
          </a:p>
          <a:p>
            <a:pPr marL="0" lvl="4" indent="0">
              <a:spcBef>
                <a:spcPts val="1000"/>
              </a:spcBef>
              <a:buNone/>
            </a:pPr>
            <a:endParaRPr lang="es-ES" sz="2800" dirty="0">
              <a:latin typeface="Consolas" panose="020B0609020204030204" pitchFamily="49" charset="0"/>
            </a:endParaRPr>
          </a:p>
          <a:p>
            <a:pPr marL="457200" lvl="4" indent="-457200">
              <a:spcBef>
                <a:spcPts val="1000"/>
              </a:spcBef>
            </a:pPr>
            <a:r>
              <a:rPr lang="es-ES" sz="2800" dirty="0"/>
              <a:t>Debería salir </a:t>
            </a:r>
            <a:endParaRPr lang="es-ES" sz="2800" dirty="0">
              <a:latin typeface="Consolas" panose="020B0609020204030204" pitchFamily="49" charset="0"/>
            </a:endParaRPr>
          </a:p>
          <a:p>
            <a:pPr marL="0" lvl="4" indent="0">
              <a:spcBef>
                <a:spcPts val="1000"/>
              </a:spcBef>
              <a:buNone/>
            </a:pPr>
            <a:endParaRPr lang="es-ES" sz="2800" dirty="0"/>
          </a:p>
          <a:p>
            <a:pPr marL="0" lvl="4" indent="0">
              <a:spcBef>
                <a:spcPts val="1000"/>
              </a:spcBef>
              <a:buNone/>
            </a:pPr>
            <a:r>
              <a:rPr lang="es-ES" sz="2800" dirty="0"/>
              <a:t>Si no </a:t>
            </a:r>
            <a:r>
              <a:rPr lang="es-ES" sz="2800" dirty="0">
                <a:sym typeface="Wingdings" panose="05000000000000000000" pitchFamily="2" charset="2"/>
              </a:rPr>
              <a:t> Busca ayuda </a:t>
            </a:r>
          </a:p>
          <a:p>
            <a:pPr marL="0" lvl="4" indent="0">
              <a:spcBef>
                <a:spcPts val="1000"/>
              </a:spcBef>
              <a:buNone/>
            </a:pPr>
            <a:r>
              <a:rPr lang="es-ES" sz="1600" dirty="0">
                <a:sym typeface="Wingdings" panose="05000000000000000000" pitchFamily="2" charset="2"/>
              </a:rPr>
              <a:t>(profesional a  poder ser)</a:t>
            </a:r>
            <a:endParaRPr lang="es-ES" sz="2800" dirty="0"/>
          </a:p>
        </p:txBody>
      </p:sp>
      <p:pic>
        <p:nvPicPr>
          <p:cNvPr id="5" name="Imagen 4">
            <a:extLst>
              <a:ext uri="{FF2B5EF4-FFF2-40B4-BE49-F238E27FC236}">
                <a16:creationId xmlns:a16="http://schemas.microsoft.com/office/drawing/2014/main" id="{12526362-1836-C4F1-24C0-6BB43948511B}"/>
              </a:ext>
            </a:extLst>
          </p:cNvPr>
          <p:cNvPicPr>
            <a:picLocks noChangeAspect="1"/>
          </p:cNvPicPr>
          <p:nvPr/>
        </p:nvPicPr>
        <p:blipFill>
          <a:blip r:embed="rId2"/>
          <a:srcRect r="36729"/>
          <a:stretch>
            <a:fillRect/>
          </a:stretch>
        </p:blipFill>
        <p:spPr>
          <a:xfrm>
            <a:off x="8195822" y="2404350"/>
            <a:ext cx="3996178" cy="1400370"/>
          </a:xfrm>
          <a:prstGeom prst="rect">
            <a:avLst/>
          </a:prstGeom>
        </p:spPr>
      </p:pic>
      <p:pic>
        <p:nvPicPr>
          <p:cNvPr id="7" name="Imagen 6">
            <a:extLst>
              <a:ext uri="{FF2B5EF4-FFF2-40B4-BE49-F238E27FC236}">
                <a16:creationId xmlns:a16="http://schemas.microsoft.com/office/drawing/2014/main" id="{C673579B-F280-6344-6EED-0E11AAAAE186}"/>
              </a:ext>
            </a:extLst>
          </p:cNvPr>
          <p:cNvPicPr>
            <a:picLocks noChangeAspect="1"/>
          </p:cNvPicPr>
          <p:nvPr/>
        </p:nvPicPr>
        <p:blipFill>
          <a:blip r:embed="rId3"/>
          <a:stretch>
            <a:fillRect/>
          </a:stretch>
        </p:blipFill>
        <p:spPr>
          <a:xfrm>
            <a:off x="7152572" y="3856018"/>
            <a:ext cx="5039428" cy="762106"/>
          </a:xfrm>
          <a:prstGeom prst="rect">
            <a:avLst/>
          </a:prstGeom>
        </p:spPr>
      </p:pic>
      <p:pic>
        <p:nvPicPr>
          <p:cNvPr id="9" name="Imagen 8">
            <a:extLst>
              <a:ext uri="{FF2B5EF4-FFF2-40B4-BE49-F238E27FC236}">
                <a16:creationId xmlns:a16="http://schemas.microsoft.com/office/drawing/2014/main" id="{C9C5458C-1C2F-34A7-D5F8-652C01A2628B}"/>
              </a:ext>
            </a:extLst>
          </p:cNvPr>
          <p:cNvPicPr>
            <a:picLocks noChangeAspect="1"/>
          </p:cNvPicPr>
          <p:nvPr/>
        </p:nvPicPr>
        <p:blipFill>
          <a:blip r:embed="rId4"/>
          <a:stretch>
            <a:fillRect/>
          </a:stretch>
        </p:blipFill>
        <p:spPr>
          <a:xfrm>
            <a:off x="5809359" y="4669422"/>
            <a:ext cx="6382641" cy="2086266"/>
          </a:xfrm>
          <a:prstGeom prst="rect">
            <a:avLst/>
          </a:prstGeom>
        </p:spPr>
      </p:pic>
      <p:sp>
        <p:nvSpPr>
          <p:cNvPr id="10" name="CuadroTexto 9">
            <a:extLst>
              <a:ext uri="{FF2B5EF4-FFF2-40B4-BE49-F238E27FC236}">
                <a16:creationId xmlns:a16="http://schemas.microsoft.com/office/drawing/2014/main" id="{FE9B1E7F-0A5B-1DFE-D06D-5286956E7DD5}"/>
              </a:ext>
            </a:extLst>
          </p:cNvPr>
          <p:cNvSpPr txBox="1"/>
          <p:nvPr/>
        </p:nvSpPr>
        <p:spPr>
          <a:xfrm>
            <a:off x="4316361" y="2188578"/>
            <a:ext cx="3559278" cy="523220"/>
          </a:xfrm>
          <a:prstGeom prst="rect">
            <a:avLst/>
          </a:prstGeom>
          <a:noFill/>
          <a:ln>
            <a:noFill/>
          </a:ln>
        </p:spPr>
        <p:txBody>
          <a:bodyPr wrap="square" rtlCol="0">
            <a:spAutoFit/>
          </a:bodyPr>
          <a:lstStyle/>
          <a:p>
            <a:r>
              <a:rPr lang="es-ES" sz="1400" b="1" dirty="0">
                <a:solidFill>
                  <a:schemeClr val="bg2">
                    <a:lumMod val="75000"/>
                  </a:schemeClr>
                </a:solidFill>
              </a:rPr>
              <a:t>Selecciona todos los archivos del directorio</a:t>
            </a:r>
          </a:p>
        </p:txBody>
      </p:sp>
      <p:sp>
        <p:nvSpPr>
          <p:cNvPr id="11" name="CuadroTexto 10">
            <a:extLst>
              <a:ext uri="{FF2B5EF4-FFF2-40B4-BE49-F238E27FC236}">
                <a16:creationId xmlns:a16="http://schemas.microsoft.com/office/drawing/2014/main" id="{09278319-DD47-EBE4-9E31-4D1772B1F7C6}"/>
              </a:ext>
            </a:extLst>
          </p:cNvPr>
          <p:cNvSpPr txBox="1"/>
          <p:nvPr/>
        </p:nvSpPr>
        <p:spPr>
          <a:xfrm>
            <a:off x="4316361" y="3252301"/>
            <a:ext cx="3559278" cy="307777"/>
          </a:xfrm>
          <a:prstGeom prst="rect">
            <a:avLst/>
          </a:prstGeom>
          <a:noFill/>
          <a:ln>
            <a:noFill/>
          </a:ln>
        </p:spPr>
        <p:txBody>
          <a:bodyPr wrap="square" rtlCol="0">
            <a:spAutoFit/>
          </a:bodyPr>
          <a:lstStyle/>
          <a:p>
            <a:r>
              <a:rPr lang="es-ES" sz="1400" b="1" dirty="0">
                <a:solidFill>
                  <a:schemeClr val="bg2">
                    <a:lumMod val="75000"/>
                  </a:schemeClr>
                </a:solidFill>
              </a:rPr>
              <a:t>Los envía al repositorio online</a:t>
            </a:r>
          </a:p>
        </p:txBody>
      </p:sp>
      <p:sp>
        <p:nvSpPr>
          <p:cNvPr id="12" name="CuadroTexto 11">
            <a:extLst>
              <a:ext uri="{FF2B5EF4-FFF2-40B4-BE49-F238E27FC236}">
                <a16:creationId xmlns:a16="http://schemas.microsoft.com/office/drawing/2014/main" id="{ED08AECE-839C-2024-03B8-470B2F9F6182}"/>
              </a:ext>
            </a:extLst>
          </p:cNvPr>
          <p:cNvSpPr txBox="1"/>
          <p:nvPr/>
        </p:nvSpPr>
        <p:spPr>
          <a:xfrm>
            <a:off x="329380" y="2883625"/>
            <a:ext cx="3559278" cy="307777"/>
          </a:xfrm>
          <a:prstGeom prst="rect">
            <a:avLst/>
          </a:prstGeom>
          <a:noFill/>
          <a:ln>
            <a:noFill/>
          </a:ln>
        </p:spPr>
        <p:txBody>
          <a:bodyPr wrap="square" rtlCol="0">
            <a:spAutoFit/>
          </a:bodyPr>
          <a:lstStyle/>
          <a:p>
            <a:r>
              <a:rPr lang="es-ES" sz="1400" b="1" dirty="0">
                <a:solidFill>
                  <a:schemeClr val="bg2">
                    <a:lumMod val="75000"/>
                  </a:schemeClr>
                </a:solidFill>
              </a:rPr>
              <a:t>Les da una </a:t>
            </a:r>
            <a:r>
              <a:rPr lang="es-ES" sz="1400" b="1" dirty="0" err="1">
                <a:solidFill>
                  <a:schemeClr val="bg2">
                    <a:lumMod val="75000"/>
                  </a:schemeClr>
                </a:solidFill>
              </a:rPr>
              <a:t>descripcion</a:t>
            </a:r>
            <a:endParaRPr lang="es-ES" sz="1400" b="1" dirty="0">
              <a:solidFill>
                <a:schemeClr val="bg2">
                  <a:lumMod val="75000"/>
                </a:schemeClr>
              </a:solidFill>
            </a:endParaRPr>
          </a:p>
        </p:txBody>
      </p:sp>
      <p:cxnSp>
        <p:nvCxnSpPr>
          <p:cNvPr id="14" name="Conector recto de flecha 13">
            <a:extLst>
              <a:ext uri="{FF2B5EF4-FFF2-40B4-BE49-F238E27FC236}">
                <a16:creationId xmlns:a16="http://schemas.microsoft.com/office/drawing/2014/main" id="{222DB1D8-478C-51A4-F0C9-C208B1863E7F}"/>
              </a:ext>
            </a:extLst>
          </p:cNvPr>
          <p:cNvCxnSpPr/>
          <p:nvPr/>
        </p:nvCxnSpPr>
        <p:spPr>
          <a:xfrm>
            <a:off x="3490452" y="4375355"/>
            <a:ext cx="2318907" cy="133720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7696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58394-1084-8A91-31D7-7CB3B3155803}"/>
              </a:ext>
            </a:extLst>
          </p:cNvPr>
          <p:cNvSpPr>
            <a:spLocks noGrp="1"/>
          </p:cNvSpPr>
          <p:nvPr>
            <p:ph type="title"/>
          </p:nvPr>
        </p:nvSpPr>
        <p:spPr>
          <a:xfrm>
            <a:off x="2185218" y="1938287"/>
            <a:ext cx="7175092" cy="1325563"/>
          </a:xfrm>
        </p:spPr>
        <p:txBody>
          <a:bodyPr>
            <a:normAutofit fontScale="90000"/>
          </a:bodyPr>
          <a:lstStyle/>
          <a:p>
            <a:r>
              <a:rPr lang="es-ES" sz="9800" dirty="0"/>
              <a:t>Fine.  </a:t>
            </a:r>
            <a:br>
              <a:rPr lang="es-ES" sz="9800" dirty="0"/>
            </a:br>
            <a:r>
              <a:rPr lang="es-ES" dirty="0"/>
              <a:t>La página web debería estar actualizada tras un rato en:</a:t>
            </a:r>
          </a:p>
        </p:txBody>
      </p:sp>
      <p:sp>
        <p:nvSpPr>
          <p:cNvPr id="3" name="CuadroTexto 2">
            <a:extLst>
              <a:ext uri="{FF2B5EF4-FFF2-40B4-BE49-F238E27FC236}">
                <a16:creationId xmlns:a16="http://schemas.microsoft.com/office/drawing/2014/main" id="{04AB2FF7-A901-B534-A363-37F12878194B}"/>
              </a:ext>
            </a:extLst>
          </p:cNvPr>
          <p:cNvSpPr txBox="1"/>
          <p:nvPr/>
        </p:nvSpPr>
        <p:spPr>
          <a:xfrm>
            <a:off x="2168013" y="3878740"/>
            <a:ext cx="8465574" cy="830997"/>
          </a:xfrm>
          <a:prstGeom prst="rect">
            <a:avLst/>
          </a:prstGeom>
          <a:noFill/>
        </p:spPr>
        <p:txBody>
          <a:bodyPr wrap="square" rtlCol="0">
            <a:spAutoFit/>
          </a:bodyPr>
          <a:lstStyle/>
          <a:p>
            <a:r>
              <a:rPr lang="es-ES" sz="4800" dirty="0">
                <a:hlinkClick r:id="rId2"/>
              </a:rPr>
              <a:t>https://imagine-uo.github.io/</a:t>
            </a:r>
            <a:endParaRPr lang="es-ES" sz="4800" dirty="0"/>
          </a:p>
        </p:txBody>
      </p:sp>
    </p:spTree>
    <p:extLst>
      <p:ext uri="{BB962C8B-B14F-4D97-AF65-F5344CB8AC3E}">
        <p14:creationId xmlns:p14="http://schemas.microsoft.com/office/powerpoint/2010/main" val="28980793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69C2E-BDAE-5897-ACBF-569FE3EC209C}"/>
              </a:ext>
            </a:extLst>
          </p:cNvPr>
          <p:cNvSpPr>
            <a:spLocks noGrp="1"/>
          </p:cNvSpPr>
          <p:nvPr>
            <p:ph type="title"/>
          </p:nvPr>
        </p:nvSpPr>
        <p:spPr/>
        <p:txBody>
          <a:bodyPr/>
          <a:lstStyle/>
          <a:p>
            <a:r>
              <a:rPr lang="es-ES" dirty="0"/>
              <a:t>1. Instalar </a:t>
            </a:r>
            <a:r>
              <a:rPr lang="es-ES" dirty="0">
                <a:hlinkClick r:id="rId2"/>
              </a:rPr>
              <a:t>GitBash</a:t>
            </a:r>
            <a:r>
              <a:rPr lang="es-ES" dirty="0"/>
              <a:t> y </a:t>
            </a:r>
            <a:r>
              <a:rPr lang="es-ES" dirty="0">
                <a:hlinkClick r:id="rId3"/>
              </a:rPr>
              <a:t>GitHub</a:t>
            </a:r>
            <a:r>
              <a:rPr lang="es-ES" dirty="0"/>
              <a:t> </a:t>
            </a:r>
          </a:p>
        </p:txBody>
      </p:sp>
      <p:sp>
        <p:nvSpPr>
          <p:cNvPr id="3" name="Marcador de contenido 2">
            <a:extLst>
              <a:ext uri="{FF2B5EF4-FFF2-40B4-BE49-F238E27FC236}">
                <a16:creationId xmlns:a16="http://schemas.microsoft.com/office/drawing/2014/main" id="{F5F952A7-6EBC-C608-387C-0CBE6F5B98F8}"/>
              </a:ext>
            </a:extLst>
          </p:cNvPr>
          <p:cNvSpPr>
            <a:spLocks noGrp="1"/>
          </p:cNvSpPr>
          <p:nvPr>
            <p:ph idx="1"/>
          </p:nvPr>
        </p:nvSpPr>
        <p:spPr/>
        <p:txBody>
          <a:bodyPr/>
          <a:lstStyle/>
          <a:p>
            <a:r>
              <a:rPr lang="es-ES" dirty="0"/>
              <a:t>Dado que algunos de los archivos con los que vamos a trabajar son grandes, es necesario ejecutar en la barra de comandos de Windows (Pulsa  </a:t>
            </a:r>
            <a:r>
              <a:rPr lang="es-ES" dirty="0" err="1">
                <a:latin typeface="Consolas" panose="020B0609020204030204" pitchFamily="49" charset="0"/>
              </a:rPr>
              <a:t>Win</a:t>
            </a:r>
            <a:r>
              <a:rPr lang="es-ES" dirty="0">
                <a:latin typeface="Consolas" panose="020B0609020204030204" pitchFamily="49" charset="0"/>
              </a:rPr>
              <a:t> + R  </a:t>
            </a:r>
            <a:r>
              <a:rPr lang="es-ES" dirty="0"/>
              <a:t>y  escribe  </a:t>
            </a:r>
            <a:r>
              <a:rPr lang="es-ES" dirty="0" err="1">
                <a:latin typeface="Consolas" panose="020B0609020204030204" pitchFamily="49" charset="0"/>
              </a:rPr>
              <a:t>cmd</a:t>
            </a:r>
            <a:r>
              <a:rPr lang="es-ES" dirty="0"/>
              <a:t>).</a:t>
            </a:r>
          </a:p>
          <a:p>
            <a:r>
              <a:rPr lang="es-ES" dirty="0"/>
              <a:t>Ejecuta </a:t>
            </a:r>
            <a:r>
              <a:rPr lang="es-ES" dirty="0">
                <a:latin typeface="Consolas" panose="020B0609020204030204" pitchFamily="49" charset="0"/>
              </a:rPr>
              <a:t>git </a:t>
            </a:r>
            <a:r>
              <a:rPr lang="es-ES" dirty="0" err="1">
                <a:latin typeface="Consolas" panose="020B0609020204030204" pitchFamily="49" charset="0"/>
              </a:rPr>
              <a:t>lfs</a:t>
            </a:r>
            <a:r>
              <a:rPr lang="es-ES" dirty="0">
                <a:latin typeface="Consolas" panose="020B0609020204030204" pitchFamily="49" charset="0"/>
              </a:rPr>
              <a:t> </a:t>
            </a:r>
            <a:r>
              <a:rPr lang="es-ES" dirty="0" err="1">
                <a:latin typeface="Consolas" panose="020B0609020204030204" pitchFamily="49" charset="0"/>
              </a:rPr>
              <a:t>install</a:t>
            </a:r>
            <a:r>
              <a:rPr lang="es-ES" dirty="0">
                <a:latin typeface="Consolas" panose="020B0609020204030204" pitchFamily="49" charset="0"/>
              </a:rPr>
              <a:t> </a:t>
            </a:r>
            <a:r>
              <a:rPr lang="es-ES" dirty="0"/>
              <a:t>(i.e. </a:t>
            </a:r>
            <a:r>
              <a:rPr lang="es-ES" dirty="0" err="1"/>
              <a:t>large</a:t>
            </a:r>
            <a:r>
              <a:rPr lang="es-ES" dirty="0"/>
              <a:t> file </a:t>
            </a:r>
            <a:r>
              <a:rPr lang="es-ES" dirty="0" err="1"/>
              <a:t>system</a:t>
            </a:r>
            <a:r>
              <a:rPr lang="es-ES" dirty="0"/>
              <a:t>)</a:t>
            </a:r>
          </a:p>
        </p:txBody>
      </p:sp>
      <p:pic>
        <p:nvPicPr>
          <p:cNvPr id="5" name="Imagen 4">
            <a:extLst>
              <a:ext uri="{FF2B5EF4-FFF2-40B4-BE49-F238E27FC236}">
                <a16:creationId xmlns:a16="http://schemas.microsoft.com/office/drawing/2014/main" id="{ABB79D65-1977-78F7-E77A-86C5D69AE351}"/>
              </a:ext>
            </a:extLst>
          </p:cNvPr>
          <p:cNvPicPr>
            <a:picLocks noChangeAspect="1"/>
          </p:cNvPicPr>
          <p:nvPr/>
        </p:nvPicPr>
        <p:blipFill>
          <a:blip r:embed="rId4"/>
          <a:stretch>
            <a:fillRect/>
          </a:stretch>
        </p:blipFill>
        <p:spPr>
          <a:xfrm>
            <a:off x="889190" y="3890434"/>
            <a:ext cx="3891414" cy="2286529"/>
          </a:xfrm>
          <a:prstGeom prst="rect">
            <a:avLst/>
          </a:prstGeom>
        </p:spPr>
      </p:pic>
      <p:pic>
        <p:nvPicPr>
          <p:cNvPr id="7" name="Imagen 6">
            <a:extLst>
              <a:ext uri="{FF2B5EF4-FFF2-40B4-BE49-F238E27FC236}">
                <a16:creationId xmlns:a16="http://schemas.microsoft.com/office/drawing/2014/main" id="{C229EB46-2E49-72CF-8776-008F83C71B8B}"/>
              </a:ext>
            </a:extLst>
          </p:cNvPr>
          <p:cNvPicPr>
            <a:picLocks noChangeAspect="1"/>
          </p:cNvPicPr>
          <p:nvPr/>
        </p:nvPicPr>
        <p:blipFill>
          <a:blip r:embed="rId5"/>
          <a:stretch>
            <a:fillRect/>
          </a:stretch>
        </p:blipFill>
        <p:spPr>
          <a:xfrm>
            <a:off x="5217039" y="3684396"/>
            <a:ext cx="6573196" cy="2808479"/>
          </a:xfrm>
          <a:prstGeom prst="rect">
            <a:avLst/>
          </a:prstGeom>
        </p:spPr>
      </p:pic>
    </p:spTree>
    <p:extLst>
      <p:ext uri="{BB962C8B-B14F-4D97-AF65-F5344CB8AC3E}">
        <p14:creationId xmlns:p14="http://schemas.microsoft.com/office/powerpoint/2010/main" val="3835534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E16326-7BD2-8EFB-DBB5-5BCEF5814BB9}"/>
              </a:ext>
            </a:extLst>
          </p:cNvPr>
          <p:cNvSpPr>
            <a:spLocks noGrp="1"/>
          </p:cNvSpPr>
          <p:nvPr>
            <p:ph type="title"/>
          </p:nvPr>
        </p:nvSpPr>
        <p:spPr/>
        <p:txBody>
          <a:bodyPr/>
          <a:lstStyle/>
          <a:p>
            <a:r>
              <a:rPr lang="es-ES" dirty="0"/>
              <a:t>2. Instalar </a:t>
            </a:r>
            <a:r>
              <a:rPr lang="es-ES" dirty="0">
                <a:hlinkClick r:id="rId2"/>
              </a:rPr>
              <a:t>LocalWP</a:t>
            </a:r>
            <a:endParaRPr lang="es-ES" dirty="0"/>
          </a:p>
        </p:txBody>
      </p:sp>
      <p:sp>
        <p:nvSpPr>
          <p:cNvPr id="3" name="Marcador de contenido 2">
            <a:extLst>
              <a:ext uri="{FF2B5EF4-FFF2-40B4-BE49-F238E27FC236}">
                <a16:creationId xmlns:a16="http://schemas.microsoft.com/office/drawing/2014/main" id="{005C7605-8A41-F598-66EA-03535C9076A4}"/>
              </a:ext>
            </a:extLst>
          </p:cNvPr>
          <p:cNvSpPr>
            <a:spLocks noGrp="1"/>
          </p:cNvSpPr>
          <p:nvPr>
            <p:ph idx="1"/>
          </p:nvPr>
        </p:nvSpPr>
        <p:spPr>
          <a:xfrm>
            <a:off x="838200" y="2467897"/>
            <a:ext cx="10515600" cy="3775586"/>
          </a:xfrm>
        </p:spPr>
        <p:txBody>
          <a:bodyPr/>
          <a:lstStyle/>
          <a:p>
            <a:r>
              <a:rPr lang="es-ES" dirty="0"/>
              <a:t>Este es el programa que nos dejará ejecutar la web (en modo local) para editarla.</a:t>
            </a:r>
          </a:p>
          <a:p>
            <a:endParaRPr lang="es-ES" dirty="0"/>
          </a:p>
          <a:p>
            <a:r>
              <a:rPr lang="es-ES" dirty="0"/>
              <a:t>Muy importante no tener tildes en tu nombre de usuario de Windows (si no, te agencias otro ordenador chato). Esto es porque este (y algún programa más) no contemplan caracteres especiales en rutas a archivos (imperialismo inglés).</a:t>
            </a:r>
          </a:p>
        </p:txBody>
      </p:sp>
    </p:spTree>
    <p:extLst>
      <p:ext uri="{BB962C8B-B14F-4D97-AF65-F5344CB8AC3E}">
        <p14:creationId xmlns:p14="http://schemas.microsoft.com/office/powerpoint/2010/main" val="343569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BFC2FC-1265-93C0-9C28-92194EF40D4C}"/>
              </a:ext>
            </a:extLst>
          </p:cNvPr>
          <p:cNvSpPr>
            <a:spLocks noGrp="1"/>
          </p:cNvSpPr>
          <p:nvPr>
            <p:ph type="title"/>
          </p:nvPr>
        </p:nvSpPr>
        <p:spPr/>
        <p:txBody>
          <a:bodyPr/>
          <a:lstStyle/>
          <a:p>
            <a:r>
              <a:rPr lang="es-ES" dirty="0"/>
              <a:t>3. Instalar </a:t>
            </a:r>
            <a:r>
              <a:rPr lang="es-ES" dirty="0">
                <a:hlinkClick r:id="rId2"/>
              </a:rPr>
              <a:t>HTTrack</a:t>
            </a:r>
            <a:endParaRPr lang="es-ES" dirty="0"/>
          </a:p>
        </p:txBody>
      </p:sp>
      <p:sp>
        <p:nvSpPr>
          <p:cNvPr id="3" name="Marcador de contenido 2">
            <a:extLst>
              <a:ext uri="{FF2B5EF4-FFF2-40B4-BE49-F238E27FC236}">
                <a16:creationId xmlns:a16="http://schemas.microsoft.com/office/drawing/2014/main" id="{D55C7A66-2C5B-EB36-D8B1-91E17233231C}"/>
              </a:ext>
            </a:extLst>
          </p:cNvPr>
          <p:cNvSpPr>
            <a:spLocks noGrp="1"/>
          </p:cNvSpPr>
          <p:nvPr>
            <p:ph idx="1"/>
          </p:nvPr>
        </p:nvSpPr>
        <p:spPr>
          <a:xfrm>
            <a:off x="838200" y="2568011"/>
            <a:ext cx="10515600" cy="2067949"/>
          </a:xfrm>
        </p:spPr>
        <p:txBody>
          <a:bodyPr/>
          <a:lstStyle/>
          <a:p>
            <a:r>
              <a:rPr lang="es-ES" dirty="0"/>
              <a:t>Da miedo, lo sé, pero confía.</a:t>
            </a:r>
          </a:p>
          <a:p>
            <a:endParaRPr lang="es-ES" dirty="0"/>
          </a:p>
          <a:p>
            <a:r>
              <a:rPr lang="es-ES" dirty="0"/>
              <a:t>Es un programa que nos permitirá exportar a formato HTML la web, para poder así enviarla al servidor de la universidad.</a:t>
            </a:r>
          </a:p>
        </p:txBody>
      </p:sp>
    </p:spTree>
    <p:extLst>
      <p:ext uri="{BB962C8B-B14F-4D97-AF65-F5344CB8AC3E}">
        <p14:creationId xmlns:p14="http://schemas.microsoft.com/office/powerpoint/2010/main" val="1991432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C3E15-B47F-1745-18F8-FE3CF06D1378}"/>
              </a:ext>
            </a:extLst>
          </p:cNvPr>
          <p:cNvSpPr>
            <a:spLocks noGrp="1"/>
          </p:cNvSpPr>
          <p:nvPr>
            <p:ph type="title"/>
          </p:nvPr>
        </p:nvSpPr>
        <p:spPr/>
        <p:txBody>
          <a:bodyPr/>
          <a:lstStyle/>
          <a:p>
            <a:r>
              <a:rPr lang="es-ES" dirty="0"/>
              <a:t>Descargar los archivos</a:t>
            </a:r>
          </a:p>
        </p:txBody>
      </p:sp>
      <p:sp>
        <p:nvSpPr>
          <p:cNvPr id="3" name="Marcador de contenido 2">
            <a:extLst>
              <a:ext uri="{FF2B5EF4-FFF2-40B4-BE49-F238E27FC236}">
                <a16:creationId xmlns:a16="http://schemas.microsoft.com/office/drawing/2014/main" id="{EF03D518-57AB-510F-F9F4-1174DCB2DF49}"/>
              </a:ext>
            </a:extLst>
          </p:cNvPr>
          <p:cNvSpPr>
            <a:spLocks noGrp="1"/>
          </p:cNvSpPr>
          <p:nvPr>
            <p:ph idx="1"/>
          </p:nvPr>
        </p:nvSpPr>
        <p:spPr>
          <a:xfrm>
            <a:off x="838200" y="1688740"/>
            <a:ext cx="10515600" cy="941660"/>
          </a:xfrm>
        </p:spPr>
        <p:txBody>
          <a:bodyPr>
            <a:normAutofit fontScale="92500"/>
          </a:bodyPr>
          <a:lstStyle/>
          <a:p>
            <a:r>
              <a:rPr lang="es-ES" dirty="0"/>
              <a:t>Haz una carpeta en tu PC que sea GitHub (o como se llame), luego desde GitHub Desktop CLONA el repositorio </a:t>
            </a:r>
            <a:r>
              <a:rPr lang="es-ES" b="1" dirty="0"/>
              <a:t>imagine-uo.github.io</a:t>
            </a:r>
          </a:p>
        </p:txBody>
      </p:sp>
      <p:cxnSp>
        <p:nvCxnSpPr>
          <p:cNvPr id="7" name="Conector recto de flecha 6">
            <a:extLst>
              <a:ext uri="{FF2B5EF4-FFF2-40B4-BE49-F238E27FC236}">
                <a16:creationId xmlns:a16="http://schemas.microsoft.com/office/drawing/2014/main" id="{E7BBE2DC-508A-222C-0DD8-A56E3490405A}"/>
              </a:ext>
            </a:extLst>
          </p:cNvPr>
          <p:cNvCxnSpPr/>
          <p:nvPr/>
        </p:nvCxnSpPr>
        <p:spPr>
          <a:xfrm>
            <a:off x="1805657" y="4654057"/>
            <a:ext cx="175846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8" name="CuadroTexto 7">
            <a:extLst>
              <a:ext uri="{FF2B5EF4-FFF2-40B4-BE49-F238E27FC236}">
                <a16:creationId xmlns:a16="http://schemas.microsoft.com/office/drawing/2014/main" id="{920CD5D7-65FB-F701-0C69-306163397C50}"/>
              </a:ext>
            </a:extLst>
          </p:cNvPr>
          <p:cNvSpPr txBox="1"/>
          <p:nvPr/>
        </p:nvSpPr>
        <p:spPr>
          <a:xfrm>
            <a:off x="1805657" y="4217779"/>
            <a:ext cx="1130709" cy="369332"/>
          </a:xfrm>
          <a:prstGeom prst="rect">
            <a:avLst/>
          </a:prstGeom>
          <a:noFill/>
        </p:spPr>
        <p:txBody>
          <a:bodyPr wrap="square" rtlCol="0">
            <a:spAutoFit/>
          </a:bodyPr>
          <a:lstStyle/>
          <a:p>
            <a:r>
              <a:rPr lang="es-ES" dirty="0"/>
              <a:t>Este</a:t>
            </a:r>
          </a:p>
        </p:txBody>
      </p:sp>
      <p:sp>
        <p:nvSpPr>
          <p:cNvPr id="9" name="CuadroTexto 8">
            <a:extLst>
              <a:ext uri="{FF2B5EF4-FFF2-40B4-BE49-F238E27FC236}">
                <a16:creationId xmlns:a16="http://schemas.microsoft.com/office/drawing/2014/main" id="{D693053B-3306-5140-C98A-F5DE324A7F93}"/>
              </a:ext>
            </a:extLst>
          </p:cNvPr>
          <p:cNvSpPr txBox="1"/>
          <p:nvPr/>
        </p:nvSpPr>
        <p:spPr>
          <a:xfrm>
            <a:off x="1805657" y="4800527"/>
            <a:ext cx="1585237" cy="1600438"/>
          </a:xfrm>
          <a:prstGeom prst="rect">
            <a:avLst/>
          </a:prstGeom>
          <a:noFill/>
        </p:spPr>
        <p:txBody>
          <a:bodyPr wrap="square" rtlCol="0">
            <a:spAutoFit/>
          </a:bodyPr>
          <a:lstStyle/>
          <a:p>
            <a:r>
              <a:rPr lang="es-ES" sz="1400" dirty="0"/>
              <a:t>OJO estos son mis repos, te saldrán otros seguramente, pero el de Imagine-Web te debería aparecer</a:t>
            </a:r>
          </a:p>
        </p:txBody>
      </p:sp>
      <p:cxnSp>
        <p:nvCxnSpPr>
          <p:cNvPr id="15" name="Conector recto de flecha 14">
            <a:extLst>
              <a:ext uri="{FF2B5EF4-FFF2-40B4-BE49-F238E27FC236}">
                <a16:creationId xmlns:a16="http://schemas.microsoft.com/office/drawing/2014/main" id="{CBFFA26C-5378-6002-F2EC-5135D4806587}"/>
              </a:ext>
            </a:extLst>
          </p:cNvPr>
          <p:cNvCxnSpPr>
            <a:cxnSpLocks/>
          </p:cNvCxnSpPr>
          <p:nvPr/>
        </p:nvCxnSpPr>
        <p:spPr>
          <a:xfrm flipH="1">
            <a:off x="7747819" y="5738003"/>
            <a:ext cx="3431458" cy="0"/>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2" name="CuadroTexto 21">
            <a:extLst>
              <a:ext uri="{FF2B5EF4-FFF2-40B4-BE49-F238E27FC236}">
                <a16:creationId xmlns:a16="http://schemas.microsoft.com/office/drawing/2014/main" id="{ACB685E8-FCE4-0AB0-E0D9-9F7BF1687352}"/>
              </a:ext>
            </a:extLst>
          </p:cNvPr>
          <p:cNvSpPr txBox="1"/>
          <p:nvPr/>
        </p:nvSpPr>
        <p:spPr>
          <a:xfrm>
            <a:off x="9091292" y="4755427"/>
            <a:ext cx="1920836" cy="923330"/>
          </a:xfrm>
          <a:prstGeom prst="rect">
            <a:avLst/>
          </a:prstGeom>
          <a:noFill/>
        </p:spPr>
        <p:txBody>
          <a:bodyPr wrap="square" rtlCol="0">
            <a:spAutoFit/>
          </a:bodyPr>
          <a:lstStyle/>
          <a:p>
            <a:r>
              <a:rPr lang="es-ES" dirty="0"/>
              <a:t>Sitio donde se guardan los archivos</a:t>
            </a:r>
          </a:p>
        </p:txBody>
      </p:sp>
      <p:pic>
        <p:nvPicPr>
          <p:cNvPr id="6" name="Imagen 5">
            <a:extLst>
              <a:ext uri="{FF2B5EF4-FFF2-40B4-BE49-F238E27FC236}">
                <a16:creationId xmlns:a16="http://schemas.microsoft.com/office/drawing/2014/main" id="{D84C1458-CE9C-20CA-2B78-39460603F84B}"/>
              </a:ext>
            </a:extLst>
          </p:cNvPr>
          <p:cNvPicPr>
            <a:picLocks noChangeAspect="1"/>
          </p:cNvPicPr>
          <p:nvPr/>
        </p:nvPicPr>
        <p:blipFill>
          <a:blip r:embed="rId2"/>
          <a:stretch>
            <a:fillRect/>
          </a:stretch>
        </p:blipFill>
        <p:spPr>
          <a:xfrm>
            <a:off x="3816897" y="2632348"/>
            <a:ext cx="3824402" cy="3768617"/>
          </a:xfrm>
          <a:prstGeom prst="rect">
            <a:avLst/>
          </a:prstGeom>
        </p:spPr>
      </p:pic>
    </p:spTree>
    <p:extLst>
      <p:ext uri="{BB962C8B-B14F-4D97-AF65-F5344CB8AC3E}">
        <p14:creationId xmlns:p14="http://schemas.microsoft.com/office/powerpoint/2010/main" val="1597096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EC18CD9-D4F9-3E62-7540-58EF63075255}"/>
              </a:ext>
            </a:extLst>
          </p:cNvPr>
          <p:cNvPicPr>
            <a:picLocks noChangeAspect="1"/>
          </p:cNvPicPr>
          <p:nvPr/>
        </p:nvPicPr>
        <p:blipFill>
          <a:blip r:embed="rId2"/>
          <a:stretch>
            <a:fillRect/>
          </a:stretch>
        </p:blipFill>
        <p:spPr>
          <a:xfrm>
            <a:off x="5486401" y="1255605"/>
            <a:ext cx="5884663" cy="2585994"/>
          </a:xfrm>
          <a:prstGeom prst="rect">
            <a:avLst/>
          </a:prstGeom>
        </p:spPr>
      </p:pic>
      <p:sp>
        <p:nvSpPr>
          <p:cNvPr id="2" name="Título 1">
            <a:extLst>
              <a:ext uri="{FF2B5EF4-FFF2-40B4-BE49-F238E27FC236}">
                <a16:creationId xmlns:a16="http://schemas.microsoft.com/office/drawing/2014/main" id="{81F15BB3-8CB8-E47A-5012-0174BE3A3394}"/>
              </a:ext>
            </a:extLst>
          </p:cNvPr>
          <p:cNvSpPr>
            <a:spLocks noGrp="1"/>
          </p:cNvSpPr>
          <p:nvPr>
            <p:ph type="title"/>
          </p:nvPr>
        </p:nvSpPr>
        <p:spPr>
          <a:xfrm>
            <a:off x="464574" y="290397"/>
            <a:ext cx="10515600" cy="1325563"/>
          </a:xfrm>
        </p:spPr>
        <p:txBody>
          <a:bodyPr/>
          <a:lstStyle/>
          <a:p>
            <a:r>
              <a:rPr lang="es-ES" dirty="0"/>
              <a:t>Descargar los archivos</a:t>
            </a:r>
          </a:p>
        </p:txBody>
      </p:sp>
      <p:sp>
        <p:nvSpPr>
          <p:cNvPr id="3" name="Marcador de contenido 2">
            <a:extLst>
              <a:ext uri="{FF2B5EF4-FFF2-40B4-BE49-F238E27FC236}">
                <a16:creationId xmlns:a16="http://schemas.microsoft.com/office/drawing/2014/main" id="{4C100D81-4968-3F1F-3C07-6DEA0018B370}"/>
              </a:ext>
            </a:extLst>
          </p:cNvPr>
          <p:cNvSpPr>
            <a:spLocks noGrp="1"/>
          </p:cNvSpPr>
          <p:nvPr>
            <p:ph idx="1"/>
          </p:nvPr>
        </p:nvSpPr>
        <p:spPr/>
        <p:txBody>
          <a:bodyPr>
            <a:normAutofit fontScale="92500" lnSpcReduction="10000"/>
          </a:bodyPr>
          <a:lstStyle/>
          <a:p>
            <a:r>
              <a:rPr lang="es-ES" dirty="0"/>
              <a:t>Deberías ver algo así:</a:t>
            </a:r>
          </a:p>
          <a:p>
            <a:endParaRPr lang="es-ES" dirty="0"/>
          </a:p>
          <a:p>
            <a:endParaRPr lang="es-ES" dirty="0"/>
          </a:p>
          <a:p>
            <a:endParaRPr lang="es-ES" dirty="0"/>
          </a:p>
          <a:p>
            <a:endParaRPr lang="es-ES" dirty="0"/>
          </a:p>
          <a:p>
            <a:r>
              <a:rPr lang="es-ES" dirty="0" err="1">
                <a:latin typeface="Consolas" panose="020B0609020204030204" pitchFamily="49" charset="0"/>
              </a:rPr>
              <a:t>imagine_HTML</a:t>
            </a:r>
            <a:r>
              <a:rPr lang="es-ES" dirty="0">
                <a:latin typeface="Consolas" panose="020B0609020204030204" pitchFamily="49" charset="0"/>
              </a:rPr>
              <a:t> </a:t>
            </a:r>
            <a:r>
              <a:rPr lang="es-ES" dirty="0"/>
              <a:t>es una carpeta en la que se guarda la imagen HTML de la web. </a:t>
            </a:r>
          </a:p>
          <a:p>
            <a:r>
              <a:rPr lang="es-ES" dirty="0" err="1">
                <a:latin typeface="Consolas" panose="020B0609020204030204" pitchFamily="49" charset="0"/>
              </a:rPr>
              <a:t>imagine_WP</a:t>
            </a:r>
            <a:r>
              <a:rPr lang="es-ES" dirty="0">
                <a:latin typeface="Consolas" panose="020B0609020204030204" pitchFamily="49" charset="0"/>
              </a:rPr>
              <a:t> </a:t>
            </a:r>
            <a:r>
              <a:rPr lang="es-ES" dirty="0"/>
              <a:t>es un .zip que contiene todos los archivos necesarios para importar la web en formato WordPress, que sí es modificable</a:t>
            </a:r>
          </a:p>
          <a:p>
            <a:r>
              <a:rPr lang="es-ES" dirty="0" err="1">
                <a:latin typeface="Consolas" panose="020B0609020204030204" pitchFamily="49" charset="0"/>
              </a:rPr>
              <a:t>docs</a:t>
            </a:r>
            <a:r>
              <a:rPr lang="es-ES" dirty="0"/>
              <a:t> es una carpeta en la que se tiene el HTML ejecutando</a:t>
            </a:r>
          </a:p>
        </p:txBody>
      </p:sp>
      <p:cxnSp>
        <p:nvCxnSpPr>
          <p:cNvPr id="11" name="Conector recto de flecha 10">
            <a:extLst>
              <a:ext uri="{FF2B5EF4-FFF2-40B4-BE49-F238E27FC236}">
                <a16:creationId xmlns:a16="http://schemas.microsoft.com/office/drawing/2014/main" id="{262631B6-6CD2-50C0-188C-19658B6D3ECE}"/>
              </a:ext>
            </a:extLst>
          </p:cNvPr>
          <p:cNvCxnSpPr>
            <a:cxnSpLocks/>
            <a:endCxn id="18" idx="2"/>
          </p:cNvCxnSpPr>
          <p:nvPr/>
        </p:nvCxnSpPr>
        <p:spPr>
          <a:xfrm flipV="1">
            <a:off x="7724496" y="1045940"/>
            <a:ext cx="1267161" cy="1948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Conector recto de flecha 11">
            <a:extLst>
              <a:ext uri="{FF2B5EF4-FFF2-40B4-BE49-F238E27FC236}">
                <a16:creationId xmlns:a16="http://schemas.microsoft.com/office/drawing/2014/main" id="{73333E04-0C27-08FD-0715-F395886DAFDD}"/>
              </a:ext>
            </a:extLst>
          </p:cNvPr>
          <p:cNvCxnSpPr>
            <a:cxnSpLocks/>
            <a:endCxn id="17" idx="2"/>
          </p:cNvCxnSpPr>
          <p:nvPr/>
        </p:nvCxnSpPr>
        <p:spPr>
          <a:xfrm flipV="1">
            <a:off x="7777316" y="1004202"/>
            <a:ext cx="3087329" cy="25157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CuadroTexto 16">
            <a:extLst>
              <a:ext uri="{FF2B5EF4-FFF2-40B4-BE49-F238E27FC236}">
                <a16:creationId xmlns:a16="http://schemas.microsoft.com/office/drawing/2014/main" id="{CE6B0215-4664-CA00-21EC-1D74356681B1}"/>
              </a:ext>
            </a:extLst>
          </p:cNvPr>
          <p:cNvSpPr txBox="1"/>
          <p:nvPr/>
        </p:nvSpPr>
        <p:spPr>
          <a:xfrm>
            <a:off x="9753600" y="357871"/>
            <a:ext cx="2222090" cy="646331"/>
          </a:xfrm>
          <a:prstGeom prst="rect">
            <a:avLst/>
          </a:prstGeom>
          <a:noFill/>
        </p:spPr>
        <p:txBody>
          <a:bodyPr wrap="square" rtlCol="0">
            <a:spAutoFit/>
          </a:bodyPr>
          <a:lstStyle/>
          <a:p>
            <a:r>
              <a:rPr lang="es-ES" dirty="0"/>
              <a:t>.zip que contiene el WordPress</a:t>
            </a:r>
          </a:p>
        </p:txBody>
      </p:sp>
      <p:sp>
        <p:nvSpPr>
          <p:cNvPr id="18" name="CuadroTexto 17">
            <a:extLst>
              <a:ext uri="{FF2B5EF4-FFF2-40B4-BE49-F238E27FC236}">
                <a16:creationId xmlns:a16="http://schemas.microsoft.com/office/drawing/2014/main" id="{421A5965-A9D2-D800-1606-7D964EDB2821}"/>
              </a:ext>
            </a:extLst>
          </p:cNvPr>
          <p:cNvSpPr txBox="1"/>
          <p:nvPr/>
        </p:nvSpPr>
        <p:spPr>
          <a:xfrm>
            <a:off x="7880612" y="399609"/>
            <a:ext cx="2222090" cy="646331"/>
          </a:xfrm>
          <a:prstGeom prst="rect">
            <a:avLst/>
          </a:prstGeom>
          <a:noFill/>
        </p:spPr>
        <p:txBody>
          <a:bodyPr wrap="square" rtlCol="0">
            <a:spAutoFit/>
          </a:bodyPr>
          <a:lstStyle/>
          <a:p>
            <a:r>
              <a:rPr lang="es-ES" dirty="0"/>
              <a:t>Carpeta que contiene el .</a:t>
            </a:r>
            <a:r>
              <a:rPr lang="es-ES" dirty="0" err="1"/>
              <a:t>html</a:t>
            </a:r>
            <a:endParaRPr lang="es-ES" dirty="0"/>
          </a:p>
        </p:txBody>
      </p:sp>
      <p:sp>
        <p:nvSpPr>
          <p:cNvPr id="19" name="CuadroTexto 18">
            <a:extLst>
              <a:ext uri="{FF2B5EF4-FFF2-40B4-BE49-F238E27FC236}">
                <a16:creationId xmlns:a16="http://schemas.microsoft.com/office/drawing/2014/main" id="{1DFBF1BB-3C32-168D-39F2-5AEAF44F41B1}"/>
              </a:ext>
            </a:extLst>
          </p:cNvPr>
          <p:cNvSpPr txBox="1"/>
          <p:nvPr/>
        </p:nvSpPr>
        <p:spPr>
          <a:xfrm>
            <a:off x="5889580" y="420478"/>
            <a:ext cx="2106561" cy="646331"/>
          </a:xfrm>
          <a:prstGeom prst="rect">
            <a:avLst/>
          </a:prstGeom>
          <a:noFill/>
        </p:spPr>
        <p:txBody>
          <a:bodyPr wrap="square" rtlCol="0">
            <a:spAutoFit/>
          </a:bodyPr>
          <a:lstStyle/>
          <a:p>
            <a:r>
              <a:rPr lang="es-ES" dirty="0"/>
              <a:t>Carpeta que pone </a:t>
            </a:r>
          </a:p>
          <a:p>
            <a:r>
              <a:rPr lang="es-ES" dirty="0"/>
              <a:t>la web online</a:t>
            </a:r>
          </a:p>
        </p:txBody>
      </p:sp>
      <p:cxnSp>
        <p:nvCxnSpPr>
          <p:cNvPr id="20" name="Conector recto de flecha 19">
            <a:extLst>
              <a:ext uri="{FF2B5EF4-FFF2-40B4-BE49-F238E27FC236}">
                <a16:creationId xmlns:a16="http://schemas.microsoft.com/office/drawing/2014/main" id="{9BF36371-119C-FC47-59CC-DE332595DA03}"/>
              </a:ext>
            </a:extLst>
          </p:cNvPr>
          <p:cNvCxnSpPr>
            <a:cxnSpLocks/>
            <a:endCxn id="19" idx="2"/>
          </p:cNvCxnSpPr>
          <p:nvPr/>
        </p:nvCxnSpPr>
        <p:spPr>
          <a:xfrm flipH="1" flipV="1">
            <a:off x="6942861" y="1066809"/>
            <a:ext cx="195358" cy="1514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501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1ACC8470-E291-CB2B-9D9B-7331ECF5DD76}"/>
              </a:ext>
            </a:extLst>
          </p:cNvPr>
          <p:cNvPicPr>
            <a:picLocks noChangeAspect="1"/>
          </p:cNvPicPr>
          <p:nvPr/>
        </p:nvPicPr>
        <p:blipFill>
          <a:blip r:embed="rId2"/>
          <a:stretch>
            <a:fillRect/>
          </a:stretch>
        </p:blipFill>
        <p:spPr>
          <a:xfrm>
            <a:off x="957769" y="3381384"/>
            <a:ext cx="5733959" cy="3378671"/>
          </a:xfrm>
          <a:prstGeom prst="rect">
            <a:avLst/>
          </a:prstGeom>
        </p:spPr>
      </p:pic>
      <p:sp>
        <p:nvSpPr>
          <p:cNvPr id="2" name="Título 1">
            <a:extLst>
              <a:ext uri="{FF2B5EF4-FFF2-40B4-BE49-F238E27FC236}">
                <a16:creationId xmlns:a16="http://schemas.microsoft.com/office/drawing/2014/main" id="{0E03EE7D-86D0-4E1E-FF27-D8259C2C8E8F}"/>
              </a:ext>
            </a:extLst>
          </p:cNvPr>
          <p:cNvSpPr>
            <a:spLocks noGrp="1"/>
          </p:cNvSpPr>
          <p:nvPr>
            <p:ph type="title"/>
          </p:nvPr>
        </p:nvSpPr>
        <p:spPr/>
        <p:txBody>
          <a:bodyPr/>
          <a:lstStyle/>
          <a:p>
            <a:r>
              <a:rPr lang="es-ES" dirty="0"/>
              <a:t>Actualizar los archivos</a:t>
            </a:r>
          </a:p>
        </p:txBody>
      </p:sp>
      <p:sp>
        <p:nvSpPr>
          <p:cNvPr id="3" name="Marcador de contenido 2">
            <a:extLst>
              <a:ext uri="{FF2B5EF4-FFF2-40B4-BE49-F238E27FC236}">
                <a16:creationId xmlns:a16="http://schemas.microsoft.com/office/drawing/2014/main" id="{F3EF5D90-4F67-2EB5-E877-88F602F556C4}"/>
              </a:ext>
            </a:extLst>
          </p:cNvPr>
          <p:cNvSpPr>
            <a:spLocks noGrp="1"/>
          </p:cNvSpPr>
          <p:nvPr>
            <p:ph idx="1"/>
          </p:nvPr>
        </p:nvSpPr>
        <p:spPr>
          <a:xfrm>
            <a:off x="838200" y="1726539"/>
            <a:ext cx="10515600" cy="1573162"/>
          </a:xfrm>
        </p:spPr>
        <p:txBody>
          <a:bodyPr>
            <a:normAutofit fontScale="92500" lnSpcReduction="10000"/>
          </a:bodyPr>
          <a:lstStyle/>
          <a:p>
            <a:r>
              <a:rPr lang="es-ES" dirty="0"/>
              <a:t>Si ya tienes la carpeta Imagine-Web descargada en tu ordenador, deberás actualizarla a la versión más reciente (si no, hay </a:t>
            </a:r>
            <a:r>
              <a:rPr lang="es-ES" dirty="0" err="1"/>
              <a:t>lios</a:t>
            </a:r>
            <a:r>
              <a:rPr lang="es-ES" dirty="0"/>
              <a:t>)</a:t>
            </a:r>
          </a:p>
          <a:p>
            <a:r>
              <a:rPr lang="es-ES" dirty="0"/>
              <a:t>Abres la carpeta en cuestión </a:t>
            </a:r>
            <a:r>
              <a:rPr lang="es-ES" dirty="0">
                <a:sym typeface="Wingdings" panose="05000000000000000000" pitchFamily="2" charset="2"/>
              </a:rPr>
              <a:t> </a:t>
            </a:r>
            <a:r>
              <a:rPr lang="es-ES" dirty="0" err="1">
                <a:sym typeface="Wingdings" panose="05000000000000000000" pitchFamily="2" charset="2"/>
              </a:rPr>
              <a:t>Click</a:t>
            </a:r>
            <a:r>
              <a:rPr lang="es-ES" dirty="0">
                <a:sym typeface="Wingdings" panose="05000000000000000000" pitchFamily="2" charset="2"/>
              </a:rPr>
              <a:t> dcho. Sobre algo vacío dentro de la carpeta </a:t>
            </a:r>
            <a:r>
              <a:rPr lang="es-ES" dirty="0">
                <a:latin typeface="Consolas" panose="020B0609020204030204" pitchFamily="49" charset="0"/>
                <a:sym typeface="Wingdings" panose="05000000000000000000" pitchFamily="2" charset="2"/>
              </a:rPr>
              <a:t>Open Git </a:t>
            </a:r>
            <a:r>
              <a:rPr lang="es-ES" dirty="0" err="1">
                <a:latin typeface="Consolas" panose="020B0609020204030204" pitchFamily="49" charset="0"/>
                <a:sym typeface="Wingdings" panose="05000000000000000000" pitchFamily="2" charset="2"/>
              </a:rPr>
              <a:t>Bash</a:t>
            </a:r>
            <a:endParaRPr lang="es-ES" dirty="0">
              <a:latin typeface="Consolas" panose="020B0609020204030204" pitchFamily="49" charset="0"/>
              <a:sym typeface="Wingdings" panose="05000000000000000000" pitchFamily="2" charset="2"/>
            </a:endParaRPr>
          </a:p>
          <a:p>
            <a:endParaRPr lang="es-ES" dirty="0"/>
          </a:p>
        </p:txBody>
      </p:sp>
      <p:cxnSp>
        <p:nvCxnSpPr>
          <p:cNvPr id="9" name="Conector recto de flecha 8">
            <a:extLst>
              <a:ext uri="{FF2B5EF4-FFF2-40B4-BE49-F238E27FC236}">
                <a16:creationId xmlns:a16="http://schemas.microsoft.com/office/drawing/2014/main" id="{9EC2DDC6-D1EC-AE24-98C7-B92D23E9ED13}"/>
              </a:ext>
            </a:extLst>
          </p:cNvPr>
          <p:cNvCxnSpPr>
            <a:cxnSpLocks/>
          </p:cNvCxnSpPr>
          <p:nvPr/>
        </p:nvCxnSpPr>
        <p:spPr>
          <a:xfrm flipH="1">
            <a:off x="4953439" y="3126658"/>
            <a:ext cx="542793" cy="32288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Imagen 10">
            <a:extLst>
              <a:ext uri="{FF2B5EF4-FFF2-40B4-BE49-F238E27FC236}">
                <a16:creationId xmlns:a16="http://schemas.microsoft.com/office/drawing/2014/main" id="{667E99DC-6D47-8728-518E-387E40DAA709}"/>
              </a:ext>
            </a:extLst>
          </p:cNvPr>
          <p:cNvPicPr>
            <a:picLocks noChangeAspect="1"/>
          </p:cNvPicPr>
          <p:nvPr/>
        </p:nvPicPr>
        <p:blipFill>
          <a:blip r:embed="rId3"/>
          <a:srcRect r="18356" b="55022"/>
          <a:stretch>
            <a:fillRect/>
          </a:stretch>
        </p:blipFill>
        <p:spPr>
          <a:xfrm>
            <a:off x="7906238" y="3928695"/>
            <a:ext cx="3816948" cy="1264509"/>
          </a:xfrm>
          <a:prstGeom prst="rect">
            <a:avLst/>
          </a:prstGeom>
        </p:spPr>
      </p:pic>
      <p:sp>
        <p:nvSpPr>
          <p:cNvPr id="12" name="CuadroTexto 11">
            <a:extLst>
              <a:ext uri="{FF2B5EF4-FFF2-40B4-BE49-F238E27FC236}">
                <a16:creationId xmlns:a16="http://schemas.microsoft.com/office/drawing/2014/main" id="{FC6E0946-0E10-0FDE-2B78-F6F49F6373E3}"/>
              </a:ext>
            </a:extLst>
          </p:cNvPr>
          <p:cNvSpPr txBox="1"/>
          <p:nvPr/>
        </p:nvSpPr>
        <p:spPr>
          <a:xfrm>
            <a:off x="7128387" y="3285193"/>
            <a:ext cx="3578942" cy="523220"/>
          </a:xfrm>
          <a:prstGeom prst="rect">
            <a:avLst/>
          </a:prstGeom>
          <a:noFill/>
        </p:spPr>
        <p:txBody>
          <a:bodyPr wrap="square" rtlCol="0">
            <a:spAutoFit/>
          </a:bodyPr>
          <a:lstStyle/>
          <a:p>
            <a:pPr marL="285750" indent="-285750">
              <a:buFont typeface="Arial" panose="020B0604020202020204" pitchFamily="34" charset="0"/>
              <a:buChar char="•"/>
            </a:pPr>
            <a:r>
              <a:rPr lang="es-ES" sz="2800" dirty="0"/>
              <a:t>Ejecutas </a:t>
            </a:r>
            <a:r>
              <a:rPr lang="es-ES" sz="2800" dirty="0">
                <a:latin typeface="Consolas" panose="020B0609020204030204" pitchFamily="49" charset="0"/>
              </a:rPr>
              <a:t>git </a:t>
            </a:r>
            <a:r>
              <a:rPr lang="es-ES" sz="2800" dirty="0" err="1">
                <a:latin typeface="Consolas" panose="020B0609020204030204" pitchFamily="49" charset="0"/>
              </a:rPr>
              <a:t>pull</a:t>
            </a:r>
            <a:endParaRPr lang="es-ES" sz="2800" dirty="0">
              <a:latin typeface="Consolas" panose="020B0609020204030204" pitchFamily="49" charset="0"/>
            </a:endParaRPr>
          </a:p>
        </p:txBody>
      </p:sp>
      <p:cxnSp>
        <p:nvCxnSpPr>
          <p:cNvPr id="14" name="Conector recto de flecha 13">
            <a:extLst>
              <a:ext uri="{FF2B5EF4-FFF2-40B4-BE49-F238E27FC236}">
                <a16:creationId xmlns:a16="http://schemas.microsoft.com/office/drawing/2014/main" id="{9E9FC866-FC56-505A-B525-CAACA1EE9C1D}"/>
              </a:ext>
            </a:extLst>
          </p:cNvPr>
          <p:cNvCxnSpPr>
            <a:cxnSpLocks/>
          </p:cNvCxnSpPr>
          <p:nvPr/>
        </p:nvCxnSpPr>
        <p:spPr>
          <a:xfrm flipV="1">
            <a:off x="5496232" y="4709652"/>
            <a:ext cx="2212258" cy="154336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7" name="Imagen 16">
            <a:extLst>
              <a:ext uri="{FF2B5EF4-FFF2-40B4-BE49-F238E27FC236}">
                <a16:creationId xmlns:a16="http://schemas.microsoft.com/office/drawing/2014/main" id="{FBCCF7F0-6CDD-32DA-B495-B267FE12B309}"/>
              </a:ext>
            </a:extLst>
          </p:cNvPr>
          <p:cNvPicPr>
            <a:picLocks noChangeAspect="1"/>
          </p:cNvPicPr>
          <p:nvPr/>
        </p:nvPicPr>
        <p:blipFill>
          <a:blip r:embed="rId4"/>
          <a:stretch>
            <a:fillRect/>
          </a:stretch>
        </p:blipFill>
        <p:spPr>
          <a:xfrm>
            <a:off x="7617042" y="6060149"/>
            <a:ext cx="3781953" cy="590632"/>
          </a:xfrm>
          <a:prstGeom prst="rect">
            <a:avLst/>
          </a:prstGeom>
        </p:spPr>
      </p:pic>
      <p:sp>
        <p:nvSpPr>
          <p:cNvPr id="19" name="CuadroTexto 18">
            <a:extLst>
              <a:ext uri="{FF2B5EF4-FFF2-40B4-BE49-F238E27FC236}">
                <a16:creationId xmlns:a16="http://schemas.microsoft.com/office/drawing/2014/main" id="{5F36255F-B9F5-F755-BEE5-15286BC9C280}"/>
              </a:ext>
            </a:extLst>
          </p:cNvPr>
          <p:cNvSpPr txBox="1"/>
          <p:nvPr/>
        </p:nvSpPr>
        <p:spPr>
          <a:xfrm>
            <a:off x="7128387" y="5307613"/>
            <a:ext cx="4829252" cy="830997"/>
          </a:xfrm>
          <a:prstGeom prst="rect">
            <a:avLst/>
          </a:prstGeom>
          <a:noFill/>
        </p:spPr>
        <p:txBody>
          <a:bodyPr wrap="square" rtlCol="0">
            <a:spAutoFit/>
          </a:bodyPr>
          <a:lstStyle/>
          <a:p>
            <a:pPr marL="285750" indent="-285750">
              <a:buFont typeface="Arial" panose="020B0604020202020204" pitchFamily="34" charset="0"/>
              <a:buChar char="•"/>
            </a:pPr>
            <a:r>
              <a:rPr lang="es-ES" sz="2400" dirty="0"/>
              <a:t>Si salió todo bien deberá poner </a:t>
            </a:r>
          </a:p>
          <a:p>
            <a:r>
              <a:rPr lang="es-ES" sz="2400" dirty="0" err="1">
                <a:latin typeface="Consolas" panose="020B0609020204030204" pitchFamily="49" charset="0"/>
              </a:rPr>
              <a:t>Already</a:t>
            </a:r>
            <a:r>
              <a:rPr lang="es-ES" sz="2400" dirty="0">
                <a:latin typeface="Consolas" panose="020B0609020204030204" pitchFamily="49" charset="0"/>
              </a:rPr>
              <a:t> up </a:t>
            </a:r>
            <a:r>
              <a:rPr lang="es-ES" sz="2400" dirty="0" err="1">
                <a:latin typeface="Consolas" panose="020B0609020204030204" pitchFamily="49" charset="0"/>
              </a:rPr>
              <a:t>to</a:t>
            </a:r>
            <a:r>
              <a:rPr lang="es-ES" sz="2400" dirty="0">
                <a:latin typeface="Consolas" panose="020B0609020204030204" pitchFamily="49" charset="0"/>
              </a:rPr>
              <a:t> date</a:t>
            </a:r>
          </a:p>
        </p:txBody>
      </p:sp>
    </p:spTree>
    <p:extLst>
      <p:ext uri="{BB962C8B-B14F-4D97-AF65-F5344CB8AC3E}">
        <p14:creationId xmlns:p14="http://schemas.microsoft.com/office/powerpoint/2010/main" val="321532494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308</TotalTime>
  <Words>1303</Words>
  <Application>Microsoft Office PowerPoint</Application>
  <PresentationFormat>Panorámica</PresentationFormat>
  <Paragraphs>142</Paragraphs>
  <Slides>32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32</vt:i4>
      </vt:variant>
    </vt:vector>
  </HeadingPairs>
  <TitlesOfParts>
    <vt:vector size="38" baseType="lpstr">
      <vt:lpstr>Aptos</vt:lpstr>
      <vt:lpstr>Aptos Display</vt:lpstr>
      <vt:lpstr>Arial</vt:lpstr>
      <vt:lpstr>Consolas</vt:lpstr>
      <vt:lpstr>Wingdings</vt:lpstr>
      <vt:lpstr>Tema de Office</vt:lpstr>
      <vt:lpstr>Guía para editar la web del grupo</vt:lpstr>
      <vt:lpstr>Requisitos</vt:lpstr>
      <vt:lpstr>1. Instalar GitBash y GitHub </vt:lpstr>
      <vt:lpstr>1. Instalar GitBash y GitHub </vt:lpstr>
      <vt:lpstr>2. Instalar LocalWP</vt:lpstr>
      <vt:lpstr>3. Instalar HTTrack</vt:lpstr>
      <vt:lpstr>Descargar los archivos</vt:lpstr>
      <vt:lpstr>Descargar los archivos</vt:lpstr>
      <vt:lpstr>Actualizar los archivos</vt:lpstr>
      <vt:lpstr>Importar el WP</vt:lpstr>
      <vt:lpstr>Importar el WP</vt:lpstr>
      <vt:lpstr>Importar el WP</vt:lpstr>
      <vt:lpstr>Presentación de PowerPoint</vt:lpstr>
      <vt:lpstr>Abrir la web</vt:lpstr>
      <vt:lpstr>Editar la web</vt:lpstr>
      <vt:lpstr>Editar la web</vt:lpstr>
      <vt:lpstr>Guardar la web</vt:lpstr>
      <vt:lpstr>Guardar la web – Formato WP</vt:lpstr>
      <vt:lpstr>Guardar la web – Formato WP</vt:lpstr>
      <vt:lpstr>Guardar la web – Formato WP</vt:lpstr>
      <vt:lpstr>Guardar la web – Formato WP</vt:lpstr>
      <vt:lpstr>Guardar la web – Formato WP</vt:lpstr>
      <vt:lpstr>Guardar la web – Formato WP</vt:lpstr>
      <vt:lpstr>Guardar la web – Formato HTML</vt:lpstr>
      <vt:lpstr>Guardar la web – Formato HTML</vt:lpstr>
      <vt:lpstr>Guardar la web – Formato HTML</vt:lpstr>
      <vt:lpstr>Guardar la web – Formato HTML</vt:lpstr>
      <vt:lpstr>Guardar la web – Formato HTML</vt:lpstr>
      <vt:lpstr>Paso Final: Subirlo todo a GitHub</vt:lpstr>
      <vt:lpstr>Paso Final: Subirlo todo a GitHub</vt:lpstr>
      <vt:lpstr>Paso Final: Subirlo todo a GitHub</vt:lpstr>
      <vt:lpstr>Fine.   La página web debería estar actualizada tras un rato 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Nicolás Carrizosa Arias</dc:creator>
  <cp:lastModifiedBy>nico carrizosa</cp:lastModifiedBy>
  <cp:revision>5</cp:revision>
  <dcterms:created xsi:type="dcterms:W3CDTF">2025-10-06T10:11:57Z</dcterms:created>
  <dcterms:modified xsi:type="dcterms:W3CDTF">2025-10-29T16:01:39Z</dcterms:modified>
</cp:coreProperties>
</file>