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저자 및 날짜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12" name="프레젠테이션 제목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13" name="본문 첫 번째 줄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전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10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10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의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의제 제목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의제 제목</a:t>
            </a:r>
          </a:p>
        </p:txBody>
      </p:sp>
      <p:sp>
        <p:nvSpPr>
          <p:cNvPr id="109" name="의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의제 부제</a:t>
            </a:r>
          </a:p>
        </p:txBody>
      </p:sp>
      <p:sp>
        <p:nvSpPr>
          <p:cNvPr id="110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의제 주제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내역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본문 첫 번째 줄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내역서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중요한 사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본문 첫 번째 줄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사실 정보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사실 정보</a:t>
            </a:r>
          </a:p>
        </p:txBody>
      </p:sp>
      <p:sp>
        <p:nvSpPr>
          <p:cNvPr id="128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속성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속성</a:t>
            </a:r>
          </a:p>
        </p:txBody>
      </p:sp>
      <p:sp>
        <p:nvSpPr>
          <p:cNvPr id="136" name="본문 첫 번째 줄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“멋진 인용구”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낮은 각도에서 바라본 맑고 푸른 하늘 아래의 알루미늄 원판으로 덮인 현대식 건물 정면의 외관"/>
          <p:cNvSpPr/>
          <p:nvPr>
            <p:ph type="pic" sz="quarter" idx="21"/>
          </p:nvPr>
        </p:nvSpPr>
        <p:spPr>
          <a:xfrm>
            <a:off x="15417800" y="1270000"/>
            <a:ext cx="8144934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낮은 각도에서 바라본 흐린 하늘 아래 곡선형의 현대식 건물"/>
          <p:cNvSpPr/>
          <p:nvPr>
            <p:ph type="pic" sz="quarter" idx="22"/>
          </p:nvPr>
        </p:nvSpPr>
        <p:spPr>
          <a:xfrm>
            <a:off x="15443200" y="7086600"/>
            <a:ext cx="8138580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부분적으로 흐린 밝은 하늘을 올려다보며 유리판으로 된 현대식 흰색 건물 안에서 바라본 광경"/>
          <p:cNvSpPr/>
          <p:nvPr>
            <p:ph type="pic" idx="23"/>
          </p:nvPr>
        </p:nvSpPr>
        <p:spPr>
          <a:xfrm>
            <a:off x="-124635" y="1270000"/>
            <a:ext cx="16840169" cy="1124371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낮은 각도에서 바라본 맑고 밝은 하늘을 배경으로 하는 이란 테헤란에 있는 아자디 타워"/>
          <p:cNvSpPr/>
          <p:nvPr>
            <p:ph type="pic" idx="21"/>
          </p:nvPr>
        </p:nvSpPr>
        <p:spPr>
          <a:xfrm>
            <a:off x="0" y="-1282700"/>
            <a:ext cx="24384000" cy="162814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계단과 맑고 푸른 하늘을 바라보며 석조 구조물 안에서 바라본 광경"/>
          <p:cNvSpPr/>
          <p:nvPr>
            <p:ph type="pic" idx="21"/>
          </p:nvPr>
        </p:nvSpPr>
        <p:spPr>
          <a:xfrm>
            <a:off x="0" y="-1270000"/>
            <a:ext cx="24384000" cy="1627293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프레젠테이션 제목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프레젠테이션 제목</a:t>
            </a:r>
          </a:p>
        </p:txBody>
      </p:sp>
      <p:sp>
        <p:nvSpPr>
          <p:cNvPr id="23" name="저자 및 날짜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84225">
              <a:lnSpc>
                <a:spcPct val="100000"/>
              </a:lnSpc>
              <a:spcBef>
                <a:spcPts val="0"/>
              </a:spcBef>
              <a:buSzTx/>
              <a:buNone/>
              <a:defRPr b="1" sz="3420"/>
            </a:lvl1pPr>
          </a:lstStyle>
          <a:p>
            <a:pPr/>
            <a:r>
              <a:t>저자 및 날짜</a:t>
            </a:r>
          </a:p>
        </p:txBody>
      </p:sp>
      <p:sp>
        <p:nvSpPr>
          <p:cNvPr id="24" name="본문 첫 번째 줄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프레젠테이션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사진 대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맑고 푸른 하늘을 배경으로 유리판이 붙여진 현대식 흰색 건물"/>
          <p:cNvSpPr/>
          <p:nvPr>
            <p:ph type="pic" idx="21"/>
          </p:nvPr>
        </p:nvSpPr>
        <p:spPr>
          <a:xfrm>
            <a:off x="9271000" y="1270000"/>
            <a:ext cx="16764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슬라이드 제목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슬라이드 제목</a:t>
            </a:r>
          </a:p>
        </p:txBody>
      </p:sp>
      <p:sp>
        <p:nvSpPr>
          <p:cNvPr id="34" name="본문 첫 번째 줄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슬라이드 부제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슬라이드 제목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43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44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본문 첫 번째 줄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61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부분적으로 흐린 하늘 아래의 중국 산둥성 칭다오에 있는 현대식 조개 모양 다리의 작은 부분"/>
          <p:cNvSpPr/>
          <p:nvPr>
            <p:ph type="pic" idx="22"/>
          </p:nvPr>
        </p:nvSpPr>
        <p:spPr>
          <a:xfrm>
            <a:off x="9271000" y="1263848"/>
            <a:ext cx="16773843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6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작은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7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7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, 구분점 및 큰 라이브 비디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슬라이드 부제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792479">
              <a:lnSpc>
                <a:spcPct val="100000"/>
              </a:lnSpc>
              <a:spcBef>
                <a:spcPts val="0"/>
              </a:spcBef>
              <a:buSzTx/>
              <a:buNone/>
              <a:defRPr b="1" sz="5280"/>
            </a:lvl1pPr>
          </a:lstStyle>
          <a:p>
            <a:pPr/>
            <a:r>
              <a:t>슬라이드 부제</a:t>
            </a:r>
          </a:p>
        </p:txBody>
      </p:sp>
      <p:sp>
        <p:nvSpPr>
          <p:cNvPr id="82" name="본문 첫 번째 줄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슬라이드 제목</a:t>
            </a:r>
          </a:p>
        </p:txBody>
      </p:sp>
      <p:sp>
        <p:nvSpPr>
          <p:cNvPr id="84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섹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섹션 제목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섹션 제목</a:t>
            </a:r>
          </a:p>
        </p:txBody>
      </p:sp>
      <p:sp>
        <p:nvSpPr>
          <p:cNvPr id="92" name="슬라이드 번호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제목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제목</a:t>
            </a:r>
          </a:p>
        </p:txBody>
      </p:sp>
      <p:sp>
        <p:nvSpPr>
          <p:cNvPr id="3" name="본문 첫 번째 줄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슬라이드 구분점 텍스트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ktds618-mvp-ui.azurewebsites.net/" TargetMode="External"/><Relationship Id="rId3" Type="http://schemas.openxmlformats.org/officeDocument/2006/relationships/hyperlink" Target="https://ktds618-mvp-ui2.azurewebsites.net/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김수희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defTabSz="825500">
              <a:defRPr sz="3600"/>
            </a:lvl1pPr>
          </a:lstStyle>
          <a:p>
            <a:pPr/>
            <a:r>
              <a:t>김수희</a:t>
            </a:r>
          </a:p>
        </p:txBody>
      </p:sp>
      <p:sp>
        <p:nvSpPr>
          <p:cNvPr id="172" name="KTDS MS AI 개발역량 향상 과정 MVP 과제 발표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KTDS MS AI 개발역량 향상 과정 MVP 과제 발표</a:t>
            </a:r>
          </a:p>
        </p:txBody>
      </p:sp>
      <p:sp>
        <p:nvSpPr>
          <p:cNvPr id="173" name="KT STB 개발 지원 Agent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KT STB 개발 지원 Agent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1. 프로젝트 개요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1. 프로젝트 개요</a:t>
            </a:r>
          </a:p>
        </p:txBody>
      </p:sp>
      <p:sp>
        <p:nvSpPr>
          <p:cNvPr id="176" name="목적…"/>
          <p:cNvSpPr txBox="1"/>
          <p:nvPr>
            <p:ph type="body" idx="1"/>
          </p:nvPr>
        </p:nvSpPr>
        <p:spPr>
          <a:xfrm>
            <a:off x="1206500" y="2720469"/>
            <a:ext cx="21971000" cy="9784047"/>
          </a:xfrm>
          <a:prstGeom prst="rect">
            <a:avLst/>
          </a:prstGeom>
        </p:spPr>
        <p:txBody>
          <a:bodyPr/>
          <a:lstStyle/>
          <a:p>
            <a:pPr marL="469391" indent="-469391" defTabSz="1877520">
              <a:spcBef>
                <a:spcPts val="3400"/>
              </a:spcBef>
              <a:defRPr sz="3696"/>
            </a:pPr>
            <a:r>
              <a:t>목적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 KT STB 개발은 KT 전용 규격 및 IPTV 가이드 등 접근성이 낮고 방대한 문서를 다뤄야 해 개발 속도가 저하됨.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 수백 페이지 문서에서 검색 → 이해 → 코드 적용까지의 비용이 큼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이를 해결하기 위해 </a:t>
            </a:r>
            <a:r>
              <a:t>Azure OpenAI + Azure AI Search 기반 RAG 개발 지원 에이전트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를 구축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대상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KT STB 앱 개발자, PM, AA(아키텍트) 등 관련 실무자</a:t>
            </a:r>
          </a:p>
          <a:p>
            <a:pPr marL="469391" indent="-469391" defTabSz="1877520">
              <a:spcBef>
                <a:spcPts val="3400"/>
              </a:spcBef>
              <a:defRPr sz="3696"/>
            </a:pPr>
            <a:r>
              <a:t>주요 기능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자연어 질문을 받아 </a:t>
            </a:r>
            <a:r>
              <a:t>하이브리드 검색(키워드+벡터)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으로 관련 규격을 찾아 </a:t>
            </a:r>
            <a:r>
              <a:t>정확한 요약 및 설명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제공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필요 시 </a:t>
            </a:r>
            <a:r>
              <a:t>최소 실행 가능한 샘플 코드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제시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출처 문서 링크를 함께 제공해 최신 원문에 즉시 접근 가능</a:t>
            </a:r>
          </a:p>
          <a:p>
            <a:pPr lvl="1" marL="938783" indent="-469391" defTabSz="1877520">
              <a:spcBef>
                <a:spcPts val="3400"/>
              </a:spcBef>
              <a:defRPr sz="3080"/>
            </a:pPr>
            <a:r>
              <a:t>동일 세션 내 맥락 유지(대화 히스토리 반영) 로 후속 질문에도 일관된 답변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2. 시퀀스 다이어그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2. 시퀀스 다이어그램</a:t>
            </a:r>
          </a:p>
        </p:txBody>
      </p:sp>
      <p:pic>
        <p:nvPicPr>
          <p:cNvPr id="179" name="sequence.png" descr="sequenc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980828" y="2513503"/>
            <a:ext cx="14296023" cy="9568908"/>
          </a:xfrm>
          <a:prstGeom prst="rect">
            <a:avLst/>
          </a:prstGeom>
          <a:ln w="12700">
            <a:miter lim="400000"/>
          </a:ln>
        </p:spPr>
      </p:pic>
      <p:sp>
        <p:nvSpPr>
          <p:cNvPr id="180" name="• Streamlit UI : 세션/히스토리 관리, API로 질의 전송, 답변·출처를 화면에 렌더링…"/>
          <p:cNvSpPr txBox="1"/>
          <p:nvPr/>
        </p:nvSpPr>
        <p:spPr>
          <a:xfrm>
            <a:off x="16755076" y="2540760"/>
            <a:ext cx="6848834" cy="95143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Streamlit UI </a:t>
            </a:r>
            <a:r>
              <a:t>: 세션/히스토리 관리, API로 질의 전송, 답변·출처를 화면에 렌더링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Flask API </a:t>
            </a:r>
            <a:r>
              <a:t>: API를 수신하고, App Service를 관리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Retriever</a:t>
            </a:r>
            <a:r>
              <a:t>: 쿼리(사용자 질의)를 임베딩하고 하이브리드(Vector+Keyword)로 Azure AI Search에서 문서를 조회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Azure OpenAI Embeddings Model</a:t>
            </a:r>
            <a:r>
              <a:t>: 사용자의 질의를 벡터로 변환해 의미 기반 검색을 가능하게 한다.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Azure AI Search</a:t>
            </a:r>
            <a:r>
              <a:t>: Chunking된 문서 인덱스에서 키워드+벡터 점수를 결합해 관련 문서를 회신</a:t>
            </a: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tabLst>
                <a:tab pos="63500" algn="r"/>
                <a:tab pos="165100" algn="l"/>
              </a:tabLst>
              <a:defRPr sz="27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	•	</a:t>
            </a:r>
            <a:r>
              <a:rPr b="1">
                <a:latin typeface="+mn-lt"/>
                <a:ea typeface="+mn-ea"/>
                <a:cs typeface="+mn-cs"/>
                <a:sym typeface="Helvetica Neue"/>
              </a:rPr>
              <a:t>Azure OpenAI Chat Model</a:t>
            </a:r>
            <a:r>
              <a:t>: 시스템 프롬프트와 히스토리를 바탕으로 한국어 답변/절차/샘플 코드를 생성.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3. 핵심 기술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3. 핵심 기술</a:t>
            </a:r>
          </a:p>
        </p:txBody>
      </p:sp>
      <p:sp>
        <p:nvSpPr>
          <p:cNvPr id="183" name="•  문서 청킹 &amp; 메타데이터 보존…"/>
          <p:cNvSpPr txBox="1"/>
          <p:nvPr>
            <p:ph type="body" idx="1"/>
          </p:nvPr>
        </p:nvSpPr>
        <p:spPr>
          <a:xfrm>
            <a:off x="1206500" y="2831594"/>
            <a:ext cx="21971000" cy="9672922"/>
          </a:xfrm>
          <a:prstGeom prst="rect">
            <a:avLst/>
          </a:prstGeom>
        </p:spPr>
        <p:txBody>
          <a:bodyPr/>
          <a:lstStyle/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	•	 </a:t>
            </a:r>
            <a:r>
              <a:t>문서 청킹 &amp; 메타데이터 보존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: 인덱서/스킬셋 기반 페이지 분할(청킹) 후 source, path 메타를 유지. </a:t>
            </a:r>
            <a:r>
              <a:rPr i="1"/>
              <a:t>근거(출처) 추적이 쉬움</a:t>
            </a:r>
            <a:endParaRPr i="1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	•	 </a:t>
            </a:r>
            <a:r>
              <a:t>대화 맥락 유지(최근 8개 항목)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: UI에서 최근 질의를 히스토리로 전달 → LLM이 맥락 기반 답변. </a:t>
            </a:r>
            <a:r>
              <a:rPr i="1"/>
              <a:t>후속 질문 정확도 향상</a:t>
            </a:r>
            <a:endParaRPr i="1"/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>
                <a:solidFill>
                  <a:srgbClr val="111111"/>
                </a:solidFill>
              </a:defRPr>
            </a:pPr>
            <a:r>
              <a:rPr>
                <a:latin typeface="Helvetica"/>
                <a:ea typeface="Helvetica"/>
                <a:cs typeface="Helvetica"/>
                <a:sym typeface="Helvetica"/>
              </a:rPr>
              <a:t>	•	 </a:t>
            </a:r>
            <a:r>
              <a:t>UI와 Service분리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marL="165100" indent="-165100" defTabSz="12700">
              <a:lnSpc>
                <a:spcPct val="135000"/>
              </a:lnSpc>
              <a:spcBef>
                <a:spcPts val="1200"/>
              </a:spcBef>
              <a:buSzTx/>
              <a:buNone/>
              <a:tabLst>
                <a:tab pos="63500" algn="r"/>
                <a:tab pos="165100" algn="l"/>
              </a:tabLst>
              <a:defRPr sz="4000">
                <a:solidFill>
                  <a:srgbClr val="111111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t>   : Flask(API) ↔ Retriever ↔ LLM 호출을 모듈화, UI는 Streamlit/Gradio 등으로 교체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4. 라이브 데모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4. 라이브 데모</a:t>
            </a:r>
          </a:p>
        </p:txBody>
      </p:sp>
      <p:sp>
        <p:nvSpPr>
          <p:cNvPr id="186" name="Streamlit으로 작성된 UI…"/>
          <p:cNvSpPr txBox="1"/>
          <p:nvPr>
            <p:ph type="body" idx="1"/>
          </p:nvPr>
        </p:nvSpPr>
        <p:spPr>
          <a:xfrm>
            <a:off x="1206500" y="2791951"/>
            <a:ext cx="21971000" cy="9712565"/>
          </a:xfrm>
          <a:prstGeom prst="rect">
            <a:avLst/>
          </a:prstGeom>
        </p:spPr>
        <p:txBody>
          <a:bodyPr/>
          <a:lstStyle/>
          <a:p>
            <a:pPr marL="609600" indent="-609600">
              <a:defRPr sz="5400"/>
            </a:pPr>
            <a:r>
              <a:t>Streamlit으로 작성된 UI</a:t>
            </a:r>
          </a:p>
          <a:p>
            <a:pPr lvl="1"/>
            <a:r>
              <a:rPr u="sng">
                <a:hlinkClick r:id="rId2" invalidUrl="" action="" tgtFrame="" tooltip="" history="1" highlightClick="0" endSnd="0"/>
              </a:rPr>
              <a:t>https://ktds618-mvp-ui.azurewebsites.net/</a:t>
            </a:r>
          </a:p>
          <a:p>
            <a:pPr/>
          </a:p>
          <a:p>
            <a:pPr marL="609600" indent="-609600">
              <a:defRPr sz="5400"/>
            </a:pPr>
            <a:r>
              <a:t>Gradio로 작성된 UI</a:t>
            </a:r>
          </a:p>
          <a:p>
            <a:pPr lvl="1"/>
            <a:r>
              <a:rPr u="sng">
                <a:hlinkClick r:id="rId3" invalidUrl="" action="" tgtFrame="" tooltip="" history="1" highlightClick="0" endSnd="0"/>
              </a:rPr>
              <a:t>https://ktds618-mvp-ui2.azurewebsites.net/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5. 향후 개선 및 확장 계획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65188">
              <a:defRPr spc="-164" sz="8245"/>
            </a:lvl1pPr>
          </a:lstStyle>
          <a:p>
            <a:pPr/>
            <a:r>
              <a:t>5. 향후 개선 및 확장 계획</a:t>
            </a:r>
          </a:p>
        </p:txBody>
      </p:sp>
      <p:sp>
        <p:nvSpPr>
          <p:cNvPr id="189" name="이벤트 기반 자동 인덱싱…"/>
          <p:cNvSpPr txBox="1"/>
          <p:nvPr>
            <p:ph type="body" idx="1"/>
          </p:nvPr>
        </p:nvSpPr>
        <p:spPr>
          <a:xfrm>
            <a:off x="1206500" y="2507341"/>
            <a:ext cx="21971001" cy="9682832"/>
          </a:xfrm>
          <a:prstGeom prst="rect">
            <a:avLst/>
          </a:prstGeom>
        </p:spPr>
        <p:txBody>
          <a:bodyPr/>
          <a:lstStyle/>
          <a:p>
            <a:pPr marL="542544" indent="-542544" defTabSz="2170121">
              <a:spcBef>
                <a:spcPts val="4000"/>
              </a:spcBef>
              <a:defRPr sz="4272"/>
            </a:pPr>
            <a:r>
              <a:t>이벤트 기반 자동 인덱싱</a:t>
            </a:r>
          </a:p>
          <a:p>
            <a:pPr lvl="1" marL="1085088" indent="-542544" defTabSz="2170121">
              <a:spcBef>
                <a:spcPts val="4000"/>
              </a:spcBef>
              <a:defRPr sz="3559"/>
            </a:pPr>
            <a:r>
              <a:t>PDF 업로드 → Azure Functions(Blob Trigger) → PDF Chunking/Embedding → Azure AI Search 업데이트</a:t>
            </a:r>
          </a:p>
          <a:p>
            <a:pPr lvl="1" marL="1085087" indent="-542543" defTabSz="2170121">
              <a:spcBef>
                <a:spcPts val="4000"/>
              </a:spcBef>
              <a:defRPr sz="3559"/>
            </a:pPr>
            <a:r>
              <a:t>신규/개정 문서 자동으로 반영</a:t>
            </a:r>
          </a:p>
          <a:p>
            <a:pPr marL="542543" indent="-542543" defTabSz="2170121">
              <a:spcBef>
                <a:spcPts val="4000"/>
              </a:spcBef>
              <a:defRPr sz="4272"/>
            </a:pPr>
            <a:r>
              <a:t>배포 자동화(Azure CLI)</a:t>
            </a:r>
          </a:p>
          <a:p>
            <a:pPr lvl="1" marL="1085088" indent="-542544" defTabSz="2170121">
              <a:spcBef>
                <a:spcPts val="4000"/>
              </a:spcBef>
              <a:defRPr sz="3559"/>
            </a:pPr>
            <a:r>
              <a:t>인프라와 앱 설정(.env 등)을 스크립트화</a:t>
            </a:r>
          </a:p>
          <a:p>
            <a:pPr lvl="1" marL="1085088" indent="-542544" defTabSz="2170121">
              <a:spcBef>
                <a:spcPts val="4000"/>
              </a:spcBef>
              <a:defRPr sz="3559"/>
            </a:pPr>
            <a:r>
              <a:t>개발–스테이징–운영 원클릭 일관 배포, 초기 환경 구성 시간 절감</a:t>
            </a:r>
          </a:p>
          <a:p>
            <a:pPr marL="542544" indent="-542544" defTabSz="2170121">
              <a:spcBef>
                <a:spcPts val="4000"/>
              </a:spcBef>
              <a:defRPr sz="4272"/>
            </a:pPr>
            <a:r>
              <a:t>플러그형 멀티 UI</a:t>
            </a:r>
          </a:p>
          <a:p>
            <a:pPr lvl="1" marL="1085088" indent="-542544" defTabSz="2170121">
              <a:spcBef>
                <a:spcPts val="4000"/>
              </a:spcBef>
              <a:defRPr sz="3559"/>
            </a:pPr>
            <a:r>
              <a:t>백엔드 REST /ask 고정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, UI 레이어 모듈화 → </a:t>
            </a:r>
            <a:r>
              <a:t>Streamlit/Gradio/React/Teams Bot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 등 채널별 확장</a:t>
            </a:r>
            <a:endParaRPr>
              <a:latin typeface="Helvetica"/>
              <a:ea typeface="Helvetica"/>
              <a:cs typeface="Helvetica"/>
              <a:sym typeface="Helvetica"/>
            </a:endParaRPr>
          </a:p>
          <a:p>
            <a:pPr lvl="1" marL="1085088" indent="-542544" defTabSz="2170121">
              <a:spcBef>
                <a:spcPts val="4000"/>
              </a:spcBef>
              <a:defRPr sz="3559"/>
            </a:pPr>
            <a:r>
              <a:t>데모는 Streamlit로 신속 검증, 운영은 사내 포털/챗봇 등 사용자 친화 UI로 변경 가능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3_DynamicLight">
  <a:themeElements>
    <a:clrScheme name="33_Dynamic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3_DynamicLight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3_Dynamic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