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1"/>
  </p:notesMasterIdLst>
  <p:sldIdLst>
    <p:sldId id="269" r:id="rId2"/>
    <p:sldId id="270" r:id="rId3"/>
    <p:sldId id="271" r:id="rId4"/>
    <p:sldId id="276" r:id="rId5"/>
    <p:sldId id="272" r:id="rId6"/>
    <p:sldId id="277" r:id="rId7"/>
    <p:sldId id="278" r:id="rId8"/>
    <p:sldId id="273" r:id="rId9"/>
    <p:sldId id="274" r:id="rId10"/>
    <p:sldId id="275" r:id="rId11"/>
    <p:sldId id="279" r:id="rId12"/>
    <p:sldId id="280" r:id="rId13"/>
    <p:sldId id="281" r:id="rId14"/>
    <p:sldId id="282" r:id="rId15"/>
    <p:sldId id="284" r:id="rId16"/>
    <p:sldId id="296" r:id="rId17"/>
    <p:sldId id="298" r:id="rId18"/>
    <p:sldId id="299" r:id="rId19"/>
    <p:sldId id="286" r:id="rId20"/>
    <p:sldId id="287" r:id="rId21"/>
    <p:sldId id="288" r:id="rId22"/>
    <p:sldId id="291" r:id="rId23"/>
    <p:sldId id="292" r:id="rId24"/>
    <p:sldId id="289" r:id="rId25"/>
    <p:sldId id="290" r:id="rId26"/>
    <p:sldId id="293" r:id="rId27"/>
    <p:sldId id="294" r:id="rId28"/>
    <p:sldId id="295" r:id="rId29"/>
    <p:sldId id="297" r:id="rId30"/>
  </p:sldIdLst>
  <p:sldSz cx="10080625" cy="7559675"/>
  <p:notesSz cx="7559675" cy="10691813"/>
  <p:defaultTextStyle>
    <a:defPPr>
      <a:defRPr lang="en-GB"/>
    </a:defPPr>
    <a:lvl1pPr algn="ctr" defTabSz="449263" rtl="0" fontAlgn="base" hangingPunct="0">
      <a:lnSpc>
        <a:spcPct val="93000"/>
      </a:lnSpc>
      <a:spcBef>
        <a:spcPct val="50000"/>
      </a:spcBef>
      <a:spcAft>
        <a:spcPct val="0"/>
      </a:spcAft>
      <a:buClr>
        <a:srgbClr val="000000"/>
      </a:buClr>
      <a:buSzPct val="100000"/>
      <a:buFont typeface="Times New Roman" charset="0"/>
      <a:defRPr sz="4400" kern="1200">
        <a:solidFill>
          <a:srgbClr val="000000"/>
        </a:solidFill>
        <a:latin typeface="Arial" charset="0"/>
        <a:ea typeface="+mn-ea"/>
        <a:cs typeface="+mn-cs"/>
      </a:defRPr>
    </a:lvl1pPr>
    <a:lvl2pPr marL="742950" indent="-285750" algn="ctr" defTabSz="449263" rtl="0" fontAlgn="base" hangingPunct="0">
      <a:lnSpc>
        <a:spcPct val="93000"/>
      </a:lnSpc>
      <a:spcBef>
        <a:spcPct val="50000"/>
      </a:spcBef>
      <a:spcAft>
        <a:spcPct val="0"/>
      </a:spcAft>
      <a:buClr>
        <a:srgbClr val="000000"/>
      </a:buClr>
      <a:buSzPct val="100000"/>
      <a:buFont typeface="Times New Roman" charset="0"/>
      <a:defRPr sz="4400" kern="1200">
        <a:solidFill>
          <a:srgbClr val="000000"/>
        </a:solidFill>
        <a:latin typeface="Arial" charset="0"/>
        <a:ea typeface="+mn-ea"/>
        <a:cs typeface="+mn-cs"/>
      </a:defRPr>
    </a:lvl2pPr>
    <a:lvl3pPr marL="1143000" indent="-228600" algn="ctr" defTabSz="449263" rtl="0" fontAlgn="base" hangingPunct="0">
      <a:lnSpc>
        <a:spcPct val="93000"/>
      </a:lnSpc>
      <a:spcBef>
        <a:spcPct val="50000"/>
      </a:spcBef>
      <a:spcAft>
        <a:spcPct val="0"/>
      </a:spcAft>
      <a:buClr>
        <a:srgbClr val="000000"/>
      </a:buClr>
      <a:buSzPct val="100000"/>
      <a:buFont typeface="Times New Roman" charset="0"/>
      <a:defRPr sz="4400" kern="1200">
        <a:solidFill>
          <a:srgbClr val="000000"/>
        </a:solidFill>
        <a:latin typeface="Arial" charset="0"/>
        <a:ea typeface="+mn-ea"/>
        <a:cs typeface="+mn-cs"/>
      </a:defRPr>
    </a:lvl3pPr>
    <a:lvl4pPr marL="1600200" indent="-228600" algn="ctr" defTabSz="449263" rtl="0" fontAlgn="base" hangingPunct="0">
      <a:lnSpc>
        <a:spcPct val="93000"/>
      </a:lnSpc>
      <a:spcBef>
        <a:spcPct val="50000"/>
      </a:spcBef>
      <a:spcAft>
        <a:spcPct val="0"/>
      </a:spcAft>
      <a:buClr>
        <a:srgbClr val="000000"/>
      </a:buClr>
      <a:buSzPct val="100000"/>
      <a:buFont typeface="Times New Roman" charset="0"/>
      <a:defRPr sz="4400" kern="1200">
        <a:solidFill>
          <a:srgbClr val="000000"/>
        </a:solidFill>
        <a:latin typeface="Arial" charset="0"/>
        <a:ea typeface="+mn-ea"/>
        <a:cs typeface="+mn-cs"/>
      </a:defRPr>
    </a:lvl4pPr>
    <a:lvl5pPr marL="2057400" indent="-228600" algn="ctr" defTabSz="449263" rtl="0" fontAlgn="base" hangingPunct="0">
      <a:lnSpc>
        <a:spcPct val="93000"/>
      </a:lnSpc>
      <a:spcBef>
        <a:spcPct val="50000"/>
      </a:spcBef>
      <a:spcAft>
        <a:spcPct val="0"/>
      </a:spcAft>
      <a:buClr>
        <a:srgbClr val="000000"/>
      </a:buClr>
      <a:buSzPct val="100000"/>
      <a:buFont typeface="Times New Roman" charset="0"/>
      <a:defRPr sz="44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44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44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44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44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FFDF"/>
    <a:srgbClr val="FFB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344" y="-104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409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latin typeface="Times New Roman" charset="0"/>
              </a:defRPr>
            </a:lvl1pPr>
          </a:lstStyle>
          <a:p>
            <a:pPr>
              <a:defRPr/>
            </a:pPr>
            <a:fld id="{51926520-7087-8B4D-A1C5-EECB1E05DA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257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34505D7-5FAC-2D4C-8468-D7BCBDAF90BA}" type="slidenum">
              <a:rPr lang="en-GB"/>
              <a:pPr/>
              <a:t>1</a:t>
            </a:fld>
            <a:endParaRPr lang="en-GB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1926520-7087-8B4D-A1C5-EECB1E05DA52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834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go_sm_blk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6732588"/>
            <a:ext cx="208756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2" descr="NCEO_logo_lr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44463" y="6692900"/>
            <a:ext cx="2982912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12888" y="4284663"/>
            <a:ext cx="7056437" cy="1931987"/>
          </a:xfrm>
          <a:solidFill>
            <a:srgbClr val="99CC00"/>
          </a:solidFill>
        </p:spPr>
        <p:txBody>
          <a:bodyPr/>
          <a:lstStyle>
            <a:lvl1pPr marL="0" indent="0" algn="ctr">
              <a:spcAft>
                <a:spcPct val="0"/>
              </a:spcAft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16176" y="6485559"/>
            <a:ext cx="2540000" cy="1079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ED92E-2888-844C-94C2-8FB15BD865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825" y="301625"/>
            <a:ext cx="6648450" cy="645477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3EB0F-6318-DA4F-8186-9E0ACBC290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F25BA-1BFD-9547-A2A9-3A185E6726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96754-F929-E643-80B3-6E76ECBCE8B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335BA-F629-3D4E-BB9C-7133D433DE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A8E9E-B45A-F744-8626-56605351F0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AAFB5-F62E-5646-8874-B488CA10C4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88EB6-A3F7-3C4A-A074-A7C48919A1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FED7F-E23D-7C41-8722-1700A4A2393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68CD4-F4A0-2B41-885C-80CE7EAA3E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301625"/>
            <a:ext cx="9067800" cy="1260475"/>
          </a:xfrm>
          <a:prstGeom prst="rect">
            <a:avLst/>
          </a:prstGeom>
          <a:solidFill>
            <a:srgbClr val="99CC00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1768475"/>
            <a:ext cx="9067800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1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4825" y="6886575"/>
            <a:ext cx="2344738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Times New Roman" charset="0"/>
              </a:defRPr>
            </a:lvl1pPr>
          </a:lstStyle>
          <a:p>
            <a:pPr>
              <a:defRPr/>
            </a:pPr>
            <a:fld id="{CD9C5664-7F6F-BE4A-ABCB-429E19C7B59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1" name="Picture 7" descr="logo_sm_blk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600950" y="6732588"/>
            <a:ext cx="208756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9" descr="NCEO_logo_lrg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44463" y="6692900"/>
            <a:ext cx="2982912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888184" y="6480175"/>
            <a:ext cx="2540000" cy="1079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ＭＳ Ｐゴシック" charset="-128"/>
        </a:defRPr>
      </a:lvl2pPr>
      <a:lvl3pPr marL="1143000" indent="-230188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ＭＳ Ｐゴシック" charset="-128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ＭＳ Ｐゴシック" charset="-128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ＭＳ Ｐゴシック" charset="-128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ＭＳ Ｐゴシック" charset="-128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ＭＳ Ｐゴシック" charset="-128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ＭＳ Ｐゴシック" charset="-128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816" y="2771725"/>
            <a:ext cx="9073008" cy="1931987"/>
          </a:xfrm>
        </p:spPr>
        <p:txBody>
          <a:bodyPr/>
          <a:lstStyle/>
          <a:p>
            <a:r>
              <a:rPr lang="en-GB" b="1" dirty="0" err="1"/>
              <a:t>P.Lewis</a:t>
            </a:r>
            <a:r>
              <a:rPr lang="en-GB" b="1" dirty="0"/>
              <a:t> </a:t>
            </a:r>
            <a:r>
              <a:rPr lang="en-GB" b="1" baseline="30000" dirty="0"/>
              <a:t>(1)</a:t>
            </a:r>
            <a:r>
              <a:rPr lang="en-GB" b="1" dirty="0"/>
              <a:t> Gomez-</a:t>
            </a:r>
            <a:r>
              <a:rPr lang="en-GB" b="1" dirty="0" err="1"/>
              <a:t>Dans</a:t>
            </a:r>
            <a:r>
              <a:rPr lang="en-GB" b="1" dirty="0"/>
              <a:t>, J.</a:t>
            </a:r>
            <a:r>
              <a:rPr lang="en-GB" b="1" baseline="30000" dirty="0"/>
              <a:t>(1)</a:t>
            </a:r>
            <a:r>
              <a:rPr lang="en-GB" b="1" dirty="0"/>
              <a:t>, Kaminski, T.</a:t>
            </a:r>
            <a:r>
              <a:rPr lang="en-GB" b="1" baseline="30000" dirty="0"/>
              <a:t>(2)</a:t>
            </a:r>
            <a:r>
              <a:rPr lang="en-GB" b="1" dirty="0"/>
              <a:t>; Settle, J.</a:t>
            </a:r>
            <a:r>
              <a:rPr lang="en-GB" b="1" baseline="30000" dirty="0"/>
              <a:t>(3)</a:t>
            </a:r>
            <a:r>
              <a:rPr lang="en-GB" b="1" dirty="0"/>
              <a:t>, </a:t>
            </a:r>
            <a:r>
              <a:rPr lang="en-GB" b="1" dirty="0" err="1" smtClean="0"/>
              <a:t>Quaife</a:t>
            </a:r>
            <a:r>
              <a:rPr lang="en-GB" b="1" dirty="0"/>
              <a:t>, T.</a:t>
            </a:r>
            <a:r>
              <a:rPr lang="en-GB" b="1" baseline="30000" dirty="0"/>
              <a:t>(3)</a:t>
            </a:r>
            <a:r>
              <a:rPr lang="en-GB" b="1" dirty="0"/>
              <a:t>, </a:t>
            </a:r>
            <a:r>
              <a:rPr lang="en-GB" b="1" dirty="0" err="1"/>
              <a:t>Gobron</a:t>
            </a:r>
            <a:r>
              <a:rPr lang="en-GB" b="1" dirty="0"/>
              <a:t>, N.</a:t>
            </a:r>
            <a:r>
              <a:rPr lang="en-GB" b="1" baseline="30000" dirty="0"/>
              <a:t>(4)</a:t>
            </a:r>
            <a:r>
              <a:rPr lang="en-GB" b="1" dirty="0"/>
              <a:t>, Styles, J.</a:t>
            </a:r>
            <a:r>
              <a:rPr lang="en-GB" b="1" baseline="30000" dirty="0"/>
              <a:t>(5)</a:t>
            </a:r>
            <a:r>
              <a:rPr lang="en-GB" b="1" dirty="0"/>
              <a:t>, Berger, M.</a:t>
            </a:r>
            <a:r>
              <a:rPr lang="en-GB" dirty="0"/>
              <a:t> </a:t>
            </a:r>
            <a:r>
              <a:rPr lang="en-GB" baseline="30000" dirty="0" smtClean="0"/>
              <a:t>(6)</a:t>
            </a:r>
            <a:endParaRPr lang="en-US" baseline="300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59792" y="611485"/>
            <a:ext cx="9505056" cy="1656184"/>
          </a:xfrm>
        </p:spPr>
        <p:txBody>
          <a:bodyPr/>
          <a:lstStyle/>
          <a:p>
            <a:r>
              <a:rPr lang="en-GB" sz="3200" b="1" dirty="0"/>
              <a:t>Data Assimilation of Sentinel-2 Observations: </a:t>
            </a:r>
            <a:br>
              <a:rPr lang="en-GB" sz="3200" b="1" dirty="0"/>
            </a:br>
            <a:r>
              <a:rPr lang="en-GB" sz="3200" b="1" dirty="0"/>
              <a:t>Preliminary results from EO-LDAS and Outlook</a:t>
            </a:r>
            <a:r>
              <a:rPr lang="en-GB" sz="3200" dirty="0"/>
              <a:t> 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63848" y="5292005"/>
            <a:ext cx="7776864" cy="782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baseline="30000" dirty="0"/>
              <a:t>(1)</a:t>
            </a:r>
            <a:r>
              <a:rPr lang="en-GB" sz="1600" i="1" dirty="0"/>
              <a:t> UCL and NCEO, </a:t>
            </a:r>
            <a:r>
              <a:rPr lang="en-GB" sz="1600" i="1" baseline="30000" dirty="0" smtClean="0"/>
              <a:t>(</a:t>
            </a:r>
            <a:r>
              <a:rPr lang="en-GB" sz="1600" i="1" baseline="30000" dirty="0"/>
              <a:t>2)</a:t>
            </a:r>
            <a:r>
              <a:rPr lang="en-GB" sz="1600" i="1" dirty="0"/>
              <a:t> </a:t>
            </a:r>
            <a:r>
              <a:rPr lang="en-GB" sz="1600" i="1" dirty="0" err="1"/>
              <a:t>FastOpt</a:t>
            </a:r>
            <a:r>
              <a:rPr lang="en-GB" sz="1600" i="1" dirty="0"/>
              <a:t>, </a:t>
            </a:r>
            <a:r>
              <a:rPr lang="en-GB" sz="1600" i="1" baseline="30000" dirty="0" smtClean="0"/>
              <a:t>(</a:t>
            </a:r>
            <a:r>
              <a:rPr lang="en-GB" sz="1600" i="1" baseline="30000" dirty="0"/>
              <a:t>3)</a:t>
            </a:r>
            <a:r>
              <a:rPr lang="en-GB" sz="1600" i="1" dirty="0"/>
              <a:t> University of Reading and </a:t>
            </a:r>
            <a:r>
              <a:rPr lang="en-GB" sz="1600" i="1" dirty="0" smtClean="0"/>
              <a:t>NCEO </a:t>
            </a:r>
            <a:r>
              <a:rPr lang="en-GB" sz="1600" i="1" baseline="30000" dirty="0" smtClean="0"/>
              <a:t>(</a:t>
            </a:r>
            <a:r>
              <a:rPr lang="en-GB" sz="1600" i="1" baseline="30000" dirty="0"/>
              <a:t>4)</a:t>
            </a:r>
            <a:r>
              <a:rPr lang="en-GB" sz="1600" i="1" dirty="0"/>
              <a:t> European Commission, DG Joint Research </a:t>
            </a:r>
            <a:r>
              <a:rPr lang="en-GB" sz="1600" i="1" dirty="0" smtClean="0"/>
              <a:t>Centre </a:t>
            </a:r>
            <a:r>
              <a:rPr lang="en-GB" sz="1600" i="1" baseline="30000" dirty="0" smtClean="0"/>
              <a:t>(</a:t>
            </a:r>
            <a:r>
              <a:rPr lang="en-GB" sz="1600" i="1" baseline="30000" dirty="0"/>
              <a:t>5)</a:t>
            </a:r>
            <a:r>
              <a:rPr lang="en-GB" sz="1600" i="1" dirty="0"/>
              <a:t> </a:t>
            </a:r>
            <a:r>
              <a:rPr lang="en-GB" sz="1600" i="1" dirty="0" err="1"/>
              <a:t>Assimila</a:t>
            </a:r>
            <a:r>
              <a:rPr lang="en-GB" sz="1600" i="1" dirty="0"/>
              <a:t> Ltd., </a:t>
            </a:r>
            <a:r>
              <a:rPr lang="en-GB" sz="1600" i="1" baseline="30000" dirty="0" smtClean="0"/>
              <a:t>(</a:t>
            </a:r>
            <a:r>
              <a:rPr lang="en-GB" sz="1600" i="1" baseline="30000" dirty="0"/>
              <a:t>6)</a:t>
            </a:r>
            <a:r>
              <a:rPr lang="en-GB" sz="1600" i="1" dirty="0"/>
              <a:t> ESA ESRIN, Science Strategy, Coordination and Planning Office (EOP-SA)</a:t>
            </a:r>
            <a:r>
              <a:rPr lang="en-GB" sz="1600" i="1" dirty="0" smtClean="0"/>
              <a:t>,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317374" y="6156101"/>
            <a:ext cx="3494016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+</a:t>
            </a:r>
            <a:r>
              <a:rPr lang="en-GB" sz="2400" b="1" dirty="0"/>
              <a:t>FSU Jena </a:t>
            </a:r>
            <a:r>
              <a:rPr lang="en-GB" sz="2400" b="1" dirty="0" smtClean="0"/>
              <a:t> (field data)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posterior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73" r="-18173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204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 MERIS with weak prior</a:t>
            </a:r>
            <a:endParaRPr lang="en-US" dirty="0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30" b="4847"/>
          <a:stretch/>
        </p:blipFill>
        <p:spPr>
          <a:xfrm>
            <a:off x="467966" y="2123652"/>
            <a:ext cx="9180858" cy="391502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9" t="7460" r="46222" b="4121"/>
          <a:stretch>
            <a:fillRect/>
          </a:stretch>
        </p:blipFill>
        <p:spPr bwMode="auto">
          <a:xfrm>
            <a:off x="5616376" y="1691605"/>
            <a:ext cx="4176464" cy="51125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647824" y="5888083"/>
            <a:ext cx="4541427" cy="556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Prior conditions solution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7692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ntitle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30" b="4847"/>
          <a:stretch/>
        </p:blipFill>
        <p:spPr>
          <a:xfrm>
            <a:off x="467966" y="2123652"/>
            <a:ext cx="9180858" cy="391502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9" t="7460" r="46222" b="4121"/>
          <a:stretch>
            <a:fillRect/>
          </a:stretch>
        </p:blipFill>
        <p:spPr bwMode="auto">
          <a:xfrm>
            <a:off x="-6312" y="179437"/>
            <a:ext cx="1598056" cy="17636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448024" y="323453"/>
            <a:ext cx="3918461" cy="729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0.4&lt;=LAI&lt;=0.9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01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MODIS from solution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3" r="32042"/>
          <a:stretch/>
        </p:blipFill>
        <p:spPr bwMode="auto">
          <a:xfrm>
            <a:off x="4824288" y="1691605"/>
            <a:ext cx="4043947" cy="49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9" t="7460" r="46222" b="4121"/>
          <a:stretch>
            <a:fillRect/>
          </a:stretch>
        </p:blipFill>
        <p:spPr bwMode="auto">
          <a:xfrm>
            <a:off x="1583928" y="1979637"/>
            <a:ext cx="2808312" cy="4536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9577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Data Assimilation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GB" sz="2800" b="1" dirty="0" err="1"/>
              <a:t>Variational</a:t>
            </a:r>
            <a:r>
              <a:rPr lang="en-GB" sz="2800" b="1" dirty="0"/>
              <a:t> methods</a:t>
            </a:r>
            <a:r>
              <a:rPr lang="en-GB" sz="2800" b="1" dirty="0"/>
              <a:t> </a:t>
            </a:r>
            <a:endParaRPr lang="en-GB" sz="2800" b="1" dirty="0" smtClean="0"/>
          </a:p>
          <a:p>
            <a:pPr marL="857250" lvl="1" indent="-457200">
              <a:buFont typeface="Arial"/>
              <a:buChar char="•"/>
            </a:pPr>
            <a:r>
              <a:rPr lang="en-US" sz="2400" dirty="0" smtClean="0"/>
              <a:t>Solve for minimum of (summed) J</a:t>
            </a:r>
          </a:p>
          <a:p>
            <a:pPr marL="857250" lvl="1" indent="-457200">
              <a:buFont typeface="Arial"/>
              <a:buChar char="•"/>
            </a:pPr>
            <a:r>
              <a:rPr lang="en-US" sz="2400" dirty="0" smtClean="0"/>
              <a:t>Can solve large (10</a:t>
            </a:r>
            <a:r>
              <a:rPr lang="en-US" sz="2400" baseline="30000" dirty="0" smtClean="0"/>
              <a:t>3+</a:t>
            </a:r>
            <a:r>
              <a:rPr lang="en-US" sz="2400" dirty="0" smtClean="0"/>
              <a:t>) state vector</a:t>
            </a:r>
          </a:p>
          <a:p>
            <a:pPr marL="857250" lvl="1" indent="-457200">
              <a:buFont typeface="Arial"/>
              <a:buChar char="•"/>
            </a:pPr>
            <a:r>
              <a:rPr lang="en-US" sz="2400" dirty="0" smtClean="0"/>
              <a:t>Make use of </a:t>
            </a:r>
            <a:r>
              <a:rPr lang="en-US" sz="2400" dirty="0" err="1" smtClean="0"/>
              <a:t>Jacobian</a:t>
            </a:r>
            <a:r>
              <a:rPr lang="en-US" sz="2400" dirty="0" smtClean="0"/>
              <a:t> J’</a:t>
            </a:r>
          </a:p>
          <a:p>
            <a:pPr marL="1257300" lvl="2" indent="-457200">
              <a:buFont typeface="Arial"/>
              <a:buChar char="•"/>
            </a:pPr>
            <a:r>
              <a:rPr lang="en-US" sz="2000" dirty="0" smtClean="0"/>
              <a:t>So need </a:t>
            </a:r>
            <a:r>
              <a:rPr lang="en-US" sz="2000" dirty="0" err="1" smtClean="0"/>
              <a:t>adjoint</a:t>
            </a:r>
            <a:r>
              <a:rPr lang="en-US" sz="2000" dirty="0" smtClean="0"/>
              <a:t> code for efficiency</a:t>
            </a:r>
          </a:p>
          <a:p>
            <a:pPr marL="857250" lvl="1" indent="-457200">
              <a:buFont typeface="Arial"/>
              <a:buChar char="•"/>
            </a:pPr>
            <a:r>
              <a:rPr lang="en-US" sz="2400" dirty="0" smtClean="0"/>
              <a:t>Uncertainty from error </a:t>
            </a:r>
            <a:r>
              <a:rPr lang="en-US" sz="2400" dirty="0" err="1" smtClean="0"/>
              <a:t>fn</a:t>
            </a:r>
            <a:r>
              <a:rPr lang="en-US" sz="2400" dirty="0" smtClean="0"/>
              <a:t> curvature (Hessian) J’’</a:t>
            </a:r>
          </a:p>
          <a:p>
            <a:pPr marL="857250" lvl="1" indent="-457200">
              <a:buFont typeface="Arial"/>
              <a:buChar char="•"/>
            </a:pPr>
            <a:r>
              <a:rPr lang="en-US" sz="2400" dirty="0" smtClean="0"/>
              <a:t>Solve for all x at once</a:t>
            </a:r>
          </a:p>
          <a:p>
            <a:pPr marL="857250" lvl="1" indent="-457200">
              <a:buFont typeface="Arial"/>
              <a:buChar char="•"/>
            </a:pPr>
            <a:r>
              <a:rPr lang="en-US" sz="2400" dirty="0" smtClean="0"/>
              <a:t>Easiest if assume Gaussian stats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/>
              <a:t>Sequential methods</a:t>
            </a:r>
          </a:p>
          <a:p>
            <a:pPr marL="857250" lvl="1" indent="-457200">
              <a:buFont typeface="Arial"/>
              <a:buChar char="•"/>
            </a:pPr>
            <a:r>
              <a:rPr lang="en-US" sz="2400" dirty="0"/>
              <a:t>E.g. </a:t>
            </a:r>
            <a:r>
              <a:rPr lang="en-US" sz="2400" dirty="0" err="1"/>
              <a:t>Kalman</a:t>
            </a:r>
            <a:r>
              <a:rPr lang="en-US" sz="2400" dirty="0"/>
              <a:t> filter++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857250" lvl="1" indent="-457200">
              <a:buFont typeface="Arial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12997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a DA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State vector x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Observations y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Prior constraint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Process model Q(x)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Obs</a:t>
            </a:r>
            <a:r>
              <a:rPr lang="en-US" dirty="0" smtClean="0"/>
              <a:t> constraint with y=H(x)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55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onstraint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Allows to integrate process model and observations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E.g. </a:t>
            </a:r>
            <a:r>
              <a:rPr lang="en-US" dirty="0" err="1" smtClean="0"/>
              <a:t>biogeochem</a:t>
            </a:r>
            <a:r>
              <a:rPr lang="en-US" dirty="0" smtClean="0"/>
              <a:t> model/crop model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Options: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Solve for initial conditions (strong constraint)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Solve for full state vector</a:t>
            </a:r>
          </a:p>
          <a:p>
            <a:pPr marL="1257300" lvl="2" indent="-457200">
              <a:buFont typeface="Arial"/>
              <a:buChar char="•"/>
            </a:pPr>
            <a:r>
              <a:rPr lang="en-US" dirty="0" smtClean="0"/>
              <a:t>With model uncertainty (weak constraint)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Issues: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Models for all elements that affect EO not available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423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constraint</a:t>
            </a:r>
            <a:endParaRPr lang="en-US" dirty="0"/>
          </a:p>
        </p:txBody>
      </p:sp>
      <p:pic>
        <p:nvPicPr>
          <p:cNvPr id="4" name="Picture 3" descr="Untitl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264" y="1619597"/>
            <a:ext cx="6192688" cy="4342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69"/>
          <a:stretch>
            <a:fillRect/>
          </a:stretch>
        </p:blipFill>
        <p:spPr bwMode="auto">
          <a:xfrm>
            <a:off x="5832400" y="1907629"/>
            <a:ext cx="3816424" cy="367240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886586" y="5796061"/>
            <a:ext cx="5014739" cy="729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 </a:t>
            </a:r>
            <a:r>
              <a:rPr lang="en-US" dirty="0" err="1" smtClean="0"/>
              <a:t>meteo</a:t>
            </a:r>
            <a:r>
              <a:rPr lang="en-US" dirty="0"/>
              <a:t> </a:t>
            </a:r>
            <a:r>
              <a:rPr lang="en-US" dirty="0" smtClean="0"/>
              <a:t>forecast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90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constraint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69"/>
          <a:stretch>
            <a:fillRect/>
          </a:stretch>
        </p:blipFill>
        <p:spPr bwMode="auto">
          <a:xfrm>
            <a:off x="6408464" y="5508029"/>
            <a:ext cx="2016224" cy="1512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763613"/>
            <a:ext cx="5688632" cy="4536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12"/>
          <a:stretch>
            <a:fillRect/>
          </a:stretch>
        </p:blipFill>
        <p:spPr bwMode="auto">
          <a:xfrm>
            <a:off x="6264448" y="1835621"/>
            <a:ext cx="3312368" cy="4176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4650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Simplest Q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Zero-order process model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/>
              <a:t>x</a:t>
            </a:r>
            <a:r>
              <a:rPr lang="en-US" dirty="0" smtClean="0"/>
              <a:t>(t+1) = x(t)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E[</a:t>
            </a:r>
            <a:r>
              <a:rPr lang="en-US" dirty="0"/>
              <a:t>x(t+1</a:t>
            </a:r>
            <a:r>
              <a:rPr lang="en-US" dirty="0" smtClean="0"/>
              <a:t>)-</a:t>
            </a:r>
            <a:r>
              <a:rPr lang="en-US" dirty="0"/>
              <a:t>x(t</a:t>
            </a:r>
            <a:r>
              <a:rPr lang="en-US" dirty="0" smtClean="0"/>
              <a:t>)=0] =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model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So </a:t>
            </a:r>
            <a:r>
              <a:rPr lang="en-US" dirty="0" err="1" smtClean="0"/>
              <a:t>Dx</a:t>
            </a:r>
            <a:r>
              <a:rPr lang="en-US" dirty="0" smtClean="0"/>
              <a:t>=0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O difference constraint</a:t>
            </a:r>
            <a:endParaRPr lang="en-US" dirty="0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5668" b="-63455"/>
          <a:stretch/>
        </p:blipFill>
        <p:spPr>
          <a:xfrm>
            <a:off x="3024088" y="4643933"/>
            <a:ext cx="4858282" cy="1656184"/>
          </a:xfrm>
          <a:prstGeom prst="rect">
            <a:avLst/>
          </a:prstGeom>
        </p:spPr>
      </p:pic>
      <p:pic>
        <p:nvPicPr>
          <p:cNvPr id="7" name="Picture 6" descr="Untitled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4397" b="-98733"/>
          <a:stretch/>
        </p:blipFill>
        <p:spPr>
          <a:xfrm>
            <a:off x="2914477" y="5940077"/>
            <a:ext cx="3277963" cy="10801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68504" y="5940077"/>
            <a:ext cx="2956233" cy="614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regularisation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600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EO-LDAS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547589"/>
            <a:ext cx="9067800" cy="4987925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ESA STSE project</a:t>
            </a:r>
          </a:p>
          <a:p>
            <a:pPr marL="857250" lvl="1" indent="-457200">
              <a:buFont typeface="Arial"/>
              <a:buChar char="•"/>
            </a:pPr>
            <a:r>
              <a:rPr lang="en-GB" dirty="0"/>
              <a:t>prototype Earth Observation Data Assimilation System </a:t>
            </a:r>
            <a:endParaRPr lang="en-US" dirty="0" smtClean="0"/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S</a:t>
            </a:r>
            <a:r>
              <a:rPr lang="en-GB" dirty="0" err="1" smtClean="0"/>
              <a:t>oftware</a:t>
            </a:r>
            <a:r>
              <a:rPr lang="en-GB" dirty="0" smtClean="0"/>
              <a:t> soon </a:t>
            </a:r>
            <a:r>
              <a:rPr lang="en-GB" dirty="0"/>
              <a:t>to be </a:t>
            </a:r>
            <a:r>
              <a:rPr lang="en-GB" dirty="0" smtClean="0"/>
              <a:t>released: python package</a:t>
            </a:r>
          </a:p>
          <a:p>
            <a:pPr marL="857250" lvl="1" indent="-457200">
              <a:buFont typeface="Arial"/>
              <a:buChar char="•"/>
            </a:pPr>
            <a:r>
              <a:rPr lang="en-GB" dirty="0" smtClean="0"/>
              <a:t>gain </a:t>
            </a:r>
            <a:r>
              <a:rPr lang="en-GB" dirty="0"/>
              <a:t>experience with using DA with EO data</a:t>
            </a:r>
            <a:r>
              <a:rPr lang="en-GB" dirty="0"/>
              <a:t> </a:t>
            </a:r>
            <a:r>
              <a:rPr lang="en-GB" dirty="0" smtClean="0"/>
              <a:t> </a:t>
            </a:r>
          </a:p>
          <a:p>
            <a:pPr marL="457200" indent="-457200">
              <a:buFont typeface="Arial"/>
              <a:buChar char="•"/>
            </a:pPr>
            <a:r>
              <a:rPr lang="en-GB" dirty="0" err="1" smtClean="0"/>
              <a:t>Variational</a:t>
            </a:r>
            <a:r>
              <a:rPr lang="en-GB" dirty="0" smtClean="0"/>
              <a:t> system</a:t>
            </a:r>
          </a:p>
          <a:p>
            <a:pPr marL="857250" lvl="1" indent="-457200">
              <a:buFont typeface="Arial"/>
              <a:buChar char="•"/>
            </a:pPr>
            <a:r>
              <a:rPr lang="en-GB" dirty="0" smtClean="0"/>
              <a:t>Includes interface </a:t>
            </a:r>
            <a:r>
              <a:rPr lang="en-GB" dirty="0"/>
              <a:t>to the </a:t>
            </a:r>
            <a:r>
              <a:rPr lang="en-GB" dirty="0" smtClean="0"/>
              <a:t>canopy </a:t>
            </a:r>
            <a:r>
              <a:rPr lang="en-GB" dirty="0" err="1" smtClean="0"/>
              <a:t>Radiative</a:t>
            </a:r>
            <a:r>
              <a:rPr lang="en-GB" dirty="0" smtClean="0"/>
              <a:t> Transfer model: semi-discrete (</a:t>
            </a:r>
            <a:r>
              <a:rPr lang="en-GB" dirty="0" err="1" smtClean="0"/>
              <a:t>Gobron</a:t>
            </a:r>
            <a:r>
              <a:rPr lang="en-GB" dirty="0" smtClean="0"/>
              <a:t> et al.)</a:t>
            </a:r>
          </a:p>
          <a:p>
            <a:pPr marL="1257300" lvl="2" indent="-457200">
              <a:buFont typeface="Arial"/>
              <a:buChar char="•"/>
            </a:pPr>
            <a:r>
              <a:rPr lang="en-GB" dirty="0" smtClean="0"/>
              <a:t>+ soil &amp; leaf spectral</a:t>
            </a:r>
          </a:p>
          <a:p>
            <a:pPr marL="1257300" lvl="2" indent="-457200">
              <a:buFont typeface="Arial"/>
              <a:buChar char="•"/>
            </a:pPr>
            <a:r>
              <a:rPr lang="en-GB" dirty="0" smtClean="0"/>
              <a:t>with </a:t>
            </a:r>
            <a:r>
              <a:rPr lang="en-GB" dirty="0"/>
              <a:t>associated </a:t>
            </a:r>
            <a:r>
              <a:rPr lang="en-GB" dirty="0" err="1"/>
              <a:t>adjoint</a:t>
            </a:r>
            <a:r>
              <a:rPr lang="en-GB" dirty="0"/>
              <a:t> </a:t>
            </a:r>
            <a:r>
              <a:rPr lang="en-GB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29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2320" y="251445"/>
            <a:ext cx="4823519" cy="1260475"/>
          </a:xfrm>
        </p:spPr>
        <p:txBody>
          <a:bodyPr/>
          <a:lstStyle/>
          <a:p>
            <a:r>
              <a:rPr lang="en-US" dirty="0" smtClean="0"/>
              <a:t>EO-LDAS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3" y="0"/>
            <a:ext cx="4489651" cy="651614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216313" y="2195661"/>
            <a:ext cx="4714126" cy="1406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MODIS data </a:t>
            </a:r>
          </a:p>
          <a:p>
            <a:r>
              <a:rPr lang="en-US" sz="3600" dirty="0" smtClean="0"/>
              <a:t>Wheat field, </a:t>
            </a:r>
            <a:r>
              <a:rPr lang="en-GB" sz="3600" dirty="0" err="1"/>
              <a:t>Gebesee</a:t>
            </a:r>
            <a:r>
              <a:rPr lang="en-GB" sz="3600" dirty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08388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62" r="-6862"/>
          <a:stretch>
            <a:fillRect/>
          </a:stretch>
        </p:blipFill>
        <p:spPr bwMode="auto">
          <a:xfrm>
            <a:off x="-360288" y="467469"/>
            <a:ext cx="10729191" cy="62889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4844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MODIS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Slight over-smoothed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But viable LAI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But demonstrate ability to solve for all (8 here) vegetation state parameters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For each day of year = 8x365 ~= 3000 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Using only simple </a:t>
            </a:r>
            <a:r>
              <a:rPr lang="en-US" dirty="0" err="1" smtClean="0"/>
              <a:t>regularisation</a:t>
            </a:r>
            <a:r>
              <a:rPr lang="en-US" dirty="0" smtClean="0"/>
              <a:t> model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difference here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615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Sentinel-2 MSI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Synthetic experiment</a:t>
            </a:r>
          </a:p>
          <a:p>
            <a:pPr marL="857250" lvl="1" indent="-457200">
              <a:buFont typeface="Arial"/>
              <a:buChar char="•"/>
            </a:pPr>
            <a:r>
              <a:rPr lang="en-US" sz="2000" dirty="0" smtClean="0"/>
              <a:t>See Lewis et al. (2012) RSE 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 2 scenarios</a:t>
            </a:r>
          </a:p>
          <a:p>
            <a:pPr marL="857250" lvl="1" indent="-457200">
              <a:buFont typeface="Arial"/>
              <a:buChar char="•"/>
            </a:pPr>
            <a:r>
              <a:rPr lang="en-US" sz="2000" dirty="0" smtClean="0"/>
              <a:t>Full (5 day) coverage</a:t>
            </a:r>
          </a:p>
          <a:p>
            <a:pPr marL="857250" lvl="1" indent="-457200">
              <a:buFont typeface="Arial"/>
              <a:buChar char="•"/>
            </a:pPr>
            <a:r>
              <a:rPr lang="en-US" sz="2000" dirty="0" smtClean="0"/>
              <a:t>Cloudy (50%) coverage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Assume temporal trajectories</a:t>
            </a:r>
          </a:p>
          <a:p>
            <a:pPr marL="857250" lvl="1" indent="-457200">
              <a:buFont typeface="Arial"/>
              <a:buChar char="•"/>
            </a:pPr>
            <a:r>
              <a:rPr lang="en-US" sz="2000" dirty="0" smtClean="0"/>
              <a:t>Green lines in plots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Solve for vegetation state</a:t>
            </a:r>
          </a:p>
          <a:p>
            <a:pPr marL="857250" lvl="1" indent="-457200">
              <a:buFont typeface="Arial"/>
              <a:buChar char="•"/>
            </a:pPr>
            <a:r>
              <a:rPr lang="en-US" sz="2000" dirty="0" smtClean="0"/>
              <a:t>For each sample day (loose prior only)</a:t>
            </a:r>
          </a:p>
          <a:p>
            <a:pPr marL="857250" lvl="1" indent="-457200">
              <a:buFont typeface="Arial"/>
              <a:buChar char="•"/>
            </a:pPr>
            <a:r>
              <a:rPr lang="en-US" sz="2000" dirty="0" smtClean="0"/>
              <a:t>With prior + D1 &amp; D2 </a:t>
            </a:r>
            <a:r>
              <a:rPr lang="en-US" sz="2000" dirty="0" err="1" smtClean="0"/>
              <a:t>regularisation</a:t>
            </a:r>
            <a:r>
              <a:rPr lang="en-US" sz="2000" dirty="0" smtClean="0"/>
              <a:t> models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3829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Sentinel-2 MSI: cloudy</a:t>
            </a:r>
            <a:endParaRPr lang="en-US" dirty="0"/>
          </a:p>
        </p:txBody>
      </p:sp>
      <p:pic>
        <p:nvPicPr>
          <p:cNvPr id="4" name="Content Placeholder 3" descr="Description: Macintosh HD:Users:plewis:Downloads:plots:single_params_left_xval_cloudy_FBP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43" r="-6143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5882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Sentinel-2 MSI: </a:t>
            </a:r>
            <a:r>
              <a:rPr lang="en-US" dirty="0" err="1" smtClean="0"/>
              <a:t>regularisation</a:t>
            </a:r>
            <a:endParaRPr lang="en-US" dirty="0"/>
          </a:p>
        </p:txBody>
      </p:sp>
      <p:pic>
        <p:nvPicPr>
          <p:cNvPr id="4" name="Content Placeholder 3" descr="Description: Macintosh HD:Users:plewis:Downloads:plots:o1_params_left_xval_cloudy_FBP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43" r="-6143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6012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Sentinel-2 MSI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Viable results for MSI with prior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But quite large uncertainties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DA with </a:t>
            </a:r>
            <a:r>
              <a:rPr lang="en-US" dirty="0" err="1" smtClean="0"/>
              <a:t>regularisation</a:t>
            </a:r>
            <a:r>
              <a:rPr lang="en-US" dirty="0" smtClean="0"/>
              <a:t> model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Reduce uncertainty by ~2 on average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Solve for all days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Speed bottleneck for full RT model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Replace by GP emulation models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Same for process models?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613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619597"/>
            <a:ext cx="9067800" cy="4987925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DA framework appropriate way to estimate vegetation state from EO</a:t>
            </a:r>
          </a:p>
          <a:p>
            <a:pPr marL="857250" lvl="1" indent="-457200">
              <a:buFont typeface="Arial"/>
              <a:buChar char="•"/>
            </a:pPr>
            <a:r>
              <a:rPr lang="en-US" sz="2000" dirty="0" smtClean="0"/>
              <a:t>Priors express certainty in expectations</a:t>
            </a:r>
          </a:p>
          <a:p>
            <a:pPr marL="1257300" lvl="2" indent="-457200">
              <a:buFont typeface="Arial"/>
              <a:buChar char="•"/>
            </a:pPr>
            <a:r>
              <a:rPr lang="en-US" sz="1800" dirty="0" smtClean="0"/>
              <a:t>Rather than simply assuming terms constant</a:t>
            </a:r>
          </a:p>
          <a:p>
            <a:pPr marL="857250" lvl="1" indent="-457200">
              <a:buFont typeface="Arial"/>
              <a:buChar char="•"/>
            </a:pPr>
            <a:r>
              <a:rPr lang="en-US" sz="2000" dirty="0" err="1" smtClean="0"/>
              <a:t>Regularisation</a:t>
            </a:r>
            <a:r>
              <a:rPr lang="en-US" sz="2000" dirty="0" smtClean="0"/>
              <a:t> methods allow estimation of full state vector</a:t>
            </a:r>
          </a:p>
          <a:p>
            <a:pPr marL="1257300" lvl="2" indent="-457200">
              <a:buFont typeface="Arial"/>
              <a:buChar char="•"/>
            </a:pPr>
            <a:r>
              <a:rPr lang="en-US" sz="1800" dirty="0" smtClean="0"/>
              <a:t>If no other process model available</a:t>
            </a:r>
          </a:p>
          <a:p>
            <a:pPr marL="1257300" lvl="2" indent="-457200">
              <a:buFont typeface="Arial"/>
              <a:buChar char="•"/>
            </a:pPr>
            <a:r>
              <a:rPr lang="en-US" sz="1800" dirty="0" smtClean="0"/>
              <a:t>Or if purpose is to test process model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Framework can integrate any process models</a:t>
            </a:r>
          </a:p>
          <a:p>
            <a:pPr marL="857250" lvl="1" indent="-457200">
              <a:buFont typeface="Arial"/>
              <a:buChar char="•"/>
            </a:pPr>
            <a:r>
              <a:rPr lang="en-US" sz="2000" dirty="0" smtClean="0"/>
              <a:t>E.g. </a:t>
            </a:r>
            <a:r>
              <a:rPr lang="en-US" sz="2000" dirty="0" err="1" smtClean="0"/>
              <a:t>biogeochem</a:t>
            </a:r>
            <a:r>
              <a:rPr lang="en-US" sz="2000" dirty="0" smtClean="0"/>
              <a:t> models for C flux estimation</a:t>
            </a:r>
          </a:p>
          <a:p>
            <a:pPr marL="857250" lvl="1" indent="-457200">
              <a:buFont typeface="Arial"/>
              <a:buChar char="•"/>
            </a:pPr>
            <a:r>
              <a:rPr lang="en-US" sz="2000" dirty="0" smtClean="0"/>
              <a:t>E.g. crop growth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Framework can be applied to space as well as time</a:t>
            </a:r>
          </a:p>
          <a:p>
            <a:pPr marL="857250" lvl="1" indent="-457200">
              <a:buFont typeface="Arial"/>
              <a:buChar char="•"/>
            </a:pPr>
            <a:r>
              <a:rPr lang="en-US" sz="2000" dirty="0" smtClean="0"/>
              <a:t>Route for multi-scale sensor integration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6485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EO-LDAS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Project website</a:t>
            </a:r>
          </a:p>
          <a:p>
            <a:pPr lvl="0"/>
            <a:r>
              <a:rPr lang="en-GB" sz="2800" dirty="0" smtClean="0"/>
              <a:t>		http</a:t>
            </a:r>
            <a:r>
              <a:rPr lang="en-GB" sz="2800" dirty="0"/>
              <a:t>://</a:t>
            </a:r>
            <a:r>
              <a:rPr lang="en-GB" sz="2800" dirty="0"/>
              <a:t>www.assimila.eu/eoldas/</a:t>
            </a:r>
          </a:p>
          <a:p>
            <a:pPr marL="457200" lvl="0" indent="-457200">
              <a:buFont typeface="Arial"/>
              <a:buChar char="•"/>
            </a:pPr>
            <a:r>
              <a:rPr lang="en-GB" sz="2800" dirty="0" smtClean="0"/>
              <a:t>Software tutorial</a:t>
            </a:r>
          </a:p>
          <a:p>
            <a:pPr lvl="0"/>
            <a:r>
              <a:rPr lang="en-GB" sz="2800" dirty="0" smtClean="0"/>
              <a:t>		http</a:t>
            </a:r>
            <a:r>
              <a:rPr lang="en-GB" sz="2800" dirty="0"/>
              <a:t>://www2.geog.ucl.ac.uk/~plewis/</a:t>
            </a:r>
            <a:r>
              <a:rPr lang="en-GB" sz="2800" dirty="0" smtClean="0"/>
              <a:t>eoldas</a:t>
            </a:r>
          </a:p>
          <a:p>
            <a:pPr marL="457200" lvl="0" indent="-457200">
              <a:buFont typeface="Arial"/>
              <a:buChar char="•"/>
            </a:pPr>
            <a:r>
              <a:rPr lang="en-GB" sz="2800" dirty="0" smtClean="0"/>
              <a:t>Software release soon</a:t>
            </a:r>
          </a:p>
          <a:p>
            <a:pPr marL="457200" lvl="0" indent="-457200">
              <a:buFont typeface="Arial"/>
              <a:buChar char="•"/>
            </a:pPr>
            <a:r>
              <a:rPr lang="en-GB" sz="2800" dirty="0" smtClean="0"/>
              <a:t>New ESA DA project</a:t>
            </a:r>
          </a:p>
          <a:p>
            <a:pPr marL="857250" lvl="1" indent="-457200">
              <a:buFont typeface="Arial"/>
              <a:buChar char="•"/>
            </a:pPr>
            <a:r>
              <a:rPr lang="en-GB" sz="2400" dirty="0" smtClean="0"/>
              <a:t>Integrate SVAT/vegetation dynamics models</a:t>
            </a:r>
          </a:p>
          <a:p>
            <a:pPr marL="857250" lvl="1" indent="-457200">
              <a:buFont typeface="Arial"/>
              <a:buChar char="•"/>
            </a:pPr>
            <a:r>
              <a:rPr lang="en-GB" sz="2400" dirty="0" smtClean="0"/>
              <a:t>More observation operators:</a:t>
            </a:r>
          </a:p>
          <a:p>
            <a:pPr marL="1257300" lvl="2" indent="-457200">
              <a:buFont typeface="Arial"/>
              <a:buChar char="•"/>
            </a:pPr>
            <a:r>
              <a:rPr lang="en-GB" sz="2000" dirty="0" smtClean="0"/>
              <a:t>Passive microwave</a:t>
            </a:r>
          </a:p>
          <a:p>
            <a:pPr lvl="0"/>
            <a:endParaRPr lang="en-GB" sz="4000" dirty="0"/>
          </a:p>
          <a:p>
            <a:pPr marL="857250" lvl="1" indent="-457200">
              <a:buFont typeface="Arial"/>
              <a:buChar char="•"/>
            </a:pPr>
            <a:endParaRPr lang="en-GB" sz="2400" dirty="0"/>
          </a:p>
          <a:p>
            <a:pPr marL="857250" lvl="1" indent="-457200">
              <a:buFont typeface="Arial"/>
              <a:buChar char="•"/>
            </a:pPr>
            <a:endParaRPr lang="en-GB" sz="2400" dirty="0" smtClean="0"/>
          </a:p>
          <a:p>
            <a:pPr marL="857250" lvl="1" indent="-457200">
              <a:buFont typeface="Arial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47808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19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remote sensing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Context here: </a:t>
            </a:r>
            <a:r>
              <a:rPr lang="en-US" sz="2400" i="1" dirty="0" smtClean="0"/>
              <a:t>vegetation canopies</a:t>
            </a:r>
          </a:p>
          <a:p>
            <a:pPr marL="857250" lvl="1" indent="-457200">
              <a:buFont typeface="Arial"/>
              <a:buChar char="•"/>
            </a:pPr>
            <a:r>
              <a:rPr lang="en-US" sz="2000" dirty="0" smtClean="0"/>
              <a:t>Infer vegetation </a:t>
            </a:r>
            <a:r>
              <a:rPr lang="en-US" sz="2000" i="1" dirty="0" smtClean="0"/>
              <a:t>properties</a:t>
            </a:r>
            <a:r>
              <a:rPr lang="en-US" sz="2000" dirty="0" smtClean="0"/>
              <a:t> from radiometry</a:t>
            </a:r>
          </a:p>
          <a:p>
            <a:pPr marL="1257300" lvl="2" indent="-457200">
              <a:buFont typeface="Arial"/>
              <a:buChar char="•"/>
            </a:pPr>
            <a:r>
              <a:rPr lang="en-US" sz="1600" dirty="0" smtClean="0"/>
              <a:t>E.g. LAI, chlorophyll, water</a:t>
            </a:r>
          </a:p>
          <a:p>
            <a:pPr marL="857250" lvl="1" indent="-457200">
              <a:buFont typeface="Arial"/>
              <a:buChar char="•"/>
            </a:pPr>
            <a:r>
              <a:rPr lang="en-US" sz="2000" dirty="0" smtClean="0"/>
              <a:t>Test/drive models e.g. </a:t>
            </a:r>
            <a:r>
              <a:rPr lang="en-US" sz="2000" dirty="0" err="1" smtClean="0"/>
              <a:t>biogeochem</a:t>
            </a:r>
            <a:r>
              <a:rPr lang="en-US" sz="2000" dirty="0" smtClean="0"/>
              <a:t>. for C flux, crop models etc.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Historically</a:t>
            </a:r>
          </a:p>
          <a:p>
            <a:pPr marL="857250" lvl="1" indent="-457200">
              <a:buFont typeface="Arial"/>
              <a:buChar char="•"/>
            </a:pPr>
            <a:r>
              <a:rPr lang="en-US" sz="2000" dirty="0" smtClean="0"/>
              <a:t>Vegetation indices</a:t>
            </a:r>
          </a:p>
          <a:p>
            <a:pPr marL="1257300" lvl="2" indent="-457200">
              <a:buFont typeface="Arial"/>
              <a:buChar char="•"/>
            </a:pPr>
            <a:r>
              <a:rPr lang="en-US" sz="1800" dirty="0" smtClean="0"/>
              <a:t>Data transforms to </a:t>
            </a:r>
            <a:r>
              <a:rPr lang="en-US" sz="1800" dirty="0" err="1" smtClean="0"/>
              <a:t>maximise</a:t>
            </a:r>
            <a:r>
              <a:rPr lang="en-US" sz="1800" dirty="0" smtClean="0"/>
              <a:t> sensitivity to target variable (e.g. LAI)</a:t>
            </a:r>
          </a:p>
          <a:p>
            <a:pPr marL="1257300" lvl="2" indent="-457200">
              <a:buFont typeface="Arial"/>
              <a:buChar char="•"/>
            </a:pPr>
            <a:r>
              <a:rPr lang="en-US" sz="1800" dirty="0" smtClean="0"/>
              <a:t>Empirical or model-based relationships </a:t>
            </a:r>
          </a:p>
          <a:p>
            <a:pPr marL="857250" lvl="1" indent="-457200">
              <a:buFont typeface="Arial"/>
              <a:buChar char="•"/>
            </a:pPr>
            <a:r>
              <a:rPr lang="en-US" sz="2000" dirty="0" smtClean="0"/>
              <a:t>Model ‘inversion’</a:t>
            </a:r>
          </a:p>
          <a:p>
            <a:pPr marL="1257300" lvl="2" indent="-457200">
              <a:buFont typeface="Arial"/>
              <a:buChar char="•"/>
            </a:pPr>
            <a:r>
              <a:rPr lang="en-US" sz="1800" dirty="0" smtClean="0"/>
              <a:t>RT model predictions of measurements y as function of state x</a:t>
            </a:r>
          </a:p>
          <a:p>
            <a:pPr marL="1257300" lvl="2" indent="-457200">
              <a:buFont typeface="Arial"/>
              <a:buChar char="•"/>
            </a:pPr>
            <a:r>
              <a:rPr lang="en-US" sz="1800" dirty="0"/>
              <a:t>LUT/ANN mapping </a:t>
            </a:r>
            <a:r>
              <a:rPr lang="en-US" sz="1800" dirty="0" smtClean="0"/>
              <a:t>of inverse function</a:t>
            </a:r>
          </a:p>
          <a:p>
            <a:pPr marL="857250" lvl="1" indent="-457200">
              <a:buFont typeface="Arial"/>
              <a:buChar char="•"/>
            </a:pPr>
            <a:endParaRPr lang="en-US" sz="2000" dirty="0" smtClean="0"/>
          </a:p>
          <a:p>
            <a:pPr marL="857250" lvl="1" indent="-4572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33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inversion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Poor or no treatment of uncertainty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Problem mostly ill-conditioned</a:t>
            </a:r>
          </a:p>
          <a:p>
            <a:pPr marL="857250" lvl="1" indent="-457200">
              <a:buFont typeface="Arial"/>
              <a:buChar char="•"/>
            </a:pPr>
            <a:r>
              <a:rPr lang="en-US" sz="2400" dirty="0" smtClean="0"/>
              <a:t>Not enough information to solve for </a:t>
            </a:r>
            <a:r>
              <a:rPr lang="en-US" sz="2400" i="1" dirty="0" smtClean="0"/>
              <a:t>all</a:t>
            </a:r>
            <a:r>
              <a:rPr lang="en-US" sz="2400" dirty="0" smtClean="0"/>
              <a:t> terms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E.g. RT model state: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457200" indent="-457200">
              <a:buFont typeface="Arial"/>
              <a:buChar char="•"/>
            </a:pP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Assume some terms ‘known’</a:t>
            </a:r>
          </a:p>
          <a:p>
            <a:pPr marL="857250" lvl="1" indent="-457200">
              <a:buFont typeface="Arial"/>
              <a:buChar char="•"/>
            </a:pPr>
            <a:r>
              <a:rPr lang="en-US" sz="2400" u="sng" dirty="0"/>
              <a:t>Better</a:t>
            </a:r>
            <a:r>
              <a:rPr lang="en-US" sz="2400" dirty="0"/>
              <a:t> to specify knowledge as explicit constraint</a:t>
            </a:r>
          </a:p>
          <a:p>
            <a:pPr marL="1257300" lvl="2" indent="-457200">
              <a:buFont typeface="Arial"/>
              <a:buChar char="•"/>
            </a:pPr>
            <a:r>
              <a:rPr lang="en-US" sz="2000" dirty="0"/>
              <a:t>With associated uncertainty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270008"/>
              </p:ext>
            </p:extLst>
          </p:nvPr>
        </p:nvGraphicFramePr>
        <p:xfrm>
          <a:off x="431800" y="4075861"/>
          <a:ext cx="9145017" cy="1000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06431"/>
                <a:gridCol w="1306431"/>
                <a:gridCol w="1306431"/>
                <a:gridCol w="1306431"/>
                <a:gridCol w="1306431"/>
                <a:gridCol w="1306431"/>
                <a:gridCol w="1306431"/>
              </a:tblGrid>
              <a:tr h="10001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LAI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Leaf inclination distribution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Leaf chlorophyll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Leaf water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Leaf dry matter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Soil brightness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Soil water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954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</a:t>
            </a:r>
            <a:r>
              <a:rPr lang="en-US" dirty="0" err="1" smtClean="0"/>
              <a:t>theorum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Combine probabilities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Gaussian</a:t>
            </a:r>
            <a:endParaRPr lang="en-US" dirty="0"/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2249" b="-18564"/>
          <a:stretch/>
        </p:blipFill>
        <p:spPr>
          <a:xfrm>
            <a:off x="1151880" y="2555701"/>
            <a:ext cx="7695842" cy="831537"/>
          </a:xfrm>
          <a:prstGeom prst="rect">
            <a:avLst/>
          </a:prstGeom>
        </p:spPr>
      </p:pic>
      <p:pic>
        <p:nvPicPr>
          <p:cNvPr id="7" name="Picture 6" descr="Untitled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104" b="-31275"/>
          <a:stretch/>
        </p:blipFill>
        <p:spPr>
          <a:xfrm>
            <a:off x="3384129" y="4093731"/>
            <a:ext cx="2376264" cy="838234"/>
          </a:xfrm>
          <a:prstGeom prst="rect">
            <a:avLst/>
          </a:prstGeom>
        </p:spPr>
      </p:pic>
      <p:pic>
        <p:nvPicPr>
          <p:cNvPr id="9" name="Picture 8" descr="Untitled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1061" b="-27909"/>
          <a:stretch/>
        </p:blipFill>
        <p:spPr>
          <a:xfrm>
            <a:off x="2736056" y="5003973"/>
            <a:ext cx="4877179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17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 prior and observation</a:t>
            </a:r>
            <a:endParaRPr lang="en-US" dirty="0"/>
          </a:p>
        </p:txBody>
      </p:sp>
      <p:pic>
        <p:nvPicPr>
          <p:cNvPr id="12" name="Picture 11" descr="Untitle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10" b="-23053"/>
          <a:stretch/>
        </p:blipFill>
        <p:spPr>
          <a:xfrm>
            <a:off x="1655936" y="2195661"/>
            <a:ext cx="6411288" cy="864096"/>
          </a:xfrm>
          <a:prstGeom prst="rect">
            <a:avLst/>
          </a:prstGeom>
        </p:spPr>
      </p:pic>
      <p:pic>
        <p:nvPicPr>
          <p:cNvPr id="14" name="Picture 13" descr="Untitled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83" b="6061"/>
          <a:stretch/>
        </p:blipFill>
        <p:spPr>
          <a:xfrm>
            <a:off x="1583928" y="3203773"/>
            <a:ext cx="6829780" cy="1118539"/>
          </a:xfrm>
          <a:prstGeom prst="rect">
            <a:avLst/>
          </a:prstGeom>
        </p:spPr>
      </p:pic>
      <p:pic>
        <p:nvPicPr>
          <p:cNvPr id="16" name="Picture 15" descr="Untitled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489" b="-78693"/>
          <a:stretch/>
        </p:blipFill>
        <p:spPr>
          <a:xfrm>
            <a:off x="2880072" y="4427909"/>
            <a:ext cx="4071346" cy="76379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015976" y="5091739"/>
            <a:ext cx="5879585" cy="1496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Optimal (ML) estimate for x at max(</a:t>
            </a:r>
            <a:r>
              <a:rPr lang="en-US" sz="2400" dirty="0" err="1" smtClean="0"/>
              <a:t>exp</a:t>
            </a:r>
            <a:r>
              <a:rPr lang="en-US" sz="2400" dirty="0" smtClean="0"/>
              <a:t>(j))</a:t>
            </a:r>
          </a:p>
          <a:p>
            <a:r>
              <a:rPr lang="en-US" sz="2400" dirty="0" smtClean="0"/>
              <a:t>So min(J)</a:t>
            </a:r>
          </a:p>
          <a:p>
            <a:r>
              <a:rPr lang="en-US" sz="2400" dirty="0" err="1" smtClean="0"/>
              <a:t>Recognise</a:t>
            </a:r>
            <a:r>
              <a:rPr lang="en-US" sz="2400" dirty="0" smtClean="0"/>
              <a:t> J as ‘cost </a:t>
            </a:r>
            <a:r>
              <a:rPr lang="en-US" sz="2400" dirty="0" err="1" smtClean="0"/>
              <a:t>fn</a:t>
            </a:r>
            <a:r>
              <a:rPr lang="en-US" sz="2400" dirty="0" smtClean="0"/>
              <a:t>’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835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 prior and observation</a:t>
            </a:r>
            <a:endParaRPr lang="en-US" dirty="0"/>
          </a:p>
        </p:txBody>
      </p:sp>
      <p:pic>
        <p:nvPicPr>
          <p:cNvPr id="12" name="Picture 11" descr="Untitle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10" b="-23053"/>
          <a:stretch/>
        </p:blipFill>
        <p:spPr>
          <a:xfrm>
            <a:off x="1655936" y="2195661"/>
            <a:ext cx="6411288" cy="864096"/>
          </a:xfrm>
          <a:prstGeom prst="rect">
            <a:avLst/>
          </a:prstGeom>
        </p:spPr>
      </p:pic>
      <p:pic>
        <p:nvPicPr>
          <p:cNvPr id="14" name="Picture 13" descr="Untitled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83" b="6061"/>
          <a:stretch/>
        </p:blipFill>
        <p:spPr>
          <a:xfrm>
            <a:off x="1583928" y="3203773"/>
            <a:ext cx="6829780" cy="1118539"/>
          </a:xfrm>
          <a:prstGeom prst="rect">
            <a:avLst/>
          </a:prstGeom>
        </p:spPr>
      </p:pic>
      <p:pic>
        <p:nvPicPr>
          <p:cNvPr id="16" name="Picture 15" descr="Untitled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489" b="-78693"/>
          <a:stretch/>
        </p:blipFill>
        <p:spPr>
          <a:xfrm>
            <a:off x="2880072" y="4427909"/>
            <a:ext cx="4071346" cy="76379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247100" y="5219997"/>
            <a:ext cx="5487199" cy="1496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illustration, consider simplest case: </a:t>
            </a:r>
          </a:p>
          <a:p>
            <a:r>
              <a:rPr lang="en-US" sz="2400" dirty="0" smtClean="0"/>
              <a:t>H(x)=I(x) </a:t>
            </a:r>
          </a:p>
          <a:p>
            <a:r>
              <a:rPr lang="en-US" sz="2400" dirty="0" smtClean="0"/>
              <a:t>so y=x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744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73" r="-18173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048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73" r="-18173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381734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oval" w="med" len="med"/>
          <a:tailEnd type="triangl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0">
          <a:lnSpc>
            <a:spcPct val="93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4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oval" w="med" len="med"/>
          <a:tailEnd type="triangl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0">
          <a:lnSpc>
            <a:spcPct val="93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4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7650</TotalTime>
  <Words>858</Words>
  <Application>Microsoft Macintosh PowerPoint</Application>
  <PresentationFormat>Custom</PresentationFormat>
  <Paragraphs>158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Default Design</vt:lpstr>
      <vt:lpstr>Data Assimilation of Sentinel-2 Observations:  Preliminary results from EO-LDAS and Outlook </vt:lpstr>
      <vt:lpstr>EO-LDAS</vt:lpstr>
      <vt:lpstr>The remote sensing problem</vt:lpstr>
      <vt:lpstr>Issues with inversion</vt:lpstr>
      <vt:lpstr>Bayes theorum</vt:lpstr>
      <vt:lpstr>Combine prior and observation</vt:lpstr>
      <vt:lpstr>Combine prior and observation</vt:lpstr>
      <vt:lpstr>prior</vt:lpstr>
      <vt:lpstr>observation</vt:lpstr>
      <vt:lpstr>posterior</vt:lpstr>
      <vt:lpstr>e.g. MERIS with weak prior</vt:lpstr>
      <vt:lpstr>PowerPoint Presentation</vt:lpstr>
      <vt:lpstr>Predict MODIS from solution</vt:lpstr>
      <vt:lpstr>Data Assimilation</vt:lpstr>
      <vt:lpstr>Elements of a DA system</vt:lpstr>
      <vt:lpstr>Constraint models</vt:lpstr>
      <vt:lpstr>Strong constraint</vt:lpstr>
      <vt:lpstr>Weak constraint</vt:lpstr>
      <vt:lpstr>Simplest Q model</vt:lpstr>
      <vt:lpstr>EO-LDAS</vt:lpstr>
      <vt:lpstr>PowerPoint Presentation</vt:lpstr>
      <vt:lpstr>MODIS results</vt:lpstr>
      <vt:lpstr>Sentinel-2 MSI </vt:lpstr>
      <vt:lpstr>Sentinel-2 MSI: cloudy</vt:lpstr>
      <vt:lpstr>Sentinel-2 MSI: regularisation</vt:lpstr>
      <vt:lpstr>Sentinel-2 MSI</vt:lpstr>
      <vt:lpstr>Outlook</vt:lpstr>
      <vt:lpstr>EO-LDAS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EOLDAS Data Assimilation algorithm</dc:title>
  <dc:creator>Tristan Quaife</dc:creator>
  <cp:lastModifiedBy>plewis</cp:lastModifiedBy>
  <cp:revision>247</cp:revision>
  <cp:lastPrinted>1601-01-01T00:00:00Z</cp:lastPrinted>
  <dcterms:created xsi:type="dcterms:W3CDTF">2010-11-25T08:35:40Z</dcterms:created>
  <dcterms:modified xsi:type="dcterms:W3CDTF">2012-04-24T08:06:41Z</dcterms:modified>
</cp:coreProperties>
</file>