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44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16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70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0EAE-50A2-4C96-89EF-98A7E37376D6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9E8B-1975-4E9D-8ED0-006EFF7F6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8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819274" y="598516"/>
            <a:ext cx="71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VALORES E TABELA DE DISPONIBILIDADE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" y="5999024"/>
            <a:ext cx="676117" cy="61384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3" y="5476875"/>
            <a:ext cx="608029" cy="3152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95" b="31063"/>
          <a:stretch/>
        </p:blipFill>
        <p:spPr>
          <a:xfrm>
            <a:off x="7220227" y="1"/>
            <a:ext cx="4971773" cy="6845300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69063"/>
              </p:ext>
            </p:extLst>
          </p:nvPr>
        </p:nvGraphicFramePr>
        <p:xfrm>
          <a:off x="1819274" y="1377577"/>
          <a:ext cx="7107254" cy="5057995"/>
        </p:xfrm>
        <a:graphic>
          <a:graphicData uri="http://schemas.openxmlformats.org/drawingml/2006/table">
            <a:tbl>
              <a:tblPr/>
              <a:tblGrid>
                <a:gridCol w="601905">
                  <a:extLst>
                    <a:ext uri="{9D8B030D-6E8A-4147-A177-3AD203B41FA5}">
                      <a16:colId xmlns:a16="http://schemas.microsoft.com/office/drawing/2014/main" val="2263306304"/>
                    </a:ext>
                  </a:extLst>
                </a:gridCol>
                <a:gridCol w="712011">
                  <a:extLst>
                    <a:ext uri="{9D8B030D-6E8A-4147-A177-3AD203B41FA5}">
                      <a16:colId xmlns:a16="http://schemas.microsoft.com/office/drawing/2014/main" val="3981822647"/>
                    </a:ext>
                  </a:extLst>
                </a:gridCol>
                <a:gridCol w="543182">
                  <a:extLst>
                    <a:ext uri="{9D8B030D-6E8A-4147-A177-3AD203B41FA5}">
                      <a16:colId xmlns:a16="http://schemas.microsoft.com/office/drawing/2014/main" val="3299076219"/>
                    </a:ext>
                  </a:extLst>
                </a:gridCol>
                <a:gridCol w="616586">
                  <a:extLst>
                    <a:ext uri="{9D8B030D-6E8A-4147-A177-3AD203B41FA5}">
                      <a16:colId xmlns:a16="http://schemas.microsoft.com/office/drawing/2014/main" val="3986929100"/>
                    </a:ext>
                  </a:extLst>
                </a:gridCol>
                <a:gridCol w="522997">
                  <a:extLst>
                    <a:ext uri="{9D8B030D-6E8A-4147-A177-3AD203B41FA5}">
                      <a16:colId xmlns:a16="http://schemas.microsoft.com/office/drawing/2014/main" val="1372973682"/>
                    </a:ext>
                  </a:extLst>
                </a:gridCol>
                <a:gridCol w="565204">
                  <a:extLst>
                    <a:ext uri="{9D8B030D-6E8A-4147-A177-3AD203B41FA5}">
                      <a16:colId xmlns:a16="http://schemas.microsoft.com/office/drawing/2014/main" val="3073341432"/>
                    </a:ext>
                  </a:extLst>
                </a:gridCol>
                <a:gridCol w="763392">
                  <a:extLst>
                    <a:ext uri="{9D8B030D-6E8A-4147-A177-3AD203B41FA5}">
                      <a16:colId xmlns:a16="http://schemas.microsoft.com/office/drawing/2014/main" val="1675340742"/>
                    </a:ext>
                  </a:extLst>
                </a:gridCol>
                <a:gridCol w="770732">
                  <a:extLst>
                    <a:ext uri="{9D8B030D-6E8A-4147-A177-3AD203B41FA5}">
                      <a16:colId xmlns:a16="http://schemas.microsoft.com/office/drawing/2014/main" val="393951693"/>
                    </a:ext>
                  </a:extLst>
                </a:gridCol>
                <a:gridCol w="557864">
                  <a:extLst>
                    <a:ext uri="{9D8B030D-6E8A-4147-A177-3AD203B41FA5}">
                      <a16:colId xmlns:a16="http://schemas.microsoft.com/office/drawing/2014/main" val="2355319539"/>
                    </a:ext>
                  </a:extLst>
                </a:gridCol>
                <a:gridCol w="785413">
                  <a:extLst>
                    <a:ext uri="{9D8B030D-6E8A-4147-A177-3AD203B41FA5}">
                      <a16:colId xmlns:a16="http://schemas.microsoft.com/office/drawing/2014/main" val="3110566138"/>
                    </a:ext>
                  </a:extLst>
                </a:gridCol>
                <a:gridCol w="667968">
                  <a:extLst>
                    <a:ext uri="{9D8B030D-6E8A-4147-A177-3AD203B41FA5}">
                      <a16:colId xmlns:a16="http://schemas.microsoft.com/office/drawing/2014/main" val="2315345322"/>
                    </a:ext>
                  </a:extLst>
                </a:gridCol>
              </a:tblGrid>
              <a:tr h="3524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Unidade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Vagas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Área Privativa Apartamento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Área Comum + Garagem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Área Total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Valor Total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Entrada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Mensais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Três Interm. (10º, 16º e 23º mês) 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Equival. em INCC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596942"/>
                  </a:ext>
                </a:extLst>
              </a:tr>
              <a:tr h="1541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m²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m²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m²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(4 parcelas)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(26 parcelas)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27872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R$ 319.373,12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R$ 20.759,25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R$ 6.878,81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R$ 19.162,39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140,2979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404359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66,52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129,90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R$ 293.018,05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R$ 19.046,17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R$ 6.311,16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R$ 17.581,08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128,7203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99534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66,52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129,90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R$ 293.018,05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R$ 19.046,17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R$ 6.311,16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R$ 17.581,08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128,7203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52040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R$ 319.373,12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R$ 20.759,25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R$ 6.878,81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R$ 19.162,39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140,2979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43696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R$ 326.316,02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R$ 21.210,54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R$ 7.028,34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R$ 19.578,96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143,3478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49362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R$ 305.680,00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R$ 19.869,20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R$ 6.583,88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R$ 18.340,80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134,2826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77162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R$ 305.680,00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R$ 19.869,20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R$ 6.583,88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R$ 18.340,80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134,2826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209679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R$ 326.316,02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R$ 21.210,54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R$ 7.028,34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R$ 19.578,96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143,3478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6642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R$ 333.258,91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R$ 21.661,83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R$ 7.177,88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R$ 19.995,53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146,3978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59514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R$ 312.183,83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R$ 20.291,95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R$ 6.723,96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R$ 18.731,03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137,1397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10631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R$ 312.183,83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R$ 20.291,95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R$ 6.723,96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R$ 18.731,03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137,1397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79575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R$ 333.258,91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R$ 21.661,83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R$ 7.177,88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R$ 19.995,53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146,3978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1870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Reservado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R$ 340.201,80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R$ 22.113,12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R$ 7.327,42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R$ 20.412,11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149,4477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745862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R$ 318.687,66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R$ 20.714,70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R$ 6.864,04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R$ 19.121,26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139,9967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142046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R$ 318.687,66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R$ 20.714,70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R$ 6.864,04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R$ 19.121,26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139,9967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04988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R$ 340.201,80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R$ 22.113,12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R$ 7.327,42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R$ 20.412,11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149,4477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47041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R$ 347.144,70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R$ 22.564,41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R$ 7.476,96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R$ 20.828,68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152,4977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415905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R$ 325.191,49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R$ 21.137,45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R$ 7.004,12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R$ 19.511,49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142,8538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72178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R$ 325.191,49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R$ 21.137,45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R$ 7.004,12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R$ 19.511,49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142,8538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0446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R$ 347.144,70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R$ 22.564,41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R$ 7.476,96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R$ 20.828,68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152,4977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350580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R$ 347.144,70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R$ 22.564,41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R$ 7.476,96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R$ 20.828,68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152,4977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41411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R$ 325.191,49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R$ 21.137,45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R$ 7.004,12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R$ 19.511,49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142,8538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5218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R$ 325.191,49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R$ 21.137,45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R$ 7.004,12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R$ 19.511,49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142,8538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72336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Reservado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R$ 347.144,70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R$ 22.564,41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R$ 7.476,96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R$ 20.828,68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152,4977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04684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R$ 347.144,70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R$ 22.564,41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R$ 7.476,96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R$ 20.828,68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152,4977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73640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Reservado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R$ 325.191,49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R$ 21.137,45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R$ 7.004,12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R$ 19.511,49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142,8538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77255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R$ 325.191,49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R$ 21.137,45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R$ 7.004,12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R$ 19.511,49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142,8538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26889"/>
                  </a:ext>
                </a:extLst>
              </a:tr>
              <a:tr h="115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R$ 347.144,70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R$ 22.564,41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R$ 7.476,96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R$ 20.828,68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152,4977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672602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27/27A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164,33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R$ 410.962,61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R$ 26.712,57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R$ 8.851,50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R$ 24.657,76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180,5323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1593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R$ 331.695,31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R$ 21.560,20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R$ 7.144,21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R$ 19.901,72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145,7109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84092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69,25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132,63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R$ 331.695,31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R$ 21.560,20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R$ 7.144,21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R$ 19.901,72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145,7109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79158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67,47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141,58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R$ 354.087,59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R$ 23.015,69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R$ 7.626,50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R$ 21.245,26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155,5476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41893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28/28A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164,33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R$ 419.020,70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R$ 27.236,35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R$ 9.025,06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R$ 25.141,24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184,0722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488494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20/20A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90,56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153,93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Reservado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R$ 392.522,09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R$ 25.513,94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R$ 8.454,32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R$ 23.551,33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172,4316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92395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21/21A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90,56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153,93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R$ 392.522,09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R$ 25.513,94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R$ 8.454,32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R$ 23.551,33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172,4316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46548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22/22A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164,33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R$ 419.020,70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R$ 27.236,35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R$ 9.025,06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R$ 25.141,24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184,0722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554719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23/23A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164,33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R$ 419.020,70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R$ 27.236,35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R$ 9.025,06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R$ 25.141,24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184,0722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44141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26/26A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90,56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153,93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R$ 392.522,09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R$ 25.513,94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R$ 8.454,32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R$ 23.551,33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172,4316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05746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1103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12/12A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90,56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153,93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Aderido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R$ 392.522,09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R$ 25.513,94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R$ 8.454,32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R$ 23.551,33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172,4316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722143"/>
                  </a:ext>
                </a:extLst>
              </a:tr>
              <a:tr h="113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1104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29/29A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74,11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164,33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Disponível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R$ 419.020,70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R$ 27.236,35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R$ 9.025,06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R$ 25.141,24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184,0722</a:t>
                      </a:r>
                    </a:p>
                  </a:txBody>
                  <a:tcPr marL="5506" marR="5506" marT="550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24701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 flipH="1">
            <a:off x="1819274" y="1883240"/>
            <a:ext cx="29972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141244" y="1883240"/>
            <a:ext cx="27852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807</Words>
  <Application>Microsoft Office PowerPoint</Application>
  <PresentationFormat>Widescreen</PresentationFormat>
  <Paragraphs>457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Imagistica Prod 1</dc:creator>
  <cp:lastModifiedBy>Daniel Soares</cp:lastModifiedBy>
  <cp:revision>5</cp:revision>
  <dcterms:created xsi:type="dcterms:W3CDTF">2020-07-23T16:54:27Z</dcterms:created>
  <dcterms:modified xsi:type="dcterms:W3CDTF">2020-08-04T14:56:07Z</dcterms:modified>
</cp:coreProperties>
</file>