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ata Analytics Methods and Techniqu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>
                <a:solidFill>
                  <a:schemeClr val="accent1">
                    <a:hueOff val="114395"/>
                    <a:lumOff val="-24975"/>
                  </a:schemeClr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Data Analytics Methods and Techniques</a:t>
            </a:r>
          </a:p>
        </p:txBody>
      </p:sp>
      <p:sp>
        <p:nvSpPr>
          <p:cNvPr id="120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6. Conduct statistical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>
                <a:solidFill>
                  <a:schemeClr val="accent1">
                    <a:hueOff val="114395"/>
                    <a:lumOff val="-24975"/>
                  </a:schemeClr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6. Conduct statistical analysis</a:t>
            </a:r>
          </a:p>
        </p:txBody>
      </p:sp>
      <p:sp>
        <p:nvSpPr>
          <p:cNvPr id="147" name="Clust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Cluster</a:t>
            </a:r>
          </a:p>
          <a:p>
            <a:pPr/>
            <a:r>
              <a:t>Cohort</a:t>
            </a:r>
          </a:p>
          <a:p>
            <a:pPr/>
            <a:r>
              <a:t>Regression</a:t>
            </a:r>
          </a:p>
          <a:p>
            <a:pPr/>
            <a:r>
              <a:t>Factor</a:t>
            </a:r>
          </a:p>
          <a:p>
            <a:pPr/>
            <a:r>
              <a:t>Neural Networks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tatistical Analysis - Clus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>
                <a:solidFill>
                  <a:schemeClr val="accent1">
                    <a:hueOff val="114395"/>
                    <a:lumOff val="-24975"/>
                  </a:schemeClr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Statistical Analysis - Cluster</a:t>
            </a:r>
          </a:p>
        </p:txBody>
      </p:sp>
      <p:sp>
        <p:nvSpPr>
          <p:cNvPr id="150" name="The action of grouping a set of elements in a way that said elements are more similar (in a particular sense) to each other than to those in other groups – hence the term ‘cluster’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The action of grouping a set of elements in a way that said elements are more similar (in a particular sense) to each other than to those in other groups – hence the term ‘cluster’.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tatistical Analysis - Coh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>
                <a:solidFill>
                  <a:schemeClr val="accent1">
                    <a:hueOff val="114395"/>
                    <a:lumOff val="-24975"/>
                  </a:schemeClr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Statistical Analysis - Cohort</a:t>
            </a:r>
          </a:p>
        </p:txBody>
      </p:sp>
      <p:sp>
        <p:nvSpPr>
          <p:cNvPr id="153" name="a subset of behavioural analytics that takes insights from a given data set (e.g. a web application or CM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 subset of behavioural analytics that takes insights from a given data set (e.g. a web application or CMS)</a:t>
            </a:r>
          </a:p>
          <a:p>
            <a:pPr/>
            <a:r>
              <a:t>Instead of looking at everything as one wider unit, each element is broken down into related groups.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tatistical Analysis -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>
                <a:solidFill>
                  <a:schemeClr val="accent1">
                    <a:hueOff val="114395"/>
                    <a:lumOff val="-24975"/>
                  </a:schemeClr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Statistical Analysis - Regression</a:t>
            </a:r>
          </a:p>
        </p:txBody>
      </p:sp>
      <p:sp>
        <p:nvSpPr>
          <p:cNvPr id="156" name="A definitive set of statistical processes centred on estimating the relationships among particular variables to gain a deeper understanding of particular trends or pattern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 definitive set of statistical processes centred on estimating the relationships among particular variables to gain a deeper understanding of particular trends or patterns.</a:t>
            </a:r>
          </a:p>
          <a:p>
            <a:pPr/>
            <a:r>
              <a:t>Regression analysis is a reliable method of identifying which variables have impact on a topic of interest. </a:t>
            </a:r>
          </a:p>
          <a:p>
            <a:pPr/>
            <a:r>
              <a:t>The process of performing a regression allows you to confidently determine which factors matter most, which factors can be ignored, and how these factors influence each other.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tatistical Analysis - Fa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>
                <a:solidFill>
                  <a:schemeClr val="accent1">
                    <a:hueOff val="114395"/>
                    <a:lumOff val="-24975"/>
                  </a:schemeClr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Statistical Analysis - Factor</a:t>
            </a:r>
          </a:p>
        </p:txBody>
      </p:sp>
      <p:sp>
        <p:nvSpPr>
          <p:cNvPr id="159" name="A statistical practice utilised to describe variability among observed, correlated variables in terms of a potentially lower number of unobserved variables called ‘factors’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 statistical practice utilised to describe variability among observed, correlated variables in terms of a potentially lower number of unobserved variables called ‘factors’.</a:t>
            </a:r>
          </a:p>
          <a:p>
            <a:pPr/>
            <a:r>
              <a:t> The aim here is to uncover independent latent variables.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tatistical Analysis - Neural Net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>
                <a:solidFill>
                  <a:schemeClr val="accent1">
                    <a:hueOff val="114395"/>
                    <a:lumOff val="-24975"/>
                  </a:schemeClr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Statistical Analysis - Neural Networks</a:t>
            </a:r>
          </a:p>
        </p:txBody>
      </p:sp>
      <p:sp>
        <p:nvSpPr>
          <p:cNvPr id="162" name="A neural network is a type of machine learning which models itself after the human brain, creating an artificial neural network that via an algorithm allows the computer to learn by incorporating new data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 neural network is a type of machine learning which models itself after the human brain, creating an artificial neural network that via an algorithm allows the computer to learn by incorporating new data.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7. Visualise your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114395"/>
                    <a:lumOff val="-24975"/>
                  </a:schemeClr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7. Visualise your data</a:t>
            </a:r>
          </a:p>
        </p:txBody>
      </p:sp>
      <p:sp>
        <p:nvSpPr>
          <p:cNvPr id="165" name="The purpose of data analysis is to make your entire organisation more informed and intelligent, and with the right platform or dashboard, this is simpler than you think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The purpose of data analysis is to make your entire organisation more informed and intelligent, and with the right platform or dashboard, this is simpler than you think.</a:t>
            </a:r>
          </a:p>
        </p:txBody>
      </p:sp>
      <p:pic>
        <p:nvPicPr>
          <p:cNvPr id="16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045" y="4263969"/>
            <a:ext cx="6558895" cy="49473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Lesson Objectives"/>
          <p:cNvSpPr txBox="1"/>
          <p:nvPr>
            <p:ph type="title"/>
          </p:nvPr>
        </p:nvSpPr>
        <p:spPr>
          <a:xfrm>
            <a:off x="952500" y="2413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114395"/>
                    <a:lumOff val="-24975"/>
                  </a:schemeClr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Lesson Objectives</a:t>
            </a:r>
          </a:p>
        </p:txBody>
      </p:sp>
      <p:sp>
        <p:nvSpPr>
          <p:cNvPr id="123" name="At the end of this lesson, students should be able to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At the end of this lesson, students should be able to:</a:t>
            </a:r>
          </a:p>
          <a:p>
            <a:pPr/>
            <a:r>
              <a:rPr b="1">
                <a:solidFill>
                  <a:schemeClr val="accent1">
                    <a:hueOff val="114395"/>
                    <a:lumOff val="-24975"/>
                  </a:schemeClr>
                </a:solidFill>
              </a:rPr>
              <a:t>Explain</a:t>
            </a:r>
            <a:r>
              <a:t> the various methods and techniques for effective data analysis.</a:t>
            </a:r>
          </a:p>
          <a:p>
            <a:pPr/>
            <a:r>
              <a:rPr b="1">
                <a:solidFill>
                  <a:schemeClr val="accent1">
                    <a:hueOff val="114395"/>
                    <a:lumOff val="-24975"/>
                  </a:schemeClr>
                </a:solidFill>
              </a:rPr>
              <a:t>Evaluate</a:t>
            </a:r>
            <a:r>
              <a:t> data analysis methods and techniques in terms of their strengths and weaknesses.</a:t>
            </a:r>
          </a:p>
          <a:p>
            <a:pPr/>
            <a:r>
              <a:rPr b="1">
                <a:solidFill>
                  <a:schemeClr val="accent1">
                    <a:hueOff val="114395"/>
                    <a:lumOff val="-24975"/>
                  </a:schemeClr>
                </a:solidFill>
              </a:rPr>
              <a:t>Apply</a:t>
            </a:r>
            <a:r>
              <a:t> data analysis methods and techniques to a given data set using MS Excel.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What are data analysis method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>
                <a:solidFill>
                  <a:schemeClr val="accent1">
                    <a:hueOff val="114395"/>
                    <a:lumOff val="-24975"/>
                  </a:schemeClr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What are data analysis methods?</a:t>
            </a:r>
          </a:p>
        </p:txBody>
      </p:sp>
      <p:sp>
        <p:nvSpPr>
          <p:cNvPr id="126" name="Data analysis methods focus on strategic approaches to taking raw data, mining for insights that are relevant to the business’s primary goals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Data analysis methods focus on strategic approaches to taking raw data, mining for insights that are relevant to the business’s primary goals… </a:t>
            </a:r>
          </a:p>
          <a:p>
            <a:pPr/>
            <a:r>
              <a:t>Drilling down into this information to transform metrics, facts, and figures into initiatives that benefit improvement.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What are data analysis method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>
                <a:solidFill>
                  <a:schemeClr val="accent1">
                    <a:hueOff val="114395"/>
                    <a:lumOff val="-24975"/>
                  </a:schemeClr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What are data analysis methods?</a:t>
            </a:r>
          </a:p>
        </p:txBody>
      </p:sp>
      <p:pic>
        <p:nvPicPr>
          <p:cNvPr id="1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6053" y="2914650"/>
            <a:ext cx="9092694" cy="47736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1.Collaborate your nee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>
                <a:solidFill>
                  <a:schemeClr val="accent1">
                    <a:hueOff val="114395"/>
                    <a:lumOff val="-24975"/>
                  </a:schemeClr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1.Collaborate your needs</a:t>
            </a:r>
          </a:p>
        </p:txBody>
      </p:sp>
      <p:sp>
        <p:nvSpPr>
          <p:cNvPr id="132" name="It’s crucial to sit down collaboratively with all key stakeholders within your organisation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It’s crucial to sit down collaboratively with all key stakeholders within your organisation, </a:t>
            </a:r>
          </a:p>
          <a:p>
            <a:pPr/>
            <a:r>
              <a:t>Decide on your primary campaign or strategic goals, and gain a fundamental understanding of the types of insights that will provide you with the level of vision you need to evolve your organisation.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2. Establish your ques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>
                <a:solidFill>
                  <a:schemeClr val="accent1">
                    <a:hueOff val="114395"/>
                    <a:lumOff val="-24975"/>
                  </a:schemeClr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2. Establish your questions</a:t>
            </a:r>
          </a:p>
        </p:txBody>
      </p:sp>
      <p:sp>
        <p:nvSpPr>
          <p:cNvPr id="135" name="Data is only as good as the questions you as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467359">
              <a:spcBef>
                <a:spcPts val="3300"/>
              </a:spcBef>
              <a:buSzTx/>
              <a:buNone/>
              <a:defRPr b="1" sz="2560"/>
            </a:pPr>
            <a:r>
              <a:t>Data is only as good as the questions you ask</a:t>
            </a:r>
          </a:p>
          <a:p>
            <a:pPr marL="508000" indent="-508000" defTabSz="467359">
              <a:spcBef>
                <a:spcPts val="3300"/>
              </a:spcBef>
              <a:buSzPct val="100000"/>
              <a:buAutoNum type="arabicPeriod" startAt="1"/>
              <a:defRPr sz="2560"/>
            </a:pPr>
            <a:r>
              <a:t>What exactly do you want to find out?</a:t>
            </a:r>
          </a:p>
          <a:p>
            <a:pPr marL="508000" indent="-508000" defTabSz="467359">
              <a:spcBef>
                <a:spcPts val="3300"/>
              </a:spcBef>
              <a:buSzPct val="100000"/>
              <a:buAutoNum type="arabicPeriod" startAt="1"/>
              <a:defRPr sz="2560"/>
            </a:pPr>
            <a:r>
              <a:t>What standard KPIs will you use that can help?</a:t>
            </a:r>
          </a:p>
          <a:p>
            <a:pPr marL="508000" indent="-508000" defTabSz="467359">
              <a:spcBef>
                <a:spcPts val="3300"/>
              </a:spcBef>
              <a:buSzPct val="100000"/>
              <a:buAutoNum type="arabicPeriod" startAt="1"/>
              <a:defRPr sz="2560"/>
            </a:pPr>
            <a:r>
              <a:t>Where will your data come from?</a:t>
            </a:r>
          </a:p>
          <a:p>
            <a:pPr marL="508000" indent="-508000" defTabSz="467359">
              <a:spcBef>
                <a:spcPts val="3300"/>
              </a:spcBef>
              <a:buSzPct val="100000"/>
              <a:buAutoNum type="arabicPeriod" startAt="1"/>
              <a:defRPr sz="2560"/>
            </a:pPr>
            <a:r>
              <a:t>How do you ensure data quality?</a:t>
            </a:r>
          </a:p>
          <a:p>
            <a:pPr marL="508000" indent="-508000" defTabSz="467359">
              <a:spcBef>
                <a:spcPts val="3300"/>
              </a:spcBef>
              <a:buSzPct val="100000"/>
              <a:buAutoNum type="arabicPeriod" startAt="1"/>
              <a:defRPr sz="2560"/>
            </a:pPr>
            <a:r>
              <a:t>Which statistical analysis techniques do you want to apply?</a:t>
            </a:r>
          </a:p>
          <a:p>
            <a:pPr marL="508000" indent="-508000" defTabSz="467359">
              <a:spcBef>
                <a:spcPts val="3300"/>
              </a:spcBef>
              <a:buSzPct val="100000"/>
              <a:buAutoNum type="arabicPeriod" startAt="1"/>
              <a:defRPr sz="2560"/>
            </a:pPr>
            <a:r>
              <a:t>Who are the final users of your analysis results?</a:t>
            </a:r>
          </a:p>
          <a:p>
            <a:pPr marL="508000" indent="-508000" defTabSz="467359">
              <a:spcBef>
                <a:spcPts val="3300"/>
              </a:spcBef>
              <a:buSzPct val="100000"/>
              <a:buAutoNum type="arabicPeriod" startAt="1"/>
              <a:defRPr sz="2560"/>
            </a:pPr>
            <a:r>
              <a:t>What data visualisations should you choose?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3. Harvest your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114395"/>
                    <a:lumOff val="-24975"/>
                  </a:schemeClr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3. Harvest your data</a:t>
            </a:r>
          </a:p>
        </p:txBody>
      </p:sp>
      <p:sp>
        <p:nvSpPr>
          <p:cNvPr id="138" name="You should decide on your most valuable data sources and start collecting your insight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You should decide on your most valuable data sources and start collecting your insights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4. Set your KP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114395"/>
                    <a:lumOff val="-24975"/>
                  </a:schemeClr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4. Set your KPIs</a:t>
            </a:r>
          </a:p>
        </p:txBody>
      </p:sp>
      <p:sp>
        <p:nvSpPr>
          <p:cNvPr id="141" name="KPIs are critical to both data analysis methods in qualitative research and data analysis methods in quantitative research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KPIs are critical to both data analysis methods in qualitative research and data analysis methods in quantitative research. </a:t>
            </a:r>
          </a:p>
          <a:p>
            <a:pPr/>
            <a:r>
              <a:t>This is one of the primary methods of analysing data you certainly shouldn’t overlook.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5. Omit useless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hueOff val="114395"/>
                    <a:lumOff val="-24975"/>
                  </a:schemeClr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5. Omit useless data</a:t>
            </a:r>
          </a:p>
        </p:txBody>
      </p:sp>
      <p:sp>
        <p:nvSpPr>
          <p:cNvPr id="144" name="Trimming the informational fat is one of the most crucial methods of data analys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Trimming the informational fat is one of the most crucial methods of data analysis</a:t>
            </a:r>
          </a:p>
          <a:p>
            <a:pPr/>
            <a:r>
              <a:t>It will allow you to focus your analytical efforts and squeeze every drop of value from the remaining ‘lean’ information.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