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07" r:id="rId3"/>
    <p:sldId id="308" r:id="rId4"/>
    <p:sldId id="309" r:id="rId5"/>
    <p:sldId id="310" r:id="rId6"/>
    <p:sldId id="311" r:id="rId7"/>
    <p:sldId id="312" r:id="rId8"/>
    <p:sldId id="313" r:id="rId9"/>
    <p:sldId id="314" r:id="rId10"/>
    <p:sldId id="315" r:id="rId11"/>
    <p:sldId id="316" r:id="rId12"/>
    <p:sldId id="317" r:id="rId13"/>
    <p:sldId id="318" r:id="rId14"/>
    <p:sldId id="367"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4" r:id="rId60"/>
    <p:sldId id="36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1297-FE91-4EC1-BBD0-37619498EA9C}" type="datetimeFigureOut">
              <a:rPr lang="en-GB" smtClean="0"/>
              <a:t>03/08/2020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7E98F-F228-4576-BE55-535C221800A5}" type="slidenum">
              <a:rPr lang="en-GB" smtClean="0"/>
              <a:t>‹#›</a:t>
            </a:fld>
            <a:endParaRPr lang="en-GB"/>
          </a:p>
        </p:txBody>
      </p:sp>
    </p:spTree>
    <p:extLst>
      <p:ext uri="{BB962C8B-B14F-4D97-AF65-F5344CB8AC3E}">
        <p14:creationId xmlns:p14="http://schemas.microsoft.com/office/powerpoint/2010/main" val="2692935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To ascertain information requirements properly and to design appropriate information systems, it is of primary importance to understand the organization as a whole.</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All systems are composed of subsystems.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78540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Sometimes called an environmental model.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006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Process—transforms incoming data into outgoing information, the content level has only one process representing the entire system.</a:t>
            </a:r>
          </a:p>
          <a:p>
            <a:pPr lvl="0"/>
            <a:r>
              <a:rPr lang="en-US" altLang="en-US">
                <a:solidFill>
                  <a:srgbClr val="000000"/>
                </a:solidFill>
                <a:latin typeface="Arial" panose="020B0604020202020204" pitchFamily="34" charset="0"/>
              </a:rPr>
              <a:t>Entity—a person, group, department, or system that supplies or receives information.</a:t>
            </a:r>
          </a:p>
          <a:p>
            <a:pPr lvl="0"/>
            <a:r>
              <a:rPr lang="en-US" altLang="en-US">
                <a:solidFill>
                  <a:srgbClr val="000000"/>
                </a:solidFill>
                <a:latin typeface="Arial" panose="020B0604020202020204" pitchFamily="34" charset="0"/>
              </a:rPr>
              <a:t>Data flows—the lines that connect external entities to the process.</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7578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passenger (an entity) initiates a travel request (data flow). The passenger’s preferences and the available flights are sent to the travel agent, who sends ticketing information back to the process. The passenger information is also sent to the airline.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1556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An entity may be a person, a place, thing, or an event. </a:t>
            </a:r>
          </a:p>
          <a:p>
            <a:pPr lvl="0"/>
            <a:r>
              <a:rPr lang="en-US" altLang="en-US">
                <a:solidFill>
                  <a:srgbClr val="000000"/>
                </a:solidFill>
                <a:latin typeface="Arial" panose="020B0604020202020204" pitchFamily="34" charset="0"/>
              </a:rPr>
              <a:t>A relationship is the association that describes the interaction among the entities.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7672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One-to-one—one employee is assigned to one phone extension.</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One-to-many—many employees are assigned to a department.</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Many-to-many—many passengers fly to many destinations.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16425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Different symbols are used to represent different types of entities.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An associative entity can only exist if it is connected to at least two other entities.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An attributive entity is used when we want to show data that are completely dependent on the existence of a fundamental entity. </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7373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Data attributes are what make up or define the entity.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15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E-R diagrams are generally used to model the database.</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E-R diagrams help the analyst understand what business the organization is actually in, determine the size of the problem, and discern whether the right problem is being addressed. The E-R diagram needs to be confirmed or revised as the data-gathering process takes place.</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154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Originally, introduced as a diagram for use in the object-oriented UML, use cases are now used regardless of the approach to systems development. They can be used as part of the SDLC or in agile modeling.</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3541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A use case always describes three things: </a:t>
            </a:r>
          </a:p>
          <a:p>
            <a:pPr marL="628650" lvl="1" indent="-171450">
              <a:buFontTx/>
              <a:buChar char="•"/>
            </a:pPr>
            <a:r>
              <a:rPr lang="en-US" altLang="en-US">
                <a:solidFill>
                  <a:srgbClr val="000000"/>
                </a:solidFill>
                <a:latin typeface="Arial" panose="020B0604020202020204" pitchFamily="34" charset="0"/>
              </a:rPr>
              <a:t>an actor that initiates an event</a:t>
            </a:r>
          </a:p>
          <a:p>
            <a:pPr marL="628650" lvl="1" indent="-171450">
              <a:buFontTx/>
              <a:buChar char="•"/>
            </a:pPr>
            <a:r>
              <a:rPr lang="en-US" altLang="en-US">
                <a:solidFill>
                  <a:srgbClr val="000000"/>
                </a:solidFill>
                <a:latin typeface="Arial" panose="020B0604020202020204" pitchFamily="34" charset="0"/>
              </a:rPr>
              <a:t>the event that triggers a use case</a:t>
            </a:r>
          </a:p>
          <a:p>
            <a:pPr marL="628650" lvl="1" indent="-171450">
              <a:buFontTx/>
              <a:buChar char="•"/>
            </a:pPr>
            <a:r>
              <a:rPr lang="en-US" altLang="en-US">
                <a:solidFill>
                  <a:srgbClr val="000000"/>
                </a:solidFill>
                <a:latin typeface="Arial" panose="020B0604020202020204" pitchFamily="34" charset="0"/>
              </a:rPr>
              <a:t>the use case that performs the actions triggered by the event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096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When an element of a system is changed or eliminated, the rest of the system’s elements and subsystems are also significantly affected.</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Processes change or transform inputs into outputs. </a:t>
            </a:r>
          </a:p>
          <a:p>
            <a:pPr lvl="0"/>
            <a:r>
              <a:rPr lang="en-US" altLang="en-US">
                <a:solidFill>
                  <a:srgbClr val="000000"/>
                </a:solidFill>
                <a:latin typeface="Arial" panose="020B0604020202020204" pitchFamily="34" charset="0"/>
              </a:rPr>
              <a:t>Typical processes include:</a:t>
            </a:r>
          </a:p>
          <a:p>
            <a:pPr marL="628650" lvl="1" indent="-171450">
              <a:buFontTx/>
              <a:buChar char="•"/>
            </a:pPr>
            <a:r>
              <a:rPr lang="en-US" altLang="en-US">
                <a:solidFill>
                  <a:srgbClr val="000000"/>
                </a:solidFill>
                <a:latin typeface="Arial" panose="020B0604020202020204" pitchFamily="34" charset="0"/>
              </a:rPr>
              <a:t>verifying</a:t>
            </a:r>
          </a:p>
          <a:p>
            <a:pPr marL="628650" lvl="1" indent="-171450">
              <a:buFontTx/>
              <a:buChar char="•"/>
            </a:pPr>
            <a:r>
              <a:rPr lang="en-US" altLang="en-US">
                <a:solidFill>
                  <a:srgbClr val="000000"/>
                </a:solidFill>
                <a:latin typeface="Arial" panose="020B0604020202020204" pitchFamily="34" charset="0"/>
              </a:rPr>
              <a:t>updating</a:t>
            </a:r>
          </a:p>
          <a:p>
            <a:pPr marL="628650" lvl="1" indent="-171450">
              <a:buFontTx/>
              <a:buChar char="•"/>
            </a:pPr>
            <a:r>
              <a:rPr lang="en-US" altLang="en-US">
                <a:solidFill>
                  <a:srgbClr val="000000"/>
                </a:solidFill>
                <a:latin typeface="Arial" panose="020B0604020202020204" pitchFamily="34" charset="0"/>
              </a:rPr>
              <a:t>printing</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Organizational boundaries exist on a continuum ranging from extremely permeable (open) to almost impermeable (closed).</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All organizations (systems) need planning and control to manage their resources effectively. Feedback is useful for planning and control.</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The ideal system is one that self-corrects or self-regulates in such a way that decisions on typical occurrences are not required.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6129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Sometimes a table is created with actor profiles that list the actors, their background, and their skills.</a:t>
            </a:r>
          </a:p>
          <a:p>
            <a:pPr lvl="0"/>
            <a:r>
              <a:rPr lang="en-US" altLang="en-US">
                <a:solidFill>
                  <a:srgbClr val="000000"/>
                </a:solidFill>
                <a:latin typeface="Arial" panose="020B0604020202020204" pitchFamily="34" charset="0"/>
              </a:rPr>
              <a:t>These profiles can be useful to understand how the actor interacts with the system.</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2008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A use case documents a single transaction or event.</a:t>
            </a:r>
          </a:p>
          <a:p>
            <a:pPr lvl="0"/>
            <a:r>
              <a:rPr lang="en-US" altLang="en-US">
                <a:solidFill>
                  <a:srgbClr val="000000"/>
                </a:solidFill>
                <a:latin typeface="Arial" panose="020B0604020202020204" pitchFamily="34" charset="0"/>
              </a:rPr>
              <a:t>An event is an input to the system that happens at a specific time and place and causes the system to do something.</a:t>
            </a:r>
          </a:p>
          <a:p>
            <a:pPr lvl="0"/>
            <a:endParaRPr lang="en-US" altLang="en-US">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1697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Communicates—used to connect an actor to a use case. The task of the use case is to give some sort of result that is beneficial to the actor in the system.</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Includes—describes the situation in which a use case contains behavior that is common to more than one use case.</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Extends—describes the situation in which one use case possesses the behavior that allows the new use case to handle a variation or exception from the basic use case.</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Generalizes—implies that one thing is more typical than the other thing.</a:t>
            </a:r>
          </a:p>
          <a:p>
            <a:pPr lvl="0"/>
            <a:endParaRPr lang="en-US" altLang="en-US">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9045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When diagramming a use case, start by asking the users to list everything the system should do for them.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9122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Example of a use case diagram representing a system used to plan a conference.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84980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Each use case has a description referred to as the use case scenario.</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184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pPr>
            <a:r>
              <a:rPr lang="en-US" altLang="en-US" sz="1000">
                <a:solidFill>
                  <a:srgbClr val="000000"/>
                </a:solidFill>
                <a:latin typeface="Arial" panose="020B0604020202020204" pitchFamily="34" charset="0"/>
              </a:rPr>
              <a:t>(First area) </a:t>
            </a:r>
          </a:p>
          <a:p>
            <a:pPr lvl="0">
              <a:lnSpc>
                <a:spcPct val="90000"/>
              </a:lnSpc>
            </a:pPr>
            <a:r>
              <a:rPr lang="en-US" altLang="en-US" sz="1000">
                <a:solidFill>
                  <a:srgbClr val="000000"/>
                </a:solidFill>
                <a:latin typeface="Arial" panose="020B0604020202020204" pitchFamily="34" charset="0"/>
              </a:rPr>
              <a:t>Use case identifiers and initiators—orients the reader and contains: </a:t>
            </a:r>
          </a:p>
          <a:p>
            <a:pPr lvl="0">
              <a:lnSpc>
                <a:spcPct val="90000"/>
              </a:lnSpc>
            </a:pPr>
            <a:r>
              <a:rPr lang="en-US" altLang="en-US" sz="1000">
                <a:solidFill>
                  <a:srgbClr val="000000"/>
                </a:solidFill>
                <a:latin typeface="Arial" panose="020B0604020202020204" pitchFamily="34" charset="0"/>
              </a:rPr>
              <a:t>	1. The use case name and a unique ID</a:t>
            </a:r>
          </a:p>
          <a:p>
            <a:pPr lvl="0">
              <a:lnSpc>
                <a:spcPct val="90000"/>
              </a:lnSpc>
            </a:pPr>
            <a:r>
              <a:rPr lang="en-US" altLang="en-US" sz="1000">
                <a:solidFill>
                  <a:srgbClr val="000000"/>
                </a:solidFill>
                <a:latin typeface="Arial" panose="020B0604020202020204" pitchFamily="34" charset="0"/>
              </a:rPr>
              <a:t>	2. The application area or system that this use case belongs to</a:t>
            </a:r>
          </a:p>
          <a:p>
            <a:pPr lvl="0">
              <a:lnSpc>
                <a:spcPct val="90000"/>
              </a:lnSpc>
            </a:pPr>
            <a:r>
              <a:rPr lang="en-US" altLang="en-US" sz="1000">
                <a:solidFill>
                  <a:srgbClr val="000000"/>
                </a:solidFill>
                <a:latin typeface="Arial" panose="020B0604020202020204" pitchFamily="34" charset="0"/>
              </a:rPr>
              <a:t>	3. The actors involved in the use case</a:t>
            </a:r>
          </a:p>
          <a:p>
            <a:pPr lvl="0">
              <a:lnSpc>
                <a:spcPct val="90000"/>
              </a:lnSpc>
            </a:pPr>
            <a:r>
              <a:rPr lang="en-US" altLang="en-US" sz="1000">
                <a:solidFill>
                  <a:srgbClr val="000000"/>
                </a:solidFill>
                <a:latin typeface="Arial" panose="020B0604020202020204" pitchFamily="34" charset="0"/>
              </a:rPr>
              <a:t>	4. A brief description of what the use case accomplishes</a:t>
            </a:r>
          </a:p>
          <a:p>
            <a:pPr lvl="0">
              <a:lnSpc>
                <a:spcPct val="90000"/>
              </a:lnSpc>
            </a:pPr>
            <a:r>
              <a:rPr lang="en-US" altLang="en-US" sz="1000">
                <a:solidFill>
                  <a:srgbClr val="000000"/>
                </a:solidFill>
                <a:latin typeface="Arial" panose="020B0604020202020204" pitchFamily="34" charset="0"/>
              </a:rPr>
              <a:t>	5. The triggering event</a:t>
            </a:r>
          </a:p>
          <a:p>
            <a:pPr lvl="0">
              <a:lnSpc>
                <a:spcPct val="90000"/>
              </a:lnSpc>
            </a:pPr>
            <a:r>
              <a:rPr lang="en-US" altLang="en-US" sz="1000">
                <a:solidFill>
                  <a:srgbClr val="000000"/>
                </a:solidFill>
                <a:latin typeface="Arial" panose="020B0604020202020204" pitchFamily="34" charset="0"/>
              </a:rPr>
              <a:t>	6. Type of trigger:</a:t>
            </a:r>
          </a:p>
          <a:p>
            <a:pPr marL="1543050" lvl="3" indent="-171450">
              <a:lnSpc>
                <a:spcPct val="90000"/>
              </a:lnSpc>
              <a:buFontTx/>
              <a:buChar char="•"/>
            </a:pPr>
            <a:r>
              <a:rPr lang="en-US" altLang="en-US" sz="1000">
                <a:solidFill>
                  <a:srgbClr val="000000"/>
                </a:solidFill>
                <a:latin typeface="Arial" panose="020B0604020202020204" pitchFamily="34" charset="0"/>
              </a:rPr>
              <a:t>external or temporal</a:t>
            </a:r>
          </a:p>
          <a:p>
            <a:pPr marL="1543050" lvl="3" indent="-171450">
              <a:lnSpc>
                <a:spcPct val="90000"/>
              </a:lnSpc>
              <a:buFontTx/>
              <a:buChar char="•"/>
            </a:pPr>
            <a:r>
              <a:rPr lang="en-US" altLang="en-US" sz="1000">
                <a:solidFill>
                  <a:srgbClr val="000000"/>
                </a:solidFill>
                <a:latin typeface="Arial" panose="020B0604020202020204" pitchFamily="34" charset="0"/>
              </a:rPr>
              <a:t>external—those started by an actor</a:t>
            </a:r>
          </a:p>
          <a:p>
            <a:pPr marL="1543050" lvl="3" indent="-171450">
              <a:lnSpc>
                <a:spcPct val="90000"/>
              </a:lnSpc>
              <a:buFontTx/>
              <a:buChar char="•"/>
            </a:pPr>
            <a:r>
              <a:rPr lang="en-US" altLang="en-US" sz="1000">
                <a:solidFill>
                  <a:srgbClr val="000000"/>
                </a:solidFill>
                <a:latin typeface="Arial" panose="020B0604020202020204" pitchFamily="34" charset="0"/>
              </a:rPr>
              <a:t>temporal—triggered or started by time</a:t>
            </a:r>
          </a:p>
          <a:p>
            <a:pPr lvl="0">
              <a:lnSpc>
                <a:spcPct val="90000"/>
              </a:lnSpc>
            </a:pPr>
            <a:r>
              <a:rPr lang="en-US" altLang="en-US" sz="1000">
                <a:solidFill>
                  <a:srgbClr val="000000"/>
                </a:solidFill>
                <a:latin typeface="Arial" panose="020B0604020202020204" pitchFamily="34" charset="0"/>
              </a:rPr>
              <a:t>	7. May list stakeholders</a:t>
            </a:r>
          </a:p>
          <a:p>
            <a:pPr lvl="0">
              <a:lnSpc>
                <a:spcPct val="90000"/>
              </a:lnSpc>
            </a:pPr>
            <a:endParaRPr lang="en-US" altLang="en-US" sz="1000">
              <a:solidFill>
                <a:srgbClr val="000000"/>
              </a:solidFill>
              <a:latin typeface="Arial" panose="020B0604020202020204" pitchFamily="34" charset="0"/>
            </a:endParaRPr>
          </a:p>
          <a:p>
            <a:pPr lvl="0">
              <a:lnSpc>
                <a:spcPct val="90000"/>
              </a:lnSpc>
            </a:pPr>
            <a:r>
              <a:rPr lang="en-US" altLang="en-US" sz="1000">
                <a:solidFill>
                  <a:srgbClr val="000000"/>
                </a:solidFill>
                <a:latin typeface="Arial" panose="020B0604020202020204" pitchFamily="34" charset="0"/>
              </a:rPr>
              <a:t>(Second area) </a:t>
            </a:r>
          </a:p>
          <a:p>
            <a:pPr lvl="0">
              <a:lnSpc>
                <a:spcPct val="90000"/>
              </a:lnSpc>
            </a:pPr>
            <a:r>
              <a:rPr lang="en-US" altLang="en-US" sz="1000">
                <a:solidFill>
                  <a:srgbClr val="000000"/>
                </a:solidFill>
                <a:latin typeface="Arial" panose="020B0604020202020204" pitchFamily="34" charset="0"/>
              </a:rPr>
              <a:t>Includes the steps performed, and the information required for each of the steps.</a:t>
            </a:r>
          </a:p>
          <a:p>
            <a:pPr lvl="0">
              <a:lnSpc>
                <a:spcPct val="90000"/>
              </a:lnSpc>
            </a:pPr>
            <a:endParaRPr lang="en-US" altLang="en-US" sz="1000">
              <a:solidFill>
                <a:srgbClr val="000000"/>
              </a:solidFill>
              <a:latin typeface="Arial" panose="020B0604020202020204" pitchFamily="34" charset="0"/>
            </a:endParaRPr>
          </a:p>
          <a:p>
            <a:pPr lvl="0">
              <a:lnSpc>
                <a:spcPct val="90000"/>
              </a:lnSpc>
            </a:pPr>
            <a:r>
              <a:rPr lang="en-US" altLang="en-US" sz="1000">
                <a:solidFill>
                  <a:srgbClr val="000000"/>
                </a:solidFill>
                <a:latin typeface="Arial" panose="020B0604020202020204" pitchFamily="34" charset="0"/>
              </a:rPr>
              <a:t>(Third area) </a:t>
            </a:r>
          </a:p>
          <a:p>
            <a:pPr lvl="0">
              <a:lnSpc>
                <a:spcPct val="90000"/>
              </a:lnSpc>
            </a:pPr>
            <a:r>
              <a:rPr lang="en-US" altLang="en-US" sz="1000">
                <a:solidFill>
                  <a:srgbClr val="000000"/>
                </a:solidFill>
                <a:latin typeface="Arial" panose="020B0604020202020204" pitchFamily="34" charset="0"/>
              </a:rPr>
              <a:t>		Preconditions </a:t>
            </a:r>
          </a:p>
          <a:p>
            <a:pPr lvl="0">
              <a:lnSpc>
                <a:spcPct val="90000"/>
              </a:lnSpc>
            </a:pPr>
            <a:r>
              <a:rPr lang="en-US" altLang="en-US" sz="1000">
                <a:solidFill>
                  <a:srgbClr val="000000"/>
                </a:solidFill>
                <a:latin typeface="Arial" panose="020B0604020202020204" pitchFamily="34" charset="0"/>
              </a:rPr>
              <a:t>		Post conditions </a:t>
            </a:r>
          </a:p>
          <a:p>
            <a:pPr lvl="0">
              <a:lnSpc>
                <a:spcPct val="90000"/>
              </a:lnSpc>
            </a:pPr>
            <a:r>
              <a:rPr lang="en-US" altLang="en-US" sz="1000">
                <a:solidFill>
                  <a:srgbClr val="000000"/>
                </a:solidFill>
                <a:latin typeface="Arial" panose="020B0604020202020204" pitchFamily="34" charset="0"/>
              </a:rPr>
              <a:t>		Assumptions</a:t>
            </a:r>
          </a:p>
          <a:p>
            <a:pPr lvl="0">
              <a:lnSpc>
                <a:spcPct val="90000"/>
              </a:lnSpc>
            </a:pPr>
            <a:r>
              <a:rPr lang="en-US" altLang="en-US" sz="1000">
                <a:solidFill>
                  <a:srgbClr val="000000"/>
                </a:solidFill>
                <a:latin typeface="Arial" panose="020B0604020202020204" pitchFamily="34" charset="0"/>
              </a:rPr>
              <a:t>		Outstanding issues</a:t>
            </a:r>
          </a:p>
          <a:p>
            <a:pPr lvl="0">
              <a:lnSpc>
                <a:spcPct val="90000"/>
              </a:lnSpc>
            </a:pPr>
            <a:r>
              <a:rPr lang="en-US" altLang="en-US" sz="1000">
                <a:solidFill>
                  <a:srgbClr val="000000"/>
                </a:solidFill>
                <a:latin typeface="Arial" panose="020B0604020202020204" pitchFamily="34" charset="0"/>
              </a:rPr>
              <a:t>		Statement of priority (optional)</a:t>
            </a:r>
          </a:p>
          <a:p>
            <a:pPr lvl="0">
              <a:lnSpc>
                <a:spcPct val="90000"/>
              </a:lnSpc>
            </a:pPr>
            <a:r>
              <a:rPr lang="en-US" altLang="en-US" sz="1000">
                <a:solidFill>
                  <a:srgbClr val="000000"/>
                </a:solidFill>
                <a:latin typeface="Arial" panose="020B0604020202020204" pitchFamily="34" charset="0"/>
              </a:rPr>
              <a:t>		Statement of risk (optional)</a:t>
            </a:r>
            <a:endParaRPr lang="en-US" altLang="en-US" sz="1000"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81553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Identify all the actors in the problem domain—the systems analyst can concentrate on what humans want and need to use the system, extend their capabilities, and enjoy their interaction with technology.</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Actions that need to be completed are also clearly shown on the use case diagram—this makes it easy for the analyst to identify processes and aids in communication with other analysts on the team and business executives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The use case scenario is also worthwhile—because a lot of the information the users impart to the analysts are in story form, it is easy to capture on the use case scenario form.</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Simplicity and lack of technical detail—used to show the scope of a system, along with the major features of the system and the actors that work with those major features.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524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Management in organizations exists on three broad, horizontal levels. Each level carries its own responsibilities, and all work toward achieving organizational goals and objectives in their own ways.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6493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Forms the bottom tier of the three-tiered model.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2782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Feedback is received from both internal and external sources to the organization. Anything external to an organization’s boundaries is considered to be an environment.</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90139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Forms the second or intermediate tier of the three-tiered model.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05970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Third level of the three-tiered model.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2940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sz="1000">
                <a:solidFill>
                  <a:srgbClr val="000000"/>
                </a:solidFill>
                <a:latin typeface="Arial" panose="020B0604020202020204" pitchFamily="34" charset="0"/>
              </a:rPr>
              <a:t>Operations managers:</a:t>
            </a:r>
          </a:p>
          <a:p>
            <a:pPr marL="628650" lvl="1" indent="-171450">
              <a:buFontTx/>
              <a:buChar char="•"/>
            </a:pPr>
            <a:r>
              <a:rPr lang="en-US" altLang="en-US" sz="1000">
                <a:solidFill>
                  <a:srgbClr val="000000"/>
                </a:solidFill>
                <a:latin typeface="Arial" panose="020B0604020202020204" pitchFamily="34" charset="0"/>
              </a:rPr>
              <a:t>need internal information that is of a repetitive, low-level nature</a:t>
            </a:r>
          </a:p>
          <a:p>
            <a:pPr marL="628650" lvl="1" indent="-171450">
              <a:buFontTx/>
              <a:buChar char="•"/>
            </a:pPr>
            <a:r>
              <a:rPr lang="en-US" altLang="en-US" sz="1000">
                <a:solidFill>
                  <a:srgbClr val="000000"/>
                </a:solidFill>
                <a:latin typeface="Arial" panose="020B0604020202020204" pitchFamily="34" charset="0"/>
              </a:rPr>
              <a:t>highly dependent on information that captures current performance</a:t>
            </a:r>
          </a:p>
          <a:p>
            <a:pPr marL="628650" lvl="1" indent="-171450">
              <a:buFontTx/>
              <a:buChar char="•"/>
            </a:pPr>
            <a:r>
              <a:rPr lang="en-US" altLang="en-US" sz="1000">
                <a:solidFill>
                  <a:srgbClr val="000000"/>
                </a:solidFill>
                <a:latin typeface="Arial" panose="020B0604020202020204" pitchFamily="34" charset="0"/>
              </a:rPr>
              <a:t>large users of online, real-time information resources</a:t>
            </a:r>
          </a:p>
          <a:p>
            <a:pPr marL="628650" lvl="1" indent="-171450">
              <a:buFontTx/>
              <a:buChar char="•"/>
            </a:pPr>
            <a:r>
              <a:rPr lang="en-US" altLang="en-US" sz="1000">
                <a:solidFill>
                  <a:srgbClr val="000000"/>
                </a:solidFill>
                <a:latin typeface="Arial" panose="020B0604020202020204" pitchFamily="34" charset="0"/>
              </a:rPr>
              <a:t>need for past performance information and periodic information is moderate</a:t>
            </a:r>
          </a:p>
          <a:p>
            <a:pPr marL="628650" lvl="1" indent="-171450">
              <a:buFontTx/>
              <a:buChar char="•"/>
            </a:pPr>
            <a:r>
              <a:rPr lang="en-US" altLang="en-US" sz="1000">
                <a:solidFill>
                  <a:srgbClr val="000000"/>
                </a:solidFill>
                <a:latin typeface="Arial" panose="020B0604020202020204" pitchFamily="34" charset="0"/>
              </a:rPr>
              <a:t>have little use for external information that allows future projections</a:t>
            </a:r>
          </a:p>
          <a:p>
            <a:pPr marL="628650" lvl="1" indent="-171450">
              <a:buFontTx/>
              <a:buChar char="•"/>
            </a:pPr>
            <a:endParaRPr lang="en-US" altLang="en-US" sz="1000">
              <a:solidFill>
                <a:srgbClr val="000000"/>
              </a:solidFill>
              <a:latin typeface="Arial" panose="020B0604020202020204" pitchFamily="34" charset="0"/>
            </a:endParaRPr>
          </a:p>
          <a:p>
            <a:pPr lvl="0"/>
            <a:r>
              <a:rPr lang="en-US" altLang="en-US" sz="1000">
                <a:solidFill>
                  <a:srgbClr val="000000"/>
                </a:solidFill>
                <a:latin typeface="Arial" panose="020B0604020202020204" pitchFamily="34" charset="0"/>
              </a:rPr>
              <a:t>Middle management:</a:t>
            </a:r>
          </a:p>
          <a:p>
            <a:pPr marL="628650" lvl="1" indent="-171450">
              <a:buFontTx/>
              <a:buChar char="•"/>
            </a:pPr>
            <a:r>
              <a:rPr lang="en-US" altLang="en-US" sz="1000">
                <a:solidFill>
                  <a:srgbClr val="000000"/>
                </a:solidFill>
                <a:latin typeface="Arial" panose="020B0604020202020204" pitchFamily="34" charset="0"/>
              </a:rPr>
              <a:t>in need of both short and longer-term information</a:t>
            </a:r>
          </a:p>
          <a:p>
            <a:pPr marL="628650" lvl="1" indent="-171450">
              <a:buFontTx/>
              <a:buChar char="•"/>
            </a:pPr>
            <a:r>
              <a:rPr lang="en-US" altLang="en-US" sz="1000">
                <a:solidFill>
                  <a:srgbClr val="000000"/>
                </a:solidFill>
                <a:latin typeface="Arial" panose="020B0604020202020204" pitchFamily="34" charset="0"/>
              </a:rPr>
              <a:t>need for information in real time</a:t>
            </a:r>
          </a:p>
          <a:p>
            <a:pPr marL="628650" lvl="1" indent="-171450">
              <a:buFontTx/>
              <a:buChar char="•"/>
            </a:pPr>
            <a:r>
              <a:rPr lang="en-US" altLang="en-US" sz="1000">
                <a:solidFill>
                  <a:srgbClr val="000000"/>
                </a:solidFill>
                <a:latin typeface="Arial" panose="020B0604020202020204" pitchFamily="34" charset="0"/>
              </a:rPr>
              <a:t>need current information on performance as measured against set standards</a:t>
            </a:r>
          </a:p>
          <a:p>
            <a:pPr marL="628650" lvl="1" indent="-171450">
              <a:buFontTx/>
              <a:buChar char="•"/>
            </a:pPr>
            <a:r>
              <a:rPr lang="en-US" altLang="en-US" sz="1000">
                <a:solidFill>
                  <a:srgbClr val="000000"/>
                </a:solidFill>
                <a:latin typeface="Arial" panose="020B0604020202020204" pitchFamily="34" charset="0"/>
              </a:rPr>
              <a:t>highly dependent on internal information</a:t>
            </a:r>
          </a:p>
          <a:p>
            <a:pPr marL="628650" lvl="1" indent="-171450">
              <a:buFontTx/>
              <a:buChar char="•"/>
            </a:pPr>
            <a:r>
              <a:rPr lang="en-US" altLang="en-US" sz="1000">
                <a:solidFill>
                  <a:srgbClr val="000000"/>
                </a:solidFill>
                <a:latin typeface="Arial" panose="020B0604020202020204" pitchFamily="34" charset="0"/>
              </a:rPr>
              <a:t>need for historical information, along with information that allows prediction of future events</a:t>
            </a:r>
          </a:p>
          <a:p>
            <a:pPr lvl="0"/>
            <a:endParaRPr lang="en-US" altLang="en-US" sz="1000">
              <a:solidFill>
                <a:srgbClr val="000000"/>
              </a:solidFill>
              <a:latin typeface="Arial" panose="020B0604020202020204" pitchFamily="34" charset="0"/>
            </a:endParaRPr>
          </a:p>
          <a:p>
            <a:pPr lvl="0"/>
            <a:r>
              <a:rPr lang="en-US" altLang="en-US" sz="1000">
                <a:solidFill>
                  <a:srgbClr val="000000"/>
                </a:solidFill>
                <a:latin typeface="Arial" panose="020B0604020202020204" pitchFamily="34" charset="0"/>
              </a:rPr>
              <a:t>Strategic management:</a:t>
            </a:r>
          </a:p>
          <a:p>
            <a:pPr marL="628650" lvl="1" indent="-171450">
              <a:buFontTx/>
              <a:buChar char="•"/>
            </a:pPr>
            <a:r>
              <a:rPr lang="en-US" altLang="en-US" sz="1000">
                <a:solidFill>
                  <a:srgbClr val="000000"/>
                </a:solidFill>
                <a:latin typeface="Arial" panose="020B0604020202020204" pitchFamily="34" charset="0"/>
              </a:rPr>
              <a:t>highly dependent on information from external sources that supply news of market trends and the strategies of competing corporations</a:t>
            </a:r>
          </a:p>
          <a:p>
            <a:pPr marL="628650" lvl="1" indent="-171450">
              <a:buFontTx/>
              <a:buChar char="•"/>
            </a:pPr>
            <a:r>
              <a:rPr lang="en-US" altLang="en-US" sz="1000">
                <a:solidFill>
                  <a:srgbClr val="000000"/>
                </a:solidFill>
                <a:latin typeface="Arial" panose="020B0604020202020204" pitchFamily="34" charset="0"/>
              </a:rPr>
              <a:t>high need for information of a predictive nature </a:t>
            </a:r>
          </a:p>
          <a:p>
            <a:pPr marL="628650" lvl="1" indent="-171450">
              <a:buFontTx/>
              <a:buChar char="•"/>
            </a:pPr>
            <a:r>
              <a:rPr lang="en-US" altLang="en-US" sz="1000">
                <a:solidFill>
                  <a:srgbClr val="000000"/>
                </a:solidFill>
                <a:latin typeface="Arial" panose="020B0604020202020204" pitchFamily="34" charset="0"/>
              </a:rPr>
              <a:t>need for periodically reported information</a:t>
            </a:r>
          </a:p>
          <a:p>
            <a:pPr marL="628650" lvl="1" indent="-171450">
              <a:buFontTx/>
              <a:buChar char="•"/>
            </a:pPr>
            <a:endParaRPr lang="en-US" altLang="en-US" sz="100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9661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We need to think of organizations as hosts to multiple, often competing subcultures.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Competing subcultures may be in conflict, attempting to gain adherents to their vision of what the organization should be.</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Verbal symbolism—includes shared language used to construct, convey, and preserve subculture myths, metaphors, visions, and humor.</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Nonverbal symbolism—includes shared artifacts, rites, and ceremonies.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Understanding and recognizing predominant organizational subcultures may help the systems analyst overcome the resistance to change that arises when a new information system is installed.</a:t>
            </a:r>
          </a:p>
          <a:p>
            <a:pPr lvl="0"/>
            <a:endParaRPr lang="en-US" altLang="en-US">
              <a:solidFill>
                <a:srgbClr val="000000"/>
              </a:solidFill>
              <a:latin typeface="Arial" panose="020B0604020202020204" pitchFamily="34" charset="0"/>
            </a:endParaRPr>
          </a:p>
          <a:p>
            <a:pPr lvl="0"/>
            <a:endParaRPr lang="en-US" altLang="en-US">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9042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Numerous environments, with varying degrees of stability, constitute the milieu in which organizations exist.</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Although changes in environment can be planned for, they cannot be directly controlled by the organization.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2884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In some instances, organizations of remote workers have been able to succeed without the traditional investment in infrastructure.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8177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Just how important it will be to meet the social needs of virtual workers is still open to research and debate.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945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Taking a systems perspective allows systems analysts to start broadly clarifying and understanding the various businesses with which they will come into contact.</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Without recognizing the interrelatedness of the subsystems; subsystems cannot properly accomplish their goals.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Managers of different subsystems need to have the same picture of the functioning and interrelatedness of the organization.</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In his/her new position, the former manager may still think of his/her old department as the most important. The potential for this problem to occur exists in almost any business. If the analyst interviews this manager early on, he/she may get a distorted view of the company structure. </a:t>
            </a:r>
          </a:p>
          <a:p>
            <a:pPr lvl="0"/>
            <a:endParaRPr lang="en-US" altLang="en-US">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4958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a:solidFill>
                  <a:srgbClr val="000000"/>
                </a:solidFill>
              </a:rPr>
              <a:t>ERP systems include:</a:t>
            </a:r>
          </a:p>
          <a:p>
            <a:pPr marL="628650" lvl="1" indent="-171450">
              <a:buFont typeface="Arial" pitchFamily="34" charset="0"/>
              <a:buChar char="•"/>
              <a:defRPr/>
            </a:pPr>
            <a:r>
              <a:rPr lang="en-US">
                <a:solidFill>
                  <a:srgbClr val="000000"/>
                </a:solidFill>
              </a:rPr>
              <a:t>manufacturing components</a:t>
            </a:r>
          </a:p>
          <a:p>
            <a:pPr marL="628650" lvl="1" indent="-171450">
              <a:buFont typeface="Arial" pitchFamily="34" charset="0"/>
              <a:buChar char="•"/>
              <a:defRPr/>
            </a:pPr>
            <a:r>
              <a:rPr lang="en-US">
                <a:solidFill>
                  <a:srgbClr val="000000"/>
                </a:solidFill>
              </a:rPr>
              <a:t>sales and operations planning</a:t>
            </a:r>
          </a:p>
          <a:p>
            <a:pPr marL="628650" lvl="1" indent="-171450">
              <a:buFont typeface="Arial" pitchFamily="34" charset="0"/>
              <a:buChar char="•"/>
              <a:defRPr/>
            </a:pPr>
            <a:r>
              <a:rPr lang="en-US">
                <a:solidFill>
                  <a:srgbClr val="000000"/>
                </a:solidFill>
              </a:rPr>
              <a:t>distribution</a:t>
            </a:r>
          </a:p>
          <a:p>
            <a:pPr marL="628650" lvl="1" indent="-171450">
              <a:buFont typeface="Arial" pitchFamily="34" charset="0"/>
              <a:buChar char="•"/>
              <a:defRPr/>
            </a:pPr>
            <a:r>
              <a:rPr lang="en-US">
                <a:solidFill>
                  <a:srgbClr val="000000"/>
                </a:solidFill>
              </a:rPr>
              <a:t>managing the supply train</a:t>
            </a:r>
          </a:p>
          <a:p>
            <a:pPr lvl="0">
              <a:defRPr/>
            </a:pPr>
            <a:endParaRPr lang="en-US">
              <a:solidFill>
                <a:srgbClr val="000000"/>
              </a:solidFill>
            </a:endParaRPr>
          </a:p>
          <a:p>
            <a:pPr lvl="0">
              <a:defRPr/>
            </a:pPr>
            <a:r>
              <a:rPr lang="en-US">
                <a:solidFill>
                  <a:srgbClr val="000000"/>
                </a:solidFill>
              </a:rPr>
              <a:t>Problems with implementation:</a:t>
            </a:r>
          </a:p>
          <a:p>
            <a:pPr marL="628650" lvl="1" indent="-171450">
              <a:buFont typeface="Arial" pitchFamily="34" charset="0"/>
              <a:buChar char="•"/>
              <a:defRPr/>
            </a:pPr>
            <a:r>
              <a:rPr lang="en-US">
                <a:solidFill>
                  <a:srgbClr val="000000"/>
                </a:solidFill>
              </a:rPr>
              <a:t>difficult to analyze a system currently in use and then fit the ERP model to that system</a:t>
            </a:r>
          </a:p>
          <a:p>
            <a:pPr marL="628650" lvl="1" indent="-171450">
              <a:buFont typeface="Arial" pitchFamily="34" charset="0"/>
              <a:buChar char="•"/>
              <a:defRPr/>
            </a:pPr>
            <a:r>
              <a:rPr lang="en-US">
                <a:solidFill>
                  <a:srgbClr val="000000"/>
                </a:solidFill>
              </a:rPr>
              <a:t>companies tend to design their business processes before ERP is implemented</a:t>
            </a:r>
          </a:p>
          <a:p>
            <a:pPr lvl="1">
              <a:defRPr/>
            </a:pPr>
            <a:r>
              <a:rPr lang="en-US">
                <a:solidFill>
                  <a:srgbClr val="000000"/>
                </a:solidFill>
              </a:rPr>
              <a:t>	</a:t>
            </a:r>
          </a:p>
          <a:p>
            <a:pPr lvl="0">
              <a:defRPr/>
            </a:pPr>
            <a:r>
              <a:rPr lang="en-US">
                <a:solidFill>
                  <a:srgbClr val="000000"/>
                </a:solidFill>
              </a:rPr>
              <a:t>ERP, although growing in use, is viewed with some skepticism.</a:t>
            </a:r>
          </a:p>
          <a:p>
            <a:pPr lvl="0">
              <a:defRPr/>
            </a:pPr>
            <a:endParaRPr lang="en-US" dirty="0">
              <a:solidFill>
                <a:srgbClr val="000000"/>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7680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various graphical models show the boundaries of the system and the information used in the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67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ED80-5FB2-4F3C-B473-2832AD66A6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908DF0-BCAE-4DC4-894E-407B38BBC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362CB8B-D230-4CC3-A863-3700C4795964}"/>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5" name="Footer Placeholder 4">
            <a:extLst>
              <a:ext uri="{FF2B5EF4-FFF2-40B4-BE49-F238E27FC236}">
                <a16:creationId xmlns:a16="http://schemas.microsoft.com/office/drawing/2014/main" id="{D243346B-C366-4AA2-85EE-5BE3995890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210007-8F26-4059-B05B-97DD3BBD7845}"/>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399821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6828-732B-403F-8BF0-B3F3659952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E9835A-6D10-43D4-841C-B5FCC4C1F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2C7298-4E58-42B3-A3C8-E524E71902DF}"/>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5" name="Footer Placeholder 4">
            <a:extLst>
              <a:ext uri="{FF2B5EF4-FFF2-40B4-BE49-F238E27FC236}">
                <a16:creationId xmlns:a16="http://schemas.microsoft.com/office/drawing/2014/main" id="{C92AC6B5-243C-4179-BB92-CFF910C3DA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59620C-2CC0-45D6-9C5C-3F8031F3A320}"/>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20216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A60BD3-A872-4A16-BCB1-D216269EF0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9F23C2-7D42-4490-A996-3B9067A1B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8F69C5-03D5-40F5-912C-8F58B7E2DCBE}"/>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5" name="Footer Placeholder 4">
            <a:extLst>
              <a:ext uri="{FF2B5EF4-FFF2-40B4-BE49-F238E27FC236}">
                <a16:creationId xmlns:a16="http://schemas.microsoft.com/office/drawing/2014/main" id="{DDD7039E-0E4C-43D6-A98E-CF7E838384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A47DF0-D1AD-40ED-80EA-C05F518056C1}"/>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139663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55796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dk1"/>
                </a:solidFill>
                <a:latin typeface="Arial"/>
                <a:ea typeface="Arial"/>
                <a:cs typeface="Arial"/>
                <a:sym typeface="Arial"/>
              </a:rPr>
              <a:pPr>
                <a:buSzPct val="25000"/>
              </a:pPr>
              <a:t>‹#›</a:t>
            </a:fld>
            <a:endParaRPr lang="en-US" sz="900">
              <a:solidFill>
                <a:schemeClr val="dk1"/>
              </a:solidFill>
              <a:latin typeface="Arial"/>
              <a:ea typeface="Arial"/>
              <a:cs typeface="Arial"/>
              <a:sym typeface="Arial"/>
            </a:endParaRPr>
          </a:p>
        </p:txBody>
      </p:sp>
    </p:spTree>
    <p:extLst>
      <p:ext uri="{BB962C8B-B14F-4D97-AF65-F5344CB8AC3E}">
        <p14:creationId xmlns:p14="http://schemas.microsoft.com/office/powerpoint/2010/main" val="74348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06926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1DF9-F43A-4542-B254-19DFC8E814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5680D8-C20A-4774-910F-24303A2DCC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D88F1E-6CE6-47C4-A228-A627A8AB179A}"/>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5" name="Footer Placeholder 4">
            <a:extLst>
              <a:ext uri="{FF2B5EF4-FFF2-40B4-BE49-F238E27FC236}">
                <a16:creationId xmlns:a16="http://schemas.microsoft.com/office/drawing/2014/main" id="{5BA99A9F-26DE-4924-A920-357E24A468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99CD7D-BED4-4382-AF5B-1B1BEAA8BF13}"/>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354639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8F2D-0C4B-4F96-9919-5FD72B882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906D5A-4E4F-4DD8-9D78-D0DE1BA76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F09E30-A9EF-4C78-8391-F109A5F6BDCC}"/>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5" name="Footer Placeholder 4">
            <a:extLst>
              <a:ext uri="{FF2B5EF4-FFF2-40B4-BE49-F238E27FC236}">
                <a16:creationId xmlns:a16="http://schemas.microsoft.com/office/drawing/2014/main" id="{F8C5C924-AA63-4632-8946-866534269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D2665-21BC-472F-AFA2-41B7C7D8F04C}"/>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383664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DE11-7F4C-4BBB-8A6E-D1F5C4350A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4775AE-C9C4-4F6A-90B9-58C8D4AB5D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8544B6-C10F-40F4-B2CA-8DCBCDED6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C8AF19E-D349-4687-959F-C2748C8B53B7}"/>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6" name="Footer Placeholder 5">
            <a:extLst>
              <a:ext uri="{FF2B5EF4-FFF2-40B4-BE49-F238E27FC236}">
                <a16:creationId xmlns:a16="http://schemas.microsoft.com/office/drawing/2014/main" id="{7E0D23AD-1C35-4946-BA35-77A684A1FB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E55CE3-BF59-4739-96FA-BE33E12A236F}"/>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339031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0F09-DDB6-454B-9B84-50879011D08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47D27A-C8ED-44C2-8107-49DCCC0D7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AAAB0B-BDBB-452C-B369-AE8BC04201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171FD8-0D5E-45BF-AD8C-D52A8A0A9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ACA46-A002-42D0-BCB8-B108C89D3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03232B-9CC0-4177-ACD0-3EBB0370E5C1}"/>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8" name="Footer Placeholder 7">
            <a:extLst>
              <a:ext uri="{FF2B5EF4-FFF2-40B4-BE49-F238E27FC236}">
                <a16:creationId xmlns:a16="http://schemas.microsoft.com/office/drawing/2014/main" id="{15640EE3-6BA2-47C1-8F4D-2749107344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5CF515-E0EA-49DD-B159-B6C2D6CA4773}"/>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345699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99F4-F4EB-4CBB-B4C1-C853715623D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13045EA-2DBF-43A3-B88F-F8645D2AEB43}"/>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4" name="Footer Placeholder 3">
            <a:extLst>
              <a:ext uri="{FF2B5EF4-FFF2-40B4-BE49-F238E27FC236}">
                <a16:creationId xmlns:a16="http://schemas.microsoft.com/office/drawing/2014/main" id="{CA9AAA79-B74B-42CC-AD3B-ECC2A509F1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E73990E-AFB4-4018-A576-328F1FEFB487}"/>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74272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5836B-8026-43E4-AE06-DE5FB9ABD145}"/>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3" name="Footer Placeholder 2">
            <a:extLst>
              <a:ext uri="{FF2B5EF4-FFF2-40B4-BE49-F238E27FC236}">
                <a16:creationId xmlns:a16="http://schemas.microsoft.com/office/drawing/2014/main" id="{1A7870B2-36F2-4FDF-922D-B591BE9B412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3C0B6B-6E39-48A7-96B1-D06B933642A6}"/>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148106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AED3-8431-453A-B25D-25C1BCD5F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F39EDB0-3CC4-49DA-A1E2-DA82489B5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87E2C2-7B17-45CF-B428-1E18B4683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16507-0AB2-4939-BBBB-A399F1A48DA4}"/>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6" name="Footer Placeholder 5">
            <a:extLst>
              <a:ext uri="{FF2B5EF4-FFF2-40B4-BE49-F238E27FC236}">
                <a16:creationId xmlns:a16="http://schemas.microsoft.com/office/drawing/2014/main" id="{95B1E00D-0006-4BC4-8E93-6869946B79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D38C11-6877-4E66-94FD-CA5F50B6D224}"/>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372305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4384-9172-457B-90E8-DCA90F034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E4B2B3-97B5-43C4-91D0-E8C57DD827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97127C-3124-4319-928C-677F1F3AC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07B6F-0CCE-45ED-9DD4-6F3185DB28D8}"/>
              </a:ext>
            </a:extLst>
          </p:cNvPr>
          <p:cNvSpPr>
            <a:spLocks noGrp="1"/>
          </p:cNvSpPr>
          <p:nvPr>
            <p:ph type="dt" sz="half" idx="10"/>
          </p:nvPr>
        </p:nvSpPr>
        <p:spPr/>
        <p:txBody>
          <a:bodyPr/>
          <a:lstStyle/>
          <a:p>
            <a:fld id="{D8C63A23-F1DB-4D03-A3C6-C332837EF7C2}" type="datetimeFigureOut">
              <a:rPr lang="en-GB" smtClean="0"/>
              <a:t>03/08/2020</a:t>
            </a:fld>
            <a:endParaRPr lang="en-GB"/>
          </a:p>
        </p:txBody>
      </p:sp>
      <p:sp>
        <p:nvSpPr>
          <p:cNvPr id="6" name="Footer Placeholder 5">
            <a:extLst>
              <a:ext uri="{FF2B5EF4-FFF2-40B4-BE49-F238E27FC236}">
                <a16:creationId xmlns:a16="http://schemas.microsoft.com/office/drawing/2014/main" id="{253176FD-B938-4D2E-8812-1C11C84518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3706D7-B911-4B60-A890-E3669ECEA595}"/>
              </a:ext>
            </a:extLst>
          </p:cNvPr>
          <p:cNvSpPr>
            <a:spLocks noGrp="1"/>
          </p:cNvSpPr>
          <p:nvPr>
            <p:ph type="sldNum" sz="quarter" idx="12"/>
          </p:nvPr>
        </p:nvSpPr>
        <p:spPr/>
        <p:txBody>
          <a:bodyPr/>
          <a:lstStyle/>
          <a:p>
            <a:fld id="{C16DFE37-94FB-498E-B48E-C2A8698CA39C}" type="slidenum">
              <a:rPr lang="en-GB" smtClean="0"/>
              <a:t>‹#›</a:t>
            </a:fld>
            <a:endParaRPr lang="en-GB"/>
          </a:p>
        </p:txBody>
      </p:sp>
    </p:spTree>
    <p:extLst>
      <p:ext uri="{BB962C8B-B14F-4D97-AF65-F5344CB8AC3E}">
        <p14:creationId xmlns:p14="http://schemas.microsoft.com/office/powerpoint/2010/main" val="363009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BAE90-E7A0-4647-9C97-CC5D5346E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DA62F0-86DF-4770-91A8-08EFD3C2C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B84121-C377-447A-AC5F-0DF5A82F3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63A23-F1DB-4D03-A3C6-C332837EF7C2}" type="datetimeFigureOut">
              <a:rPr lang="en-GB" smtClean="0"/>
              <a:t>03/08/2020</a:t>
            </a:fld>
            <a:endParaRPr lang="en-GB"/>
          </a:p>
        </p:txBody>
      </p:sp>
      <p:sp>
        <p:nvSpPr>
          <p:cNvPr id="5" name="Footer Placeholder 4">
            <a:extLst>
              <a:ext uri="{FF2B5EF4-FFF2-40B4-BE49-F238E27FC236}">
                <a16:creationId xmlns:a16="http://schemas.microsoft.com/office/drawing/2014/main" id="{29AD6690-B458-4F2F-863F-AD4325C45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C4B11B-4271-4C0A-BE12-9F8664860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FE37-94FB-498E-B48E-C2A8698CA39C}" type="slidenum">
              <a:rPr lang="en-GB" smtClean="0"/>
              <a:t>‹#›</a:t>
            </a:fld>
            <a:endParaRPr lang="en-GB"/>
          </a:p>
        </p:txBody>
      </p:sp>
    </p:spTree>
    <p:extLst>
      <p:ext uri="{BB962C8B-B14F-4D97-AF65-F5344CB8AC3E}">
        <p14:creationId xmlns:p14="http://schemas.microsoft.com/office/powerpoint/2010/main" val="3646365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66DB-2E64-41BB-B780-A4A4DD2FFB65}"/>
              </a:ext>
            </a:extLst>
          </p:cNvPr>
          <p:cNvSpPr>
            <a:spLocks noGrp="1"/>
          </p:cNvSpPr>
          <p:nvPr>
            <p:ph type="ctrTitle"/>
          </p:nvPr>
        </p:nvSpPr>
        <p:spPr/>
        <p:txBody>
          <a:bodyPr/>
          <a:lstStyle/>
          <a:p>
            <a:r>
              <a:rPr lang="en-GB" dirty="0"/>
              <a:t>Understanding and </a:t>
            </a:r>
            <a:r>
              <a:rPr lang="en-GB" dirty="0" err="1"/>
              <a:t>Modeling</a:t>
            </a:r>
            <a:r>
              <a:rPr lang="en-GB" dirty="0"/>
              <a:t> Organisational Systems</a:t>
            </a:r>
          </a:p>
        </p:txBody>
      </p:sp>
      <p:sp>
        <p:nvSpPr>
          <p:cNvPr id="3" name="Subtitle 2">
            <a:extLst>
              <a:ext uri="{FF2B5EF4-FFF2-40B4-BE49-F238E27FC236}">
                <a16:creationId xmlns:a16="http://schemas.microsoft.com/office/drawing/2014/main" id="{45FE644D-EFE4-48B4-B785-CC1CDE116EF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3957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Virtual Organizations and Virtual Teams</a:t>
            </a:r>
          </a:p>
        </p:txBody>
      </p:sp>
      <p:sp>
        <p:nvSpPr>
          <p:cNvPr id="3" name="Text Placeholder 2"/>
          <p:cNvSpPr>
            <a:spLocks noGrp="1"/>
          </p:cNvSpPr>
          <p:nvPr>
            <p:ph type="body" idx="1"/>
          </p:nvPr>
        </p:nvSpPr>
        <p:spPr>
          <a:xfrm>
            <a:off x="1981200" y="1600201"/>
            <a:ext cx="8229600" cy="1854323"/>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A virtual organization has parts of the organization in different physical locations</a:t>
            </a:r>
          </a:p>
          <a:p>
            <a:pPr marL="255651" indent="-255651">
              <a:spcAft>
                <a:spcPct val="0"/>
              </a:spcAft>
              <a:buSzPts val="2400"/>
            </a:pPr>
            <a:r>
              <a:rPr lang="en-US" altLang="en-US" sz="2400" dirty="0">
                <a:solidFill>
                  <a:srgbClr val="000000"/>
                </a:solidFill>
                <a:latin typeface="Arial (Body)"/>
              </a:rPr>
              <a:t>Computer networks and communications technology are used to bring virtual teams together to work on projects</a:t>
            </a:r>
          </a:p>
        </p:txBody>
      </p:sp>
    </p:spTree>
    <p:extLst>
      <p:ext uri="{BB962C8B-B14F-4D97-AF65-F5344CB8AC3E}">
        <p14:creationId xmlns:p14="http://schemas.microsoft.com/office/powerpoint/2010/main" val="124451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sz="3200" dirty="0">
                <a:latin typeface="Times New Roman" panose="02020603050405020304" pitchFamily="18" charset="0"/>
                <a:cs typeface="Times New Roman" panose="02020603050405020304" pitchFamily="18" charset="0"/>
                <a:sym typeface="Arial"/>
              </a:rPr>
              <a:t>Benefits of Virtual Organizations and Teams</a:t>
            </a:r>
          </a:p>
        </p:txBody>
      </p:sp>
      <p:sp>
        <p:nvSpPr>
          <p:cNvPr id="3" name="Text Placeholder 2"/>
          <p:cNvSpPr>
            <a:spLocks noGrp="1"/>
          </p:cNvSpPr>
          <p:nvPr>
            <p:ph type="body" idx="1"/>
          </p:nvPr>
        </p:nvSpPr>
        <p:spPr>
          <a:xfrm>
            <a:off x="1981200" y="1600200"/>
            <a:ext cx="8229600" cy="2046684"/>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Possibility of reducing costs of physical facilities</a:t>
            </a:r>
          </a:p>
          <a:p>
            <a:pPr marL="255651" indent="-255651">
              <a:spcAft>
                <a:spcPct val="0"/>
              </a:spcAft>
              <a:buSzPts val="2400"/>
            </a:pPr>
            <a:r>
              <a:rPr lang="en-US" altLang="en-US" sz="2400" dirty="0">
                <a:solidFill>
                  <a:srgbClr val="000000"/>
                </a:solidFill>
                <a:latin typeface="Arial (Body)"/>
              </a:rPr>
              <a:t>More rapid response to customer needs</a:t>
            </a:r>
          </a:p>
          <a:p>
            <a:pPr marL="255651" indent="-255651">
              <a:spcAft>
                <a:spcPct val="0"/>
              </a:spcAft>
              <a:buSzPts val="2400"/>
            </a:pPr>
            <a:r>
              <a:rPr lang="en-US" altLang="en-US" sz="2400" dirty="0">
                <a:solidFill>
                  <a:srgbClr val="000000"/>
                </a:solidFill>
                <a:latin typeface="Arial (Body)"/>
              </a:rPr>
              <a:t>Helping virtual employees to fulfill their familial obligations to children or aging parents</a:t>
            </a:r>
          </a:p>
        </p:txBody>
      </p:sp>
    </p:spTree>
    <p:extLst>
      <p:ext uri="{BB962C8B-B14F-4D97-AF65-F5344CB8AC3E}">
        <p14:creationId xmlns:p14="http://schemas.microsoft.com/office/powerpoint/2010/main" val="180375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Taking a Systems Perspective</a:t>
            </a:r>
          </a:p>
        </p:txBody>
      </p:sp>
      <p:sp>
        <p:nvSpPr>
          <p:cNvPr id="3" name="Text Placeholder 2"/>
          <p:cNvSpPr>
            <a:spLocks noGrp="1"/>
          </p:cNvSpPr>
          <p:nvPr>
            <p:ph type="body" idx="1"/>
          </p:nvPr>
        </p:nvSpPr>
        <p:spPr>
          <a:xfrm>
            <a:off x="1981200" y="1600200"/>
            <a:ext cx="8229600" cy="3716372"/>
          </a:xfrm>
        </p:spPr>
        <p:txBody>
          <a:bodyPr vert="horz" wrap="square" lIns="91425" tIns="91425" rIns="91425" bIns="91425" rtlCol="0">
            <a:noAutofit/>
          </a:bodyPr>
          <a:lstStyle/>
          <a:p>
            <a:pPr marL="255651" indent="-255651">
              <a:spcAft>
                <a:spcPct val="0"/>
              </a:spcAft>
              <a:buSzPts val="2400"/>
            </a:pPr>
            <a:r>
              <a:rPr lang="en-GB" altLang="en-US" sz="2400" dirty="0">
                <a:solidFill>
                  <a:srgbClr val="000000"/>
                </a:solidFill>
                <a:latin typeface="Arial (Body)"/>
              </a:rPr>
              <a:t>Allows system analyst to understand businesses they will come into contact with</a:t>
            </a:r>
          </a:p>
          <a:p>
            <a:pPr marL="255651" indent="-255651">
              <a:spcAft>
                <a:spcPct val="0"/>
              </a:spcAft>
              <a:buSzPts val="2400"/>
            </a:pPr>
            <a:r>
              <a:rPr lang="en-US" altLang="en-US" sz="2400" dirty="0">
                <a:solidFill>
                  <a:srgbClr val="000000"/>
                </a:solidFill>
                <a:latin typeface="Arial (Body)"/>
              </a:rPr>
              <a:t>It is important that members of subsystems realize that they are interrelated with other subsystems</a:t>
            </a:r>
          </a:p>
          <a:p>
            <a:pPr marL="255651" indent="-255651">
              <a:spcAft>
                <a:spcPct val="0"/>
              </a:spcAft>
              <a:buSzPts val="2400"/>
            </a:pPr>
            <a:r>
              <a:rPr lang="en-US" altLang="en-US" sz="2400" dirty="0">
                <a:solidFill>
                  <a:srgbClr val="000000"/>
                </a:solidFill>
                <a:latin typeface="Arial (Body)"/>
              </a:rPr>
              <a:t>Problems occur when each manager thinks that his/her department is the most important</a:t>
            </a:r>
          </a:p>
          <a:p>
            <a:pPr marL="255651" indent="-255651">
              <a:spcAft>
                <a:spcPct val="0"/>
              </a:spcAft>
              <a:buSzPts val="2400"/>
            </a:pPr>
            <a:r>
              <a:rPr lang="en-US" altLang="en-US" sz="2400" dirty="0">
                <a:solidFill>
                  <a:srgbClr val="000000"/>
                </a:solidFill>
                <a:latin typeface="Arial (Body)"/>
              </a:rPr>
              <a:t>Bigger problems may occur when that manager rises through the ranks</a:t>
            </a:r>
          </a:p>
        </p:txBody>
      </p:sp>
    </p:spTree>
    <p:extLst>
      <p:ext uri="{BB962C8B-B14F-4D97-AF65-F5344CB8AC3E}">
        <p14:creationId xmlns:p14="http://schemas.microsoft.com/office/powerpoint/2010/main" val="1936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5" tIns="91425" rIns="91425" bIns="91425" rtlCol="0" anchor="b" anchorCtr="0">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2.2 Taking a Systems Perspective</a:t>
            </a:r>
          </a:p>
        </p:txBody>
      </p:sp>
      <p:pic>
        <p:nvPicPr>
          <p:cNvPr id="4" name="Picture 3" descr="The diagram shows that outputs from marketing entering a pool to become the inputs for production, and outputs from production go into the same pool to become the inputs for marketing."/>
          <p:cNvPicPr>
            <a:picLocks noChangeAspect="1"/>
          </p:cNvPicPr>
          <p:nvPr/>
        </p:nvPicPr>
        <p:blipFill rotWithShape="1">
          <a:blip r:embed="rId2">
            <a:extLst>
              <a:ext uri="{28A0092B-C50C-407E-A947-70E740481C1C}">
                <a14:useLocalDpi xmlns:a14="http://schemas.microsoft.com/office/drawing/2010/main" val="0"/>
              </a:ext>
            </a:extLst>
          </a:blip>
          <a:srcRect b="4932"/>
          <a:stretch/>
        </p:blipFill>
        <p:spPr>
          <a:xfrm>
            <a:off x="2534113" y="1684199"/>
            <a:ext cx="7123774" cy="4478559"/>
          </a:xfrm>
          <a:prstGeom prst="rect">
            <a:avLst/>
          </a:prstGeom>
        </p:spPr>
      </p:pic>
    </p:spTree>
    <p:extLst>
      <p:ext uri="{BB962C8B-B14F-4D97-AF65-F5344CB8AC3E}">
        <p14:creationId xmlns:p14="http://schemas.microsoft.com/office/powerpoint/2010/main" val="345524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200" dirty="0"/>
              <a:t>Figure 2.3 Perspective </a:t>
            </a:r>
            <a:r>
              <a:rPr lang="en-US" altLang="en-US" sz="3200" dirty="0">
                <a:solidFill>
                  <a:schemeClr val="tx2"/>
                </a:solidFill>
              </a:rPr>
              <a:t>of Functional Managers</a:t>
            </a:r>
            <a:endParaRPr lang="en-US" dirty="0"/>
          </a:p>
        </p:txBody>
      </p:sp>
      <p:pic>
        <p:nvPicPr>
          <p:cNvPr id="6" name="Picture 5" descr="The diagram shows various departments by the gears of different sizes connected to each other. How a marketing manager may view the organization: The size of the gear for &quot;Marketing&quot; department is the largest. This gear is connected to the gears for production, distribution, and finance. The gear for production is further connected to the gear for purchasing. How a production manager may see the organization: The size of the gear for &quot;Production&quot; department is the largest. This gear is connected to the gears for purchasing, distribution, and finance. The gear for distribution is further connected to the gear for marketing."/>
          <p:cNvPicPr>
            <a:picLocks noChangeAspect="1"/>
          </p:cNvPicPr>
          <p:nvPr/>
        </p:nvPicPr>
        <p:blipFill rotWithShape="1">
          <a:blip r:embed="rId2">
            <a:extLst>
              <a:ext uri="{28A0092B-C50C-407E-A947-70E740481C1C}">
                <a14:useLocalDpi xmlns:a14="http://schemas.microsoft.com/office/drawing/2010/main" val="0"/>
              </a:ext>
            </a:extLst>
          </a:blip>
          <a:srcRect b="2472"/>
          <a:stretch/>
        </p:blipFill>
        <p:spPr>
          <a:xfrm>
            <a:off x="4765564" y="1469747"/>
            <a:ext cx="3287601" cy="4735510"/>
          </a:xfrm>
          <a:prstGeom prst="rect">
            <a:avLst/>
          </a:prstGeom>
        </p:spPr>
      </p:pic>
    </p:spTree>
    <p:extLst>
      <p:ext uri="{BB962C8B-B14F-4D97-AF65-F5344CB8AC3E}">
        <p14:creationId xmlns:p14="http://schemas.microsoft.com/office/powerpoint/2010/main" val="70642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Enterprise Resource Planning</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2416016"/>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Enterprise Resource Planning (E</a:t>
            </a:r>
            <a:r>
              <a:rPr lang="en-US" altLang="en-US" sz="100" dirty="0">
                <a:solidFill>
                  <a:srgbClr val="000000"/>
                </a:solidFill>
                <a:latin typeface="Arial (Body)"/>
              </a:rPr>
              <a:t> </a:t>
            </a:r>
            <a:r>
              <a:rPr lang="en-US" altLang="en-US" sz="2400" dirty="0">
                <a:solidFill>
                  <a:srgbClr val="000000"/>
                </a:solidFill>
                <a:latin typeface="Arial (Body)"/>
              </a:rPr>
              <a:t>R</a:t>
            </a:r>
            <a:r>
              <a:rPr lang="en-US" altLang="en-US" sz="100" dirty="0">
                <a:solidFill>
                  <a:srgbClr val="000000"/>
                </a:solidFill>
                <a:latin typeface="Arial (Body)"/>
              </a:rPr>
              <a:t> </a:t>
            </a:r>
            <a:r>
              <a:rPr lang="en-US" altLang="en-US" sz="2400" dirty="0">
                <a:solidFill>
                  <a:srgbClr val="000000"/>
                </a:solidFill>
                <a:latin typeface="Arial (Body)"/>
              </a:rPr>
              <a:t>P) is an integrated organizational information system</a:t>
            </a:r>
          </a:p>
          <a:p>
            <a:pPr marL="255651" indent="-255651">
              <a:spcAft>
                <a:spcPct val="0"/>
              </a:spcAft>
              <a:buSzPts val="2400"/>
            </a:pPr>
            <a:r>
              <a:rPr lang="en-US" altLang="en-US" sz="2400" dirty="0">
                <a:solidFill>
                  <a:srgbClr val="000000"/>
                </a:solidFill>
                <a:latin typeface="Arial (Body)"/>
              </a:rPr>
              <a:t>Software that helps the flow of information between the functional areas within the organization</a:t>
            </a:r>
          </a:p>
          <a:p>
            <a:pPr marL="255651" indent="-255651">
              <a:spcAft>
                <a:spcPct val="0"/>
              </a:spcAft>
              <a:buSzPts val="2400"/>
            </a:pPr>
            <a:r>
              <a:rPr lang="en-US" altLang="en-US" sz="2400" dirty="0">
                <a:solidFill>
                  <a:srgbClr val="000000"/>
                </a:solidFill>
                <a:latin typeface="Arial (Body)"/>
              </a:rPr>
              <a:t>Recently E</a:t>
            </a:r>
            <a:r>
              <a:rPr lang="en-US" altLang="en-US" sz="100" dirty="0">
                <a:solidFill>
                  <a:srgbClr val="000000"/>
                </a:solidFill>
                <a:latin typeface="Arial (Body)"/>
              </a:rPr>
              <a:t> </a:t>
            </a:r>
            <a:r>
              <a:rPr lang="en-US" altLang="en-US" sz="2400" dirty="0">
                <a:solidFill>
                  <a:srgbClr val="000000"/>
                </a:solidFill>
                <a:latin typeface="Arial (Body)"/>
              </a:rPr>
              <a:t>R</a:t>
            </a:r>
            <a:r>
              <a:rPr lang="en-US" altLang="en-US" sz="100" dirty="0">
                <a:solidFill>
                  <a:srgbClr val="000000"/>
                </a:solidFill>
                <a:latin typeface="Arial (Body)"/>
              </a:rPr>
              <a:t> </a:t>
            </a:r>
            <a:r>
              <a:rPr lang="en-US" altLang="en-US" sz="2400" dirty="0">
                <a:solidFill>
                  <a:srgbClr val="000000"/>
                </a:solidFill>
                <a:latin typeface="Arial (Body)"/>
              </a:rPr>
              <a:t>P systems are moving to cloud computing</a:t>
            </a:r>
          </a:p>
        </p:txBody>
      </p:sp>
    </p:spTree>
    <p:extLst>
      <p:ext uri="{BB962C8B-B14F-4D97-AF65-F5344CB8AC3E}">
        <p14:creationId xmlns:p14="http://schemas.microsoft.com/office/powerpoint/2010/main" val="279095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E</a:t>
            </a:r>
            <a:r>
              <a:rPr lang="en-US" altLang="en-US" sz="100" dirty="0">
                <a:latin typeface="Times New Roman" panose="02020603050405020304" pitchFamily="18" charset="0"/>
                <a:cs typeface="Times New Roman" panose="02020603050405020304" pitchFamily="18" charset="0"/>
                <a:sym typeface="Arial"/>
              </a:rPr>
              <a:t> </a:t>
            </a:r>
            <a:r>
              <a:rPr lang="en-US" altLang="en-US" dirty="0">
                <a:latin typeface="Times New Roman" panose="02020603050405020304" pitchFamily="18" charset="0"/>
                <a:cs typeface="Times New Roman" panose="02020603050405020304" pitchFamily="18" charset="0"/>
                <a:sym typeface="Arial"/>
              </a:rPr>
              <a:t>R</a:t>
            </a:r>
            <a:r>
              <a:rPr lang="en-US" altLang="en-US" sz="100" dirty="0">
                <a:latin typeface="Times New Roman" panose="02020603050405020304" pitchFamily="18" charset="0"/>
                <a:cs typeface="Times New Roman" panose="02020603050405020304" pitchFamily="18" charset="0"/>
                <a:sym typeface="Arial"/>
              </a:rPr>
              <a:t> </a:t>
            </a:r>
            <a:r>
              <a:rPr lang="en-US" altLang="en-US" dirty="0">
                <a:latin typeface="Times New Roman" panose="02020603050405020304" pitchFamily="18" charset="0"/>
                <a:cs typeface="Times New Roman" panose="02020603050405020304" pitchFamily="18" charset="0"/>
                <a:sym typeface="Arial"/>
              </a:rPr>
              <a:t>P and the Organization</a:t>
            </a:r>
          </a:p>
        </p:txBody>
      </p:sp>
      <p:sp>
        <p:nvSpPr>
          <p:cNvPr id="3" name="Text Placeholder 2"/>
          <p:cNvSpPr>
            <a:spLocks noGrp="1"/>
          </p:cNvSpPr>
          <p:nvPr>
            <p:ph type="body" idx="1"/>
          </p:nvPr>
        </p:nvSpPr>
        <p:spPr>
          <a:xfrm>
            <a:off x="1981200" y="1600201"/>
            <a:ext cx="8229600" cy="2262127"/>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E</a:t>
            </a:r>
            <a:r>
              <a:rPr lang="en-US" altLang="en-US" sz="100" dirty="0">
                <a:solidFill>
                  <a:srgbClr val="000000"/>
                </a:solidFill>
                <a:latin typeface="Arial (Body)"/>
              </a:rPr>
              <a:t> </a:t>
            </a:r>
            <a:r>
              <a:rPr lang="en-US" altLang="en-US" sz="2400" dirty="0">
                <a:solidFill>
                  <a:srgbClr val="000000"/>
                </a:solidFill>
                <a:latin typeface="Arial (Body)"/>
              </a:rPr>
              <a:t>R</a:t>
            </a:r>
            <a:r>
              <a:rPr lang="en-US" altLang="en-US" sz="100" dirty="0">
                <a:solidFill>
                  <a:srgbClr val="000000"/>
                </a:solidFill>
                <a:latin typeface="Arial (Body)"/>
              </a:rPr>
              <a:t> </a:t>
            </a:r>
            <a:r>
              <a:rPr lang="en-US" altLang="en-US" sz="2400" dirty="0">
                <a:solidFill>
                  <a:srgbClr val="000000"/>
                </a:solidFill>
                <a:latin typeface="Arial (Body)"/>
              </a:rPr>
              <a:t>P can affect every aspect of the organization, including:</a:t>
            </a:r>
          </a:p>
          <a:p>
            <a:pPr marL="741553" lvl="1" indent="-284353">
              <a:spcAft>
                <a:spcPct val="0"/>
              </a:spcAft>
              <a:buSzPts val="2400"/>
            </a:pPr>
            <a:r>
              <a:rPr lang="en-US" altLang="en-US" dirty="0">
                <a:solidFill>
                  <a:srgbClr val="000000"/>
                </a:solidFill>
                <a:latin typeface="Arial (Body)"/>
              </a:rPr>
              <a:t>Design of employees’ work</a:t>
            </a:r>
          </a:p>
          <a:p>
            <a:pPr marL="741553" lvl="1" indent="-284353">
              <a:spcAft>
                <a:spcPct val="0"/>
              </a:spcAft>
              <a:buSzPts val="2400"/>
            </a:pPr>
            <a:r>
              <a:rPr lang="en-US" altLang="en-US" dirty="0">
                <a:solidFill>
                  <a:srgbClr val="000000"/>
                </a:solidFill>
                <a:latin typeface="Arial (Body)"/>
              </a:rPr>
              <a:t>Skills required for job competency</a:t>
            </a:r>
          </a:p>
          <a:p>
            <a:pPr marL="741553" lvl="1" indent="-284353">
              <a:spcAft>
                <a:spcPct val="0"/>
              </a:spcAft>
              <a:buSzPts val="2400"/>
            </a:pPr>
            <a:r>
              <a:rPr lang="en-US" altLang="en-US" dirty="0">
                <a:solidFill>
                  <a:srgbClr val="000000"/>
                </a:solidFill>
                <a:latin typeface="Arial (Body)"/>
              </a:rPr>
              <a:t>Strategic positioning of the company</a:t>
            </a:r>
          </a:p>
        </p:txBody>
      </p:sp>
    </p:spTree>
    <p:extLst>
      <p:ext uri="{BB962C8B-B14F-4D97-AF65-F5344CB8AC3E}">
        <p14:creationId xmlns:p14="http://schemas.microsoft.com/office/powerpoint/2010/main" val="395036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Issues to Be Overcome for E</a:t>
            </a:r>
            <a:r>
              <a:rPr lang="en-US" altLang="en-US" sz="100" dirty="0">
                <a:latin typeface="Times New Roman" panose="02020603050405020304" pitchFamily="18" charset="0"/>
                <a:cs typeface="Times New Roman" panose="02020603050405020304" pitchFamily="18" charset="0"/>
                <a:sym typeface="Arial"/>
              </a:rPr>
              <a:t> </a:t>
            </a:r>
            <a:r>
              <a:rPr lang="en-US" altLang="en-US" dirty="0">
                <a:latin typeface="Times New Roman" panose="02020603050405020304" pitchFamily="18" charset="0"/>
                <a:cs typeface="Times New Roman" panose="02020603050405020304" pitchFamily="18" charset="0"/>
                <a:sym typeface="Arial"/>
              </a:rPr>
              <a:t>R</a:t>
            </a:r>
            <a:r>
              <a:rPr lang="en-US" altLang="en-US" sz="100" dirty="0">
                <a:latin typeface="Times New Roman" panose="02020603050405020304" pitchFamily="18" charset="0"/>
                <a:cs typeface="Times New Roman" panose="02020603050405020304" pitchFamily="18" charset="0"/>
                <a:sym typeface="Arial"/>
              </a:rPr>
              <a:t> </a:t>
            </a:r>
            <a:r>
              <a:rPr lang="en-US" altLang="en-US" dirty="0">
                <a:latin typeface="Times New Roman" panose="02020603050405020304" pitchFamily="18" charset="0"/>
                <a:cs typeface="Times New Roman" panose="02020603050405020304" pitchFamily="18" charset="0"/>
                <a:sym typeface="Arial"/>
              </a:rPr>
              <a:t>P Success</a:t>
            </a:r>
          </a:p>
        </p:txBody>
      </p:sp>
      <p:sp>
        <p:nvSpPr>
          <p:cNvPr id="3" name="Text Placeholder 2"/>
          <p:cNvSpPr>
            <a:spLocks noGrp="1"/>
          </p:cNvSpPr>
          <p:nvPr>
            <p:ph type="body" idx="1"/>
          </p:nvPr>
        </p:nvSpPr>
        <p:spPr>
          <a:xfrm>
            <a:off x="1981200" y="1600201"/>
            <a:ext cx="8229600" cy="3970287"/>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Many issues must be overcome for the E</a:t>
            </a:r>
            <a:r>
              <a:rPr lang="en-US" altLang="en-US" sz="100" dirty="0">
                <a:solidFill>
                  <a:srgbClr val="000000"/>
                </a:solidFill>
                <a:latin typeface="Arial (Body)"/>
              </a:rPr>
              <a:t> </a:t>
            </a:r>
            <a:r>
              <a:rPr lang="en-US" altLang="en-US" sz="2400" dirty="0">
                <a:solidFill>
                  <a:srgbClr val="000000"/>
                </a:solidFill>
                <a:latin typeface="Arial (Body)"/>
              </a:rPr>
              <a:t>R</a:t>
            </a:r>
            <a:r>
              <a:rPr lang="en-US" altLang="en-US" sz="100" dirty="0">
                <a:solidFill>
                  <a:srgbClr val="000000"/>
                </a:solidFill>
                <a:latin typeface="Arial (Body)"/>
              </a:rPr>
              <a:t> </a:t>
            </a:r>
            <a:r>
              <a:rPr lang="en-US" altLang="en-US" sz="2400" dirty="0">
                <a:solidFill>
                  <a:srgbClr val="000000"/>
                </a:solidFill>
                <a:latin typeface="Arial (Body)"/>
              </a:rPr>
              <a:t>P installation is to be declared a success:</a:t>
            </a:r>
          </a:p>
          <a:p>
            <a:pPr marL="741553" lvl="1" indent="-284353">
              <a:spcAft>
                <a:spcPct val="0"/>
              </a:spcAft>
              <a:buSzPts val="2400"/>
            </a:pPr>
            <a:r>
              <a:rPr lang="en-US" altLang="en-US" dirty="0">
                <a:solidFill>
                  <a:srgbClr val="000000"/>
                </a:solidFill>
                <a:latin typeface="Arial (Body)"/>
              </a:rPr>
              <a:t>User acceptance</a:t>
            </a:r>
          </a:p>
          <a:p>
            <a:pPr marL="741553" lvl="1" indent="-284353">
              <a:spcAft>
                <a:spcPct val="0"/>
              </a:spcAft>
              <a:buSzPts val="2400"/>
            </a:pPr>
            <a:r>
              <a:rPr lang="en-US" altLang="en-US" dirty="0">
                <a:solidFill>
                  <a:srgbClr val="000000"/>
                </a:solidFill>
                <a:latin typeface="Arial (Body)"/>
              </a:rPr>
              <a:t>Integration with legacy systems and the supply chain</a:t>
            </a:r>
          </a:p>
          <a:p>
            <a:pPr marL="741553" lvl="1" indent="-284353">
              <a:spcAft>
                <a:spcPct val="0"/>
              </a:spcAft>
              <a:buSzPts val="2400"/>
            </a:pPr>
            <a:r>
              <a:rPr lang="en-US" altLang="en-US" dirty="0">
                <a:solidFill>
                  <a:srgbClr val="000000"/>
                </a:solidFill>
                <a:latin typeface="Arial (Body)"/>
              </a:rPr>
              <a:t>Upgrading functionality (and complexity) of E</a:t>
            </a:r>
            <a:r>
              <a:rPr lang="en-US" altLang="en-US" sz="100" dirty="0">
                <a:solidFill>
                  <a:srgbClr val="000000"/>
                </a:solidFill>
                <a:latin typeface="Arial (Body)"/>
              </a:rPr>
              <a:t> </a:t>
            </a:r>
            <a:r>
              <a:rPr lang="en-US" altLang="en-US" dirty="0">
                <a:solidFill>
                  <a:srgbClr val="000000"/>
                </a:solidFill>
                <a:latin typeface="Arial (Body)"/>
              </a:rPr>
              <a:t>R</a:t>
            </a:r>
            <a:r>
              <a:rPr lang="en-US" altLang="en-US" sz="100" dirty="0">
                <a:solidFill>
                  <a:srgbClr val="000000"/>
                </a:solidFill>
                <a:latin typeface="Arial (Body)"/>
              </a:rPr>
              <a:t> </a:t>
            </a:r>
            <a:r>
              <a:rPr lang="en-US" altLang="en-US" dirty="0">
                <a:solidFill>
                  <a:srgbClr val="000000"/>
                </a:solidFill>
                <a:latin typeface="Arial (Body)"/>
              </a:rPr>
              <a:t>P modules</a:t>
            </a:r>
          </a:p>
          <a:p>
            <a:pPr marL="741553" lvl="1" indent="-284353">
              <a:spcAft>
                <a:spcPct val="0"/>
              </a:spcAft>
              <a:buSzPts val="2400"/>
            </a:pPr>
            <a:r>
              <a:rPr lang="en-US" altLang="en-US" dirty="0">
                <a:solidFill>
                  <a:srgbClr val="000000"/>
                </a:solidFill>
                <a:latin typeface="Arial (Body)"/>
              </a:rPr>
              <a:t>Reorganizing work life of users and decision makers</a:t>
            </a:r>
          </a:p>
          <a:p>
            <a:pPr marL="741553" lvl="1" indent="-284353">
              <a:spcAft>
                <a:spcPct val="0"/>
              </a:spcAft>
              <a:buSzPts val="2400"/>
            </a:pPr>
            <a:r>
              <a:rPr lang="en-US" altLang="en-US" dirty="0">
                <a:solidFill>
                  <a:srgbClr val="000000"/>
                </a:solidFill>
                <a:latin typeface="Arial (Body)"/>
              </a:rPr>
              <a:t>Expanded reach across several organizations</a:t>
            </a:r>
          </a:p>
          <a:p>
            <a:pPr marL="741553" lvl="1" indent="-284353">
              <a:spcAft>
                <a:spcPct val="0"/>
              </a:spcAft>
              <a:buSzPts val="2400"/>
            </a:pPr>
            <a:r>
              <a:rPr lang="en-US" altLang="en-US" dirty="0">
                <a:solidFill>
                  <a:srgbClr val="000000"/>
                </a:solidFill>
                <a:latin typeface="Arial (Body)"/>
              </a:rPr>
              <a:t>Strategic repositioning of the company</a:t>
            </a:r>
          </a:p>
        </p:txBody>
      </p:sp>
    </p:spTree>
    <p:extLst>
      <p:ext uri="{BB962C8B-B14F-4D97-AF65-F5344CB8AC3E}">
        <p14:creationId xmlns:p14="http://schemas.microsoft.com/office/powerpoint/2010/main" val="426183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Depicting Systems Graphically</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167735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Context-level data flow diagrams</a:t>
            </a:r>
          </a:p>
          <a:p>
            <a:pPr marL="255651" indent="-255651">
              <a:spcAft>
                <a:spcPct val="0"/>
              </a:spcAft>
              <a:buSzPts val="2400"/>
            </a:pPr>
            <a:r>
              <a:rPr lang="en-US" altLang="en-US" sz="2400" dirty="0">
                <a:solidFill>
                  <a:srgbClr val="000000"/>
                </a:solidFill>
                <a:latin typeface="Arial (Body)"/>
              </a:rPr>
              <a:t>Entity-relationship model</a:t>
            </a:r>
          </a:p>
          <a:p>
            <a:pPr marL="255651" indent="-255651">
              <a:spcAft>
                <a:spcPct val="0"/>
              </a:spcAft>
              <a:buSzPts val="2400"/>
            </a:pPr>
            <a:r>
              <a:rPr lang="en-US" altLang="en-US" sz="2400" dirty="0">
                <a:solidFill>
                  <a:srgbClr val="000000"/>
                </a:solidFill>
                <a:latin typeface="Arial (Body)"/>
              </a:rPr>
              <a:t>Use case modeling</a:t>
            </a:r>
          </a:p>
        </p:txBody>
      </p:sp>
    </p:spTree>
    <p:extLst>
      <p:ext uri="{BB962C8B-B14F-4D97-AF65-F5344CB8AC3E}">
        <p14:creationId xmlns:p14="http://schemas.microsoft.com/office/powerpoint/2010/main" val="299173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Context-Level Data Flow Diagrams</a:t>
            </a:r>
          </a:p>
        </p:txBody>
      </p:sp>
      <p:sp>
        <p:nvSpPr>
          <p:cNvPr id="3" name="Text Placeholder 2"/>
          <p:cNvSpPr>
            <a:spLocks noGrp="1"/>
          </p:cNvSpPr>
          <p:nvPr>
            <p:ph type="body" idx="1"/>
          </p:nvPr>
        </p:nvSpPr>
        <p:spPr>
          <a:xfrm>
            <a:off x="1981200" y="1600200"/>
            <a:ext cx="8229600" cy="2746876"/>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Focus is on the data flowing into and out of the system and the processing of the data</a:t>
            </a:r>
          </a:p>
          <a:p>
            <a:pPr marL="255651" indent="-255651">
              <a:spcAft>
                <a:spcPct val="0"/>
              </a:spcAft>
              <a:buSzPts val="2400"/>
            </a:pPr>
            <a:r>
              <a:rPr lang="en-US" altLang="en-US" sz="2400" dirty="0">
                <a:solidFill>
                  <a:srgbClr val="000000"/>
                </a:solidFill>
                <a:latin typeface="Arial (Body)"/>
              </a:rPr>
              <a:t>Shows the scope of the system:</a:t>
            </a:r>
          </a:p>
          <a:p>
            <a:pPr marL="741553" lvl="1" indent="-284353">
              <a:spcAft>
                <a:spcPct val="0"/>
              </a:spcAft>
              <a:buSzPts val="2400"/>
            </a:pPr>
            <a:r>
              <a:rPr lang="en-US" altLang="en-US" dirty="0">
                <a:solidFill>
                  <a:srgbClr val="000000"/>
                </a:solidFill>
                <a:latin typeface="Arial (Body)"/>
              </a:rPr>
              <a:t>What is to be included in the system</a:t>
            </a:r>
          </a:p>
          <a:p>
            <a:pPr marL="741553" lvl="1" indent="-284353">
              <a:spcAft>
                <a:spcPct val="0"/>
              </a:spcAft>
              <a:buSzPts val="2400"/>
            </a:pPr>
            <a:r>
              <a:rPr lang="en-US" altLang="en-US" dirty="0">
                <a:solidFill>
                  <a:srgbClr val="000000"/>
                </a:solidFill>
                <a:latin typeface="Arial (Body)"/>
              </a:rPr>
              <a:t>The external entities are outside the scope of the system</a:t>
            </a:r>
          </a:p>
        </p:txBody>
      </p:sp>
    </p:spTree>
    <p:extLst>
      <p:ext uri="{BB962C8B-B14F-4D97-AF65-F5344CB8AC3E}">
        <p14:creationId xmlns:p14="http://schemas.microsoft.com/office/powerpoint/2010/main" val="107982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5" tIns="91425" rIns="91425" bIns="91425" rtlCol="0" anchor="b" anchorCtr="0">
            <a:noAutofit/>
          </a:bodyPr>
          <a:lstStyle/>
          <a:p>
            <a:pPr lvl="0">
              <a:buClrTx/>
            </a:pPr>
            <a:r>
              <a:rPr lang="en-US" altLang="en-US">
                <a:latin typeface="Times New Roman" panose="02020603050405020304" pitchFamily="18" charset="0"/>
                <a:cs typeface="Times New Roman" panose="02020603050405020304" pitchFamily="18" charset="0"/>
                <a:sym typeface="Arial"/>
              </a:rPr>
              <a:t>Learning Objectives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p:txBody>
          <a:bodyPr vert="horz" wrap="square" lIns="91425" tIns="91425" rIns="91425" bIns="91425" rtlCol="0" anchor="t" anchorCtr="0">
            <a:noAutofit/>
          </a:bodyPr>
          <a:lstStyle/>
          <a:p>
            <a:pPr marL="0" indent="0">
              <a:spcAft>
                <a:spcPct val="0"/>
              </a:spcAft>
              <a:buSzPts val="2400"/>
              <a:buNone/>
              <a:tabLst/>
            </a:pPr>
            <a:r>
              <a:rPr lang="en-US" altLang="en-US" sz="2400" b="1" dirty="0">
                <a:solidFill>
                  <a:schemeClr val="tx2"/>
                </a:solidFill>
                <a:latin typeface="Arial (Body)"/>
              </a:rPr>
              <a:t>2.1</a:t>
            </a:r>
            <a:r>
              <a:rPr lang="en-US" altLang="en-US" sz="2400" dirty="0">
                <a:solidFill>
                  <a:srgbClr val="000000"/>
                </a:solidFill>
                <a:latin typeface="Arial (Body)"/>
              </a:rPr>
              <a:t> Understand that organizations and their members are systems and that analysts need to take a systems perspective.</a:t>
            </a:r>
          </a:p>
          <a:p>
            <a:pPr marL="0" indent="0">
              <a:spcAft>
                <a:spcPct val="0"/>
              </a:spcAft>
              <a:buSzPts val="2400"/>
              <a:buNone/>
              <a:tabLst/>
            </a:pPr>
            <a:r>
              <a:rPr lang="en-US" altLang="en-US" sz="2400" b="1" dirty="0">
                <a:solidFill>
                  <a:schemeClr val="tx2"/>
                </a:solidFill>
                <a:latin typeface="Arial (Body)"/>
              </a:rPr>
              <a:t>2.2</a:t>
            </a:r>
            <a:r>
              <a:rPr lang="en-US" altLang="en-US" sz="2400" dirty="0">
                <a:solidFill>
                  <a:srgbClr val="000000"/>
                </a:solidFill>
                <a:latin typeface="Arial (Body)"/>
              </a:rPr>
              <a:t> Depict systems graphically using context-level data flow diagrams, and entity-relationship models, use cases, and use case scenarios.</a:t>
            </a:r>
          </a:p>
          <a:p>
            <a:pPr marL="0" indent="0">
              <a:spcAft>
                <a:spcPct val="0"/>
              </a:spcAft>
              <a:buSzPts val="2400"/>
              <a:buNone/>
              <a:tabLst/>
            </a:pPr>
            <a:r>
              <a:rPr lang="en-US" altLang="en-US" sz="2400" b="1" dirty="0">
                <a:solidFill>
                  <a:schemeClr val="tx2"/>
                </a:solidFill>
                <a:latin typeface="Arial (Body)"/>
              </a:rPr>
              <a:t>2.3</a:t>
            </a:r>
            <a:r>
              <a:rPr lang="en-US" altLang="en-US" sz="2400" dirty="0">
                <a:solidFill>
                  <a:srgbClr val="000000"/>
                </a:solidFill>
                <a:latin typeface="Arial (Body)"/>
              </a:rPr>
              <a:t> Recognize that different levels of management require different systems.</a:t>
            </a:r>
          </a:p>
          <a:p>
            <a:pPr marL="0" indent="0">
              <a:spcAft>
                <a:spcPct val="0"/>
              </a:spcAft>
              <a:buSzPts val="2400"/>
              <a:buNone/>
              <a:tabLst/>
            </a:pPr>
            <a:r>
              <a:rPr lang="en-US" altLang="en-US" sz="2400" b="1" dirty="0">
                <a:solidFill>
                  <a:schemeClr val="tx2"/>
                </a:solidFill>
                <a:latin typeface="Arial (Body)"/>
              </a:rPr>
              <a:t>2.4</a:t>
            </a:r>
            <a:r>
              <a:rPr lang="en-US" altLang="en-US" sz="2400" dirty="0">
                <a:solidFill>
                  <a:srgbClr val="000000"/>
                </a:solidFill>
                <a:latin typeface="Arial (Body)"/>
              </a:rPr>
              <a:t> Comprehend that organizational culture impacts the design of information systems.</a:t>
            </a:r>
          </a:p>
        </p:txBody>
      </p:sp>
    </p:spTree>
    <p:extLst>
      <p:ext uri="{BB962C8B-B14F-4D97-AF65-F5344CB8AC3E}">
        <p14:creationId xmlns:p14="http://schemas.microsoft.com/office/powerpoint/2010/main" val="410448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5" tIns="91425" rIns="91425" bIns="91425" rtlCol="0" anchor="ctr" anchorCtr="0">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2.4 The Basic Symbols of a Data Flow Diagram</a:t>
            </a:r>
          </a:p>
        </p:txBody>
      </p:sp>
      <p:pic>
        <p:nvPicPr>
          <p:cNvPr id="4" name="Picture 3" descr="Three basic symbols of a data flow diagram. The symbols and their meanings shown are as follows. A vertical rectangle with a horizontal line connecting the sides near the top which has rounded corners: A process means that some action or group of actions take place. A white square above a black square with only top and left part of the black square visible: An entity is a person, group, department, or any system that either receives or originates information or data. An arrow: A data flow shows that information is being passed from or to a process."/>
          <p:cNvPicPr>
            <a:picLocks noChangeAspect="1"/>
          </p:cNvPicPr>
          <p:nvPr/>
        </p:nvPicPr>
        <p:blipFill rotWithShape="1">
          <a:blip r:embed="rId3">
            <a:extLst>
              <a:ext uri="{28A0092B-C50C-407E-A947-70E740481C1C}">
                <a14:useLocalDpi xmlns:a14="http://schemas.microsoft.com/office/drawing/2010/main" val="0"/>
              </a:ext>
            </a:extLst>
          </a:blip>
          <a:srcRect b="8643"/>
          <a:stretch/>
        </p:blipFill>
        <p:spPr>
          <a:xfrm>
            <a:off x="3553655" y="1637325"/>
            <a:ext cx="5084690" cy="4347926"/>
          </a:xfrm>
          <a:prstGeom prst="rect">
            <a:avLst/>
          </a:prstGeom>
        </p:spPr>
      </p:pic>
    </p:spTree>
    <p:extLst>
      <p:ext uri="{BB962C8B-B14F-4D97-AF65-F5344CB8AC3E}">
        <p14:creationId xmlns:p14="http://schemas.microsoft.com/office/powerpoint/2010/main" val="199786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2.5 Airline Reservation System</a:t>
            </a:r>
          </a:p>
        </p:txBody>
      </p:sp>
      <p:sp>
        <p:nvSpPr>
          <p:cNvPr id="3" name="Text Placeholder 2"/>
          <p:cNvSpPr>
            <a:spLocks noGrp="1"/>
          </p:cNvSpPr>
          <p:nvPr>
            <p:ph type="body" idx="1"/>
          </p:nvPr>
        </p:nvSpPr>
        <p:spPr>
          <a:xfrm>
            <a:off x="1981200" y="1600201"/>
            <a:ext cx="8229600" cy="470140"/>
          </a:xfrm>
        </p:spPr>
        <p:txBody>
          <a:bodyPr vert="horz" wrap="square" lIns="91425" tIns="91425" rIns="91425" bIns="91425" rtlCol="0">
            <a:noAutofit/>
          </a:bodyPr>
          <a:lstStyle/>
          <a:p>
            <a:pPr marL="0" indent="0">
              <a:spcBef>
                <a:spcPts val="0"/>
              </a:spcBef>
              <a:buSzPts val="2400"/>
              <a:buNone/>
            </a:pPr>
            <a:r>
              <a:rPr lang="en-US" altLang="en-US" sz="2000" dirty="0">
                <a:solidFill>
                  <a:srgbClr val="000000"/>
                </a:solidFill>
                <a:latin typeface="Arial (Body)"/>
              </a:rPr>
              <a:t>A context-level data flow diagram for an airline reservation system</a:t>
            </a:r>
          </a:p>
        </p:txBody>
      </p:sp>
      <p:pic>
        <p:nvPicPr>
          <p:cNvPr id="5" name="Picture 7" descr="The diagram shows the airline reservation system which is the process in this example is in the middle receiving and providing information from and to passenger, travel agent, and airline. The actions of the system shown in the diagram are as follows. Receives travel request from the passenger entity. Receives ticketing request from the travel agent entity and provides the information about preferences and available flights to the travel agent. Provides the information about passenger reservation to the airline entity."/>
          <p:cNvPicPr>
            <a:picLocks noChangeAspect="1" noChangeArrowheads="1"/>
          </p:cNvPicPr>
          <p:nvPr/>
        </p:nvPicPr>
        <p:blipFill rotWithShape="1">
          <a:blip r:embed="rId3">
            <a:extLst>
              <a:ext uri="{28A0092B-C50C-407E-A947-70E740481C1C}">
                <a14:useLocalDpi xmlns:a14="http://schemas.microsoft.com/office/drawing/2010/main" val="0"/>
              </a:ext>
            </a:extLst>
          </a:blip>
          <a:srcRect l="1548" r="1534"/>
          <a:stretch/>
        </p:blipFill>
        <p:spPr>
          <a:xfrm>
            <a:off x="2963792" y="2411939"/>
            <a:ext cx="6264416" cy="3708369"/>
          </a:xfrm>
          <a:prstGeom prst="rect">
            <a:avLst/>
          </a:prstGeom>
          <a:noFill/>
          <a:ln>
            <a:noFill/>
          </a:ln>
        </p:spPr>
      </p:pic>
    </p:spTree>
    <p:extLst>
      <p:ext uri="{BB962C8B-B14F-4D97-AF65-F5344CB8AC3E}">
        <p14:creationId xmlns:p14="http://schemas.microsoft.com/office/powerpoint/2010/main" val="22559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Entity-Relationship Model</a:t>
            </a:r>
          </a:p>
        </p:txBody>
      </p:sp>
      <p:sp>
        <p:nvSpPr>
          <p:cNvPr id="3" name="Text Placeholder 2"/>
          <p:cNvSpPr>
            <a:spLocks noGrp="1"/>
          </p:cNvSpPr>
          <p:nvPr>
            <p:ph type="body" idx="1"/>
          </p:nvPr>
        </p:nvSpPr>
        <p:spPr>
          <a:xfrm>
            <a:off x="1981200" y="1600200"/>
            <a:ext cx="8229600" cy="148499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Focus is on the entities and their relationships within the organizational system</a:t>
            </a:r>
          </a:p>
          <a:p>
            <a:pPr marL="255651" indent="-255651">
              <a:spcAft>
                <a:spcPct val="0"/>
              </a:spcAft>
              <a:buSzPts val="2400"/>
            </a:pPr>
            <a:r>
              <a:rPr lang="en-US" altLang="en-US" sz="2400" dirty="0">
                <a:solidFill>
                  <a:srgbClr val="000000"/>
                </a:solidFill>
                <a:latin typeface="Arial (Body)"/>
              </a:rPr>
              <a:t>Another way to show the scope of a system</a:t>
            </a:r>
          </a:p>
        </p:txBody>
      </p:sp>
    </p:spTree>
    <p:extLst>
      <p:ext uri="{BB962C8B-B14F-4D97-AF65-F5344CB8AC3E}">
        <p14:creationId xmlns:p14="http://schemas.microsoft.com/office/powerpoint/2010/main" val="2104263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Relationships</a:t>
            </a:r>
          </a:p>
        </p:txBody>
      </p:sp>
      <p:sp>
        <p:nvSpPr>
          <p:cNvPr id="3" name="Text Placeholder 2"/>
          <p:cNvSpPr>
            <a:spLocks noGrp="1"/>
          </p:cNvSpPr>
          <p:nvPr>
            <p:ph type="body" idx="1"/>
          </p:nvPr>
        </p:nvSpPr>
        <p:spPr>
          <a:xfrm>
            <a:off x="1981200" y="1600200"/>
            <a:ext cx="8229600" cy="2454488"/>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Relationships show how the entities are connected</a:t>
            </a:r>
          </a:p>
          <a:p>
            <a:pPr marL="255651" indent="-255651">
              <a:spcAft>
                <a:spcPct val="0"/>
              </a:spcAft>
              <a:buSzPts val="2400"/>
            </a:pPr>
            <a:r>
              <a:rPr lang="en-US" altLang="en-US" sz="2400" dirty="0">
                <a:solidFill>
                  <a:srgbClr val="000000"/>
                </a:solidFill>
                <a:latin typeface="Arial (Body)"/>
              </a:rPr>
              <a:t>Three types of relationships:</a:t>
            </a:r>
          </a:p>
          <a:p>
            <a:pPr marL="741553" lvl="1" indent="-284353">
              <a:spcAft>
                <a:spcPct val="0"/>
              </a:spcAft>
              <a:buSzPts val="2400"/>
            </a:pPr>
            <a:r>
              <a:rPr lang="en-US" altLang="en-US" dirty="0">
                <a:solidFill>
                  <a:srgbClr val="000000"/>
                </a:solidFill>
                <a:latin typeface="Arial (Body)"/>
              </a:rPr>
              <a:t>One-to-one</a:t>
            </a:r>
          </a:p>
          <a:p>
            <a:pPr marL="741553" lvl="1" indent="-284353">
              <a:spcAft>
                <a:spcPct val="0"/>
              </a:spcAft>
              <a:buSzPts val="2400"/>
            </a:pPr>
            <a:r>
              <a:rPr lang="en-US" altLang="en-US" dirty="0">
                <a:solidFill>
                  <a:srgbClr val="000000"/>
                </a:solidFill>
                <a:latin typeface="Arial (Body)"/>
              </a:rPr>
              <a:t>One-to-many</a:t>
            </a:r>
          </a:p>
          <a:p>
            <a:pPr marL="741553" lvl="1" indent="-284353">
              <a:spcAft>
                <a:spcPct val="0"/>
              </a:spcAft>
              <a:buSzPts val="2400"/>
            </a:pPr>
            <a:r>
              <a:rPr lang="en-US" altLang="en-US" dirty="0">
                <a:solidFill>
                  <a:srgbClr val="000000"/>
                </a:solidFill>
                <a:latin typeface="Arial (Body)"/>
              </a:rPr>
              <a:t>Many-to-many</a:t>
            </a:r>
          </a:p>
        </p:txBody>
      </p:sp>
    </p:spTree>
    <p:extLst>
      <p:ext uri="{BB962C8B-B14F-4D97-AF65-F5344CB8AC3E}">
        <p14:creationId xmlns:p14="http://schemas.microsoft.com/office/powerpoint/2010/main" val="310178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2.7 Entity-Relationship Example</a:t>
            </a:r>
          </a:p>
        </p:txBody>
      </p:sp>
      <p:sp>
        <p:nvSpPr>
          <p:cNvPr id="3" name="Text Placeholder 2"/>
          <p:cNvSpPr>
            <a:spLocks noGrp="1"/>
          </p:cNvSpPr>
          <p:nvPr>
            <p:ph type="body" idx="1"/>
          </p:nvPr>
        </p:nvSpPr>
        <p:spPr>
          <a:xfrm>
            <a:off x="1981200" y="1600201"/>
            <a:ext cx="8229600" cy="478766"/>
          </a:xfrm>
        </p:spPr>
        <p:txBody>
          <a:bodyPr vert="horz" wrap="square" lIns="91425" tIns="91425" rIns="91425" bIns="91425" rtlCol="0">
            <a:noAutofit/>
          </a:bodyPr>
          <a:lstStyle/>
          <a:p>
            <a:pPr marL="0" indent="0">
              <a:spcBef>
                <a:spcPts val="0"/>
              </a:spcBef>
              <a:buSzPts val="2400"/>
              <a:buNone/>
            </a:pPr>
            <a:r>
              <a:rPr lang="en-US" altLang="en-US" sz="2000" dirty="0">
                <a:solidFill>
                  <a:srgbClr val="000000"/>
                </a:solidFill>
                <a:latin typeface="Arial (Body)"/>
              </a:rPr>
              <a:t>An entity-relationship diagram showing a many-to-one relationship</a:t>
            </a:r>
          </a:p>
        </p:txBody>
      </p:sp>
      <p:pic>
        <p:nvPicPr>
          <p:cNvPr id="5" name="Picture 4" descr="The diagram shows textboxes &quot;Employee&quot; and &quot;Department&quot; connected by a horizontal line. There are two horizontal lines near department end and an arrow head and a vertical line near the employee end. An arrow from the employee to the department is labeled &quot;Many employees are members of a department.&quot; An arrow from the department to the employee is labeled &quot;One department contains many employees.&quot;"/>
          <p:cNvPicPr>
            <a:picLocks noChangeAspect="1"/>
          </p:cNvPicPr>
          <p:nvPr/>
        </p:nvPicPr>
        <p:blipFill rotWithShape="1">
          <a:blip r:embed="rId2">
            <a:extLst>
              <a:ext uri="{28A0092B-C50C-407E-A947-70E740481C1C}">
                <a14:useLocalDpi xmlns:a14="http://schemas.microsoft.com/office/drawing/2010/main" val="0"/>
              </a:ext>
            </a:extLst>
          </a:blip>
          <a:srcRect b="6068"/>
          <a:stretch/>
        </p:blipFill>
        <p:spPr>
          <a:xfrm>
            <a:off x="4051583" y="2153384"/>
            <a:ext cx="4088834" cy="4090432"/>
          </a:xfrm>
          <a:prstGeom prst="rect">
            <a:avLst/>
          </a:prstGeom>
        </p:spPr>
      </p:pic>
    </p:spTree>
    <p:extLst>
      <p:ext uri="{BB962C8B-B14F-4D97-AF65-F5344CB8AC3E}">
        <p14:creationId xmlns:p14="http://schemas.microsoft.com/office/powerpoint/2010/main" val="30265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5853"/>
            <a:ext cx="8229600" cy="1066799"/>
          </a:xfrm>
        </p:spPr>
        <p:txBody>
          <a:bodyPr vert="horz" lIns="91425" tIns="91425" rIns="91425" bIns="91425" rtlCol="0" anchor="b" anchorCtr="0">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2.8 Examples of Different Types of Relationships in E-R Diagrams</a:t>
            </a:r>
          </a:p>
        </p:txBody>
      </p:sp>
      <p:pic>
        <p:nvPicPr>
          <p:cNvPr id="4" name="Picture 3" descr="The diagram shows following relationships: The textboxes &quot;Employee&quot; and &quot;Office&quot; connected by a horizontal line. There are two horizontal lines near each end. The text above the line reads, &quot;is assigned to&quot; and that below the line reads, &quot;is occupied by.&quot; The textboxes &quot;Cargo Aircraft&quot; and &quot;Distribution Center&quot; connected by a horizontal line. There are two horizontal lines near cargo aircraft end and an arrow head and a vertical line near the distribution center end. The text above the line reads, &quot;will serve&quot; and that below the line reads, &quot;is served by.&quot; The textboxes &quot;Systems Analyst&quot; and &quot;Project&quot; connected by a horizontal line. There are two horizontal lines near system analyst end and an arrow head and a circle near the project end. The text above the line reads, &quot;is assigned to&quot; and that below the line reads, &quot;will be developed by.&quot; The textboxes &quot;Machine&quot; and &quot;Scheduled Maintenance&quot; connected by a horizontal line. There are two horizontal lines near machine end and a vertical line and a circle near the scheduled maintenance end. The text above the line reads, &quot;is undergoing&quot; and that below the line reads, &quot;is being done to.&quot; The textboxes &quot;Salesperson&quot; and &quot;Customer&quot; connected by a horizontal line. There is a horizontal line and an arrow head near each end. The text above the line reads, &quot;is assigned to&quot; and that below the line reads, &quot;is called on by.&quot; The textboxes &quot;Home Office&quot; and &quot;Employee&quot; connected by a horizontal line. There is a horizontal line and a circle near home office end and a vertical line and an arrow head near the employee end. The text above the line reads, &quot;has&quot; and that below the line reads, &quot;is assigned to.&quot; The textboxes &quot;Passenger&quot; and &quot;Destination&quot; connected by a horizontal line. There is an arrow head near each end. The text above the line reads, &quot;is flying to&quot; and that below the line reads, &quot;will be visited by.&quot;"/>
          <p:cNvPicPr>
            <a:picLocks noChangeAspect="1"/>
          </p:cNvPicPr>
          <p:nvPr/>
        </p:nvPicPr>
        <p:blipFill rotWithShape="1">
          <a:blip r:embed="rId2">
            <a:extLst>
              <a:ext uri="{28A0092B-C50C-407E-A947-70E740481C1C}">
                <a14:useLocalDpi xmlns:a14="http://schemas.microsoft.com/office/drawing/2010/main" val="0"/>
              </a:ext>
            </a:extLst>
          </a:blip>
          <a:srcRect b="2472"/>
          <a:stretch/>
        </p:blipFill>
        <p:spPr>
          <a:xfrm>
            <a:off x="4791889" y="1498683"/>
            <a:ext cx="2608225" cy="4662529"/>
          </a:xfrm>
          <a:prstGeom prst="rect">
            <a:avLst/>
          </a:prstGeom>
        </p:spPr>
      </p:pic>
    </p:spTree>
    <p:extLst>
      <p:ext uri="{BB962C8B-B14F-4D97-AF65-F5344CB8AC3E}">
        <p14:creationId xmlns:p14="http://schemas.microsoft.com/office/powerpoint/2010/main" val="2710657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Entities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167735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Fundamental entity</a:t>
            </a:r>
          </a:p>
          <a:p>
            <a:pPr marL="255651" indent="-255651">
              <a:spcAft>
                <a:spcPct val="0"/>
              </a:spcAft>
              <a:buSzPts val="2400"/>
            </a:pPr>
            <a:r>
              <a:rPr lang="en-US" altLang="en-US" sz="2400" dirty="0">
                <a:solidFill>
                  <a:srgbClr val="000000"/>
                </a:solidFill>
                <a:latin typeface="Arial (Body)"/>
              </a:rPr>
              <a:t>Associative entity</a:t>
            </a:r>
          </a:p>
          <a:p>
            <a:pPr marL="255651" indent="-255651">
              <a:spcAft>
                <a:spcPct val="0"/>
              </a:spcAft>
              <a:buSzPts val="2400"/>
            </a:pPr>
            <a:r>
              <a:rPr lang="en-US" altLang="en-US" sz="2400" dirty="0">
                <a:solidFill>
                  <a:srgbClr val="000000"/>
                </a:solidFill>
                <a:latin typeface="Arial (Body)"/>
              </a:rPr>
              <a:t>Attributive entity</a:t>
            </a:r>
          </a:p>
        </p:txBody>
      </p:sp>
    </p:spTree>
    <p:extLst>
      <p:ext uri="{BB962C8B-B14F-4D97-AF65-F5344CB8AC3E}">
        <p14:creationId xmlns:p14="http://schemas.microsoft.com/office/powerpoint/2010/main" val="1013563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5853"/>
            <a:ext cx="8229600" cy="1066799"/>
          </a:xfrm>
        </p:spPr>
        <p:txBody>
          <a:bodyPr vert="horz" lIns="91425" tIns="91425" rIns="91425" bIns="91425" rtlCol="0" anchor="b" anchorCtr="0">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2.9 Three Different Types of Entities Used in E-R Diagrams</a:t>
            </a:r>
          </a:p>
        </p:txBody>
      </p:sp>
      <p:pic>
        <p:nvPicPr>
          <p:cNvPr id="4" name="Picture 3" descr="The entities shown are as follows. Fundamental entity (shown by a rectangle): Usually a real entity: a person, place, or thing. Associative entity (shown by a rectangle with a line connecting two adjacent sides at each corner): Something created that joins two entities.&#10;Attributive entity (shown by a rectangle with an arc at each corner): Something useful in describing attributes, especially repeating groups."/>
          <p:cNvPicPr>
            <a:picLocks noChangeAspect="1"/>
          </p:cNvPicPr>
          <p:nvPr/>
        </p:nvPicPr>
        <p:blipFill rotWithShape="1">
          <a:blip r:embed="rId3">
            <a:extLst>
              <a:ext uri="{28A0092B-C50C-407E-A947-70E740481C1C}">
                <a14:useLocalDpi xmlns:a14="http://schemas.microsoft.com/office/drawing/2010/main" val="0"/>
              </a:ext>
            </a:extLst>
          </a:blip>
          <a:srcRect b="9295"/>
          <a:stretch/>
        </p:blipFill>
        <p:spPr>
          <a:xfrm>
            <a:off x="2921000" y="1624351"/>
            <a:ext cx="6350000" cy="4561726"/>
          </a:xfrm>
          <a:prstGeom prst="rect">
            <a:avLst/>
          </a:prstGeom>
        </p:spPr>
      </p:pic>
    </p:spTree>
    <p:extLst>
      <p:ext uri="{BB962C8B-B14F-4D97-AF65-F5344CB8AC3E}">
        <p14:creationId xmlns:p14="http://schemas.microsoft.com/office/powerpoint/2010/main" val="405780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229600" cy="1097279"/>
          </a:xfrm>
        </p:spPr>
        <p:txBody>
          <a:bodyPr vert="horz" lIns="91425" tIns="91425" rIns="91425" bIns="91425" rtlCol="0" anchor="b" anchorCtr="0">
            <a:noAutofit/>
          </a:bodyPr>
          <a:lstStyle/>
          <a:p>
            <a:pPr lvl="0">
              <a:buClrTx/>
            </a:pPr>
            <a:r>
              <a:rPr lang="en-US" altLang="en-US">
                <a:latin typeface="Times New Roman" panose="02020603050405020304" pitchFamily="18" charset="0"/>
                <a:cs typeface="Times New Roman" panose="02020603050405020304" pitchFamily="18" charset="0"/>
                <a:sym typeface="Arial"/>
              </a:rPr>
              <a:t>Attributes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553968"/>
          </a:xfrm>
        </p:spPr>
        <p:txBody>
          <a:bodyPr vert="horz" wrap="square" lIns="91425" tIns="91425" rIns="91425" bIns="91425" rtlCol="0" anchor="t" anchorCtr="0">
            <a:noAutofit/>
          </a:bodyPr>
          <a:lstStyle/>
          <a:p>
            <a:pPr marL="255651" indent="-255651">
              <a:spcAft>
                <a:spcPct val="0"/>
              </a:spcAft>
              <a:buSzPts val="2400"/>
            </a:pPr>
            <a:r>
              <a:rPr lang="en-US" altLang="en-US" sz="2400" dirty="0">
                <a:solidFill>
                  <a:srgbClr val="000000"/>
                </a:solidFill>
                <a:latin typeface="Arial (Body)"/>
              </a:rPr>
              <a:t>Data attributes may be added to the diagram.</a:t>
            </a:r>
          </a:p>
        </p:txBody>
      </p:sp>
      <p:graphicFrame>
        <p:nvGraphicFramePr>
          <p:cNvPr id="5" name="picture" descr="Data Details that can be added to the diagram: Patron Name, Patron address, Patron phone, Patron Credit card"/>
          <p:cNvGraphicFramePr>
            <a:graphicFrameLocks noChangeAspect="1"/>
          </p:cNvGraphicFramePr>
          <p:nvPr/>
        </p:nvGraphicFramePr>
        <p:xfrm>
          <a:off x="2848811" y="2829465"/>
          <a:ext cx="6494378" cy="1840840"/>
        </p:xfrm>
        <a:graphic>
          <a:graphicData uri="http://schemas.openxmlformats.org/presentationml/2006/ole">
            <mc:AlternateContent xmlns:mc="http://schemas.openxmlformats.org/markup-compatibility/2006">
              <mc:Choice xmlns:v="urn:schemas-microsoft-com:vml" Requires="v">
                <p:oleObj spid="_x0000_s1026" name="Drawing" r:id="rId4" imgW="5610240" imgH="1590840" progId="Presentations.Drawing.16">
                  <p:embed/>
                </p:oleObj>
              </mc:Choice>
              <mc:Fallback>
                <p:oleObj name="Drawing" r:id="rId4" imgW="5610240" imgH="1590840" progId="Presentations.Drawing.16">
                  <p:embed/>
                  <p:pic>
                    <p:nvPicPr>
                      <p:cNvPr id="5" name="picture" descr="Data Details that can be added to the diagram: Patron Name, Patron address, Patron phone, Patron Credit c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8811" y="2829465"/>
                        <a:ext cx="6494378" cy="18408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70215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Creating Entity-Relationship Diagrams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2239044"/>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List the entities in the organization</a:t>
            </a:r>
          </a:p>
          <a:p>
            <a:pPr marL="255651" indent="-255651">
              <a:spcAft>
                <a:spcPct val="0"/>
              </a:spcAft>
              <a:buSzPts val="2400"/>
            </a:pPr>
            <a:r>
              <a:rPr lang="en-US" altLang="en-US" sz="2400" dirty="0">
                <a:solidFill>
                  <a:srgbClr val="000000"/>
                </a:solidFill>
                <a:latin typeface="Arial (Body)"/>
              </a:rPr>
              <a:t>Choose key entities to narrow the scope of the problem</a:t>
            </a:r>
          </a:p>
          <a:p>
            <a:pPr marL="255651" indent="-255651">
              <a:spcAft>
                <a:spcPct val="0"/>
              </a:spcAft>
              <a:buSzPts val="2400"/>
            </a:pPr>
            <a:r>
              <a:rPr lang="en-US" altLang="en-US" sz="2400" dirty="0">
                <a:solidFill>
                  <a:srgbClr val="000000"/>
                </a:solidFill>
                <a:latin typeface="Arial (Body)"/>
              </a:rPr>
              <a:t>Identify what the primary entity should be</a:t>
            </a:r>
          </a:p>
          <a:p>
            <a:pPr marL="255651" indent="-255651">
              <a:spcAft>
                <a:spcPct val="0"/>
              </a:spcAft>
              <a:buSzPts val="2400"/>
            </a:pPr>
            <a:r>
              <a:rPr lang="en-US" altLang="en-US" sz="2400" dirty="0">
                <a:solidFill>
                  <a:srgbClr val="000000"/>
                </a:solidFill>
                <a:latin typeface="Arial (Body)"/>
              </a:rPr>
              <a:t>Confirm the results of the above through data gathering</a:t>
            </a:r>
          </a:p>
        </p:txBody>
      </p:sp>
    </p:spTree>
    <p:extLst>
      <p:ext uri="{BB962C8B-B14F-4D97-AF65-F5344CB8AC3E}">
        <p14:creationId xmlns:p14="http://schemas.microsoft.com/office/powerpoint/2010/main" val="107215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Three Main Forces Interacting to Shape Organizations</a:t>
            </a:r>
          </a:p>
        </p:txBody>
      </p:sp>
      <p:sp>
        <p:nvSpPr>
          <p:cNvPr id="3" name="Text Placeholder 2"/>
          <p:cNvSpPr>
            <a:spLocks noGrp="1"/>
          </p:cNvSpPr>
          <p:nvPr>
            <p:ph type="body" idx="1"/>
          </p:nvPr>
        </p:nvSpPr>
        <p:spPr>
          <a:xfrm>
            <a:off x="1981200" y="1600200"/>
            <a:ext cx="8229600" cy="167735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Levels of management</a:t>
            </a:r>
          </a:p>
          <a:p>
            <a:pPr marL="255651" indent="-255651">
              <a:spcAft>
                <a:spcPct val="0"/>
              </a:spcAft>
              <a:buSzPts val="2400"/>
            </a:pPr>
            <a:r>
              <a:rPr lang="en-US" altLang="en-US" sz="2400" dirty="0">
                <a:solidFill>
                  <a:srgbClr val="000000"/>
                </a:solidFill>
                <a:latin typeface="Arial (Body)"/>
              </a:rPr>
              <a:t>Design of organizations</a:t>
            </a:r>
          </a:p>
          <a:p>
            <a:pPr marL="255651" indent="-255651">
              <a:spcAft>
                <a:spcPct val="0"/>
              </a:spcAft>
              <a:buSzPts val="2400"/>
            </a:pPr>
            <a:r>
              <a:rPr lang="en-US" altLang="en-US" sz="2400" dirty="0">
                <a:solidFill>
                  <a:srgbClr val="000000"/>
                </a:solidFill>
                <a:latin typeface="Arial (Body)"/>
              </a:rPr>
              <a:t>Organizational cultures</a:t>
            </a:r>
          </a:p>
        </p:txBody>
      </p:sp>
    </p:spTree>
    <p:extLst>
      <p:ext uri="{BB962C8B-B14F-4D97-AF65-F5344CB8AC3E}">
        <p14:creationId xmlns:p14="http://schemas.microsoft.com/office/powerpoint/2010/main" val="364379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5853"/>
            <a:ext cx="8307238" cy="1066799"/>
          </a:xfrm>
        </p:spPr>
        <p:txBody>
          <a:bodyPr vert="horz" lIns="91425" tIns="91425" rIns="91425" bIns="91425" rtlCol="0" anchor="b" anchorCtr="0">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2.12 A More Complete E-R Diagram Showing Data Attributes of the Entities</a:t>
            </a:r>
          </a:p>
        </p:txBody>
      </p:sp>
      <p:pic>
        <p:nvPicPr>
          <p:cNvPr id="4" name="Picture 3" descr="The diagram shows the fundamental entity &quot;Patron&quot; at the top followed by associative entity &quot;Reservation,&quot; which is followed by attributive entity &quot;Performance,&quot; and fundamental entity &quot;Concert or Show&quot; at the bottom.&#10;The patron and reservation are connected by a vertical line with two horizontal lines near patron end and a horizontal line and an arrow head near the reservation end. The text left to the vertical line reads, &quot;is in the name of&quot; and that right to the vertical line reads, &quot;makes.&quot; The data attributes of the patron are: Patron-name, Patron-address, Patron-phone, Patron-credit-card. The reservation and performance are connected by a vertical line with an arrow head and a horizontal line near reservation end and two horizontal lines near the performance end. The text left to the vertical line reads, &quot;has&quot; and that right to the vertical line reads, &quot;is made for.&quot; The data attributes of the reservation are: Reservation number, Patron name, Performance number, Concert or show, Date, Time, Location, Price. The performance and concert or show are connected by a vertical line with an arrow head and a horizontal line near performance end and two horizontal lines near the concert or show end. The text left to the vertical line reads, &quot;has&quot; and that right to the vertical line reads, &quot;belongs to.&quot; The data attributes of the performance are: Performance number, Concert or show, Date, Time, Location, Price-options. The data attributes of the concert or show are: Concert or show, Concert-details, Dates-of-event, Location."/>
          <p:cNvPicPr>
            <a:picLocks noChangeAspect="1"/>
          </p:cNvPicPr>
          <p:nvPr/>
        </p:nvPicPr>
        <p:blipFill rotWithShape="1">
          <a:blip r:embed="rId2">
            <a:extLst>
              <a:ext uri="{28A0092B-C50C-407E-A947-70E740481C1C}">
                <a14:useLocalDpi xmlns:a14="http://schemas.microsoft.com/office/drawing/2010/main" val="0"/>
              </a:ext>
            </a:extLst>
          </a:blip>
          <a:srcRect b="2022"/>
          <a:stretch/>
        </p:blipFill>
        <p:spPr>
          <a:xfrm>
            <a:off x="5003800" y="1512208"/>
            <a:ext cx="2184400" cy="4765748"/>
          </a:xfrm>
          <a:prstGeom prst="rect">
            <a:avLst/>
          </a:prstGeom>
        </p:spPr>
      </p:pic>
    </p:spTree>
    <p:extLst>
      <p:ext uri="{BB962C8B-B14F-4D97-AF65-F5344CB8AC3E}">
        <p14:creationId xmlns:p14="http://schemas.microsoft.com/office/powerpoint/2010/main" val="1512574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Use Case Modeling</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2977708"/>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Part of the unified modeling language (U</a:t>
            </a:r>
            <a:r>
              <a:rPr lang="en-US" altLang="en-US" sz="100" dirty="0">
                <a:solidFill>
                  <a:srgbClr val="000000"/>
                </a:solidFill>
                <a:latin typeface="Arial (Body)"/>
              </a:rPr>
              <a:t> </a:t>
            </a:r>
            <a:r>
              <a:rPr lang="en-US" altLang="en-US" sz="2400" dirty="0">
                <a:solidFill>
                  <a:srgbClr val="000000"/>
                </a:solidFill>
                <a:latin typeface="Arial (Body)"/>
              </a:rPr>
              <a:t>M</a:t>
            </a:r>
            <a:r>
              <a:rPr lang="en-US" altLang="en-US" sz="100" dirty="0">
                <a:solidFill>
                  <a:srgbClr val="000000"/>
                </a:solidFill>
                <a:latin typeface="Arial (Body)"/>
              </a:rPr>
              <a:t> </a:t>
            </a:r>
            <a:r>
              <a:rPr lang="en-US" altLang="en-US" sz="2400" dirty="0">
                <a:solidFill>
                  <a:srgbClr val="000000"/>
                </a:solidFill>
                <a:latin typeface="Arial (Body)"/>
              </a:rPr>
              <a:t>L)</a:t>
            </a:r>
          </a:p>
          <a:p>
            <a:pPr marL="255651" indent="-255651">
              <a:spcAft>
                <a:spcPct val="0"/>
              </a:spcAft>
              <a:buSzPts val="2400"/>
            </a:pPr>
            <a:r>
              <a:rPr lang="en-US" altLang="en-US" sz="2400" dirty="0">
                <a:solidFill>
                  <a:srgbClr val="000000"/>
                </a:solidFill>
                <a:latin typeface="Arial (Body)"/>
              </a:rPr>
              <a:t>Describes </a:t>
            </a:r>
            <a:r>
              <a:rPr lang="en-US" altLang="en-US" sz="2400" b="1" dirty="0">
                <a:solidFill>
                  <a:srgbClr val="000000"/>
                </a:solidFill>
                <a:latin typeface="Arial (Body)"/>
              </a:rPr>
              <a:t>what </a:t>
            </a:r>
            <a:r>
              <a:rPr lang="en-US" altLang="en-US" sz="2400" dirty="0">
                <a:solidFill>
                  <a:srgbClr val="000000"/>
                </a:solidFill>
                <a:latin typeface="Arial (Body)"/>
              </a:rPr>
              <a:t>a system does without describing </a:t>
            </a:r>
            <a:r>
              <a:rPr lang="en-US" altLang="en-US" sz="2400" b="1" dirty="0">
                <a:solidFill>
                  <a:srgbClr val="000000"/>
                </a:solidFill>
                <a:latin typeface="Arial (Body)"/>
              </a:rPr>
              <a:t>how </a:t>
            </a:r>
            <a:r>
              <a:rPr lang="en-US" altLang="en-US" sz="2400" dirty="0">
                <a:solidFill>
                  <a:srgbClr val="000000"/>
                </a:solidFill>
                <a:latin typeface="Arial (Body)"/>
              </a:rPr>
              <a:t>the system works</a:t>
            </a:r>
          </a:p>
          <a:p>
            <a:pPr marL="255651" indent="-255651">
              <a:spcAft>
                <a:spcPct val="0"/>
              </a:spcAft>
              <a:buSzPts val="2400"/>
            </a:pPr>
            <a:r>
              <a:rPr lang="en-US" altLang="en-US" sz="2400" dirty="0">
                <a:solidFill>
                  <a:srgbClr val="000000"/>
                </a:solidFill>
                <a:latin typeface="Arial (Body)"/>
              </a:rPr>
              <a:t>A view of the system requirements</a:t>
            </a:r>
          </a:p>
          <a:p>
            <a:pPr marL="255651" indent="-255651">
              <a:spcAft>
                <a:spcPct val="0"/>
              </a:spcAft>
              <a:buSzPts val="2400"/>
            </a:pPr>
            <a:r>
              <a:rPr lang="en-US" altLang="en-US" sz="2400" dirty="0">
                <a:solidFill>
                  <a:srgbClr val="000000"/>
                </a:solidFill>
                <a:latin typeface="Arial (Body)"/>
              </a:rPr>
              <a:t>Analyst works with business experts to develop requirements</a:t>
            </a:r>
          </a:p>
        </p:txBody>
      </p:sp>
    </p:spTree>
    <p:extLst>
      <p:ext uri="{BB962C8B-B14F-4D97-AF65-F5344CB8AC3E}">
        <p14:creationId xmlns:p14="http://schemas.microsoft.com/office/powerpoint/2010/main" val="3610558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Use Case Diagram</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4201120"/>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Actor</a:t>
            </a:r>
          </a:p>
          <a:p>
            <a:pPr marL="741553" lvl="1" indent="-284353">
              <a:spcAft>
                <a:spcPct val="0"/>
              </a:spcAft>
              <a:buSzPts val="2400"/>
            </a:pPr>
            <a:r>
              <a:rPr lang="en-US" altLang="en-US" dirty="0">
                <a:solidFill>
                  <a:srgbClr val="000000"/>
                </a:solidFill>
                <a:latin typeface="Arial (Body)"/>
              </a:rPr>
              <a:t>Refers to a particular role of a user of the system</a:t>
            </a:r>
          </a:p>
          <a:p>
            <a:pPr marL="741553" lvl="1" indent="-284353">
              <a:spcAft>
                <a:spcPct val="0"/>
              </a:spcAft>
              <a:buSzPts val="2400"/>
            </a:pPr>
            <a:r>
              <a:rPr lang="en-US" altLang="en-US" dirty="0">
                <a:solidFill>
                  <a:srgbClr val="000000"/>
                </a:solidFill>
                <a:latin typeface="Arial (Body)"/>
              </a:rPr>
              <a:t>Similar to external entities; they exist outside of the system</a:t>
            </a:r>
          </a:p>
          <a:p>
            <a:pPr marL="255651" indent="-255651">
              <a:spcAft>
                <a:spcPct val="0"/>
              </a:spcAft>
              <a:buSzPts val="2400"/>
            </a:pPr>
            <a:r>
              <a:rPr lang="en-US" altLang="en-US" sz="2400" dirty="0">
                <a:solidFill>
                  <a:srgbClr val="000000"/>
                </a:solidFill>
                <a:latin typeface="Arial (Body)"/>
              </a:rPr>
              <a:t>Use case symbols</a:t>
            </a:r>
          </a:p>
          <a:p>
            <a:pPr marL="741553" lvl="1" indent="-284353">
              <a:spcAft>
                <a:spcPct val="0"/>
              </a:spcAft>
              <a:buSzPts val="2400"/>
            </a:pPr>
            <a:r>
              <a:rPr lang="en-US" altLang="en-US" dirty="0">
                <a:solidFill>
                  <a:srgbClr val="000000"/>
                </a:solidFill>
                <a:latin typeface="Arial (Body)"/>
              </a:rPr>
              <a:t>An oval indicating the task of the use case</a:t>
            </a:r>
          </a:p>
          <a:p>
            <a:pPr marL="255651" indent="-255651">
              <a:spcAft>
                <a:spcPct val="0"/>
              </a:spcAft>
              <a:buSzPts val="2400"/>
            </a:pPr>
            <a:r>
              <a:rPr lang="en-US" altLang="en-US" sz="2400" dirty="0">
                <a:solidFill>
                  <a:srgbClr val="000000"/>
                </a:solidFill>
                <a:latin typeface="Arial (Body)"/>
              </a:rPr>
              <a:t>Connecting lines</a:t>
            </a:r>
          </a:p>
          <a:p>
            <a:pPr marL="741553" lvl="1" indent="-284353">
              <a:spcAft>
                <a:spcPct val="0"/>
              </a:spcAft>
              <a:buSzPts val="2400"/>
            </a:pPr>
            <a:r>
              <a:rPr lang="en-US" altLang="en-US" dirty="0">
                <a:solidFill>
                  <a:srgbClr val="000000"/>
                </a:solidFill>
                <a:latin typeface="Arial (Body)"/>
              </a:rPr>
              <a:t>Arrows and lines used to diagram behavioral relationships</a:t>
            </a:r>
          </a:p>
        </p:txBody>
      </p:sp>
    </p:spTree>
    <p:extLst>
      <p:ext uri="{BB962C8B-B14F-4D97-AF65-F5344CB8AC3E}">
        <p14:creationId xmlns:p14="http://schemas.microsoft.com/office/powerpoint/2010/main" val="46147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Actor</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1"/>
            <a:ext cx="8229600" cy="3600955"/>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Divided into two groups</a:t>
            </a:r>
          </a:p>
          <a:p>
            <a:pPr marL="741553" lvl="1" indent="-284353">
              <a:spcAft>
                <a:spcPct val="0"/>
              </a:spcAft>
              <a:buSzPts val="2400"/>
            </a:pPr>
            <a:r>
              <a:rPr lang="en-US" altLang="en-US" dirty="0">
                <a:solidFill>
                  <a:srgbClr val="000000"/>
                </a:solidFill>
                <a:latin typeface="Arial (Body)"/>
              </a:rPr>
              <a:t>Primary actors:</a:t>
            </a:r>
          </a:p>
          <a:p>
            <a:pPr marL="1144778" lvl="2" indent="-230378">
              <a:spcAft>
                <a:spcPct val="0"/>
              </a:spcAft>
              <a:buSzPts val="2400"/>
            </a:pPr>
            <a:r>
              <a:rPr lang="en-US" altLang="en-US" sz="2400" dirty="0">
                <a:solidFill>
                  <a:srgbClr val="000000"/>
                </a:solidFill>
                <a:latin typeface="Arial (Body)"/>
              </a:rPr>
              <a:t>Supply data or receive information from the system</a:t>
            </a:r>
          </a:p>
          <a:p>
            <a:pPr marL="1144778" lvl="2" indent="-230378">
              <a:spcAft>
                <a:spcPct val="0"/>
              </a:spcAft>
              <a:buSzPts val="2400"/>
            </a:pPr>
            <a:r>
              <a:rPr lang="en-US" altLang="en-US" sz="2400" dirty="0">
                <a:solidFill>
                  <a:srgbClr val="000000"/>
                </a:solidFill>
                <a:latin typeface="Arial (Body)"/>
              </a:rPr>
              <a:t>Provide details on what the use case should do</a:t>
            </a:r>
          </a:p>
          <a:p>
            <a:pPr marL="741553" lvl="1" indent="-284353">
              <a:spcAft>
                <a:spcPct val="0"/>
              </a:spcAft>
              <a:buSzPts val="2400"/>
            </a:pPr>
            <a:r>
              <a:rPr lang="en-US" altLang="en-US" dirty="0">
                <a:solidFill>
                  <a:srgbClr val="000000"/>
                </a:solidFill>
                <a:latin typeface="Arial (Body)"/>
              </a:rPr>
              <a:t>Supporting actors:</a:t>
            </a:r>
          </a:p>
          <a:p>
            <a:pPr marL="1144778" lvl="2" indent="-230378">
              <a:spcAft>
                <a:spcPct val="0"/>
              </a:spcAft>
              <a:buSzPts val="2400"/>
            </a:pPr>
            <a:r>
              <a:rPr lang="en-US" altLang="en-US" sz="2400" dirty="0">
                <a:solidFill>
                  <a:srgbClr val="000000"/>
                </a:solidFill>
                <a:latin typeface="Arial (Body)"/>
              </a:rPr>
              <a:t>Help to keep the system running or provide help</a:t>
            </a:r>
          </a:p>
          <a:p>
            <a:pPr marL="1144778" lvl="2" indent="-230378">
              <a:spcAft>
                <a:spcPct val="0"/>
              </a:spcAft>
              <a:buSzPts val="2400"/>
            </a:pPr>
            <a:r>
              <a:rPr lang="en-US" altLang="en-US" sz="2400" dirty="0">
                <a:solidFill>
                  <a:srgbClr val="000000"/>
                </a:solidFill>
                <a:latin typeface="Arial (Body)"/>
              </a:rPr>
              <a:t>The people who run the help desk, the analysts, programmers, and so on</a:t>
            </a:r>
          </a:p>
        </p:txBody>
      </p:sp>
    </p:spTree>
    <p:extLst>
      <p:ext uri="{BB962C8B-B14F-4D97-AF65-F5344CB8AC3E}">
        <p14:creationId xmlns:p14="http://schemas.microsoft.com/office/powerpoint/2010/main" val="776457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A Use Case Always Provides Three Things</a:t>
            </a:r>
          </a:p>
        </p:txBody>
      </p:sp>
      <p:sp>
        <p:nvSpPr>
          <p:cNvPr id="3" name="Text Placeholder 2"/>
          <p:cNvSpPr>
            <a:spLocks noGrp="1"/>
          </p:cNvSpPr>
          <p:nvPr>
            <p:ph type="body" idx="1"/>
          </p:nvPr>
        </p:nvSpPr>
        <p:spPr>
          <a:xfrm>
            <a:off x="1981200" y="1600200"/>
            <a:ext cx="8229600" cy="2046684"/>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An actor that initiates an event</a:t>
            </a:r>
          </a:p>
          <a:p>
            <a:pPr marL="255651" indent="-255651">
              <a:spcAft>
                <a:spcPct val="0"/>
              </a:spcAft>
              <a:buSzPts val="2400"/>
            </a:pPr>
            <a:r>
              <a:rPr lang="en-US" altLang="en-US" sz="2400" dirty="0">
                <a:solidFill>
                  <a:srgbClr val="000000"/>
                </a:solidFill>
                <a:latin typeface="Arial (Body)"/>
              </a:rPr>
              <a:t>The event that triggers a use case</a:t>
            </a:r>
          </a:p>
          <a:p>
            <a:pPr marL="255651" indent="-255651">
              <a:spcAft>
                <a:spcPct val="0"/>
              </a:spcAft>
              <a:buSzPts val="2400"/>
            </a:pPr>
            <a:r>
              <a:rPr lang="en-US" altLang="en-US" sz="2400" dirty="0">
                <a:solidFill>
                  <a:srgbClr val="000000"/>
                </a:solidFill>
                <a:latin typeface="Arial (Body)"/>
              </a:rPr>
              <a:t>The use case that performs the actions triggered by the event</a:t>
            </a:r>
          </a:p>
        </p:txBody>
      </p:sp>
    </p:spTree>
    <p:extLst>
      <p:ext uri="{BB962C8B-B14F-4D97-AF65-F5344CB8AC3E}">
        <p14:creationId xmlns:p14="http://schemas.microsoft.com/office/powerpoint/2010/main" val="2036805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Use Case Relations </a:t>
            </a:r>
            <a:r>
              <a:rPr lang="en-US" altLang="en-US" sz="2000">
                <a:latin typeface="Times New Roman" panose="02020603050405020304" pitchFamily="18" charset="0"/>
                <a:cs typeface="Times New Roman" panose="02020603050405020304" pitchFamily="18" charset="0"/>
                <a:sym typeface="Arial"/>
              </a:rPr>
              <a:t>(1 of 2)</a:t>
            </a:r>
            <a:endParaRPr lang="en-US" altLang="en-US" sz="2000"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1"/>
            <a:ext cx="8229600" cy="3077735"/>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Behavioral relationships</a:t>
            </a:r>
          </a:p>
          <a:p>
            <a:pPr marL="741553" lvl="1" indent="-284353">
              <a:spcAft>
                <a:spcPct val="0"/>
              </a:spcAft>
              <a:buSzPts val="2400"/>
            </a:pPr>
            <a:r>
              <a:rPr lang="en-US" altLang="en-US" dirty="0">
                <a:solidFill>
                  <a:srgbClr val="000000"/>
                </a:solidFill>
                <a:latin typeface="Arial (Body)"/>
              </a:rPr>
              <a:t>Communicates</a:t>
            </a:r>
          </a:p>
          <a:p>
            <a:pPr marL="1144778" lvl="2" indent="-230378">
              <a:spcAft>
                <a:spcPct val="0"/>
              </a:spcAft>
              <a:buSzPts val="2400"/>
            </a:pPr>
            <a:r>
              <a:rPr lang="en-US" altLang="en-US" sz="2400" dirty="0">
                <a:solidFill>
                  <a:srgbClr val="000000"/>
                </a:solidFill>
                <a:latin typeface="Arial (Body)"/>
              </a:rPr>
              <a:t>Used to connect an actor to a use case</a:t>
            </a:r>
          </a:p>
          <a:p>
            <a:pPr marL="741553" lvl="1" indent="-284353">
              <a:spcAft>
                <a:spcPct val="0"/>
              </a:spcAft>
              <a:buSzPts val="2400"/>
            </a:pPr>
            <a:r>
              <a:rPr lang="en-US" altLang="en-US" dirty="0">
                <a:solidFill>
                  <a:srgbClr val="000000"/>
                </a:solidFill>
                <a:latin typeface="Arial (Body)"/>
              </a:rPr>
              <a:t>Includes</a:t>
            </a:r>
          </a:p>
          <a:p>
            <a:pPr marL="1144778" lvl="2" indent="-230378">
              <a:spcAft>
                <a:spcPct val="0"/>
              </a:spcAft>
              <a:buSzPts val="2400"/>
            </a:pPr>
            <a:r>
              <a:rPr lang="en-US" altLang="en-US" sz="2400" dirty="0">
                <a:solidFill>
                  <a:srgbClr val="000000"/>
                </a:solidFill>
                <a:latin typeface="Arial (Body)"/>
              </a:rPr>
              <a:t>Describes the situation in which a use case contains behavior that is common to more than one use case</a:t>
            </a:r>
          </a:p>
        </p:txBody>
      </p:sp>
    </p:spTree>
    <p:extLst>
      <p:ext uri="{BB962C8B-B14F-4D97-AF65-F5344CB8AC3E}">
        <p14:creationId xmlns:p14="http://schemas.microsoft.com/office/powerpoint/2010/main" val="160500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Use Case Relations </a:t>
            </a:r>
            <a:r>
              <a:rPr lang="en-US" altLang="en-US" sz="2000" dirty="0">
                <a:latin typeface="Times New Roman" panose="02020603050405020304" pitchFamily="18" charset="0"/>
                <a:cs typeface="Times New Roman" panose="02020603050405020304" pitchFamily="18" charset="0"/>
                <a:sym typeface="Arial"/>
              </a:rPr>
              <a:t>(2 of 2)</a:t>
            </a:r>
          </a:p>
        </p:txBody>
      </p:sp>
      <p:sp>
        <p:nvSpPr>
          <p:cNvPr id="3" name="Text Placeholder 2"/>
          <p:cNvSpPr>
            <a:spLocks noGrp="1"/>
          </p:cNvSpPr>
          <p:nvPr>
            <p:ph type="body" idx="1"/>
          </p:nvPr>
        </p:nvSpPr>
        <p:spPr>
          <a:xfrm>
            <a:off x="1981200" y="1600200"/>
            <a:ext cx="8229600" cy="3877954"/>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rPr>
              <a:t>Behavioral relationships [continued]</a:t>
            </a:r>
          </a:p>
          <a:p>
            <a:pPr marL="741553" lvl="1" indent="-284353">
              <a:spcAft>
                <a:spcPct val="0"/>
              </a:spcAft>
              <a:buSzPts val="2400"/>
            </a:pPr>
            <a:r>
              <a:rPr lang="en-US" altLang="en-US" dirty="0">
                <a:solidFill>
                  <a:srgbClr val="000000"/>
                </a:solidFill>
              </a:rPr>
              <a:t>Extends</a:t>
            </a:r>
          </a:p>
          <a:p>
            <a:pPr marL="1144778" lvl="2" indent="-230378">
              <a:spcAft>
                <a:spcPct val="0"/>
              </a:spcAft>
              <a:buSzPts val="2400"/>
            </a:pPr>
            <a:r>
              <a:rPr lang="en-US" altLang="en-US" sz="2400" dirty="0">
                <a:solidFill>
                  <a:srgbClr val="000000"/>
                </a:solidFill>
              </a:rPr>
              <a:t>Describes the situation in which one use case possesses the behavior that allows the new case to handle a variation or exception from the basic use case</a:t>
            </a:r>
          </a:p>
          <a:p>
            <a:pPr marL="741553" lvl="1" indent="-284353">
              <a:spcAft>
                <a:spcPct val="0"/>
              </a:spcAft>
              <a:buSzPts val="2400"/>
            </a:pPr>
            <a:r>
              <a:rPr lang="en-US" altLang="en-US" dirty="0">
                <a:solidFill>
                  <a:srgbClr val="000000"/>
                </a:solidFill>
              </a:rPr>
              <a:t>Generalizes</a:t>
            </a:r>
          </a:p>
          <a:p>
            <a:pPr marL="1144778" lvl="2" indent="-230378">
              <a:spcAft>
                <a:spcPct val="0"/>
              </a:spcAft>
              <a:buSzPts val="2400"/>
            </a:pPr>
            <a:r>
              <a:rPr lang="en-US" altLang="en-US" sz="2400" dirty="0">
                <a:solidFill>
                  <a:srgbClr val="000000"/>
                </a:solidFill>
              </a:rPr>
              <a:t>Implies that one thing is more typical than the other thing</a:t>
            </a:r>
          </a:p>
        </p:txBody>
      </p:sp>
    </p:spTree>
    <p:extLst>
      <p:ext uri="{BB962C8B-B14F-4D97-AF65-F5344CB8AC3E}">
        <p14:creationId xmlns:p14="http://schemas.microsoft.com/office/powerpoint/2010/main" val="2950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5" tIns="91425" rIns="91425" bIns="91425" rtlCol="0" anchor="t" anchorCtr="0">
            <a:noAutofit/>
          </a:bodyPr>
          <a:lstStyle/>
          <a:p>
            <a:pPr lvl="0">
              <a:buClrTx/>
            </a:pPr>
            <a:r>
              <a:rPr lang="en-US" altLang="en-US" sz="2800" dirty="0">
                <a:latin typeface="Times New Roman" panose="02020603050405020304" pitchFamily="18" charset="0"/>
                <a:cs typeface="Times New Roman" panose="02020603050405020304" pitchFamily="18" charset="0"/>
                <a:sym typeface="Arial"/>
              </a:rPr>
              <a:t>Figure 2.13 Four Types of Behavioral Relationships and the Lines Used to Diagram Each</a:t>
            </a:r>
          </a:p>
        </p:txBody>
      </p:sp>
      <p:pic>
        <p:nvPicPr>
          <p:cNvPr id="4" name="Picture 3" descr="A table on four types of behavioral relationships and the lines used to diagram each. The table has 4 rows and 3 columns. The columns have the following headings from left to right. relationship, symbol, meaning. The row entries are as follows. Row 1. relationship, communicates. symbol, A horizontal line. meaning, an actor is connected to a use case using a line with no arrowheads. Row 2. relationship, includes. symbol, A dashed arrow pointing to the left with left angle bracket left angle bracket include right angle bracket right angle bracket. meaning, A use case contains a behavior that is common to more than one other use case. The arrow points to the common use case. Row 3. relationship, extends. symbol, A dashed arrow pointing to the right with left angle bracket left angle bracket extend right angle bracket right angle bracket. meaning, A different use case handles exceptions from the basic use case. The arrow points from the extended to the basic use case. Row 4. relationship, generalizes. symbol, an arrow with an unshaded tip pointing right. meaning, One U M L thing is more general than another thing. Then arrow points to the general thing."/>
          <p:cNvPicPr>
            <a:picLocks noChangeAspect="1"/>
          </p:cNvPicPr>
          <p:nvPr/>
        </p:nvPicPr>
        <p:blipFill rotWithShape="1">
          <a:blip r:embed="rId2">
            <a:extLst>
              <a:ext uri="{28A0092B-C50C-407E-A947-70E740481C1C}">
                <a14:useLocalDpi xmlns:a14="http://schemas.microsoft.com/office/drawing/2010/main" val="0"/>
              </a:ext>
            </a:extLst>
          </a:blip>
          <a:srcRect b="10030"/>
          <a:stretch/>
        </p:blipFill>
        <p:spPr>
          <a:xfrm>
            <a:off x="2062050" y="2281924"/>
            <a:ext cx="8067900" cy="2310863"/>
          </a:xfrm>
          <a:prstGeom prst="rect">
            <a:avLst/>
          </a:prstGeom>
        </p:spPr>
      </p:pic>
    </p:spTree>
    <p:extLst>
      <p:ext uri="{BB962C8B-B14F-4D97-AF65-F5344CB8AC3E}">
        <p14:creationId xmlns:p14="http://schemas.microsoft.com/office/powerpoint/2010/main" val="1812521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5" tIns="91425" rIns="91425" bIns="91425" rtlCol="0" anchor="t" anchorCtr="0">
            <a:noAutofit/>
          </a:bodyPr>
          <a:lstStyle/>
          <a:p>
            <a:pPr lvl="0">
              <a:buClrTx/>
            </a:pPr>
            <a:r>
              <a:rPr lang="en-US" altLang="en-US" sz="3000" dirty="0">
                <a:latin typeface="Times New Roman" panose="02020603050405020304" pitchFamily="18" charset="0"/>
                <a:cs typeface="Times New Roman" panose="02020603050405020304" pitchFamily="18" charset="0"/>
                <a:sym typeface="Arial"/>
              </a:rPr>
              <a:t>Figure 2.14 Actors, Use Cases, and Relationships for a Student Enrollment Example</a:t>
            </a:r>
          </a:p>
        </p:txBody>
      </p:sp>
      <p:pic>
        <p:nvPicPr>
          <p:cNvPr id="4" name="Picture 3" descr="A diagram shows the examples of four different types of behavioral relationships. Communicates Relationship: A solid line connecting &quot;Student&quot; and &quot;Enroll in Course.&quot; Includes Relationship: A dashed left arrow each from &quot;Enroll in Course&quot; and &quot;Arrange Housing&quot; to &quot;Pay Student Fees.&quot; Generalizes Relationship: A solid right arrow from &quot;Part-time Student&quot; to &quot;Student.&quot; Extends Relationship: A dashed right arrow from &quot;Student Health Insurance&quot; to &quot;Pay Student Fees.&quot; The text below the arrow reads, &quot;student states amount of coverage.&quot;"/>
          <p:cNvPicPr>
            <a:picLocks noChangeAspect="1"/>
          </p:cNvPicPr>
          <p:nvPr/>
        </p:nvPicPr>
        <p:blipFill rotWithShape="1">
          <a:blip r:embed="rId3">
            <a:extLst>
              <a:ext uri="{28A0092B-C50C-407E-A947-70E740481C1C}">
                <a14:useLocalDpi xmlns:a14="http://schemas.microsoft.com/office/drawing/2010/main" val="0"/>
              </a:ext>
            </a:extLst>
          </a:blip>
          <a:srcRect b="3071"/>
          <a:stretch/>
        </p:blipFill>
        <p:spPr>
          <a:xfrm>
            <a:off x="2918878" y="1563052"/>
            <a:ext cx="6354247" cy="4628943"/>
          </a:xfrm>
          <a:prstGeom prst="rect">
            <a:avLst/>
          </a:prstGeom>
        </p:spPr>
      </p:pic>
    </p:spTree>
    <p:extLst>
      <p:ext uri="{BB962C8B-B14F-4D97-AF65-F5344CB8AC3E}">
        <p14:creationId xmlns:p14="http://schemas.microsoft.com/office/powerpoint/2010/main" val="3706962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Scope</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338551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System scope defines its boundaries:</a:t>
            </a:r>
          </a:p>
          <a:p>
            <a:pPr marL="741553" lvl="1" indent="-284353">
              <a:spcAft>
                <a:spcPct val="0"/>
              </a:spcAft>
              <a:buSzPts val="2400"/>
            </a:pPr>
            <a:r>
              <a:rPr lang="en-US" altLang="en-US" dirty="0">
                <a:solidFill>
                  <a:srgbClr val="000000"/>
                </a:solidFill>
                <a:latin typeface="Arial (Body)"/>
              </a:rPr>
              <a:t>What is in or outside the system</a:t>
            </a:r>
          </a:p>
          <a:p>
            <a:pPr marL="741553" lvl="1" indent="-284353">
              <a:spcAft>
                <a:spcPct val="0"/>
              </a:spcAft>
              <a:buSzPts val="2400"/>
            </a:pPr>
            <a:r>
              <a:rPr lang="en-US" altLang="en-US" dirty="0">
                <a:solidFill>
                  <a:srgbClr val="000000"/>
                </a:solidFill>
                <a:latin typeface="Arial (Body)"/>
              </a:rPr>
              <a:t>Project has a budget that helps to define scope</a:t>
            </a:r>
          </a:p>
          <a:p>
            <a:pPr marL="741553" lvl="1" indent="-284353">
              <a:spcAft>
                <a:spcPct val="0"/>
              </a:spcAft>
              <a:buSzPts val="2400"/>
            </a:pPr>
            <a:r>
              <a:rPr lang="en-US" altLang="en-US" dirty="0">
                <a:solidFill>
                  <a:srgbClr val="000000"/>
                </a:solidFill>
                <a:latin typeface="Arial (Body)"/>
              </a:rPr>
              <a:t>Project has a start and an end time</a:t>
            </a:r>
          </a:p>
          <a:p>
            <a:pPr marL="255651" indent="-255651">
              <a:spcAft>
                <a:spcPct val="0"/>
              </a:spcAft>
              <a:buSzPts val="2400"/>
            </a:pPr>
            <a:r>
              <a:rPr lang="en-US" altLang="en-US" sz="2400" dirty="0">
                <a:solidFill>
                  <a:srgbClr val="000000"/>
                </a:solidFill>
                <a:latin typeface="Arial (Body)"/>
              </a:rPr>
              <a:t>Actors are always outside of scope</a:t>
            </a:r>
          </a:p>
          <a:p>
            <a:pPr marL="255651" indent="-255651">
              <a:spcAft>
                <a:spcPct val="0"/>
              </a:spcAft>
              <a:buSzPts val="2400"/>
            </a:pPr>
            <a:r>
              <a:rPr lang="en-US" altLang="en-US" sz="2400" dirty="0">
                <a:solidFill>
                  <a:srgbClr val="000000"/>
                </a:solidFill>
                <a:latin typeface="Arial (Body)"/>
              </a:rPr>
              <a:t>Communication lines are the boundaries and define the scope</a:t>
            </a:r>
          </a:p>
        </p:txBody>
      </p:sp>
    </p:spTree>
    <p:extLst>
      <p:ext uri="{BB962C8B-B14F-4D97-AF65-F5344CB8AC3E}">
        <p14:creationId xmlns:p14="http://schemas.microsoft.com/office/powerpoint/2010/main" val="4484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Organizations are Composed of Interrelated Subsystems</a:t>
            </a:r>
          </a:p>
        </p:txBody>
      </p:sp>
      <p:sp>
        <p:nvSpPr>
          <p:cNvPr id="3" name="Text Placeholder 2"/>
          <p:cNvSpPr>
            <a:spLocks noGrp="1"/>
          </p:cNvSpPr>
          <p:nvPr>
            <p:ph type="body" idx="1"/>
          </p:nvPr>
        </p:nvSpPr>
        <p:spPr>
          <a:xfrm>
            <a:off x="1981200" y="1600200"/>
            <a:ext cx="8229600" cy="2823820"/>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Influenced by levels of management decision makers that cut horizontally across the organizational system</a:t>
            </a:r>
          </a:p>
          <a:p>
            <a:pPr marL="741553" lvl="1" indent="-284353">
              <a:spcAft>
                <a:spcPct val="0"/>
              </a:spcAft>
              <a:buSzPts val="2400"/>
            </a:pPr>
            <a:r>
              <a:rPr lang="en-US" altLang="en-US" dirty="0">
                <a:solidFill>
                  <a:srgbClr val="000000"/>
                </a:solidFill>
                <a:latin typeface="Arial (Body)"/>
              </a:rPr>
              <a:t>Operations</a:t>
            </a:r>
          </a:p>
          <a:p>
            <a:pPr marL="741553" lvl="1" indent="-284353">
              <a:spcAft>
                <a:spcPct val="0"/>
              </a:spcAft>
              <a:buSzPts val="2400"/>
            </a:pPr>
            <a:r>
              <a:rPr lang="en-US" altLang="en-US" dirty="0">
                <a:solidFill>
                  <a:srgbClr val="000000"/>
                </a:solidFill>
                <a:latin typeface="Arial (Body)"/>
              </a:rPr>
              <a:t>Middle management</a:t>
            </a:r>
          </a:p>
          <a:p>
            <a:pPr marL="741553" lvl="1" indent="-284353">
              <a:spcAft>
                <a:spcPct val="0"/>
              </a:spcAft>
              <a:buSzPts val="2400"/>
            </a:pPr>
            <a:r>
              <a:rPr lang="en-US" altLang="en-US" dirty="0">
                <a:solidFill>
                  <a:srgbClr val="000000"/>
                </a:solidFill>
                <a:latin typeface="Arial (Body)"/>
              </a:rPr>
              <a:t>Strategic management</a:t>
            </a:r>
          </a:p>
          <a:p>
            <a:pPr marL="255651" indent="-255651">
              <a:spcAft>
                <a:spcPct val="0"/>
              </a:spcAft>
              <a:buSzPts val="2400"/>
            </a:pPr>
            <a:r>
              <a:rPr lang="en-US" altLang="en-US" sz="2400" dirty="0">
                <a:solidFill>
                  <a:srgbClr val="000000"/>
                </a:solidFill>
                <a:latin typeface="Arial (Body)"/>
              </a:rPr>
              <a:t>Influenced by organizational cultures and subcultures</a:t>
            </a:r>
          </a:p>
        </p:txBody>
      </p:sp>
    </p:spTree>
    <p:extLst>
      <p:ext uri="{BB962C8B-B14F-4D97-AF65-F5344CB8AC3E}">
        <p14:creationId xmlns:p14="http://schemas.microsoft.com/office/powerpoint/2010/main" val="255104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Developing Use Case Diagrams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4085704"/>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Review the business specifications and identify the actors involved</a:t>
            </a:r>
          </a:p>
          <a:p>
            <a:pPr marL="255651" indent="-255651">
              <a:spcAft>
                <a:spcPct val="0"/>
              </a:spcAft>
              <a:buSzPts val="2400"/>
            </a:pPr>
            <a:r>
              <a:rPr lang="en-US" altLang="en-US" sz="2400" dirty="0">
                <a:solidFill>
                  <a:srgbClr val="000000"/>
                </a:solidFill>
                <a:latin typeface="Arial (Body)"/>
              </a:rPr>
              <a:t>Identify the high-level events and develop the primary use cases that describe those events and how the actors initiate them</a:t>
            </a:r>
          </a:p>
          <a:p>
            <a:pPr marL="255651" indent="-255651">
              <a:spcAft>
                <a:spcPct val="0"/>
              </a:spcAft>
              <a:buSzPts val="2400"/>
            </a:pPr>
            <a:r>
              <a:rPr lang="en-US" altLang="en-US" sz="2400" dirty="0">
                <a:solidFill>
                  <a:srgbClr val="000000"/>
                </a:solidFill>
                <a:latin typeface="Arial (Body)"/>
              </a:rPr>
              <a:t>Review each primary use case to determine the possible variations of flow through the use case</a:t>
            </a:r>
          </a:p>
          <a:p>
            <a:pPr marL="255651" indent="-255651">
              <a:spcAft>
                <a:spcPct val="0"/>
              </a:spcAft>
              <a:buSzPts val="2400"/>
            </a:pPr>
            <a:r>
              <a:rPr lang="en-US" altLang="en-US" sz="2400" dirty="0">
                <a:solidFill>
                  <a:srgbClr val="000000"/>
                </a:solidFill>
                <a:latin typeface="Arial (Body)"/>
              </a:rPr>
              <a:t>The context-level data flow diagram could act as a starting point for creating a use case</a:t>
            </a:r>
          </a:p>
        </p:txBody>
      </p:sp>
    </p:spTree>
    <p:extLst>
      <p:ext uri="{BB962C8B-B14F-4D97-AF65-F5344CB8AC3E}">
        <p14:creationId xmlns:p14="http://schemas.microsoft.com/office/powerpoint/2010/main" val="119389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5" tIns="91425" rIns="91425" bIns="91425" rtlCol="0" anchor="t" anchorCtr="0">
            <a:noAutofit/>
          </a:bodyPr>
          <a:lstStyle/>
          <a:p>
            <a:pPr lvl="0">
              <a:buClrTx/>
            </a:pPr>
            <a:r>
              <a:rPr lang="en-US" altLang="en-US" sz="3000" dirty="0">
                <a:latin typeface="Times New Roman" panose="02020603050405020304" pitchFamily="18" charset="0"/>
                <a:cs typeface="Times New Roman" panose="02020603050405020304" pitchFamily="18" charset="0"/>
                <a:sym typeface="Arial"/>
              </a:rPr>
              <a:t>Figure 2.15 A Use Case Diagram Representing a System Used to Plan a Conference</a:t>
            </a:r>
          </a:p>
        </p:txBody>
      </p:sp>
      <p:pic>
        <p:nvPicPr>
          <p:cNvPr id="4" name="Picture 3" descr="The diagram shows various relationships in the plan as follows. A solid line between &quot;Caterer&quot; and &quot;Plan Catering.&quot; A solid line between &quot;Conference Chair&quot; and &quot;Plan Catering.&quot; A solid line between &quot;Conference Chair&quot; and &quot;Arrange Speaker.&quot; A solid line between &quot;Keynote Speaker&quot; and &quot;Arrange Speaker.&quot; A solid line between &quot;Speaker&quot; and &quot;Arrange Speaker.&quot; A solid right arrow between &quot;Keynote Speaker&quot; and &quot;Speaker.&quot; A dashed arrow (include) between &quot;Arrange Speaker&quot; and &quot;Reserve Room.&quot; A dashed arrow (include) between &quot;Reserve Room&quot; and &quot;Register for Conference.&quot; A solid line between &quot;Reserve Room&quot; and &quot;Hotel Reservations.&quot; A dashed arrow (extend) between &quot;Register for Conference&quot; and &quot;Arrange Language Translation.&quot; A solid line between &quot;Register for Conference&quot; and &quot;Participant.&quot; A solid line between &quot;Arrange Language Translation&quot; and &quot;Participant.&quot;"/>
          <p:cNvPicPr>
            <a:picLocks noChangeAspect="1"/>
          </p:cNvPicPr>
          <p:nvPr/>
        </p:nvPicPr>
        <p:blipFill rotWithShape="1">
          <a:blip r:embed="rId3">
            <a:extLst>
              <a:ext uri="{28A0092B-C50C-407E-A947-70E740481C1C}">
                <a14:useLocalDpi xmlns:a14="http://schemas.microsoft.com/office/drawing/2010/main" val="0"/>
              </a:ext>
            </a:extLst>
          </a:blip>
          <a:srcRect b="4420"/>
          <a:stretch/>
        </p:blipFill>
        <p:spPr>
          <a:xfrm>
            <a:off x="3998217" y="1618520"/>
            <a:ext cx="4195569" cy="4569401"/>
          </a:xfrm>
          <a:prstGeom prst="rect">
            <a:avLst/>
          </a:prstGeom>
        </p:spPr>
      </p:pic>
    </p:spTree>
    <p:extLst>
      <p:ext uri="{BB962C8B-B14F-4D97-AF65-F5344CB8AC3E}">
        <p14:creationId xmlns:p14="http://schemas.microsoft.com/office/powerpoint/2010/main" val="33222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Developing the Use Case Scenarios</a:t>
            </a:r>
          </a:p>
        </p:txBody>
      </p:sp>
      <p:sp>
        <p:nvSpPr>
          <p:cNvPr id="3" name="Text Placeholder 2"/>
          <p:cNvSpPr>
            <a:spLocks noGrp="1"/>
          </p:cNvSpPr>
          <p:nvPr>
            <p:ph type="body" idx="1"/>
          </p:nvPr>
        </p:nvSpPr>
        <p:spPr>
          <a:xfrm>
            <a:off x="1981200" y="1600200"/>
            <a:ext cx="8229600" cy="2454488"/>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The description of the use case</a:t>
            </a:r>
          </a:p>
          <a:p>
            <a:pPr marL="255651" indent="-255651">
              <a:spcAft>
                <a:spcPct val="0"/>
              </a:spcAft>
              <a:buSzPts val="2400"/>
            </a:pPr>
            <a:r>
              <a:rPr lang="en-US" altLang="en-US" sz="2400" dirty="0">
                <a:solidFill>
                  <a:srgbClr val="000000"/>
                </a:solidFill>
                <a:latin typeface="Arial (Body)"/>
              </a:rPr>
              <a:t>Three main areas:</a:t>
            </a:r>
          </a:p>
          <a:p>
            <a:pPr marL="741553" lvl="1" indent="-284353">
              <a:spcAft>
                <a:spcPct val="0"/>
              </a:spcAft>
              <a:buSzPts val="2400"/>
            </a:pPr>
            <a:r>
              <a:rPr lang="en-US" altLang="en-US" dirty="0">
                <a:solidFill>
                  <a:srgbClr val="000000"/>
                </a:solidFill>
                <a:latin typeface="Arial (Body)"/>
              </a:rPr>
              <a:t>Use case identifiers and initiators</a:t>
            </a:r>
          </a:p>
          <a:p>
            <a:pPr marL="741553" lvl="1" indent="-284353">
              <a:spcAft>
                <a:spcPct val="0"/>
              </a:spcAft>
              <a:buSzPts val="2400"/>
            </a:pPr>
            <a:r>
              <a:rPr lang="en-US" altLang="en-US" dirty="0">
                <a:solidFill>
                  <a:srgbClr val="000000"/>
                </a:solidFill>
                <a:latin typeface="Arial (Body)"/>
              </a:rPr>
              <a:t>Steps performed</a:t>
            </a:r>
          </a:p>
          <a:p>
            <a:pPr marL="741553" lvl="1" indent="-284353">
              <a:spcAft>
                <a:spcPct val="0"/>
              </a:spcAft>
              <a:buSzPts val="2400"/>
            </a:pPr>
            <a:r>
              <a:rPr lang="en-US" altLang="en-US" dirty="0">
                <a:solidFill>
                  <a:srgbClr val="000000"/>
                </a:solidFill>
                <a:latin typeface="Arial (Body)"/>
              </a:rPr>
              <a:t>Conditions, assumptions, and questions</a:t>
            </a:r>
          </a:p>
        </p:txBody>
      </p:sp>
    </p:spTree>
    <p:extLst>
      <p:ext uri="{BB962C8B-B14F-4D97-AF65-F5344CB8AC3E}">
        <p14:creationId xmlns:p14="http://schemas.microsoft.com/office/powerpoint/2010/main" val="2524004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5853"/>
            <a:ext cx="8229600" cy="1066799"/>
          </a:xfrm>
        </p:spPr>
        <p:txBody>
          <a:bodyPr vert="horz" lIns="91425" tIns="91425" rIns="91425" bIns="91425" rtlCol="0" anchor="b" anchorCtr="0">
            <a:noAutofit/>
          </a:bodyPr>
          <a:lstStyle/>
          <a:p>
            <a:pPr lvl="0"/>
            <a:r>
              <a:rPr lang="en-US" altLang="en-US" sz="3200" dirty="0">
                <a:latin typeface="Times New Roman" panose="02020603050405020304" pitchFamily="18" charset="0"/>
                <a:cs typeface="Times New Roman" panose="02020603050405020304" pitchFamily="18" charset="0"/>
              </a:rPr>
              <a:t>Figure 2.16 A Use Case Scenario is Divided into Three Sections</a:t>
            </a:r>
          </a:p>
        </p:txBody>
      </p:sp>
      <p:pic>
        <p:nvPicPr>
          <p:cNvPr id="4" name="Picture 3" descr="A use case scenario is set up as a worksheet. The worksheet has 40 rows and 2 columns. The columns have the following headings from left to right. Form question, Answer. The row entries are as follows. Row 1. Form question, Use case name. Answer, register for conference. Row 2. Form question, area. Answer, conference planning. Row 3. Form question, actor. Answer, participant. Row 4. Form question, stakeholder. Answer, conference sponsor, conference speaker. Row 5. Form question, level. Answer, blue. Row 6. Form question, description. Answer, allow conference participant to register online for the conference using a secure website. Row 7. Form question, triggering event. Answer, participant uses conference registration website, enters user I D and password, and clicks the log on button. Row 8. Form question, trigger type. Answer, external and temporal. Row 9. Form question, step 1. Answer, participant logs in using the secure web server. Row 10. Form question, step 1, information. Answer, user ID, password. Row 11. Form question, step 2. Answer, participant record is read and password is verified. Row 12. Form question, step 2, information. Answer, participant record, user I D, password. Row 13. Form question, step 3. Answer, participant and session information is displayed on the registration web page. Row 14. Form question, step 3, information. Answer, registration web form. Row 15. Form question, step 4. Answer, participant enters information on the registration web form and clicks submit button. Row 16. Form question, step 4, information. Answer, registration web form. Row 17. Form question, step 5. Answer, registration information is validated on the web server. Row 18. Form question, step 5, information. Answer, registration web form. Row 19. Form question, step 6. Answer, Registration confirmation page is displayed to confirm registration information. Row 20. Form question, step 6, information. Answer, confirmation web page. Row 21. Form question, step 7. Answer, credit card is charged for registration fees. Row 22. Form question, step 7, information. Answer, secure credit card web page. Row 23. Form question, step 8. Answer, add registration journal record is written. Row 24. Form question, step 8, information. Answer, confirmation web page. Row 25. Form question, step 9. Answer, registration record is updated on the registration master. Row 26. Form question, step 9, information. Answer, confirmation web page, registration record. Row 27. Form question, step 10. Answer, session record is updated for each selected session on the session master. Row 28. Form question, step 10, information. Answer, confirmation web page, session record. Row 29. Form question, step 11. Answer, participant record is updated for the participant on the participant master. Row 30. Form question, step 11, information. Answer, confirmation web page, participant record. Row 31. Form question, step 12. Answer, successful registration confirmation web page is sent to the participant. Row 32. Form question, step 12, information. Answer, registration record confirmation number. Row 33. Form question, preconditions. Answer, participant has already registered and has created a user account. Row 34. Form question, post conditions. Answer, participant has successfully registered for the conference. Row 35. Form question, Assumptions. Answer, participant has a browser and valid user I D and password. Row 36. Form question, Success guarantee. Answer, Participant has registered for the conference and is enrolled in all selected sessions. Row 37. Form question, Minimum Guarantee. Answer, Participant was able to log on. Row 38. Form question, Requirements met. Answer, allow conference participants to be able to register for the conference using the website. Row 39. Form question, outstanding issues. Answer, how should a rejected credit card be handled? Row 40. Form question, priority. Answer, high. Row 41. Form question, risk. Answer, medium."/>
          <p:cNvPicPr>
            <a:picLocks noChangeAspect="1"/>
          </p:cNvPicPr>
          <p:nvPr/>
        </p:nvPicPr>
        <p:blipFill rotWithShape="1">
          <a:blip r:embed="rId3">
            <a:extLst>
              <a:ext uri="{28A0092B-C50C-407E-A947-70E740481C1C}">
                <a14:useLocalDpi xmlns:a14="http://schemas.microsoft.com/office/drawing/2010/main" val="0"/>
              </a:ext>
            </a:extLst>
          </a:blip>
          <a:srcRect b="5468"/>
          <a:stretch/>
        </p:blipFill>
        <p:spPr>
          <a:xfrm>
            <a:off x="4219575" y="1512210"/>
            <a:ext cx="3752850" cy="4610137"/>
          </a:xfrm>
          <a:prstGeom prst="rect">
            <a:avLst/>
          </a:prstGeom>
        </p:spPr>
      </p:pic>
    </p:spTree>
    <p:extLst>
      <p:ext uri="{BB962C8B-B14F-4D97-AF65-F5344CB8AC3E}">
        <p14:creationId xmlns:p14="http://schemas.microsoft.com/office/powerpoint/2010/main" val="2773704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Use Case Header Area</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1"/>
            <a:ext cx="8229600" cy="3362429"/>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Has a name and a unique I</a:t>
            </a:r>
            <a:r>
              <a:rPr lang="en-US" altLang="en-US" sz="100" dirty="0">
                <a:solidFill>
                  <a:srgbClr val="000000"/>
                </a:solidFill>
                <a:latin typeface="Arial (Body)"/>
              </a:rPr>
              <a:t> </a:t>
            </a:r>
            <a:r>
              <a:rPr lang="en-US" altLang="en-US" sz="2400" dirty="0">
                <a:solidFill>
                  <a:srgbClr val="000000"/>
                </a:solidFill>
                <a:latin typeface="Arial (Body)"/>
              </a:rPr>
              <a:t>D</a:t>
            </a:r>
          </a:p>
          <a:p>
            <a:pPr marL="255651" indent="-255651">
              <a:spcAft>
                <a:spcPct val="0"/>
              </a:spcAft>
              <a:buSzPts val="2400"/>
            </a:pPr>
            <a:r>
              <a:rPr lang="en-US" altLang="en-US" sz="2400" dirty="0">
                <a:solidFill>
                  <a:srgbClr val="000000"/>
                </a:solidFill>
                <a:latin typeface="Arial (Body)"/>
              </a:rPr>
              <a:t>Include application area</a:t>
            </a:r>
          </a:p>
          <a:p>
            <a:pPr marL="255651" indent="-255651">
              <a:spcAft>
                <a:spcPct val="0"/>
              </a:spcAft>
              <a:buSzPts val="2400"/>
            </a:pPr>
            <a:r>
              <a:rPr lang="en-US" altLang="en-US" sz="2400" dirty="0">
                <a:solidFill>
                  <a:srgbClr val="000000"/>
                </a:solidFill>
                <a:latin typeface="Arial (Body)"/>
              </a:rPr>
              <a:t>List actors</a:t>
            </a:r>
          </a:p>
          <a:p>
            <a:pPr marL="255651" indent="-255651">
              <a:spcAft>
                <a:spcPct val="0"/>
              </a:spcAft>
              <a:buSzPts val="2400"/>
            </a:pPr>
            <a:r>
              <a:rPr lang="en-US" altLang="en-US" sz="2400" dirty="0">
                <a:solidFill>
                  <a:srgbClr val="000000"/>
                </a:solidFill>
                <a:latin typeface="Arial (Body)"/>
              </a:rPr>
              <a:t>Include stakeholders</a:t>
            </a:r>
          </a:p>
          <a:p>
            <a:pPr marL="255651" indent="-255651">
              <a:spcAft>
                <a:spcPct val="0"/>
              </a:spcAft>
              <a:buSzPts val="2400"/>
            </a:pPr>
            <a:r>
              <a:rPr lang="en-US" altLang="en-US" sz="2400" dirty="0">
                <a:solidFill>
                  <a:srgbClr val="000000"/>
                </a:solidFill>
                <a:latin typeface="Arial (Body)"/>
              </a:rPr>
              <a:t>Include the level</a:t>
            </a:r>
          </a:p>
          <a:p>
            <a:pPr marL="255651" indent="-255651">
              <a:spcAft>
                <a:spcPct val="0"/>
              </a:spcAft>
              <a:buSzPts val="2400"/>
            </a:pPr>
            <a:r>
              <a:rPr lang="en-US" altLang="en-US" sz="2400" dirty="0">
                <a:solidFill>
                  <a:srgbClr val="000000"/>
                </a:solidFill>
                <a:latin typeface="Arial (Body)"/>
              </a:rPr>
              <a:t>Has a brief description of the use case</a:t>
            </a:r>
          </a:p>
        </p:txBody>
      </p:sp>
    </p:spTree>
    <p:extLst>
      <p:ext uri="{BB962C8B-B14F-4D97-AF65-F5344CB8AC3E}">
        <p14:creationId xmlns:p14="http://schemas.microsoft.com/office/powerpoint/2010/main" val="2613393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Use Case Levels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1"/>
            <a:ext cx="8229600" cy="3154679"/>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Use case levels describe how global or detailed the use case description is:</a:t>
            </a:r>
          </a:p>
          <a:p>
            <a:pPr marL="741553" lvl="1" indent="-284353">
              <a:spcAft>
                <a:spcPct val="0"/>
              </a:spcAft>
              <a:buSzPts val="2400"/>
            </a:pPr>
            <a:r>
              <a:rPr lang="en-US" altLang="en-US" dirty="0">
                <a:solidFill>
                  <a:srgbClr val="000000"/>
                </a:solidFill>
                <a:latin typeface="Arial (Body)"/>
              </a:rPr>
              <a:t>White (like clouds): enterprise level</a:t>
            </a:r>
          </a:p>
          <a:p>
            <a:pPr marL="741553" lvl="1" indent="-284353">
              <a:spcAft>
                <a:spcPct val="0"/>
              </a:spcAft>
              <a:buSzPts val="2400"/>
            </a:pPr>
            <a:r>
              <a:rPr lang="en-US" altLang="en-US" dirty="0">
                <a:solidFill>
                  <a:srgbClr val="000000"/>
                </a:solidFill>
                <a:latin typeface="Arial (Body)"/>
              </a:rPr>
              <a:t>Kite: business unit or department level</a:t>
            </a:r>
          </a:p>
          <a:p>
            <a:pPr marL="741553" lvl="1" indent="-284353">
              <a:spcAft>
                <a:spcPct val="0"/>
              </a:spcAft>
              <a:buSzPts val="2400"/>
            </a:pPr>
            <a:r>
              <a:rPr lang="en-US" altLang="en-US" dirty="0">
                <a:solidFill>
                  <a:srgbClr val="000000"/>
                </a:solidFill>
                <a:latin typeface="Arial (Body)"/>
              </a:rPr>
              <a:t>Blue (sea level): user goals</a:t>
            </a:r>
          </a:p>
          <a:p>
            <a:pPr marL="741553" lvl="1" indent="-284353">
              <a:spcAft>
                <a:spcPct val="0"/>
              </a:spcAft>
              <a:buSzPts val="2400"/>
            </a:pPr>
            <a:r>
              <a:rPr lang="en-US" altLang="en-US" dirty="0">
                <a:solidFill>
                  <a:srgbClr val="000000"/>
                </a:solidFill>
                <a:latin typeface="Arial (Body)"/>
              </a:rPr>
              <a:t>Indigo (or fish): functional or subfunctional</a:t>
            </a:r>
          </a:p>
          <a:p>
            <a:pPr marL="741553" lvl="1" indent="-284353">
              <a:spcAft>
                <a:spcPct val="0"/>
              </a:spcAft>
              <a:buSzPts val="2400"/>
            </a:pPr>
            <a:r>
              <a:rPr lang="en-US" altLang="en-US" dirty="0">
                <a:solidFill>
                  <a:srgbClr val="000000"/>
                </a:solidFill>
                <a:latin typeface="Arial (Body)"/>
              </a:rPr>
              <a:t>Black (or clam): most detailed</a:t>
            </a:r>
          </a:p>
        </p:txBody>
      </p:sp>
    </p:spTree>
    <p:extLst>
      <p:ext uri="{BB962C8B-B14F-4D97-AF65-F5344CB8AC3E}">
        <p14:creationId xmlns:p14="http://schemas.microsoft.com/office/powerpoint/2010/main" val="3919329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Alternative Scenarios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167735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Extensions or exceptions to the main use case</a:t>
            </a:r>
          </a:p>
          <a:p>
            <a:pPr marL="255651" indent="-255651">
              <a:spcAft>
                <a:spcPct val="0"/>
              </a:spcAft>
              <a:buSzPts val="2400"/>
            </a:pPr>
            <a:r>
              <a:rPr lang="en-US" altLang="en-US" sz="2400" dirty="0">
                <a:solidFill>
                  <a:srgbClr val="000000"/>
                </a:solidFill>
                <a:latin typeface="Arial (Body)"/>
              </a:rPr>
              <a:t>Number with an integer, decimal point, integer</a:t>
            </a:r>
          </a:p>
          <a:p>
            <a:pPr marL="255651" indent="-255651">
              <a:spcAft>
                <a:spcPct val="0"/>
              </a:spcAft>
              <a:buSzPts val="2400"/>
            </a:pPr>
            <a:r>
              <a:rPr lang="en-US" altLang="en-US" sz="2400" dirty="0">
                <a:solidFill>
                  <a:srgbClr val="000000"/>
                </a:solidFill>
                <a:latin typeface="Arial (Body)"/>
              </a:rPr>
              <a:t>Steps that may or may not always be used</a:t>
            </a:r>
          </a:p>
        </p:txBody>
      </p:sp>
    </p:spTree>
    <p:extLst>
      <p:ext uri="{BB962C8B-B14F-4D97-AF65-F5344CB8AC3E}">
        <p14:creationId xmlns:p14="http://schemas.microsoft.com/office/powerpoint/2010/main" val="3307809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Use Case Footer Area</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p:txBody>
          <a:bodyPr vert="horz" wrap="square" lIns="91425" tIns="91425" rIns="91425" bIns="91425" rtlCol="0">
            <a:noAutofit/>
          </a:bodyPr>
          <a:lstStyle/>
          <a:p>
            <a:pPr marL="255651" indent="-255651">
              <a:spcAft>
                <a:spcPct val="0"/>
              </a:spcAft>
              <a:buSzPts val="2400"/>
            </a:pPr>
            <a:r>
              <a:rPr lang="en-US" altLang="en-US" sz="2200" dirty="0">
                <a:solidFill>
                  <a:srgbClr val="000000"/>
                </a:solidFill>
                <a:latin typeface="Arial (Body)"/>
              </a:rPr>
              <a:t>Preconditions</a:t>
            </a:r>
            <a:r>
              <a:rPr lang="en-US" altLang="en-US" sz="2200" dirty="0">
                <a:solidFill>
                  <a:srgbClr val="000000"/>
                </a:solidFill>
                <a:latin typeface="Arial (Body)"/>
                <a:cs typeface="Tahoma" panose="020B0604030504040204" pitchFamily="34" charset="0"/>
              </a:rPr>
              <a:t>—</a:t>
            </a:r>
            <a:r>
              <a:rPr lang="en-US" altLang="en-US" sz="2200" dirty="0">
                <a:solidFill>
                  <a:srgbClr val="000000"/>
                </a:solidFill>
                <a:latin typeface="Arial (Body)"/>
              </a:rPr>
              <a:t>need to be met before use case can be performed</a:t>
            </a:r>
          </a:p>
          <a:p>
            <a:pPr marL="255651" indent="-255651">
              <a:spcAft>
                <a:spcPct val="0"/>
              </a:spcAft>
              <a:buSzPts val="2400"/>
            </a:pPr>
            <a:r>
              <a:rPr lang="en-US" altLang="en-US" sz="2200" dirty="0">
                <a:solidFill>
                  <a:srgbClr val="000000"/>
                </a:solidFill>
                <a:latin typeface="Arial (Body)"/>
              </a:rPr>
              <a:t>Postconditions or the state of the system after the use case has finished</a:t>
            </a:r>
          </a:p>
          <a:p>
            <a:pPr marL="255651" indent="-255651">
              <a:spcAft>
                <a:spcPct val="0"/>
              </a:spcAft>
              <a:buSzPts val="2400"/>
            </a:pPr>
            <a:r>
              <a:rPr lang="en-US" altLang="en-US" sz="2200" dirty="0">
                <a:solidFill>
                  <a:srgbClr val="000000"/>
                </a:solidFill>
                <a:latin typeface="Arial (Body)"/>
              </a:rPr>
              <a:t>Assumptions</a:t>
            </a:r>
          </a:p>
          <a:p>
            <a:pPr marL="255651" indent="-255651">
              <a:spcAft>
                <a:spcPct val="0"/>
              </a:spcAft>
              <a:buSzPts val="2400"/>
            </a:pPr>
            <a:r>
              <a:rPr lang="en-US" altLang="en-US" sz="2200" dirty="0">
                <a:solidFill>
                  <a:srgbClr val="000000"/>
                </a:solidFill>
                <a:latin typeface="Arial (Body)"/>
              </a:rPr>
              <a:t>Minimal guarantee</a:t>
            </a:r>
          </a:p>
          <a:p>
            <a:pPr marL="255651" indent="-255651">
              <a:spcAft>
                <a:spcPct val="0"/>
              </a:spcAft>
              <a:buSzPts val="2400"/>
            </a:pPr>
            <a:r>
              <a:rPr lang="en-US" altLang="en-US" sz="2200" dirty="0">
                <a:solidFill>
                  <a:srgbClr val="000000"/>
                </a:solidFill>
                <a:latin typeface="Arial (Body)"/>
              </a:rPr>
              <a:t>Success guarantee</a:t>
            </a:r>
          </a:p>
          <a:p>
            <a:pPr marL="255651" indent="-255651">
              <a:spcAft>
                <a:spcPct val="0"/>
              </a:spcAft>
              <a:buSzPts val="2400"/>
            </a:pPr>
            <a:r>
              <a:rPr lang="en-US" altLang="en-US" sz="2200" dirty="0">
                <a:solidFill>
                  <a:srgbClr val="000000"/>
                </a:solidFill>
                <a:latin typeface="Arial (Body)"/>
              </a:rPr>
              <a:t>Outstanding issues</a:t>
            </a:r>
          </a:p>
          <a:p>
            <a:pPr marL="255651" indent="-255651">
              <a:spcAft>
                <a:spcPct val="0"/>
              </a:spcAft>
              <a:buSzPts val="2400"/>
            </a:pPr>
            <a:r>
              <a:rPr lang="en-US" altLang="en-US" sz="2200" dirty="0">
                <a:solidFill>
                  <a:srgbClr val="000000"/>
                </a:solidFill>
                <a:latin typeface="Arial (Body)"/>
              </a:rPr>
              <a:t>Optional priority and risk</a:t>
            </a:r>
          </a:p>
        </p:txBody>
      </p:sp>
    </p:spTree>
    <p:extLst>
      <p:ext uri="{BB962C8B-B14F-4D97-AF65-F5344CB8AC3E}">
        <p14:creationId xmlns:p14="http://schemas.microsoft.com/office/powerpoint/2010/main" val="829180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Four Steps Used to Create Use Cases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2608376"/>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Use agile stories, problem definition objectives, user requirements, or a features list</a:t>
            </a:r>
          </a:p>
          <a:p>
            <a:pPr marL="255651" indent="-255651">
              <a:spcAft>
                <a:spcPct val="0"/>
              </a:spcAft>
              <a:buSzPts val="2400"/>
            </a:pPr>
            <a:r>
              <a:rPr lang="en-US" altLang="en-US" sz="2400" dirty="0">
                <a:solidFill>
                  <a:srgbClr val="000000"/>
                </a:solidFill>
                <a:latin typeface="Arial (Body)"/>
              </a:rPr>
              <a:t>Ask about the tasks that must be done</a:t>
            </a:r>
          </a:p>
          <a:p>
            <a:pPr marL="255651" indent="-255651">
              <a:spcAft>
                <a:spcPct val="0"/>
              </a:spcAft>
              <a:buSzPts val="2400"/>
            </a:pPr>
            <a:r>
              <a:rPr lang="en-US" altLang="en-US" sz="2400" dirty="0">
                <a:solidFill>
                  <a:srgbClr val="000000"/>
                </a:solidFill>
                <a:latin typeface="Arial (Body)"/>
              </a:rPr>
              <a:t>Determine if there are any iterative or looping actions</a:t>
            </a:r>
          </a:p>
          <a:p>
            <a:pPr marL="255651" indent="-255651">
              <a:spcAft>
                <a:spcPct val="0"/>
              </a:spcAft>
              <a:buSzPts val="2400"/>
            </a:pPr>
            <a:r>
              <a:rPr lang="en-US" altLang="en-US" sz="2400" dirty="0">
                <a:solidFill>
                  <a:srgbClr val="000000"/>
                </a:solidFill>
                <a:latin typeface="Arial (Body)"/>
              </a:rPr>
              <a:t>The use case ends when the customer goal is complete</a:t>
            </a:r>
          </a:p>
        </p:txBody>
      </p:sp>
    </p:spTree>
    <p:extLst>
      <p:ext uri="{BB962C8B-B14F-4D97-AF65-F5344CB8AC3E}">
        <p14:creationId xmlns:p14="http://schemas.microsoft.com/office/powerpoint/2010/main" val="1480551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Why Use Case Diagrams Are Helpful</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2608376"/>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Identify all the actors in the problem domain</a:t>
            </a:r>
          </a:p>
          <a:p>
            <a:pPr marL="255651" indent="-255651">
              <a:spcAft>
                <a:spcPct val="0"/>
              </a:spcAft>
              <a:buSzPts val="2400"/>
            </a:pPr>
            <a:r>
              <a:rPr lang="en-US" altLang="en-US" sz="2400" dirty="0">
                <a:solidFill>
                  <a:srgbClr val="000000"/>
                </a:solidFill>
                <a:latin typeface="Arial (Body)"/>
              </a:rPr>
              <a:t>Actions that need to be completed are also clearly shown on the use case diagram</a:t>
            </a:r>
          </a:p>
          <a:p>
            <a:pPr marL="255651" indent="-255651">
              <a:spcAft>
                <a:spcPct val="0"/>
              </a:spcAft>
              <a:buSzPts val="2400"/>
            </a:pPr>
            <a:r>
              <a:rPr lang="en-US" altLang="en-US" sz="2400" dirty="0">
                <a:solidFill>
                  <a:srgbClr val="000000"/>
                </a:solidFill>
                <a:latin typeface="Arial (Body)"/>
              </a:rPr>
              <a:t>The use case scenario is also worthwhile</a:t>
            </a:r>
          </a:p>
          <a:p>
            <a:pPr marL="255651" indent="-255651">
              <a:spcAft>
                <a:spcPct val="0"/>
              </a:spcAft>
              <a:buSzPts val="2400"/>
            </a:pPr>
            <a:r>
              <a:rPr lang="en-US" altLang="en-US" sz="2400" dirty="0">
                <a:solidFill>
                  <a:srgbClr val="000000"/>
                </a:solidFill>
                <a:latin typeface="Arial (Body)"/>
              </a:rPr>
              <a:t>Simplicity and lack of technical detail</a:t>
            </a:r>
          </a:p>
        </p:txBody>
      </p:sp>
    </p:spTree>
    <p:extLst>
      <p:ext uri="{BB962C8B-B14F-4D97-AF65-F5344CB8AC3E}">
        <p14:creationId xmlns:p14="http://schemas.microsoft.com/office/powerpoint/2010/main" val="157031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Major Topics</a:t>
            </a:r>
          </a:p>
        </p:txBody>
      </p:sp>
      <p:sp>
        <p:nvSpPr>
          <p:cNvPr id="3" name="Text Placeholder 2"/>
          <p:cNvSpPr>
            <a:spLocks noGrp="1"/>
          </p:cNvSpPr>
          <p:nvPr>
            <p:ph type="body" idx="1"/>
          </p:nvPr>
        </p:nvSpPr>
        <p:spPr>
          <a:xfrm>
            <a:off x="1981200" y="1600200"/>
            <a:ext cx="8229600" cy="357787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Organizations as systems</a:t>
            </a:r>
          </a:p>
          <a:p>
            <a:pPr marL="255651" indent="-255651">
              <a:spcAft>
                <a:spcPct val="0"/>
              </a:spcAft>
              <a:buSzPts val="2400"/>
            </a:pPr>
            <a:r>
              <a:rPr lang="en-US" altLang="en-US" sz="2400" dirty="0">
                <a:solidFill>
                  <a:srgbClr val="000000"/>
                </a:solidFill>
                <a:latin typeface="Arial (Body)"/>
              </a:rPr>
              <a:t>Depicting systems graphically</a:t>
            </a:r>
          </a:p>
          <a:p>
            <a:pPr marL="741553" lvl="1" indent="-284353">
              <a:spcAft>
                <a:spcPct val="0"/>
              </a:spcAft>
              <a:buSzPts val="2400"/>
            </a:pPr>
            <a:r>
              <a:rPr lang="en-US" altLang="en-US" dirty="0">
                <a:solidFill>
                  <a:srgbClr val="000000"/>
                </a:solidFill>
                <a:latin typeface="Arial (Body)"/>
              </a:rPr>
              <a:t>Data flow diagram</a:t>
            </a:r>
          </a:p>
          <a:p>
            <a:pPr marL="741553" lvl="1" indent="-284353">
              <a:spcAft>
                <a:spcPct val="0"/>
              </a:spcAft>
              <a:buSzPts val="2400"/>
            </a:pPr>
            <a:r>
              <a:rPr lang="en-US" altLang="en-US" dirty="0">
                <a:solidFill>
                  <a:srgbClr val="000000"/>
                </a:solidFill>
                <a:latin typeface="Arial (Body)"/>
              </a:rPr>
              <a:t>Entity-relationship model</a:t>
            </a:r>
          </a:p>
          <a:p>
            <a:pPr marL="741553" lvl="1" indent="-284353">
              <a:spcAft>
                <a:spcPct val="0"/>
              </a:spcAft>
              <a:buSzPts val="2400"/>
            </a:pPr>
            <a:r>
              <a:rPr lang="en-US" altLang="en-US" dirty="0">
                <a:solidFill>
                  <a:srgbClr val="000000"/>
                </a:solidFill>
                <a:latin typeface="Arial (Body)"/>
              </a:rPr>
              <a:t>Use case modeling</a:t>
            </a:r>
          </a:p>
          <a:p>
            <a:pPr marL="255651" indent="-255651">
              <a:spcAft>
                <a:spcPct val="0"/>
              </a:spcAft>
              <a:buSzPts val="2400"/>
            </a:pPr>
            <a:r>
              <a:rPr lang="en-US" altLang="en-US" sz="2400" dirty="0">
                <a:solidFill>
                  <a:srgbClr val="000000"/>
                </a:solidFill>
                <a:latin typeface="Arial (Body)"/>
              </a:rPr>
              <a:t>Levels of management</a:t>
            </a:r>
          </a:p>
          <a:p>
            <a:pPr marL="255651" indent="-255651">
              <a:spcAft>
                <a:spcPct val="0"/>
              </a:spcAft>
              <a:buSzPts val="2400"/>
            </a:pPr>
            <a:r>
              <a:rPr lang="en-US" altLang="en-US" sz="2400" dirty="0">
                <a:solidFill>
                  <a:srgbClr val="000000"/>
                </a:solidFill>
                <a:latin typeface="Arial (Body)"/>
              </a:rPr>
              <a:t>Organizational culture</a:t>
            </a:r>
          </a:p>
        </p:txBody>
      </p:sp>
    </p:spTree>
    <p:extLst>
      <p:ext uri="{BB962C8B-B14F-4D97-AF65-F5344CB8AC3E}">
        <p14:creationId xmlns:p14="http://schemas.microsoft.com/office/powerpoint/2010/main" val="1903730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sz="2600" dirty="0">
                <a:latin typeface="Times New Roman" panose="02020603050405020304" pitchFamily="18" charset="0"/>
                <a:cs typeface="Times New Roman" panose="02020603050405020304" pitchFamily="18" charset="0"/>
                <a:sym typeface="Arial"/>
              </a:rPr>
              <a:t>Figure 2.18 The Main Reasons for Writing Use Cases are Their Effectiveness in Communicating with Users and Their Capturing of User Stories</a:t>
            </a:r>
          </a:p>
        </p:txBody>
      </p:sp>
      <p:sp>
        <p:nvSpPr>
          <p:cNvPr id="3" name="Text Placeholder 2"/>
          <p:cNvSpPr>
            <a:spLocks noGrp="1"/>
          </p:cNvSpPr>
          <p:nvPr>
            <p:ph type="body" idx="1"/>
          </p:nvPr>
        </p:nvSpPr>
        <p:spPr>
          <a:xfrm>
            <a:off x="1981200" y="1600201"/>
            <a:ext cx="8229600" cy="4697083"/>
          </a:xfrm>
        </p:spPr>
        <p:txBody>
          <a:bodyPr/>
          <a:lstStyle/>
          <a:p>
            <a:r>
              <a:rPr lang="en-US" sz="2000" dirty="0"/>
              <a:t>Use cases effectively communicate systems requirements because the diagrams are kept simple.</a:t>
            </a:r>
          </a:p>
          <a:p>
            <a:r>
              <a:rPr lang="en-US" sz="2000" dirty="0"/>
              <a:t>Use cases allow people to tell stories.</a:t>
            </a:r>
          </a:p>
          <a:p>
            <a:r>
              <a:rPr lang="en-US" sz="2000" dirty="0"/>
              <a:t>Use case stories make sense to nontechnical people.</a:t>
            </a:r>
          </a:p>
          <a:p>
            <a:r>
              <a:rPr lang="en-US" sz="2000" dirty="0"/>
              <a:t>Use cases do not depend on a special language.</a:t>
            </a:r>
          </a:p>
          <a:p>
            <a:r>
              <a:rPr lang="en-US" sz="2000" dirty="0"/>
              <a:t>Use cases can describe most functional requirements (such as interactions between actors and applications).</a:t>
            </a:r>
          </a:p>
          <a:p>
            <a:r>
              <a:rPr lang="en-US" sz="2000" dirty="0"/>
              <a:t>Use cases can describe nonfunctional requirements (such as performance and maintainability) through the use of stereotypes.</a:t>
            </a:r>
          </a:p>
          <a:p>
            <a:r>
              <a:rPr lang="en-US" sz="2000" dirty="0"/>
              <a:t>Use cases help analysts define boundaries.</a:t>
            </a:r>
          </a:p>
          <a:p>
            <a:r>
              <a:rPr lang="en-US" sz="2000" dirty="0"/>
              <a:t>Use cases can be traceable, allowing analysts to identify links between use cases and other design and documentation tools.</a:t>
            </a:r>
          </a:p>
        </p:txBody>
      </p:sp>
    </p:spTree>
    <p:extLst>
      <p:ext uri="{BB962C8B-B14F-4D97-AF65-F5344CB8AC3E}">
        <p14:creationId xmlns:p14="http://schemas.microsoft.com/office/powerpoint/2010/main" val="3844255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Figure 2.19 Management in Organizations Exists on Three Horizontal Levels</a:t>
            </a:r>
          </a:p>
        </p:txBody>
      </p:sp>
      <p:sp>
        <p:nvSpPr>
          <p:cNvPr id="3" name="Text Placeholder 2"/>
          <p:cNvSpPr>
            <a:spLocks noGrp="1"/>
          </p:cNvSpPr>
          <p:nvPr>
            <p:ph type="body" idx="1"/>
          </p:nvPr>
        </p:nvSpPr>
        <p:spPr>
          <a:xfrm>
            <a:off x="1981200" y="1600201"/>
            <a:ext cx="8229600" cy="737558"/>
          </a:xfrm>
        </p:spPr>
        <p:txBody>
          <a:bodyPr/>
          <a:lstStyle/>
          <a:p>
            <a:pPr marL="0" indent="0">
              <a:buNone/>
            </a:pPr>
            <a:r>
              <a:rPr lang="en-US" sz="2000" dirty="0"/>
              <a:t>Operational control, managerial planning and control, and strategic management.</a:t>
            </a:r>
          </a:p>
        </p:txBody>
      </p:sp>
      <p:pic>
        <p:nvPicPr>
          <p:cNvPr id="4" name="Picture 3" descr="A pyramid diagram shows three levels of management in organizations, from bottom to top, as operational control, managerial planning and control, and strategic management."/>
          <p:cNvPicPr>
            <a:picLocks noChangeAspect="1"/>
          </p:cNvPicPr>
          <p:nvPr/>
        </p:nvPicPr>
        <p:blipFill rotWithShape="1">
          <a:blip r:embed="rId3">
            <a:extLst>
              <a:ext uri="{28A0092B-C50C-407E-A947-70E740481C1C}">
                <a14:useLocalDpi xmlns:a14="http://schemas.microsoft.com/office/drawing/2010/main" val="0"/>
              </a:ext>
            </a:extLst>
          </a:blip>
          <a:srcRect b="5422"/>
          <a:stretch/>
        </p:blipFill>
        <p:spPr>
          <a:xfrm>
            <a:off x="3362510" y="2458525"/>
            <a:ext cx="5466983" cy="3796980"/>
          </a:xfrm>
          <a:prstGeom prst="rect">
            <a:avLst/>
          </a:prstGeom>
        </p:spPr>
      </p:pic>
    </p:spTree>
    <p:extLst>
      <p:ext uri="{BB962C8B-B14F-4D97-AF65-F5344CB8AC3E}">
        <p14:creationId xmlns:p14="http://schemas.microsoft.com/office/powerpoint/2010/main" val="88944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Operations Control</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148499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Make decisions using predetermined rules that have predictable outcomes</a:t>
            </a:r>
          </a:p>
          <a:p>
            <a:pPr marL="255651" indent="-255651">
              <a:spcAft>
                <a:spcPct val="0"/>
              </a:spcAft>
              <a:buSzPts val="2400"/>
            </a:pPr>
            <a:r>
              <a:rPr lang="en-US" altLang="en-US" sz="2400" dirty="0">
                <a:solidFill>
                  <a:srgbClr val="000000"/>
                </a:solidFill>
                <a:latin typeface="Arial (Body)"/>
              </a:rPr>
              <a:t>Oversee the operating details of the organization</a:t>
            </a:r>
          </a:p>
        </p:txBody>
      </p:sp>
    </p:spTree>
    <p:extLst>
      <p:ext uri="{BB962C8B-B14F-4D97-AF65-F5344CB8AC3E}">
        <p14:creationId xmlns:p14="http://schemas.microsoft.com/office/powerpoint/2010/main" val="44217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Managerial Planning and Control</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1484992"/>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Make short-term planning and control decisions about resources and organizational objectives</a:t>
            </a:r>
          </a:p>
          <a:p>
            <a:pPr marL="255651" indent="-255651">
              <a:spcAft>
                <a:spcPct val="0"/>
              </a:spcAft>
              <a:buSzPts val="2400"/>
            </a:pPr>
            <a:r>
              <a:rPr lang="en-US" altLang="en-US" sz="2400" dirty="0">
                <a:solidFill>
                  <a:srgbClr val="000000"/>
                </a:solidFill>
                <a:latin typeface="Arial (Body)"/>
              </a:rPr>
              <a:t>Decisions may be partly operational and partly strategic</a:t>
            </a:r>
          </a:p>
        </p:txBody>
      </p:sp>
    </p:spTree>
    <p:extLst>
      <p:ext uri="{BB962C8B-B14F-4D97-AF65-F5344CB8AC3E}">
        <p14:creationId xmlns:p14="http://schemas.microsoft.com/office/powerpoint/2010/main" val="2604381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Strategic Management</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3170068"/>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Look outward from the organization to the future</a:t>
            </a:r>
          </a:p>
          <a:p>
            <a:pPr marL="255651" indent="-255651">
              <a:spcAft>
                <a:spcPct val="0"/>
              </a:spcAft>
              <a:buSzPts val="2400"/>
            </a:pPr>
            <a:r>
              <a:rPr lang="en-US" altLang="en-US" sz="2400" dirty="0">
                <a:solidFill>
                  <a:srgbClr val="000000"/>
                </a:solidFill>
                <a:latin typeface="Arial (Body)"/>
              </a:rPr>
              <a:t>Make decisions that will guide middle and operations managers</a:t>
            </a:r>
          </a:p>
          <a:p>
            <a:pPr marL="255651" indent="-255651">
              <a:spcAft>
                <a:spcPct val="0"/>
              </a:spcAft>
              <a:buSzPts val="2400"/>
            </a:pPr>
            <a:r>
              <a:rPr lang="en-US" altLang="en-US" sz="2400" dirty="0">
                <a:solidFill>
                  <a:srgbClr val="000000"/>
                </a:solidFill>
                <a:latin typeface="Arial (Body)"/>
              </a:rPr>
              <a:t>Work in highly uncertain decision-making environment</a:t>
            </a:r>
          </a:p>
          <a:p>
            <a:pPr marL="255651" indent="-255651">
              <a:spcAft>
                <a:spcPct val="0"/>
              </a:spcAft>
              <a:buSzPts val="2400"/>
            </a:pPr>
            <a:r>
              <a:rPr lang="en-US" altLang="en-US" sz="2400" dirty="0">
                <a:solidFill>
                  <a:srgbClr val="000000"/>
                </a:solidFill>
                <a:latin typeface="Arial (Body)"/>
              </a:rPr>
              <a:t>Faced with semistructured problems</a:t>
            </a:r>
          </a:p>
          <a:p>
            <a:pPr marL="255651" indent="-255651">
              <a:spcAft>
                <a:spcPct val="0"/>
              </a:spcAft>
              <a:buSzPts val="2400"/>
            </a:pPr>
            <a:r>
              <a:rPr lang="en-US" altLang="en-US" sz="2400" dirty="0">
                <a:solidFill>
                  <a:srgbClr val="000000"/>
                </a:solidFill>
                <a:latin typeface="Arial (Body)"/>
              </a:rPr>
              <a:t>Define the organization as a whole</a:t>
            </a:r>
          </a:p>
        </p:txBody>
      </p:sp>
    </p:spTree>
    <p:extLst>
      <p:ext uri="{BB962C8B-B14F-4D97-AF65-F5344CB8AC3E}">
        <p14:creationId xmlns:p14="http://schemas.microsoft.com/office/powerpoint/2010/main" val="850384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Managerial Levels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1"/>
            <a:ext cx="8229600" cy="3731761"/>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Different organization structure</a:t>
            </a:r>
          </a:p>
          <a:p>
            <a:pPr marL="255651" indent="-255651">
              <a:spcAft>
                <a:spcPct val="0"/>
              </a:spcAft>
              <a:buSzPts val="2400"/>
            </a:pPr>
            <a:r>
              <a:rPr lang="en-US" altLang="en-US" sz="2400" dirty="0">
                <a:solidFill>
                  <a:srgbClr val="000000"/>
                </a:solidFill>
                <a:latin typeface="Arial (Body)"/>
              </a:rPr>
              <a:t>Leadership style</a:t>
            </a:r>
          </a:p>
          <a:p>
            <a:pPr marL="255651" indent="-255651">
              <a:spcAft>
                <a:spcPct val="0"/>
              </a:spcAft>
              <a:buSzPts val="2400"/>
            </a:pPr>
            <a:r>
              <a:rPr lang="en-US" altLang="en-US" sz="2400" dirty="0">
                <a:solidFill>
                  <a:srgbClr val="000000"/>
                </a:solidFill>
                <a:latin typeface="Arial (Body)"/>
              </a:rPr>
              <a:t>Technological considerations</a:t>
            </a:r>
          </a:p>
          <a:p>
            <a:pPr marL="255651" indent="-255651">
              <a:spcAft>
                <a:spcPct val="0"/>
              </a:spcAft>
              <a:buSzPts val="2400"/>
            </a:pPr>
            <a:r>
              <a:rPr lang="en-US" altLang="en-US" sz="2400" dirty="0">
                <a:solidFill>
                  <a:srgbClr val="000000"/>
                </a:solidFill>
                <a:latin typeface="Arial (Body)"/>
              </a:rPr>
              <a:t>Organization culture</a:t>
            </a:r>
          </a:p>
          <a:p>
            <a:pPr marL="255651" indent="-255651">
              <a:spcAft>
                <a:spcPct val="0"/>
              </a:spcAft>
              <a:buSzPts val="2400"/>
            </a:pPr>
            <a:r>
              <a:rPr lang="en-US" altLang="en-US" sz="2400" dirty="0">
                <a:solidFill>
                  <a:srgbClr val="000000"/>
                </a:solidFill>
                <a:latin typeface="Arial (Body)"/>
              </a:rPr>
              <a:t>Human interaction</a:t>
            </a:r>
          </a:p>
          <a:p>
            <a:pPr marL="255651" indent="-255651">
              <a:spcAft>
                <a:spcPct val="0"/>
              </a:spcAft>
              <a:buSzPts val="2400"/>
            </a:pPr>
            <a:r>
              <a:rPr lang="en-US" altLang="en-US" sz="2400" dirty="0">
                <a:solidFill>
                  <a:srgbClr val="000000"/>
                </a:solidFill>
                <a:latin typeface="Arial (Body)"/>
              </a:rPr>
              <a:t>All carry implications for the analysis and design of information systems</a:t>
            </a:r>
          </a:p>
        </p:txBody>
      </p:sp>
    </p:spTree>
    <p:extLst>
      <p:ext uri="{BB962C8B-B14F-4D97-AF65-F5344CB8AC3E}">
        <p14:creationId xmlns:p14="http://schemas.microsoft.com/office/powerpoint/2010/main" val="280705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atin typeface="Times New Roman" panose="02020603050405020304" pitchFamily="18" charset="0"/>
                <a:cs typeface="Times New Roman" panose="02020603050405020304" pitchFamily="18" charset="0"/>
                <a:sym typeface="Arial"/>
              </a:rPr>
              <a:t>Collaborative Design</a:t>
            </a:r>
            <a:endParaRPr 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1"/>
            <a:ext cx="8229600" cy="1854323"/>
          </a:xfrm>
        </p:spPr>
        <p:txBody>
          <a:bodyPr vert="horz" wrap="square" lIns="91425" tIns="91425" rIns="91425" bIns="91425" rtlCol="0">
            <a:noAutofit/>
          </a:bodyPr>
          <a:lstStyle/>
          <a:p>
            <a:pPr marL="255651" indent="-255651">
              <a:spcAft>
                <a:spcPct val="0"/>
              </a:spcAft>
              <a:buSzPts val="2400"/>
            </a:pPr>
            <a:r>
              <a:rPr lang="en-US" sz="2400" dirty="0">
                <a:solidFill>
                  <a:srgbClr val="000000"/>
                </a:solidFill>
                <a:latin typeface="Arial (Body)"/>
              </a:rPr>
              <a:t>External and internal stakeholders follow processes to share in designing a system to meet their goals</a:t>
            </a:r>
          </a:p>
          <a:p>
            <a:pPr marL="255651" indent="-255651">
              <a:spcAft>
                <a:spcPct val="0"/>
              </a:spcAft>
              <a:buSzPts val="2400"/>
            </a:pPr>
            <a:r>
              <a:rPr lang="en-US" sz="2400" dirty="0">
                <a:solidFill>
                  <a:srgbClr val="000000"/>
                </a:solidFill>
                <a:latin typeface="Arial (Body)"/>
              </a:rPr>
              <a:t>Giving power to those who possess a technical or strategic expertise</a:t>
            </a:r>
          </a:p>
        </p:txBody>
      </p:sp>
    </p:spTree>
    <p:extLst>
      <p:ext uri="{BB962C8B-B14F-4D97-AF65-F5344CB8AC3E}">
        <p14:creationId xmlns:p14="http://schemas.microsoft.com/office/powerpoint/2010/main" val="4248173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Organizational Culture</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1115660"/>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Organizations have cultures and subcultures</a:t>
            </a:r>
          </a:p>
          <a:p>
            <a:pPr marL="255651" indent="-255651">
              <a:spcAft>
                <a:spcPct val="0"/>
              </a:spcAft>
              <a:buSzPts val="2400"/>
            </a:pPr>
            <a:r>
              <a:rPr lang="en-US" altLang="en-US" sz="2400" dirty="0">
                <a:solidFill>
                  <a:srgbClr val="000000"/>
                </a:solidFill>
                <a:latin typeface="Arial (Body)"/>
              </a:rPr>
              <a:t>Learn from verbal and nonverbal symbolism</a:t>
            </a:r>
          </a:p>
        </p:txBody>
      </p:sp>
    </p:spTree>
    <p:extLst>
      <p:ext uri="{BB962C8B-B14F-4D97-AF65-F5344CB8AC3E}">
        <p14:creationId xmlns:p14="http://schemas.microsoft.com/office/powerpoint/2010/main" val="2673904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atin typeface="Times New Roman" panose="02020603050405020304" pitchFamily="18" charset="0"/>
                <a:cs typeface="Times New Roman" panose="02020603050405020304" pitchFamily="18" charset="0"/>
                <a:sym typeface="Arial"/>
              </a:rPr>
              <a:t>Technology Impact on Culture</a:t>
            </a:r>
            <a:endParaRPr 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2977708"/>
          </a:xfrm>
        </p:spPr>
        <p:txBody>
          <a:bodyPr vert="horz" wrap="square" lIns="91425" tIns="91425" rIns="91425" bIns="91425" rtlCol="0">
            <a:noAutofit/>
          </a:bodyPr>
          <a:lstStyle/>
          <a:p>
            <a:pPr marL="255651" indent="-255651">
              <a:spcAft>
                <a:spcPct val="0"/>
              </a:spcAft>
              <a:buSzPts val="2400"/>
            </a:pPr>
            <a:r>
              <a:rPr lang="en-US" sz="2400" dirty="0">
                <a:solidFill>
                  <a:srgbClr val="000000"/>
                </a:solidFill>
                <a:latin typeface="Arial (Body)"/>
              </a:rPr>
              <a:t>Technology is changing the culture of organizations and teams</a:t>
            </a:r>
          </a:p>
          <a:p>
            <a:pPr marL="255651" indent="-255651">
              <a:spcAft>
                <a:spcPct val="0"/>
              </a:spcAft>
              <a:buSzPts val="2400"/>
            </a:pPr>
            <a:r>
              <a:rPr lang="en-US" sz="2400" dirty="0">
                <a:solidFill>
                  <a:srgbClr val="000000"/>
                </a:solidFill>
                <a:latin typeface="Arial (Body)"/>
              </a:rPr>
              <a:t>Slack is an employer-sanctioned social media platform, or workplace-messaging app</a:t>
            </a:r>
          </a:p>
          <a:p>
            <a:pPr marL="255651" indent="-255651">
              <a:spcAft>
                <a:spcPct val="0"/>
              </a:spcAft>
              <a:buSzPts val="2400"/>
            </a:pPr>
            <a:r>
              <a:rPr lang="en-US" sz="2400" dirty="0">
                <a:solidFill>
                  <a:srgbClr val="000000"/>
                </a:solidFill>
                <a:latin typeface="Arial (Body)"/>
              </a:rPr>
              <a:t>Public and private channels</a:t>
            </a:r>
          </a:p>
          <a:p>
            <a:pPr marL="255651" indent="-255651">
              <a:spcAft>
                <a:spcPct val="0"/>
              </a:spcAft>
              <a:buSzPts val="2400"/>
            </a:pPr>
            <a:r>
              <a:rPr lang="en-US" sz="2400" dirty="0">
                <a:solidFill>
                  <a:srgbClr val="000000"/>
                </a:solidFill>
                <a:latin typeface="Arial (Body)"/>
              </a:rPr>
              <a:t>Direct or group messages</a:t>
            </a:r>
          </a:p>
        </p:txBody>
      </p:sp>
    </p:spTree>
    <p:extLst>
      <p:ext uri="{BB962C8B-B14F-4D97-AF65-F5344CB8AC3E}">
        <p14:creationId xmlns:p14="http://schemas.microsoft.com/office/powerpoint/2010/main" val="29521090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Summary </a:t>
            </a:r>
            <a:r>
              <a:rPr lang="en-US" altLang="en-US" sz="2000">
                <a:latin typeface="Times New Roman" panose="02020603050405020304" pitchFamily="18" charset="0"/>
                <a:cs typeface="Times New Roman" panose="02020603050405020304" pitchFamily="18" charset="0"/>
                <a:sym typeface="Arial"/>
              </a:rPr>
              <a:t>(1 of 2)</a:t>
            </a:r>
            <a:endParaRPr lang="en-US" altLang="en-US" sz="2000"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3793316"/>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Organizational fundamentals</a:t>
            </a:r>
          </a:p>
          <a:p>
            <a:pPr marL="741553" lvl="1" indent="-284353">
              <a:spcAft>
                <a:spcPct val="0"/>
              </a:spcAft>
              <a:buSzPts val="2400"/>
            </a:pPr>
            <a:r>
              <a:rPr lang="en-US" altLang="en-US" dirty="0">
                <a:solidFill>
                  <a:srgbClr val="000000"/>
                </a:solidFill>
                <a:latin typeface="Arial (Body)"/>
              </a:rPr>
              <a:t>Organizations as systems</a:t>
            </a:r>
          </a:p>
          <a:p>
            <a:pPr marL="741553" lvl="1" indent="-284353">
              <a:spcAft>
                <a:spcPct val="0"/>
              </a:spcAft>
              <a:buSzPts val="2400"/>
            </a:pPr>
            <a:r>
              <a:rPr lang="en-US" altLang="en-US" dirty="0">
                <a:solidFill>
                  <a:srgbClr val="000000"/>
                </a:solidFill>
                <a:latin typeface="Arial (Body)"/>
              </a:rPr>
              <a:t>Levels of management</a:t>
            </a:r>
          </a:p>
          <a:p>
            <a:pPr marL="741553" lvl="1" indent="-284353">
              <a:spcAft>
                <a:spcPct val="0"/>
              </a:spcAft>
              <a:buSzPts val="2400"/>
            </a:pPr>
            <a:r>
              <a:rPr lang="en-US" altLang="en-US" dirty="0">
                <a:solidFill>
                  <a:srgbClr val="000000"/>
                </a:solidFill>
                <a:latin typeface="Arial (Body)"/>
              </a:rPr>
              <a:t>Organizational culture</a:t>
            </a:r>
          </a:p>
          <a:p>
            <a:pPr marL="255651" indent="-255651">
              <a:spcAft>
                <a:spcPct val="0"/>
              </a:spcAft>
              <a:buSzPts val="2400"/>
            </a:pPr>
            <a:r>
              <a:rPr lang="en-US" altLang="en-US" sz="2400" dirty="0">
                <a:solidFill>
                  <a:srgbClr val="000000"/>
                </a:solidFill>
                <a:latin typeface="Arial (Body)"/>
              </a:rPr>
              <a:t>Graphical representation of systems</a:t>
            </a:r>
          </a:p>
          <a:p>
            <a:pPr marL="741553" lvl="1" indent="-284353">
              <a:spcAft>
                <a:spcPct val="0"/>
              </a:spcAft>
              <a:buSzPts val="2400"/>
            </a:pPr>
            <a:r>
              <a:rPr lang="en-US" altLang="en-US" dirty="0">
                <a:solidFill>
                  <a:srgbClr val="000000"/>
                </a:solidFill>
                <a:latin typeface="Arial (Body)"/>
              </a:rPr>
              <a:t>D</a:t>
            </a:r>
            <a:r>
              <a:rPr lang="en-US" altLang="en-US" sz="100" dirty="0">
                <a:solidFill>
                  <a:srgbClr val="000000"/>
                </a:solidFill>
                <a:latin typeface="Arial (Body)"/>
              </a:rPr>
              <a:t> </a:t>
            </a:r>
            <a:r>
              <a:rPr lang="en-US" altLang="en-US" dirty="0">
                <a:solidFill>
                  <a:srgbClr val="000000"/>
                </a:solidFill>
                <a:latin typeface="Arial (Body)"/>
              </a:rPr>
              <a:t>F</a:t>
            </a:r>
            <a:r>
              <a:rPr lang="en-US" altLang="en-US" sz="100" dirty="0">
                <a:solidFill>
                  <a:srgbClr val="000000"/>
                </a:solidFill>
                <a:latin typeface="Arial (Body)"/>
              </a:rPr>
              <a:t> </a:t>
            </a:r>
            <a:r>
              <a:rPr lang="en-US" altLang="en-US" dirty="0">
                <a:solidFill>
                  <a:srgbClr val="000000"/>
                </a:solidFill>
                <a:latin typeface="Arial (Body)"/>
              </a:rPr>
              <a:t>D</a:t>
            </a:r>
          </a:p>
          <a:p>
            <a:pPr marL="741553" lvl="1" indent="-284353">
              <a:spcAft>
                <a:spcPct val="0"/>
              </a:spcAft>
              <a:buSzPts val="2400"/>
            </a:pPr>
            <a:r>
              <a:rPr lang="en-US" altLang="en-US" dirty="0">
                <a:solidFill>
                  <a:srgbClr val="000000"/>
                </a:solidFill>
                <a:latin typeface="Arial (Body)"/>
              </a:rPr>
              <a:t>E</a:t>
            </a:r>
            <a:r>
              <a:rPr lang="en-US" altLang="en-US" sz="100" dirty="0">
                <a:solidFill>
                  <a:srgbClr val="000000"/>
                </a:solidFill>
                <a:latin typeface="Arial (Body)"/>
              </a:rPr>
              <a:t> </a:t>
            </a:r>
            <a:r>
              <a:rPr lang="en-US" altLang="en-US" dirty="0">
                <a:solidFill>
                  <a:srgbClr val="000000"/>
                </a:solidFill>
                <a:latin typeface="Arial (Body)"/>
              </a:rPr>
              <a:t>R</a:t>
            </a:r>
            <a:r>
              <a:rPr lang="en-US" altLang="en-US" sz="100" dirty="0">
                <a:solidFill>
                  <a:srgbClr val="000000"/>
                </a:solidFill>
                <a:latin typeface="Arial (Body)"/>
              </a:rPr>
              <a:t> </a:t>
            </a:r>
            <a:r>
              <a:rPr lang="en-US" altLang="en-US" dirty="0">
                <a:solidFill>
                  <a:srgbClr val="000000"/>
                </a:solidFill>
                <a:latin typeface="Arial (Body)"/>
              </a:rPr>
              <a:t>D</a:t>
            </a:r>
          </a:p>
          <a:p>
            <a:pPr marL="741553" lvl="1" indent="-284353">
              <a:spcAft>
                <a:spcPct val="0"/>
              </a:spcAft>
              <a:buSzPts val="2400"/>
            </a:pPr>
            <a:r>
              <a:rPr lang="en-US" altLang="en-US" dirty="0">
                <a:solidFill>
                  <a:srgbClr val="000000"/>
                </a:solidFill>
                <a:latin typeface="Arial (Body)"/>
              </a:rPr>
              <a:t>Use case diagrams and scenarios</a:t>
            </a:r>
          </a:p>
        </p:txBody>
      </p:sp>
    </p:spTree>
    <p:extLst>
      <p:ext uri="{BB962C8B-B14F-4D97-AF65-F5344CB8AC3E}">
        <p14:creationId xmlns:p14="http://schemas.microsoft.com/office/powerpoint/2010/main" val="176633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Organizations as Systems</a:t>
            </a:r>
          </a:p>
        </p:txBody>
      </p:sp>
      <p:sp>
        <p:nvSpPr>
          <p:cNvPr id="3" name="Text Placeholder 2"/>
          <p:cNvSpPr>
            <a:spLocks noGrp="1"/>
          </p:cNvSpPr>
          <p:nvPr>
            <p:ph type="body" idx="1"/>
          </p:nvPr>
        </p:nvSpPr>
        <p:spPr>
          <a:xfrm>
            <a:off x="1981200" y="1600200"/>
            <a:ext cx="8229600" cy="2785348"/>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Conceptualized as systems designed to accomplish predetermined goals and objectives</a:t>
            </a:r>
          </a:p>
          <a:p>
            <a:pPr marL="255651" indent="-255651">
              <a:spcAft>
                <a:spcPct val="0"/>
              </a:spcAft>
              <a:buSzPts val="2400"/>
            </a:pPr>
            <a:r>
              <a:rPr lang="en-US" altLang="en-US" sz="2400" dirty="0">
                <a:solidFill>
                  <a:srgbClr val="000000"/>
                </a:solidFill>
                <a:latin typeface="Arial (Body)"/>
              </a:rPr>
              <a:t>Composed of smaller, interrelated systems serving specialized functions</a:t>
            </a:r>
          </a:p>
          <a:p>
            <a:pPr marL="255651" indent="-255651">
              <a:spcAft>
                <a:spcPct val="0"/>
              </a:spcAft>
              <a:buSzPts val="2400"/>
            </a:pPr>
            <a:r>
              <a:rPr lang="en-US" altLang="en-US" sz="2400" dirty="0">
                <a:solidFill>
                  <a:srgbClr val="000000"/>
                </a:solidFill>
                <a:latin typeface="Arial (Body)"/>
              </a:rPr>
              <a:t>Specialized functions are reintegrated to form an effective organizational whole</a:t>
            </a:r>
          </a:p>
        </p:txBody>
      </p:sp>
    </p:spTree>
    <p:extLst>
      <p:ext uri="{BB962C8B-B14F-4D97-AF65-F5344CB8AC3E}">
        <p14:creationId xmlns:p14="http://schemas.microsoft.com/office/powerpoint/2010/main" val="2000110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a:latin typeface="Times New Roman" panose="02020603050405020304" pitchFamily="18" charset="0"/>
                <a:cs typeface="Times New Roman" panose="02020603050405020304" pitchFamily="18" charset="0"/>
                <a:sym typeface="Arial"/>
              </a:rPr>
              <a:t>Summary </a:t>
            </a:r>
            <a:r>
              <a:rPr lang="en-US" altLang="en-US" sz="2000">
                <a:latin typeface="Times New Roman" panose="02020603050405020304" pitchFamily="18" charset="0"/>
                <a:cs typeface="Times New Roman" panose="02020603050405020304" pitchFamily="18" charset="0"/>
                <a:sym typeface="Arial"/>
              </a:rPr>
              <a:t>(2 of 2)</a:t>
            </a:r>
            <a:endParaRPr lang="en-US" altLang="en-US" sz="2000"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1981200" y="1600200"/>
            <a:ext cx="8229600" cy="2454488"/>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Levels of managerial control</a:t>
            </a:r>
          </a:p>
          <a:p>
            <a:pPr marL="741553" lvl="1" indent="-284353">
              <a:spcAft>
                <a:spcPct val="0"/>
              </a:spcAft>
              <a:buSzPts val="2400"/>
            </a:pPr>
            <a:r>
              <a:rPr lang="en-US" altLang="en-US" dirty="0">
                <a:solidFill>
                  <a:srgbClr val="000000"/>
                </a:solidFill>
                <a:latin typeface="Arial (Body)"/>
              </a:rPr>
              <a:t>Operational</a:t>
            </a:r>
          </a:p>
          <a:p>
            <a:pPr marL="741553" lvl="1" indent="-284353">
              <a:spcAft>
                <a:spcPct val="0"/>
              </a:spcAft>
              <a:buSzPts val="2400"/>
            </a:pPr>
            <a:r>
              <a:rPr lang="en-US" altLang="en-US" dirty="0">
                <a:solidFill>
                  <a:srgbClr val="000000"/>
                </a:solidFill>
                <a:latin typeface="Arial (Body)"/>
              </a:rPr>
              <a:t>Middle management</a:t>
            </a:r>
          </a:p>
          <a:p>
            <a:pPr marL="741553" lvl="1" indent="-284353">
              <a:spcAft>
                <a:spcPct val="0"/>
              </a:spcAft>
              <a:buSzPts val="2400"/>
            </a:pPr>
            <a:r>
              <a:rPr lang="en-US" altLang="en-US" dirty="0">
                <a:solidFill>
                  <a:srgbClr val="000000"/>
                </a:solidFill>
                <a:latin typeface="Arial (Body)"/>
              </a:rPr>
              <a:t>Strategic</a:t>
            </a:r>
          </a:p>
          <a:p>
            <a:pPr marL="255651" indent="-255651">
              <a:spcAft>
                <a:spcPct val="0"/>
              </a:spcAft>
              <a:buSzPts val="2400"/>
            </a:pPr>
            <a:r>
              <a:rPr lang="en-US" altLang="en-US" sz="2400" dirty="0">
                <a:solidFill>
                  <a:srgbClr val="000000"/>
                </a:solidFill>
                <a:latin typeface="Arial (Body)"/>
              </a:rPr>
              <a:t>Organizational culture</a:t>
            </a:r>
          </a:p>
        </p:txBody>
      </p:sp>
    </p:spTree>
    <p:extLst>
      <p:ext uri="{BB962C8B-B14F-4D97-AF65-F5344CB8AC3E}">
        <p14:creationId xmlns:p14="http://schemas.microsoft.com/office/powerpoint/2010/main" val="81865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sz="3200" dirty="0">
                <a:latin typeface="Times New Roman" panose="02020603050405020304" pitchFamily="18" charset="0"/>
                <a:cs typeface="Times New Roman" panose="02020603050405020304" pitchFamily="18" charset="0"/>
                <a:sym typeface="Arial"/>
              </a:rPr>
              <a:t>Interrelatedness and Independence of Systems</a:t>
            </a:r>
          </a:p>
        </p:txBody>
      </p:sp>
      <p:sp>
        <p:nvSpPr>
          <p:cNvPr id="3" name="Text Placeholder 2"/>
          <p:cNvSpPr>
            <a:spLocks noGrp="1"/>
          </p:cNvSpPr>
          <p:nvPr>
            <p:ph type="body" idx="1"/>
          </p:nvPr>
        </p:nvSpPr>
        <p:spPr>
          <a:xfrm>
            <a:off x="1981200" y="1600200"/>
            <a:ext cx="8229600" cy="3539400"/>
          </a:xfrm>
        </p:spPr>
        <p:txBody>
          <a:bodyPr vert="horz" wrap="square" lIns="91425" tIns="91425" rIns="91425" bIns="91425" rtlCol="0">
            <a:noAutofit/>
          </a:bodyPr>
          <a:lstStyle/>
          <a:p>
            <a:pPr marL="255651" indent="-255651">
              <a:spcAft>
                <a:spcPct val="0"/>
              </a:spcAft>
              <a:buSzPts val="2400"/>
            </a:pPr>
            <a:r>
              <a:rPr lang="en-US" altLang="en-US" sz="2400" dirty="0">
                <a:solidFill>
                  <a:srgbClr val="000000"/>
                </a:solidFill>
                <a:latin typeface="Arial (Body)"/>
              </a:rPr>
              <a:t>All systems and subsystems are interrelated and interdependent</a:t>
            </a:r>
          </a:p>
          <a:p>
            <a:pPr marL="255651" indent="-255651">
              <a:spcAft>
                <a:spcPct val="0"/>
              </a:spcAft>
              <a:buSzPts val="2400"/>
            </a:pPr>
            <a:r>
              <a:rPr lang="en-US" altLang="en-US" sz="2400" dirty="0">
                <a:solidFill>
                  <a:srgbClr val="000000"/>
                </a:solidFill>
                <a:latin typeface="Arial (Body)"/>
              </a:rPr>
              <a:t>All systems process inputs from their environments</a:t>
            </a:r>
          </a:p>
          <a:p>
            <a:pPr marL="255651" indent="-255651">
              <a:spcAft>
                <a:spcPct val="0"/>
              </a:spcAft>
              <a:buSzPts val="2400"/>
            </a:pPr>
            <a:r>
              <a:rPr lang="en-US" altLang="en-US" sz="2400" dirty="0">
                <a:solidFill>
                  <a:srgbClr val="000000"/>
                </a:solidFill>
                <a:latin typeface="Arial (Body)"/>
              </a:rPr>
              <a:t>All systems are contained by boundaries separating them from their environments</a:t>
            </a:r>
          </a:p>
          <a:p>
            <a:pPr marL="255651" indent="-255651">
              <a:spcAft>
                <a:spcPct val="0"/>
              </a:spcAft>
              <a:buSzPts val="2400"/>
            </a:pPr>
            <a:r>
              <a:rPr lang="en-GB" altLang="en-US" sz="2400" dirty="0">
                <a:solidFill>
                  <a:srgbClr val="000000"/>
                </a:solidFill>
                <a:latin typeface="Arial (Body)"/>
              </a:rPr>
              <a:t>System feedback for planning and control</a:t>
            </a:r>
            <a:endParaRPr lang="en-US" altLang="en-US" sz="2400" dirty="0">
              <a:solidFill>
                <a:srgbClr val="000000"/>
              </a:solidFill>
              <a:latin typeface="Arial (Body)"/>
            </a:endParaRPr>
          </a:p>
          <a:p>
            <a:pPr marL="255651" indent="-255651">
              <a:spcAft>
                <a:spcPct val="0"/>
              </a:spcAft>
              <a:buSzPts val="2400"/>
            </a:pPr>
            <a:r>
              <a:rPr lang="en-US" altLang="en-US" sz="2400" dirty="0">
                <a:solidFill>
                  <a:srgbClr val="000000"/>
                </a:solidFill>
                <a:latin typeface="Arial (Body)"/>
              </a:rPr>
              <a:t>An ideal system self-corrects or self-regulates itself</a:t>
            </a:r>
          </a:p>
        </p:txBody>
      </p:sp>
    </p:spTree>
    <p:extLst>
      <p:ext uri="{BB962C8B-B14F-4D97-AF65-F5344CB8AC3E}">
        <p14:creationId xmlns:p14="http://schemas.microsoft.com/office/powerpoint/2010/main" val="318982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5" tIns="91425" rIns="91425" bIns="91425" rtlCol="0" anchor="ctr" anchorCtr="0">
            <a:noAutofit/>
          </a:bodyPr>
          <a:lstStyle/>
          <a:p>
            <a:pPr lvl="0">
              <a:buClrTx/>
            </a:pPr>
            <a:r>
              <a:rPr lang="en-US" altLang="en-US" sz="3200" dirty="0">
                <a:latin typeface="Times New Roman" panose="02020603050405020304" pitchFamily="18" charset="0"/>
                <a:cs typeface="Times New Roman" panose="02020603050405020304" pitchFamily="18" charset="0"/>
                <a:sym typeface="Arial"/>
              </a:rPr>
              <a:t>Figure 2.1 System Outputs Serve as Feedback That Compares Performance with Goals</a:t>
            </a:r>
          </a:p>
        </p:txBody>
      </p:sp>
      <p:pic>
        <p:nvPicPr>
          <p:cNvPr id="4" name="Picture 3" descr="A diagram shows the input given to a system and output given by the system both leading both to goals and to external sources."/>
          <p:cNvPicPr>
            <a:picLocks noChangeAspect="1"/>
          </p:cNvPicPr>
          <p:nvPr/>
        </p:nvPicPr>
        <p:blipFill rotWithShape="1">
          <a:blip r:embed="rId3">
            <a:extLst>
              <a:ext uri="{28A0092B-C50C-407E-A947-70E740481C1C}">
                <a14:useLocalDpi xmlns:a14="http://schemas.microsoft.com/office/drawing/2010/main" val="0"/>
              </a:ext>
            </a:extLst>
          </a:blip>
          <a:srcRect b="6252"/>
          <a:stretch/>
        </p:blipFill>
        <p:spPr>
          <a:xfrm>
            <a:off x="2073388" y="2136946"/>
            <a:ext cx="8045224" cy="3133500"/>
          </a:xfrm>
          <a:prstGeom prst="rect">
            <a:avLst/>
          </a:prstGeom>
        </p:spPr>
      </p:pic>
    </p:spTree>
    <p:extLst>
      <p:ext uri="{BB962C8B-B14F-4D97-AF65-F5344CB8AC3E}">
        <p14:creationId xmlns:p14="http://schemas.microsoft.com/office/powerpoint/2010/main" val="4066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91425" rIns="91440" bIns="45720" rtlCol="0" anchor="ctr">
            <a:noAutofit/>
          </a:bodyPr>
          <a:lstStyle/>
          <a:p>
            <a:pPr lvl="0">
              <a:buClrTx/>
            </a:pPr>
            <a:r>
              <a:rPr lang="en-US" altLang="en-US" dirty="0">
                <a:latin typeface="Times New Roman" panose="02020603050405020304" pitchFamily="18" charset="0"/>
                <a:cs typeface="Times New Roman" panose="02020603050405020304" pitchFamily="18" charset="0"/>
                <a:sym typeface="Arial"/>
              </a:rPr>
              <a:t>Organizational Environments</a:t>
            </a:r>
          </a:p>
        </p:txBody>
      </p:sp>
      <p:sp>
        <p:nvSpPr>
          <p:cNvPr id="3" name="Text Placeholder 2"/>
          <p:cNvSpPr>
            <a:spLocks noGrp="1"/>
          </p:cNvSpPr>
          <p:nvPr>
            <p:ph type="body" idx="1"/>
          </p:nvPr>
        </p:nvSpPr>
        <p:spPr>
          <a:xfrm>
            <a:off x="1981200" y="1600200"/>
            <a:ext cx="8229600" cy="4608924"/>
          </a:xfrm>
        </p:spPr>
        <p:txBody>
          <a:bodyPr vert="horz" wrap="square" lIns="91425" tIns="91425" rIns="91425" bIns="91425" rtlCol="0">
            <a:noAutofit/>
          </a:bodyPr>
          <a:lstStyle/>
          <a:p>
            <a:pPr marL="255651" indent="-255651">
              <a:spcAft>
                <a:spcPct val="0"/>
              </a:spcAft>
              <a:buSzPts val="2400"/>
            </a:pPr>
            <a:r>
              <a:rPr lang="en-US" altLang="en-US" sz="2200" dirty="0">
                <a:solidFill>
                  <a:srgbClr val="000000"/>
                </a:solidFill>
                <a:latin typeface="Arial (Body)"/>
              </a:rPr>
              <a:t>Community</a:t>
            </a:r>
          </a:p>
          <a:p>
            <a:pPr marL="741553" lvl="1" indent="-284353">
              <a:spcAft>
                <a:spcPct val="0"/>
              </a:spcAft>
              <a:buSzPts val="2400"/>
            </a:pPr>
            <a:r>
              <a:rPr lang="en-US" altLang="en-US" sz="2200" dirty="0">
                <a:solidFill>
                  <a:srgbClr val="000000"/>
                </a:solidFill>
                <a:latin typeface="Arial (Body)"/>
              </a:rPr>
              <a:t>Physical location</a:t>
            </a:r>
          </a:p>
          <a:p>
            <a:pPr marL="741553" lvl="1" indent="-284353">
              <a:spcAft>
                <a:spcPct val="0"/>
              </a:spcAft>
              <a:buSzPts val="2400"/>
            </a:pPr>
            <a:r>
              <a:rPr lang="en-US" altLang="en-US" sz="2200" dirty="0">
                <a:solidFill>
                  <a:srgbClr val="000000"/>
                </a:solidFill>
                <a:latin typeface="Arial (Body)"/>
              </a:rPr>
              <a:t>Demographic profile (education, income)</a:t>
            </a:r>
          </a:p>
          <a:p>
            <a:pPr marL="255651" indent="-255651">
              <a:spcAft>
                <a:spcPct val="0"/>
              </a:spcAft>
              <a:buSzPts val="2400"/>
            </a:pPr>
            <a:r>
              <a:rPr lang="en-US" altLang="en-US" sz="2200" dirty="0">
                <a:solidFill>
                  <a:srgbClr val="000000"/>
                </a:solidFill>
                <a:latin typeface="Arial (Body)"/>
              </a:rPr>
              <a:t>Economic</a:t>
            </a:r>
          </a:p>
          <a:p>
            <a:pPr marL="741553" lvl="1" indent="-284353">
              <a:spcAft>
                <a:spcPct val="0"/>
              </a:spcAft>
              <a:buSzPts val="2400"/>
            </a:pPr>
            <a:r>
              <a:rPr lang="en-US" altLang="en-US" sz="2200" dirty="0">
                <a:solidFill>
                  <a:srgbClr val="000000"/>
                </a:solidFill>
                <a:latin typeface="Arial (Body)"/>
              </a:rPr>
              <a:t>Market factors</a:t>
            </a:r>
          </a:p>
          <a:p>
            <a:pPr marL="741553" lvl="1" indent="-284353">
              <a:spcAft>
                <a:spcPct val="0"/>
              </a:spcAft>
              <a:buSzPts val="2400"/>
            </a:pPr>
            <a:r>
              <a:rPr lang="en-US" altLang="en-US" sz="2200" dirty="0">
                <a:solidFill>
                  <a:srgbClr val="000000"/>
                </a:solidFill>
                <a:latin typeface="Arial (Body)"/>
              </a:rPr>
              <a:t>Competition</a:t>
            </a:r>
          </a:p>
          <a:p>
            <a:pPr marL="255651" indent="-255651">
              <a:spcAft>
                <a:spcPct val="0"/>
              </a:spcAft>
              <a:buSzPts val="2400"/>
            </a:pPr>
            <a:r>
              <a:rPr lang="en-US" altLang="en-US" sz="2200" dirty="0">
                <a:solidFill>
                  <a:srgbClr val="000000"/>
                </a:solidFill>
                <a:latin typeface="Arial (Body)"/>
              </a:rPr>
              <a:t>Political</a:t>
            </a:r>
          </a:p>
          <a:p>
            <a:pPr marL="741553" lvl="1" indent="-284353">
              <a:spcAft>
                <a:spcPct val="0"/>
              </a:spcAft>
              <a:buSzPts val="2400"/>
            </a:pPr>
            <a:r>
              <a:rPr lang="en-US" altLang="en-US" sz="2200" dirty="0">
                <a:solidFill>
                  <a:srgbClr val="000000"/>
                </a:solidFill>
                <a:latin typeface="Arial (Body)"/>
              </a:rPr>
              <a:t>State and local government</a:t>
            </a:r>
          </a:p>
          <a:p>
            <a:pPr marL="255651" indent="-255651">
              <a:spcAft>
                <a:spcPct val="0"/>
              </a:spcAft>
              <a:buSzPts val="2400"/>
            </a:pPr>
            <a:r>
              <a:rPr lang="en-US" altLang="en-US" sz="2200" dirty="0">
                <a:solidFill>
                  <a:srgbClr val="000000"/>
                </a:solidFill>
                <a:latin typeface="Arial (Body)"/>
              </a:rPr>
              <a:t>Legal</a:t>
            </a:r>
          </a:p>
          <a:p>
            <a:pPr marL="741553" lvl="1" indent="-284353">
              <a:spcAft>
                <a:spcPct val="0"/>
              </a:spcAft>
              <a:buSzPts val="2400"/>
            </a:pPr>
            <a:r>
              <a:rPr lang="en-US" altLang="en-US" sz="2200" dirty="0">
                <a:solidFill>
                  <a:srgbClr val="000000"/>
                </a:solidFill>
                <a:latin typeface="Arial (Body)"/>
              </a:rPr>
              <a:t>Federal, state, regional, local laws, and guidelines</a:t>
            </a:r>
          </a:p>
        </p:txBody>
      </p:sp>
    </p:spTree>
    <p:extLst>
      <p:ext uri="{BB962C8B-B14F-4D97-AF65-F5344CB8AC3E}">
        <p14:creationId xmlns:p14="http://schemas.microsoft.com/office/powerpoint/2010/main" val="300200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3449</Words>
  <Application>Microsoft Office PowerPoint</Application>
  <PresentationFormat>Widescreen</PresentationFormat>
  <Paragraphs>440</Paragraphs>
  <Slides>60</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8" baseType="lpstr">
      <vt:lpstr>Arial (Body)</vt:lpstr>
      <vt:lpstr>Noto Sans Symbols</vt:lpstr>
      <vt:lpstr>Arial</vt:lpstr>
      <vt:lpstr>Calibri</vt:lpstr>
      <vt:lpstr>Calibri Light</vt:lpstr>
      <vt:lpstr>Times New Roman</vt:lpstr>
      <vt:lpstr>Office Theme</vt:lpstr>
      <vt:lpstr>Drawing</vt:lpstr>
      <vt:lpstr>Understanding and Modeling Organisational Systems</vt:lpstr>
      <vt:lpstr>Learning Objectives</vt:lpstr>
      <vt:lpstr>Three Main Forces Interacting to Shape Organizations</vt:lpstr>
      <vt:lpstr>Organizations are Composed of Interrelated Subsystems</vt:lpstr>
      <vt:lpstr>Major Topics</vt:lpstr>
      <vt:lpstr>Organizations as Systems</vt:lpstr>
      <vt:lpstr>Interrelatedness and Independence of Systems</vt:lpstr>
      <vt:lpstr>Figure 2.1 System Outputs Serve as Feedback That Compares Performance with Goals</vt:lpstr>
      <vt:lpstr>Organizational Environments</vt:lpstr>
      <vt:lpstr>Virtual Organizations and Virtual Teams</vt:lpstr>
      <vt:lpstr>Benefits of Virtual Organizations and Teams</vt:lpstr>
      <vt:lpstr>Taking a Systems Perspective</vt:lpstr>
      <vt:lpstr>Figure 2.2 Taking a Systems Perspective</vt:lpstr>
      <vt:lpstr>Figure 2.3 Perspective of Functional Managers</vt:lpstr>
      <vt:lpstr>Enterprise Resource Planning</vt:lpstr>
      <vt:lpstr>E R P and the Organization</vt:lpstr>
      <vt:lpstr>Issues to Be Overcome for E R P Success</vt:lpstr>
      <vt:lpstr>Depicting Systems Graphically</vt:lpstr>
      <vt:lpstr>Context-Level Data Flow Diagrams</vt:lpstr>
      <vt:lpstr>Figure 2.4 The Basic Symbols of a Data Flow Diagram</vt:lpstr>
      <vt:lpstr>Figure 2.5 Airline Reservation System</vt:lpstr>
      <vt:lpstr>Entity-Relationship Model</vt:lpstr>
      <vt:lpstr>Relationships</vt:lpstr>
      <vt:lpstr>Figure 2.7 Entity-Relationship Example</vt:lpstr>
      <vt:lpstr>Figure 2.8 Examples of Different Types of Relationships in E-R Diagrams</vt:lpstr>
      <vt:lpstr>Entities</vt:lpstr>
      <vt:lpstr>Figure 2.9 Three Different Types of Entities Used in E-R Diagrams</vt:lpstr>
      <vt:lpstr>Attributes</vt:lpstr>
      <vt:lpstr>Creating Entity-Relationship Diagrams</vt:lpstr>
      <vt:lpstr>Figure 2.12 A More Complete E-R Diagram Showing Data Attributes of the Entities</vt:lpstr>
      <vt:lpstr>Use Case Modeling</vt:lpstr>
      <vt:lpstr>Use Case Diagram</vt:lpstr>
      <vt:lpstr>Actor</vt:lpstr>
      <vt:lpstr>A Use Case Always Provides Three Things</vt:lpstr>
      <vt:lpstr>Use Case Relations (1 of 2)</vt:lpstr>
      <vt:lpstr>Use Case Relations (2 of 2)</vt:lpstr>
      <vt:lpstr>Figure 2.13 Four Types of Behavioral Relationships and the Lines Used to Diagram Each</vt:lpstr>
      <vt:lpstr>Figure 2.14 Actors, Use Cases, and Relationships for a Student Enrollment Example</vt:lpstr>
      <vt:lpstr>Scope</vt:lpstr>
      <vt:lpstr>Developing Use Case Diagrams</vt:lpstr>
      <vt:lpstr>Figure 2.15 A Use Case Diagram Representing a System Used to Plan a Conference</vt:lpstr>
      <vt:lpstr>Developing the Use Case Scenarios</vt:lpstr>
      <vt:lpstr>Figure 2.16 A Use Case Scenario is Divided into Three Sections</vt:lpstr>
      <vt:lpstr>Use Case Header Area</vt:lpstr>
      <vt:lpstr>Use Case Levels</vt:lpstr>
      <vt:lpstr>Alternative Scenarios</vt:lpstr>
      <vt:lpstr>Use Case Footer Area</vt:lpstr>
      <vt:lpstr>Four Steps Used to Create Use Cases</vt:lpstr>
      <vt:lpstr>Why Use Case Diagrams Are Helpful</vt:lpstr>
      <vt:lpstr>Figure 2.18 The Main Reasons for Writing Use Cases are Their Effectiveness in Communicating with Users and Their Capturing of User Stories</vt:lpstr>
      <vt:lpstr>Figure 2.19 Management in Organizations Exists on Three Horizontal Levels</vt:lpstr>
      <vt:lpstr>Operations Control</vt:lpstr>
      <vt:lpstr>Managerial Planning and Control</vt:lpstr>
      <vt:lpstr>Strategic Management</vt:lpstr>
      <vt:lpstr>Managerial Levels</vt:lpstr>
      <vt:lpstr>Collaborative Design</vt:lpstr>
      <vt:lpstr>Organizational Culture</vt:lpstr>
      <vt:lpstr>Technology Impact on Culture</vt:lpstr>
      <vt:lpstr>Summary (1 of 2)</vt:lpstr>
      <vt:lpstr>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 Modeling Organisational Systems</dc:title>
  <dc:creator>Michael Sivaram</dc:creator>
  <cp:lastModifiedBy>Michael Sivaram</cp:lastModifiedBy>
  <cp:revision>1</cp:revision>
  <dcterms:created xsi:type="dcterms:W3CDTF">2020-08-03T10:36:28Z</dcterms:created>
  <dcterms:modified xsi:type="dcterms:W3CDTF">2020-08-03T10:39:40Z</dcterms:modified>
</cp:coreProperties>
</file>