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9"/>
  </p:notesMasterIdLst>
  <p:sldIdLst>
    <p:sldId id="256" r:id="rId2"/>
    <p:sldId id="257" r:id="rId3"/>
    <p:sldId id="258" r:id="rId4"/>
    <p:sldId id="303" r:id="rId5"/>
    <p:sldId id="261" r:id="rId6"/>
    <p:sldId id="306" r:id="rId7"/>
    <p:sldId id="307" r:id="rId8"/>
    <p:sldId id="260" r:id="rId9"/>
    <p:sldId id="305" r:id="rId10"/>
    <p:sldId id="308" r:id="rId11"/>
    <p:sldId id="262" r:id="rId12"/>
    <p:sldId id="264" r:id="rId13"/>
    <p:sldId id="266" r:id="rId14"/>
    <p:sldId id="267" r:id="rId15"/>
    <p:sldId id="270" r:id="rId16"/>
    <p:sldId id="275" r:id="rId17"/>
    <p:sldId id="315" r:id="rId18"/>
    <p:sldId id="316" r:id="rId19"/>
    <p:sldId id="317" r:id="rId20"/>
    <p:sldId id="276" r:id="rId21"/>
    <p:sldId id="277" r:id="rId22"/>
    <p:sldId id="278" r:id="rId23"/>
    <p:sldId id="279" r:id="rId24"/>
    <p:sldId id="309" r:id="rId25"/>
    <p:sldId id="284" r:id="rId26"/>
    <p:sldId id="310" r:id="rId27"/>
    <p:sldId id="311" r:id="rId28"/>
    <p:sldId id="312" r:id="rId29"/>
    <p:sldId id="285" r:id="rId30"/>
    <p:sldId id="313" r:id="rId31"/>
    <p:sldId id="314" r:id="rId32"/>
    <p:sldId id="286" r:id="rId33"/>
    <p:sldId id="287" r:id="rId34"/>
    <p:sldId id="292" r:id="rId35"/>
    <p:sldId id="293" r:id="rId36"/>
    <p:sldId id="288" r:id="rId37"/>
    <p:sldId id="318" r:id="rId38"/>
    <p:sldId id="289" r:id="rId39"/>
    <p:sldId id="290" r:id="rId40"/>
    <p:sldId id="291" r:id="rId41"/>
    <p:sldId id="295" r:id="rId42"/>
    <p:sldId id="296" r:id="rId43"/>
    <p:sldId id="297" r:id="rId44"/>
    <p:sldId id="298" r:id="rId45"/>
    <p:sldId id="299" r:id="rId46"/>
    <p:sldId id="300" r:id="rId47"/>
    <p:sldId id="30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3323F-9C61-47D1-AA2D-C20D22E5794D}" type="datetimeFigureOut">
              <a:rPr lang="en-GB" smtClean="0"/>
              <a:t>20/07/2020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18746-B1C2-4D1F-9B4B-165855DAEDDA}" type="slidenum">
              <a:rPr lang="en-GB" smtClean="0"/>
              <a:t>‹#›</a:t>
            </a:fld>
            <a:endParaRPr lang="en-GB"/>
          </a:p>
        </p:txBody>
      </p:sp>
    </p:spTree>
    <p:extLst>
      <p:ext uri="{BB962C8B-B14F-4D97-AF65-F5344CB8AC3E}">
        <p14:creationId xmlns:p14="http://schemas.microsoft.com/office/powerpoint/2010/main" val="931345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0" name="Google Shape;2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448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1" name="Google Shape;3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2796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4" name="Google Shape;33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7943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4" name="Google Shape;33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5452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4" name="Google Shape;33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354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4" name="Google Shape;33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4519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0" name="Google Shape;34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1824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6" name="Google Shape;34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228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2" name="Google Shape;35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7863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9" name="Google Shape;35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4771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0" name="Google Shape;34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3950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6" name="Google Shape;2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4684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3" name="Google Shape;40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4134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9" name="Google Shape;40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8467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21" name="Google Shape;42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843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27" name="Google Shape;42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754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2" name="Google Shape;46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0578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8" name="Google Shape;468;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3124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36" name="Google Shape;43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1249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36" name="Google Shape;43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15106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42" name="Google Shape;442;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43532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49" name="Google Shape;44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5585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6" name="Google Shape;2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557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56" name="Google Shape;45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53351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82" name="Google Shape;482;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1318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88" name="Google Shape;48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3431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4" name="Google Shape;49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19382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00" name="Google Shape;500;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13706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06" name="Google Shape;506;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13783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12" name="Google Shape;512;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96130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18" name="Google Shape;518;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0828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4" name="Google Shape;24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8431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8" name="Google Shape;23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352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0" name="Google Shape;25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6210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2" name="Google Shape;26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7823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7" name="Google Shape;27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7762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3" name="Google Shape;28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6895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BACB03-EC6C-4AC8-8ACA-B51542244D89}" type="datetimeFigureOut">
              <a:rPr lang="en-GB" smtClean="0"/>
              <a:t>20/07/2020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5B9FCD-25F9-4BF4-8238-FB17B34227A5}" type="slidenum">
              <a:rPr lang="en-GB" smtClean="0"/>
              <a:t>‹#›</a:t>
            </a:fld>
            <a:endParaRPr lang="en-GB"/>
          </a:p>
        </p:txBody>
      </p:sp>
    </p:spTree>
    <p:extLst>
      <p:ext uri="{BB962C8B-B14F-4D97-AF65-F5344CB8AC3E}">
        <p14:creationId xmlns:p14="http://schemas.microsoft.com/office/powerpoint/2010/main" val="69987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ACB03-EC6C-4AC8-8ACA-B51542244D89}" type="datetimeFigureOut">
              <a:rPr lang="en-GB" smtClean="0"/>
              <a:t>20/07/2020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5B9FCD-25F9-4BF4-8238-FB17B34227A5}" type="slidenum">
              <a:rPr lang="en-GB" smtClean="0"/>
              <a:t>‹#›</a:t>
            </a:fld>
            <a:endParaRPr lang="en-GB"/>
          </a:p>
        </p:txBody>
      </p:sp>
    </p:spTree>
    <p:extLst>
      <p:ext uri="{BB962C8B-B14F-4D97-AF65-F5344CB8AC3E}">
        <p14:creationId xmlns:p14="http://schemas.microsoft.com/office/powerpoint/2010/main" val="343974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ACB03-EC6C-4AC8-8ACA-B51542244D89}" type="datetimeFigureOut">
              <a:rPr lang="en-GB" smtClean="0"/>
              <a:t>20/07/2020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5B9FCD-25F9-4BF4-8238-FB17B34227A5}"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54888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ACB03-EC6C-4AC8-8ACA-B51542244D89}" type="datetimeFigureOut">
              <a:rPr lang="en-GB" smtClean="0"/>
              <a:t>20/07/2020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5B9FCD-25F9-4BF4-8238-FB17B34227A5}" type="slidenum">
              <a:rPr lang="en-GB" smtClean="0"/>
              <a:t>‹#›</a:t>
            </a:fld>
            <a:endParaRPr lang="en-GB"/>
          </a:p>
        </p:txBody>
      </p:sp>
    </p:spTree>
    <p:extLst>
      <p:ext uri="{BB962C8B-B14F-4D97-AF65-F5344CB8AC3E}">
        <p14:creationId xmlns:p14="http://schemas.microsoft.com/office/powerpoint/2010/main" val="267281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ACB03-EC6C-4AC8-8ACA-B51542244D89}" type="datetimeFigureOut">
              <a:rPr lang="en-GB" smtClean="0"/>
              <a:t>20/07/2020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5B9FCD-25F9-4BF4-8238-FB17B34227A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2042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ACB03-EC6C-4AC8-8ACA-B51542244D89}" type="datetimeFigureOut">
              <a:rPr lang="en-GB" smtClean="0"/>
              <a:t>20/07/2020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5B9FCD-25F9-4BF4-8238-FB17B34227A5}" type="slidenum">
              <a:rPr lang="en-GB" smtClean="0"/>
              <a:t>‹#›</a:t>
            </a:fld>
            <a:endParaRPr lang="en-GB"/>
          </a:p>
        </p:txBody>
      </p:sp>
    </p:spTree>
    <p:extLst>
      <p:ext uri="{BB962C8B-B14F-4D97-AF65-F5344CB8AC3E}">
        <p14:creationId xmlns:p14="http://schemas.microsoft.com/office/powerpoint/2010/main" val="3122997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ACB03-EC6C-4AC8-8ACA-B51542244D89}" type="datetimeFigureOut">
              <a:rPr lang="en-GB" smtClean="0"/>
              <a:t>20/07/2020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5B9FCD-25F9-4BF4-8238-FB17B34227A5}" type="slidenum">
              <a:rPr lang="en-GB" smtClean="0"/>
              <a:t>‹#›</a:t>
            </a:fld>
            <a:endParaRPr lang="en-GB"/>
          </a:p>
        </p:txBody>
      </p:sp>
    </p:spTree>
    <p:extLst>
      <p:ext uri="{BB962C8B-B14F-4D97-AF65-F5344CB8AC3E}">
        <p14:creationId xmlns:p14="http://schemas.microsoft.com/office/powerpoint/2010/main" val="590513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ACB03-EC6C-4AC8-8ACA-B51542244D89}" type="datetimeFigureOut">
              <a:rPr lang="en-GB" smtClean="0"/>
              <a:t>20/07/2020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5B9FCD-25F9-4BF4-8238-FB17B34227A5}" type="slidenum">
              <a:rPr lang="en-GB" smtClean="0"/>
              <a:t>‹#›</a:t>
            </a:fld>
            <a:endParaRPr lang="en-GB"/>
          </a:p>
        </p:txBody>
      </p:sp>
    </p:spTree>
    <p:extLst>
      <p:ext uri="{BB962C8B-B14F-4D97-AF65-F5344CB8AC3E}">
        <p14:creationId xmlns:p14="http://schemas.microsoft.com/office/powerpoint/2010/main" val="2862590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3"/>
          <p:cNvSpPr txBox="1">
            <a:spLocks noGrp="1"/>
          </p:cNvSpPr>
          <p:nvPr>
            <p:ph type="body" idx="1"/>
          </p:nvPr>
        </p:nvSpPr>
        <p:spPr>
          <a:xfrm>
            <a:off x="609600" y="1600201"/>
            <a:ext cx="10972800" cy="4525963"/>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32" name="Google Shape;32;p3"/>
          <p:cNvSpPr txBox="1">
            <a:spLocks noGrp="1"/>
          </p:cNvSpPr>
          <p:nvPr>
            <p:ph type="ftr" idx="11"/>
          </p:nvPr>
        </p:nvSpPr>
        <p:spPr>
          <a:xfrm>
            <a:off x="125292" y="6172201"/>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33" name="Google Shape;33;p3"/>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34" name="Google Shape;34;p3"/>
          <p:cNvSpPr txBox="1">
            <a:spLocks noGrp="1"/>
          </p:cNvSpPr>
          <p:nvPr>
            <p:ph type="sldNum" idx="12"/>
          </p:nvPr>
        </p:nvSpPr>
        <p:spPr>
          <a:xfrm>
            <a:off x="11292417"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359866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4"/>
          <p:cNvSpPr txBox="1">
            <a:spLocks noGrp="1"/>
          </p:cNvSpPr>
          <p:nvPr>
            <p:ph type="body" idx="1"/>
          </p:nvPr>
        </p:nvSpPr>
        <p:spPr>
          <a:xfrm>
            <a:off x="609600" y="1600201"/>
            <a:ext cx="10972800" cy="1219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38" name="Google Shape;38;p4"/>
          <p:cNvSpPr txBox="1">
            <a:spLocks noGrp="1"/>
          </p:cNvSpPr>
          <p:nvPr>
            <p:ph type="ftr" idx="11"/>
          </p:nvPr>
        </p:nvSpPr>
        <p:spPr>
          <a:xfrm>
            <a:off x="125292" y="6172201"/>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39" name="Google Shape;39;p4"/>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0" name="Google Shape;40;p4"/>
          <p:cNvSpPr txBox="1">
            <a:spLocks noGrp="1"/>
          </p:cNvSpPr>
          <p:nvPr>
            <p:ph type="sldNum" idx="12"/>
          </p:nvPr>
        </p:nvSpPr>
        <p:spPr>
          <a:xfrm>
            <a:off x="11292417"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fld id="{00000000-1234-1234-1234-123412341234}" type="slidenum">
              <a:rPr lang="en-US" smtClean="0"/>
              <a:pPr/>
              <a:t>‹#›</a:t>
            </a:fld>
            <a:endParaRPr lang="en-US" dirty="0"/>
          </a:p>
        </p:txBody>
      </p:sp>
      <p:sp>
        <p:nvSpPr>
          <p:cNvPr id="41" name="Google Shape;41;p4"/>
          <p:cNvSpPr txBox="1">
            <a:spLocks noGrp="1"/>
          </p:cNvSpPr>
          <p:nvPr>
            <p:ph type="body" idx="2"/>
          </p:nvPr>
        </p:nvSpPr>
        <p:spPr>
          <a:xfrm>
            <a:off x="609600" y="3106611"/>
            <a:ext cx="10972800" cy="1219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42" name="Google Shape;42;p4"/>
          <p:cNvSpPr txBox="1">
            <a:spLocks noGrp="1"/>
          </p:cNvSpPr>
          <p:nvPr>
            <p:ph type="body" idx="3"/>
          </p:nvPr>
        </p:nvSpPr>
        <p:spPr>
          <a:xfrm>
            <a:off x="609600" y="4800600"/>
            <a:ext cx="10972800" cy="1219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8262310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spTree>
      <p:nvGrpSpPr>
        <p:cNvPr id="1" name="Shape 79"/>
        <p:cNvGrpSpPr/>
        <p:nvPr/>
      </p:nvGrpSpPr>
      <p:grpSpPr>
        <a:xfrm>
          <a:off x="0" y="0"/>
          <a:ext cx="0" cy="0"/>
          <a:chOff x="0" y="0"/>
          <a:chExt cx="0" cy="0"/>
        </a:xfrm>
      </p:grpSpPr>
      <p:sp>
        <p:nvSpPr>
          <p:cNvPr id="80" name="Google Shape;80;p8"/>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1" name="Google Shape;81;p8"/>
          <p:cNvSpPr txBox="1">
            <a:spLocks noGrp="1"/>
          </p:cNvSpPr>
          <p:nvPr>
            <p:ph type="body" idx="1"/>
          </p:nvPr>
        </p:nvSpPr>
        <p:spPr>
          <a:xfrm>
            <a:off x="609600" y="1600201"/>
            <a:ext cx="10972800" cy="2163763"/>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82" name="Google Shape;82;p8"/>
          <p:cNvSpPr txBox="1">
            <a:spLocks noGrp="1"/>
          </p:cNvSpPr>
          <p:nvPr>
            <p:ph type="body" idx="2"/>
          </p:nvPr>
        </p:nvSpPr>
        <p:spPr>
          <a:xfrm>
            <a:off x="609600" y="3962401"/>
            <a:ext cx="10972800" cy="2163763"/>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83" name="Google Shape;83;p8"/>
          <p:cNvSpPr txBox="1">
            <a:spLocks noGrp="1"/>
          </p:cNvSpPr>
          <p:nvPr>
            <p:ph type="ftr" idx="11"/>
          </p:nvPr>
        </p:nvSpPr>
        <p:spPr>
          <a:xfrm>
            <a:off x="125292" y="6172201"/>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4" name="Google Shape;84;p8"/>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5" name="Google Shape;85;p8"/>
          <p:cNvSpPr txBox="1">
            <a:spLocks noGrp="1"/>
          </p:cNvSpPr>
          <p:nvPr>
            <p:ph type="sldNum" idx="12"/>
          </p:nvPr>
        </p:nvSpPr>
        <p:spPr>
          <a:xfrm>
            <a:off x="11292417"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117845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ACB03-EC6C-4AC8-8ACA-B51542244D89}" type="datetimeFigureOut">
              <a:rPr lang="en-GB" smtClean="0"/>
              <a:t>20/07/2020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5B9FCD-25F9-4BF4-8238-FB17B34227A5}" type="slidenum">
              <a:rPr lang="en-GB" smtClean="0"/>
              <a:t>‹#›</a:t>
            </a:fld>
            <a:endParaRPr lang="en-GB"/>
          </a:p>
        </p:txBody>
      </p:sp>
    </p:spTree>
    <p:extLst>
      <p:ext uri="{BB962C8B-B14F-4D97-AF65-F5344CB8AC3E}">
        <p14:creationId xmlns:p14="http://schemas.microsoft.com/office/powerpoint/2010/main" val="311667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ACB03-EC6C-4AC8-8ACA-B51542244D89}" type="datetimeFigureOut">
              <a:rPr lang="en-GB" smtClean="0"/>
              <a:t>20/07/2020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5B9FCD-25F9-4BF4-8238-FB17B34227A5}" type="slidenum">
              <a:rPr lang="en-GB" smtClean="0"/>
              <a:t>‹#›</a:t>
            </a:fld>
            <a:endParaRPr lang="en-GB"/>
          </a:p>
        </p:txBody>
      </p:sp>
    </p:spTree>
    <p:extLst>
      <p:ext uri="{BB962C8B-B14F-4D97-AF65-F5344CB8AC3E}">
        <p14:creationId xmlns:p14="http://schemas.microsoft.com/office/powerpoint/2010/main" val="2564367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BACB03-EC6C-4AC8-8ACA-B51542244D89}" type="datetimeFigureOut">
              <a:rPr lang="en-GB" smtClean="0"/>
              <a:t>20/07/2020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5B9FCD-25F9-4BF4-8238-FB17B34227A5}" type="slidenum">
              <a:rPr lang="en-GB" smtClean="0"/>
              <a:t>‹#›</a:t>
            </a:fld>
            <a:endParaRPr lang="en-GB"/>
          </a:p>
        </p:txBody>
      </p:sp>
    </p:spTree>
    <p:extLst>
      <p:ext uri="{BB962C8B-B14F-4D97-AF65-F5344CB8AC3E}">
        <p14:creationId xmlns:p14="http://schemas.microsoft.com/office/powerpoint/2010/main" val="117823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BACB03-EC6C-4AC8-8ACA-B51542244D89}" type="datetimeFigureOut">
              <a:rPr lang="en-GB" smtClean="0"/>
              <a:t>20/07/2020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F5B9FCD-25F9-4BF4-8238-FB17B34227A5}" type="slidenum">
              <a:rPr lang="en-GB" smtClean="0"/>
              <a:t>‹#›</a:t>
            </a:fld>
            <a:endParaRPr lang="en-GB"/>
          </a:p>
        </p:txBody>
      </p:sp>
    </p:spTree>
    <p:extLst>
      <p:ext uri="{BB962C8B-B14F-4D97-AF65-F5344CB8AC3E}">
        <p14:creationId xmlns:p14="http://schemas.microsoft.com/office/powerpoint/2010/main" val="33107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BACB03-EC6C-4AC8-8ACA-B51542244D89}" type="datetimeFigureOut">
              <a:rPr lang="en-GB" smtClean="0"/>
              <a:t>20/07/2020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F5B9FCD-25F9-4BF4-8238-FB17B34227A5}" type="slidenum">
              <a:rPr lang="en-GB" smtClean="0"/>
              <a:t>‹#›</a:t>
            </a:fld>
            <a:endParaRPr lang="en-GB"/>
          </a:p>
        </p:txBody>
      </p:sp>
    </p:spTree>
    <p:extLst>
      <p:ext uri="{BB962C8B-B14F-4D97-AF65-F5344CB8AC3E}">
        <p14:creationId xmlns:p14="http://schemas.microsoft.com/office/powerpoint/2010/main" val="4187483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ACB03-EC6C-4AC8-8ACA-B51542244D89}" type="datetimeFigureOut">
              <a:rPr lang="en-GB" smtClean="0"/>
              <a:t>20/07/2020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F5B9FCD-25F9-4BF4-8238-FB17B34227A5}" type="slidenum">
              <a:rPr lang="en-GB" smtClean="0"/>
              <a:t>‹#›</a:t>
            </a:fld>
            <a:endParaRPr lang="en-GB"/>
          </a:p>
        </p:txBody>
      </p:sp>
    </p:spTree>
    <p:extLst>
      <p:ext uri="{BB962C8B-B14F-4D97-AF65-F5344CB8AC3E}">
        <p14:creationId xmlns:p14="http://schemas.microsoft.com/office/powerpoint/2010/main" val="896376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ACB03-EC6C-4AC8-8ACA-B51542244D89}" type="datetimeFigureOut">
              <a:rPr lang="en-GB" smtClean="0"/>
              <a:t>20/07/2020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5B9FCD-25F9-4BF4-8238-FB17B34227A5}" type="slidenum">
              <a:rPr lang="en-GB" smtClean="0"/>
              <a:t>‹#›</a:t>
            </a:fld>
            <a:endParaRPr lang="en-GB"/>
          </a:p>
        </p:txBody>
      </p:sp>
    </p:spTree>
    <p:extLst>
      <p:ext uri="{BB962C8B-B14F-4D97-AF65-F5344CB8AC3E}">
        <p14:creationId xmlns:p14="http://schemas.microsoft.com/office/powerpoint/2010/main" val="2235869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BACB03-EC6C-4AC8-8ACA-B51542244D89}" type="datetimeFigureOut">
              <a:rPr lang="en-GB" smtClean="0"/>
              <a:t>20/07/2020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5B9FCD-25F9-4BF4-8238-FB17B34227A5}" type="slidenum">
              <a:rPr lang="en-GB" smtClean="0"/>
              <a:t>‹#›</a:t>
            </a:fld>
            <a:endParaRPr lang="en-GB"/>
          </a:p>
        </p:txBody>
      </p:sp>
    </p:spTree>
    <p:extLst>
      <p:ext uri="{BB962C8B-B14F-4D97-AF65-F5344CB8AC3E}">
        <p14:creationId xmlns:p14="http://schemas.microsoft.com/office/powerpoint/2010/main" val="364628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BACB03-EC6C-4AC8-8ACA-B51542244D89}" type="datetimeFigureOut">
              <a:rPr lang="en-GB" smtClean="0"/>
              <a:t>20/07/2020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5B9FCD-25F9-4BF4-8238-FB17B34227A5}" type="slidenum">
              <a:rPr lang="en-GB" smtClean="0"/>
              <a:t>‹#›</a:t>
            </a:fld>
            <a:endParaRPr lang="en-GB"/>
          </a:p>
        </p:txBody>
      </p:sp>
    </p:spTree>
    <p:extLst>
      <p:ext uri="{BB962C8B-B14F-4D97-AF65-F5344CB8AC3E}">
        <p14:creationId xmlns:p14="http://schemas.microsoft.com/office/powerpoint/2010/main" val="122184912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C6CD-16F7-4570-AE79-55C57334EE17}"/>
              </a:ext>
            </a:extLst>
          </p:cNvPr>
          <p:cNvSpPr>
            <a:spLocks noGrp="1"/>
          </p:cNvSpPr>
          <p:nvPr>
            <p:ph type="ctrTitle"/>
          </p:nvPr>
        </p:nvSpPr>
        <p:spPr/>
        <p:txBody>
          <a:bodyPr/>
          <a:lstStyle/>
          <a:p>
            <a:r>
              <a:rPr lang="en-GB" dirty="0"/>
              <a:t>Data Analytics</a:t>
            </a:r>
          </a:p>
        </p:txBody>
      </p:sp>
      <p:sp>
        <p:nvSpPr>
          <p:cNvPr id="3" name="Subtitle 2">
            <a:extLst>
              <a:ext uri="{FF2B5EF4-FFF2-40B4-BE49-F238E27FC236}">
                <a16:creationId xmlns:a16="http://schemas.microsoft.com/office/drawing/2014/main" id="{5382C167-1EC5-429F-B7D7-EE1416D16D37}"/>
              </a:ext>
            </a:extLst>
          </p:cNvPr>
          <p:cNvSpPr>
            <a:spLocks noGrp="1"/>
          </p:cNvSpPr>
          <p:nvPr>
            <p:ph type="subTitle" idx="1"/>
          </p:nvPr>
        </p:nvSpPr>
        <p:spPr/>
        <p:txBody>
          <a:bodyPr/>
          <a:lstStyle/>
          <a:p>
            <a:r>
              <a:rPr lang="en-GB" dirty="0"/>
              <a:t>Business Analytics Overview</a:t>
            </a:r>
          </a:p>
        </p:txBody>
      </p:sp>
    </p:spTree>
    <p:extLst>
      <p:ext uri="{BB962C8B-B14F-4D97-AF65-F5344CB8AC3E}">
        <p14:creationId xmlns:p14="http://schemas.microsoft.com/office/powerpoint/2010/main" val="2656813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Used in This Book</a:t>
            </a:r>
          </a:p>
        </p:txBody>
      </p:sp>
      <p:sp>
        <p:nvSpPr>
          <p:cNvPr id="3" name="Text Placeholder 2"/>
          <p:cNvSpPr>
            <a:spLocks noGrp="1"/>
          </p:cNvSpPr>
          <p:nvPr>
            <p:ph type="body" idx="1"/>
          </p:nvPr>
        </p:nvSpPr>
        <p:spPr/>
        <p:txBody>
          <a:bodyPr/>
          <a:lstStyle/>
          <a:p>
            <a:r>
              <a:rPr lang="en-US" b="1" dirty="0"/>
              <a:t>Primary Spreadsheet Software</a:t>
            </a:r>
          </a:p>
          <a:p>
            <a:pPr lvl="1"/>
            <a:r>
              <a:rPr lang="en-US" dirty="0"/>
              <a:t>Excel 2016 for Windows </a:t>
            </a:r>
          </a:p>
          <a:p>
            <a:pPr lvl="1"/>
            <a:r>
              <a:rPr lang="en-US" dirty="0"/>
              <a:t>Excel 2016 for Mac</a:t>
            </a:r>
          </a:p>
          <a:p>
            <a:r>
              <a:rPr lang="en-US" b="1" dirty="0"/>
              <a:t>Optional Software </a:t>
            </a:r>
          </a:p>
          <a:p>
            <a:pPr lvl="1"/>
            <a:r>
              <a:rPr lang="en-US" dirty="0"/>
              <a:t>StatCrunch (</a:t>
            </a:r>
            <a:r>
              <a:rPr lang="en-US" i="1" dirty="0"/>
              <a:t>Technology Help </a:t>
            </a:r>
            <a:r>
              <a:rPr lang="en-US" dirty="0"/>
              <a:t>sections)</a:t>
            </a:r>
          </a:p>
          <a:p>
            <a:pPr lvl="1"/>
            <a:r>
              <a:rPr lang="en-US" dirty="0"/>
              <a:t>Analytic Solver (online supplements)</a:t>
            </a:r>
          </a:p>
        </p:txBody>
      </p:sp>
    </p:spTree>
    <p:extLst>
      <p:ext uri="{BB962C8B-B14F-4D97-AF65-F5344CB8AC3E}">
        <p14:creationId xmlns:p14="http://schemas.microsoft.com/office/powerpoint/2010/main" val="951400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Descriptive, Predictive, and Prescriptive Analytics</a:t>
            </a:r>
            <a:endParaRPr dirty="0"/>
          </a:p>
        </p:txBody>
      </p:sp>
      <p:sp>
        <p:nvSpPr>
          <p:cNvPr id="253" name="Google Shape;253;p28"/>
          <p:cNvSpPr txBox="1">
            <a:spLocks noGrp="1"/>
          </p:cNvSpPr>
          <p:nvPr>
            <p:ph type="body" idx="1"/>
          </p:nvPr>
        </p:nvSpPr>
        <p:spPr>
          <a:xfrm>
            <a:off x="1981200" y="1600200"/>
            <a:ext cx="8229600" cy="4648200"/>
          </a:xfrm>
          <a:prstGeom prst="rect">
            <a:avLst/>
          </a:prstGeom>
          <a:noFill/>
          <a:ln>
            <a:noFill/>
          </a:ln>
        </p:spPr>
        <p:txBody>
          <a:bodyPr spcFirstLastPara="1" vert="horz" wrap="square" lIns="91425" tIns="91425" rIns="91425" bIns="91425" rtlCol="0" anchor="t" anchorCtr="0">
            <a:noAutofit/>
          </a:bodyPr>
          <a:lstStyle/>
          <a:p>
            <a:pPr marL="255650" indent="-255650">
              <a:spcBef>
                <a:spcPts val="0"/>
              </a:spcBef>
              <a:buSzPts val="2400"/>
            </a:pPr>
            <a:r>
              <a:rPr lang="en-US" sz="2700" b="1" dirty="0">
                <a:solidFill>
                  <a:srgbClr val="000000"/>
                </a:solidFill>
              </a:rPr>
              <a:t>Descriptive analytics</a:t>
            </a:r>
            <a:r>
              <a:rPr lang="en-US" sz="2700" dirty="0">
                <a:solidFill>
                  <a:srgbClr val="000000"/>
                </a:solidFill>
              </a:rPr>
              <a:t>: the use of data to understand past and current business performance and make informed decisions</a:t>
            </a:r>
            <a:endParaRPr sz="2700" dirty="0">
              <a:solidFill>
                <a:srgbClr val="000000"/>
              </a:solidFill>
            </a:endParaRPr>
          </a:p>
          <a:p>
            <a:pPr marL="255650" indent="-255650">
              <a:buSzPts val="2400"/>
            </a:pPr>
            <a:r>
              <a:rPr lang="en-US" sz="2700" b="1" dirty="0">
                <a:solidFill>
                  <a:srgbClr val="000000"/>
                </a:solidFill>
              </a:rPr>
              <a:t>Predictive analytics</a:t>
            </a:r>
            <a:r>
              <a:rPr lang="en-US" sz="2700" dirty="0">
                <a:solidFill>
                  <a:srgbClr val="000000"/>
                </a:solidFill>
              </a:rPr>
              <a:t>: predict the future by examining historical data, detecting patterns or relationships in these data, and then extrapolating these relationships forward in time.</a:t>
            </a:r>
            <a:endParaRPr sz="2700" dirty="0">
              <a:solidFill>
                <a:srgbClr val="000000"/>
              </a:solidFill>
            </a:endParaRPr>
          </a:p>
          <a:p>
            <a:pPr marL="255650" indent="-255650">
              <a:buSzPts val="2400"/>
            </a:pPr>
            <a:r>
              <a:rPr lang="en-US" sz="2700" b="1" dirty="0">
                <a:solidFill>
                  <a:srgbClr val="000000"/>
                </a:solidFill>
              </a:rPr>
              <a:t>Prescriptive analytics</a:t>
            </a:r>
            <a:r>
              <a:rPr lang="en-US" sz="2700" dirty="0">
                <a:solidFill>
                  <a:srgbClr val="000000"/>
                </a:solidFill>
              </a:rPr>
              <a:t>: identify the best alternatives to minimize or maximize some objective</a:t>
            </a:r>
            <a:endParaRPr sz="2700"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0"/>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Example 1.1: Retail Markdown Decisions</a:t>
            </a:r>
            <a:endParaRPr dirty="0"/>
          </a:p>
        </p:txBody>
      </p:sp>
      <p:sp>
        <p:nvSpPr>
          <p:cNvPr id="265" name="Google Shape;265;p30"/>
          <p:cNvSpPr txBox="1">
            <a:spLocks noGrp="1"/>
          </p:cNvSpPr>
          <p:nvPr>
            <p:ph type="body" idx="1"/>
          </p:nvPr>
        </p:nvSpPr>
        <p:spPr>
          <a:xfrm>
            <a:off x="1981200" y="1600201"/>
            <a:ext cx="8229600" cy="2988388"/>
          </a:xfrm>
          <a:prstGeom prst="rect">
            <a:avLst/>
          </a:prstGeom>
          <a:noFill/>
          <a:ln>
            <a:noFill/>
          </a:ln>
        </p:spPr>
        <p:txBody>
          <a:bodyPr spcFirstLastPara="1" vert="horz" wrap="square" lIns="91425" tIns="91425" rIns="91425" bIns="91425" rtlCol="0" anchor="t" anchorCtr="0">
            <a:noAutofit/>
          </a:bodyPr>
          <a:lstStyle/>
          <a:p>
            <a:pPr marL="246888" indent="-246888">
              <a:spcBef>
                <a:spcPts val="0"/>
              </a:spcBef>
              <a:buSzPts val="2400"/>
            </a:pPr>
            <a:r>
              <a:rPr lang="en-US" sz="2700" dirty="0">
                <a:solidFill>
                  <a:srgbClr val="000000"/>
                </a:solidFill>
              </a:rPr>
              <a:t>Most department stores clear seasonal inventory by reducing prices.</a:t>
            </a:r>
            <a:endParaRPr dirty="0"/>
          </a:p>
          <a:p>
            <a:pPr marL="246888" indent="-246888">
              <a:buSzPts val="2400"/>
            </a:pPr>
            <a:r>
              <a:rPr lang="en-US" sz="2700" i="1" dirty="0">
                <a:solidFill>
                  <a:srgbClr val="000000"/>
                </a:solidFill>
              </a:rPr>
              <a:t>Key question</a:t>
            </a:r>
            <a:r>
              <a:rPr lang="en-US" sz="2700" dirty="0">
                <a:solidFill>
                  <a:srgbClr val="000000"/>
                </a:solidFill>
              </a:rPr>
              <a:t>: When to reduce the price and by how much to maximize revenue?</a:t>
            </a:r>
            <a:endParaRPr dirty="0"/>
          </a:p>
          <a:p>
            <a:pPr marL="246888" indent="-246888">
              <a:buSzPts val="2400"/>
            </a:pPr>
            <a:r>
              <a:rPr lang="en-US" sz="2700" dirty="0">
                <a:solidFill>
                  <a:srgbClr val="000000"/>
                </a:solidFill>
              </a:rPr>
              <a:t>Potential applications of analytics in retail:</a:t>
            </a:r>
            <a:endParaRPr dirty="0"/>
          </a:p>
          <a:p>
            <a:pPr marL="741553" lvl="1" indent="-284353">
              <a:buSzPts val="2400"/>
            </a:pPr>
            <a:r>
              <a:rPr lang="en-US" sz="2300" dirty="0">
                <a:solidFill>
                  <a:srgbClr val="000000"/>
                </a:solidFill>
              </a:rPr>
              <a:t>Descriptive analytics: examine historical data for similar</a:t>
            </a:r>
            <a:endParaRPr sz="2300" dirty="0">
              <a:solidFill>
                <a:srgbClr val="000000"/>
              </a:solidFill>
            </a:endParaRPr>
          </a:p>
        </p:txBody>
      </p:sp>
      <p:sp>
        <p:nvSpPr>
          <p:cNvPr id="268" name="Google Shape;268;p30"/>
          <p:cNvSpPr txBox="1">
            <a:spLocks noGrp="1"/>
          </p:cNvSpPr>
          <p:nvPr>
            <p:ph type="body" idx="2"/>
          </p:nvPr>
        </p:nvSpPr>
        <p:spPr>
          <a:xfrm>
            <a:off x="2066925" y="5075785"/>
            <a:ext cx="8229600" cy="1219200"/>
          </a:xfrm>
          <a:prstGeom prst="rect">
            <a:avLst/>
          </a:prstGeom>
          <a:noFill/>
          <a:ln>
            <a:noFill/>
          </a:ln>
        </p:spPr>
        <p:txBody>
          <a:bodyPr spcFirstLastPara="1" vert="horz" wrap="square" lIns="0" tIns="0" rIns="0" bIns="0" rtlCol="0" anchor="t" anchorCtr="0">
            <a:noAutofit/>
          </a:bodyPr>
          <a:lstStyle/>
          <a:p>
            <a:pPr marL="741553" lvl="1" indent="-284353">
              <a:spcBef>
                <a:spcPts val="0"/>
              </a:spcBef>
              <a:buSzPts val="2400"/>
            </a:pPr>
            <a:r>
              <a:rPr lang="en-US" sz="2300" dirty="0">
                <a:solidFill>
                  <a:srgbClr val="000000"/>
                </a:solidFill>
              </a:rPr>
              <a:t>Predictive analytics: predict sales based on price</a:t>
            </a:r>
            <a:endParaRPr dirty="0"/>
          </a:p>
          <a:p>
            <a:pPr marL="741553" lvl="1" indent="-284353">
              <a:buSzPts val="2400"/>
            </a:pPr>
            <a:r>
              <a:rPr lang="en-US" sz="2300" dirty="0">
                <a:solidFill>
                  <a:srgbClr val="000000"/>
                </a:solidFill>
              </a:rPr>
              <a:t>Prescriptive analytics: find the best sets of pricing and advertising to maximize sales revenue</a:t>
            </a:r>
            <a:endParaRPr sz="2300" dirty="0">
              <a:solidFill>
                <a:srgbClr val="000000"/>
              </a:solidFill>
            </a:endParaRPr>
          </a:p>
        </p:txBody>
      </p:sp>
      <p:sp>
        <p:nvSpPr>
          <p:cNvPr id="9" name="Google Shape;223;p28"/>
          <p:cNvSpPr txBox="1">
            <a:spLocks noGrp="1"/>
          </p:cNvSpPr>
          <p:nvPr>
            <p:ph type="body" idx="3"/>
          </p:nvPr>
        </p:nvSpPr>
        <p:spPr>
          <a:xfrm>
            <a:off x="2819400" y="4640056"/>
            <a:ext cx="6985179" cy="429237"/>
          </a:xfrm>
          <a:prstGeom prst="rect">
            <a:avLst/>
          </a:prstGeom>
          <a:noFill/>
          <a:ln>
            <a:noFill/>
          </a:ln>
        </p:spPr>
        <p:txBody>
          <a:bodyPr spcFirstLastPara="1" vert="horz" wrap="square" lIns="0" tIns="0" rIns="0" bIns="0" rtlCol="0" anchor="t" anchorCtr="0">
            <a:noAutofit/>
          </a:bodyPr>
          <a:lstStyle/>
          <a:p>
            <a:pPr marL="0" indent="0">
              <a:lnSpc>
                <a:spcPct val="100000"/>
              </a:lnSpc>
              <a:spcBef>
                <a:spcPts val="0"/>
              </a:spcBef>
              <a:buSzPts val="2300"/>
              <a:buNone/>
            </a:pPr>
            <a:r>
              <a:rPr lang="en-US" sz="2300" dirty="0">
                <a:solidFill>
                  <a:srgbClr val="000000"/>
                </a:solidFill>
              </a:rPr>
              <a:t>products (prices, units sold, advertising </a:t>
            </a:r>
            <a:r>
              <a:rPr lang="mr-IN" sz="2300" dirty="0">
                <a:solidFill>
                  <a:srgbClr val="000000"/>
                </a:solidFill>
              </a:rPr>
              <a:t>…</a:t>
            </a:r>
            <a:r>
              <a:rPr lang="en-US" sz="2300" dirty="0">
                <a:solidFill>
                  <a:srgbClr val="000000"/>
                </a:solidFill>
              </a:rPr>
              <a:t>)</a:t>
            </a:r>
            <a:endParaRPr sz="2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2"/>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Data for Business Analytics</a:t>
            </a:r>
            <a:endParaRPr dirty="0"/>
          </a:p>
        </p:txBody>
      </p:sp>
      <p:sp>
        <p:nvSpPr>
          <p:cNvPr id="280" name="Google Shape;280;p32"/>
          <p:cNvSpPr txBox="1">
            <a:spLocks noGrp="1"/>
          </p:cNvSpPr>
          <p:nvPr>
            <p:ph type="body" idx="1"/>
          </p:nvPr>
        </p:nvSpPr>
        <p:spPr>
          <a:xfrm>
            <a:off x="1981200" y="1600201"/>
            <a:ext cx="8229600" cy="2590800"/>
          </a:xfrm>
          <a:prstGeom prst="rect">
            <a:avLst/>
          </a:prstGeom>
          <a:noFill/>
          <a:ln>
            <a:noFill/>
          </a:ln>
        </p:spPr>
        <p:txBody>
          <a:bodyPr spcFirstLastPara="1" vert="horz" wrap="square" lIns="0" tIns="0" rIns="0" bIns="0" rtlCol="0" anchor="t" anchorCtr="0">
            <a:noAutofit/>
          </a:bodyPr>
          <a:lstStyle/>
          <a:p>
            <a:pPr marL="246888" indent="-246888">
              <a:spcBef>
                <a:spcPts val="0"/>
              </a:spcBef>
              <a:buSzPts val="2400"/>
            </a:pPr>
            <a:r>
              <a:rPr lang="en-US" sz="2700" b="1" dirty="0">
                <a:solidFill>
                  <a:srgbClr val="000000"/>
                </a:solidFill>
              </a:rPr>
              <a:t>Data</a:t>
            </a:r>
            <a:r>
              <a:rPr lang="en-US" sz="2700" dirty="0">
                <a:solidFill>
                  <a:srgbClr val="000000"/>
                </a:solidFill>
              </a:rPr>
              <a:t>: numbers or textual data that are collected through some type of measurement process</a:t>
            </a:r>
            <a:endParaRPr dirty="0"/>
          </a:p>
          <a:p>
            <a:pPr marL="246888" indent="-246888">
              <a:buSzPts val="2400"/>
            </a:pPr>
            <a:r>
              <a:rPr lang="en-US" sz="2700" b="1" dirty="0">
                <a:solidFill>
                  <a:srgbClr val="000000"/>
                </a:solidFill>
              </a:rPr>
              <a:t>Information</a:t>
            </a:r>
            <a:r>
              <a:rPr lang="en-US" sz="2700" dirty="0">
                <a:solidFill>
                  <a:srgbClr val="000000"/>
                </a:solidFill>
              </a:rPr>
              <a:t>: result of analyzing data; that is, extracting meaning from data to support evaluation and decision making</a:t>
            </a:r>
            <a:endParaRPr sz="2700"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3"/>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Examples of Data Sources and Uses</a:t>
            </a:r>
            <a:endParaRPr sz="2000" b="0" dirty="0"/>
          </a:p>
        </p:txBody>
      </p:sp>
      <p:sp>
        <p:nvSpPr>
          <p:cNvPr id="286" name="Google Shape;286;p33"/>
          <p:cNvSpPr txBox="1">
            <a:spLocks noGrp="1"/>
          </p:cNvSpPr>
          <p:nvPr>
            <p:ph type="body" idx="1"/>
          </p:nvPr>
        </p:nvSpPr>
        <p:spPr>
          <a:xfrm>
            <a:off x="1981200" y="1600200"/>
            <a:ext cx="8458200" cy="4724400"/>
          </a:xfrm>
          <a:prstGeom prst="rect">
            <a:avLst/>
          </a:prstGeom>
          <a:noFill/>
          <a:ln>
            <a:noFill/>
          </a:ln>
        </p:spPr>
        <p:txBody>
          <a:bodyPr spcFirstLastPara="1" vert="horz" wrap="square" lIns="91425" tIns="91425" rIns="91425" bIns="91425" rtlCol="0" anchor="t" anchorCtr="0">
            <a:noAutofit/>
          </a:bodyPr>
          <a:lstStyle/>
          <a:p>
            <a:pPr marL="255650" indent="-255650">
              <a:spcBef>
                <a:spcPts val="0"/>
              </a:spcBef>
              <a:buSzPts val="2400"/>
            </a:pPr>
            <a:r>
              <a:rPr lang="en-US" sz="2400" dirty="0">
                <a:solidFill>
                  <a:srgbClr val="000000"/>
                </a:solidFill>
              </a:rPr>
              <a:t>Annual reports</a:t>
            </a:r>
            <a:endParaRPr dirty="0"/>
          </a:p>
          <a:p>
            <a:pPr marL="255650" indent="-255650">
              <a:spcBef>
                <a:spcPts val="600"/>
              </a:spcBef>
              <a:buSzPts val="2400"/>
            </a:pPr>
            <a:r>
              <a:rPr lang="en-US" sz="2400" dirty="0">
                <a:solidFill>
                  <a:srgbClr val="000000"/>
                </a:solidFill>
              </a:rPr>
              <a:t>Accounting audits</a:t>
            </a:r>
            <a:endParaRPr dirty="0"/>
          </a:p>
          <a:p>
            <a:pPr marL="255650" indent="-255650">
              <a:spcBef>
                <a:spcPts val="600"/>
              </a:spcBef>
              <a:buSzPts val="2400"/>
            </a:pPr>
            <a:r>
              <a:rPr lang="en-US" sz="2400" dirty="0">
                <a:solidFill>
                  <a:srgbClr val="000000"/>
                </a:solidFill>
              </a:rPr>
              <a:t>Financial profitability analysis</a:t>
            </a:r>
            <a:endParaRPr dirty="0"/>
          </a:p>
          <a:p>
            <a:pPr marL="255650" indent="-255650">
              <a:spcBef>
                <a:spcPts val="600"/>
              </a:spcBef>
              <a:buSzPts val="2400"/>
            </a:pPr>
            <a:r>
              <a:rPr lang="en-US" sz="2400" dirty="0">
                <a:solidFill>
                  <a:srgbClr val="000000"/>
                </a:solidFill>
              </a:rPr>
              <a:t>Economic trends</a:t>
            </a:r>
            <a:endParaRPr dirty="0"/>
          </a:p>
          <a:p>
            <a:pPr marL="255650" indent="-255650">
              <a:spcBef>
                <a:spcPts val="600"/>
              </a:spcBef>
              <a:buSzPts val="2400"/>
            </a:pPr>
            <a:r>
              <a:rPr lang="en-US" sz="2400" dirty="0">
                <a:solidFill>
                  <a:srgbClr val="000000"/>
                </a:solidFill>
              </a:rPr>
              <a:t>Marketing research</a:t>
            </a:r>
            <a:endParaRPr dirty="0"/>
          </a:p>
          <a:p>
            <a:pPr marL="255650" indent="-255650">
              <a:spcBef>
                <a:spcPts val="600"/>
              </a:spcBef>
              <a:buSzPts val="2400"/>
            </a:pPr>
            <a:r>
              <a:rPr lang="en-US" sz="2400" dirty="0">
                <a:solidFill>
                  <a:srgbClr val="000000"/>
                </a:solidFill>
              </a:rPr>
              <a:t>Operations management performance</a:t>
            </a:r>
            <a:endParaRPr dirty="0"/>
          </a:p>
          <a:p>
            <a:pPr marL="255650" indent="-255650">
              <a:spcBef>
                <a:spcPts val="600"/>
              </a:spcBef>
              <a:buSzPts val="2400"/>
            </a:pPr>
            <a:r>
              <a:rPr lang="en-US" sz="2400" dirty="0">
                <a:solidFill>
                  <a:srgbClr val="000000"/>
                </a:solidFill>
              </a:rPr>
              <a:t>Human resource measurements</a:t>
            </a:r>
            <a:endParaRPr dirty="0"/>
          </a:p>
          <a:p>
            <a:pPr marL="255650" indent="-255650">
              <a:spcBef>
                <a:spcPts val="600"/>
              </a:spcBef>
              <a:buSzPts val="2400"/>
            </a:pPr>
            <a:r>
              <a:rPr lang="en-US" sz="2400" dirty="0">
                <a:solidFill>
                  <a:srgbClr val="000000"/>
                </a:solidFill>
              </a:rPr>
              <a:t>Web behavior</a:t>
            </a:r>
            <a:endParaRPr dirty="0"/>
          </a:p>
          <a:p>
            <a:pPr marL="740664" indent="-283464">
              <a:spcBef>
                <a:spcPts val="600"/>
              </a:spcBef>
              <a:buSzPts val="2400"/>
              <a:buFont typeface="Arial"/>
              <a:buChar char="–"/>
            </a:pPr>
            <a:r>
              <a:rPr lang="en-US" sz="2100" dirty="0">
                <a:solidFill>
                  <a:srgbClr val="000000"/>
                </a:solidFill>
              </a:rPr>
              <a:t>page views, visitor’s country, time of view, length of time, origin and destination paths, products they searched for and viewed, products purchased, what reviews they read, and many others</a:t>
            </a:r>
            <a:endParaRPr sz="2100"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6"/>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Big Data</a:t>
            </a:r>
            <a:endParaRPr dirty="0"/>
          </a:p>
        </p:txBody>
      </p:sp>
      <p:sp>
        <p:nvSpPr>
          <p:cNvPr id="304" name="Google Shape;304;p36"/>
          <p:cNvSpPr txBox="1">
            <a:spLocks noGrp="1"/>
          </p:cNvSpPr>
          <p:nvPr>
            <p:ph type="body" idx="1"/>
          </p:nvPr>
        </p:nvSpPr>
        <p:spPr>
          <a:xfrm>
            <a:off x="1981200" y="1600200"/>
            <a:ext cx="8229600" cy="4724400"/>
          </a:xfrm>
          <a:prstGeom prst="rect">
            <a:avLst/>
          </a:prstGeom>
          <a:noFill/>
          <a:ln>
            <a:noFill/>
          </a:ln>
        </p:spPr>
        <p:txBody>
          <a:bodyPr spcFirstLastPara="1" vert="horz" wrap="square" lIns="91425" tIns="91425" rIns="91425" bIns="91425" rtlCol="0" anchor="t" anchorCtr="0">
            <a:noAutofit/>
          </a:bodyPr>
          <a:lstStyle/>
          <a:p>
            <a:pPr marL="255650" indent="-255650">
              <a:spcBef>
                <a:spcPts val="0"/>
              </a:spcBef>
              <a:buSzPts val="2400"/>
            </a:pPr>
            <a:r>
              <a:rPr lang="en-US" sz="2400" b="1" dirty="0">
                <a:solidFill>
                  <a:srgbClr val="000000"/>
                </a:solidFill>
              </a:rPr>
              <a:t>Big data</a:t>
            </a:r>
            <a:r>
              <a:rPr lang="en-US" sz="2400" dirty="0">
                <a:solidFill>
                  <a:srgbClr val="000000"/>
                </a:solidFill>
              </a:rPr>
              <a:t> refers to massive amounts of business data (</a:t>
            </a:r>
            <a:r>
              <a:rPr lang="en-US" sz="2400" i="1" dirty="0">
                <a:solidFill>
                  <a:srgbClr val="000000"/>
                </a:solidFill>
              </a:rPr>
              <a:t>volume</a:t>
            </a:r>
            <a:r>
              <a:rPr lang="en-US" sz="2400" dirty="0">
                <a:solidFill>
                  <a:srgbClr val="000000"/>
                </a:solidFill>
              </a:rPr>
              <a:t>) from a wide variety of sources (</a:t>
            </a:r>
            <a:r>
              <a:rPr lang="en-US" sz="2400" i="1" dirty="0">
                <a:solidFill>
                  <a:srgbClr val="000000"/>
                </a:solidFill>
              </a:rPr>
              <a:t>variety</a:t>
            </a:r>
            <a:r>
              <a:rPr lang="en-US" sz="2400" dirty="0">
                <a:solidFill>
                  <a:srgbClr val="000000"/>
                </a:solidFill>
              </a:rPr>
              <a:t>), much of which is available in real time (</a:t>
            </a:r>
            <a:r>
              <a:rPr lang="en-US" sz="2400" i="1" dirty="0">
                <a:solidFill>
                  <a:srgbClr val="000000"/>
                </a:solidFill>
              </a:rPr>
              <a:t>velocity</a:t>
            </a:r>
            <a:r>
              <a:rPr lang="en-US" sz="2400" dirty="0">
                <a:solidFill>
                  <a:srgbClr val="000000"/>
                </a:solidFill>
              </a:rPr>
              <a:t>), and much of which is uncertain or unpredictable (</a:t>
            </a:r>
            <a:r>
              <a:rPr lang="en-US" sz="2400" i="1" dirty="0">
                <a:solidFill>
                  <a:srgbClr val="000000"/>
                </a:solidFill>
              </a:rPr>
              <a:t>veracity</a:t>
            </a:r>
            <a:r>
              <a:rPr lang="en-US" sz="2400" dirty="0">
                <a:solidFill>
                  <a:srgbClr val="000000"/>
                </a:solidFill>
              </a:rPr>
              <a:t>). </a:t>
            </a:r>
            <a:endParaRPr sz="2400" dirty="0">
              <a:solidFill>
                <a:srgbClr val="000000"/>
              </a:solidFill>
            </a:endParaRPr>
          </a:p>
          <a:p>
            <a:pPr marL="255650" indent="-255650">
              <a:buSzPts val="2400"/>
            </a:pPr>
            <a:r>
              <a:rPr lang="en-US" sz="2400" dirty="0">
                <a:solidFill>
                  <a:srgbClr val="000000"/>
                </a:solidFill>
              </a:rPr>
              <a:t>“The effective use of big data has the potential to transform economies, delivering a new wave of productivity growth and consumer surplus. Using big data will become a key basis of competition for existing companies, and will create new competitors who are able to attract employees that have the critical skills for a big data world</a:t>
            </a:r>
            <a:r>
              <a:rPr lang="en-US" sz="2400" i="1" dirty="0">
                <a:solidFill>
                  <a:srgbClr val="000000"/>
                </a:solidFill>
              </a:rPr>
              <a:t>.</a:t>
            </a:r>
            <a:r>
              <a:rPr lang="en-US" sz="2400" dirty="0">
                <a:solidFill>
                  <a:srgbClr val="000000"/>
                </a:solidFill>
              </a:rPr>
              <a:t>” </a:t>
            </a:r>
            <a:r>
              <a:rPr lang="en-US" sz="2200" dirty="0">
                <a:solidFill>
                  <a:srgbClr val="000000"/>
                </a:solidFill>
              </a:rPr>
              <a:t>- </a:t>
            </a:r>
            <a:r>
              <a:rPr lang="en-US" sz="1800" dirty="0">
                <a:solidFill>
                  <a:srgbClr val="000000"/>
                </a:solidFill>
              </a:rPr>
              <a:t>McKinsey Global Institute, 2011</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1"/>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Data Reliability and Validity</a:t>
            </a:r>
            <a:endParaRPr sz="2000" b="0" dirty="0"/>
          </a:p>
        </p:txBody>
      </p:sp>
      <p:sp>
        <p:nvSpPr>
          <p:cNvPr id="337" name="Google Shape;337;p41"/>
          <p:cNvSpPr txBox="1">
            <a:spLocks noGrp="1"/>
          </p:cNvSpPr>
          <p:nvPr>
            <p:ph type="body" idx="1"/>
          </p:nvPr>
        </p:nvSpPr>
        <p:spPr>
          <a:xfrm>
            <a:off x="1981200" y="1600200"/>
            <a:ext cx="8229600" cy="4724400"/>
          </a:xfrm>
          <a:prstGeom prst="rect">
            <a:avLst/>
          </a:prstGeom>
          <a:noFill/>
          <a:ln>
            <a:noFill/>
          </a:ln>
        </p:spPr>
        <p:txBody>
          <a:bodyPr spcFirstLastPara="1" vert="horz" wrap="square" lIns="91425" tIns="91425" rIns="91425" bIns="91425" rtlCol="0" anchor="t" anchorCtr="0">
            <a:noAutofit/>
          </a:bodyPr>
          <a:lstStyle/>
          <a:p>
            <a:pPr marL="255650" indent="-255650">
              <a:spcBef>
                <a:spcPts val="0"/>
              </a:spcBef>
              <a:buSzPts val="2000"/>
            </a:pPr>
            <a:r>
              <a:rPr lang="en-US" b="1" i="0" u="none" strike="noStrike" cap="none" dirty="0">
                <a:solidFill>
                  <a:srgbClr val="000000"/>
                </a:solidFill>
                <a:latin typeface="Arial"/>
                <a:ea typeface="Arial"/>
                <a:cs typeface="Arial"/>
                <a:sym typeface="Arial"/>
              </a:rPr>
              <a:t>Reliability</a:t>
            </a:r>
            <a:r>
              <a:rPr lang="en-US" b="0" i="0" u="none" strike="noStrike" cap="none" dirty="0">
                <a:solidFill>
                  <a:srgbClr val="000000"/>
                </a:solidFill>
                <a:latin typeface="Arial"/>
                <a:ea typeface="Arial"/>
                <a:cs typeface="Arial"/>
                <a:sym typeface="Arial"/>
              </a:rPr>
              <a:t> - data are accurate and consistent.</a:t>
            </a:r>
            <a:endParaRPr b="0" i="0" u="none" strike="noStrike" cap="none" dirty="0">
              <a:solidFill>
                <a:srgbClr val="000000"/>
              </a:solidFill>
              <a:latin typeface="Arial"/>
              <a:ea typeface="Arial"/>
              <a:cs typeface="Arial"/>
              <a:sym typeface="Arial"/>
            </a:endParaRPr>
          </a:p>
          <a:p>
            <a:pPr marL="255650" indent="-255650">
              <a:spcBef>
                <a:spcPts val="600"/>
              </a:spcBef>
              <a:buSzPts val="2000"/>
            </a:pPr>
            <a:r>
              <a:rPr lang="en-US" b="1" i="0" u="none" strike="noStrike" cap="none" dirty="0">
                <a:solidFill>
                  <a:srgbClr val="000000"/>
                </a:solidFill>
                <a:latin typeface="Arial"/>
                <a:ea typeface="Arial"/>
                <a:cs typeface="Arial"/>
                <a:sym typeface="Arial"/>
              </a:rPr>
              <a:t>Validity</a:t>
            </a:r>
            <a:r>
              <a:rPr lang="en-US" b="0" i="0" u="none" strike="noStrike" cap="none" dirty="0">
                <a:solidFill>
                  <a:srgbClr val="000000"/>
                </a:solidFill>
                <a:latin typeface="Arial"/>
                <a:ea typeface="Arial"/>
                <a:cs typeface="Arial"/>
                <a:sym typeface="Arial"/>
              </a:rPr>
              <a:t> - data correctly measures what it is supposed to measure.</a:t>
            </a:r>
            <a:endParaRPr b="0" i="0" u="none" strike="noStrike" cap="none" dirty="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1"/>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Data Reliability and Validity Examples</a:t>
            </a:r>
            <a:endParaRPr sz="2000" b="0" dirty="0"/>
          </a:p>
        </p:txBody>
      </p:sp>
      <p:sp>
        <p:nvSpPr>
          <p:cNvPr id="337" name="Google Shape;337;p41"/>
          <p:cNvSpPr txBox="1">
            <a:spLocks noGrp="1"/>
          </p:cNvSpPr>
          <p:nvPr>
            <p:ph type="body" idx="1"/>
          </p:nvPr>
        </p:nvSpPr>
        <p:spPr>
          <a:xfrm>
            <a:off x="1981200" y="1600200"/>
            <a:ext cx="8229600" cy="4724400"/>
          </a:xfrm>
          <a:prstGeom prst="rect">
            <a:avLst/>
          </a:prstGeom>
          <a:noFill/>
          <a:ln>
            <a:noFill/>
          </a:ln>
        </p:spPr>
        <p:txBody>
          <a:bodyPr spcFirstLastPara="1" vert="horz" wrap="square" lIns="91425" tIns="91425" rIns="91425" bIns="91425" rtlCol="0" anchor="t" anchorCtr="0">
            <a:noAutofit/>
          </a:bodyPr>
          <a:lstStyle/>
          <a:p>
            <a:pPr marL="0" indent="0">
              <a:spcBef>
                <a:spcPts val="600"/>
              </a:spcBef>
              <a:buSzPts val="1800"/>
              <a:buNone/>
            </a:pPr>
            <a:r>
              <a:rPr lang="en-US" b="0" i="0" u="none" strike="noStrike" cap="none" dirty="0">
                <a:solidFill>
                  <a:srgbClr val="000000"/>
                </a:solidFill>
                <a:latin typeface="Arial"/>
                <a:ea typeface="Arial"/>
                <a:cs typeface="Arial"/>
                <a:sym typeface="Arial"/>
              </a:rPr>
              <a:t>A tire pressure gage that consistently reads several pounds of pressure below the true value is not reliable, although it is valid because it does measure tire pressure.</a:t>
            </a:r>
            <a:endParaRPr sz="4000" dirty="0"/>
          </a:p>
        </p:txBody>
      </p:sp>
    </p:spTree>
    <p:extLst>
      <p:ext uri="{BB962C8B-B14F-4D97-AF65-F5344CB8AC3E}">
        <p14:creationId xmlns:p14="http://schemas.microsoft.com/office/powerpoint/2010/main" val="2019612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1"/>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Data Reliability and Validity Examples</a:t>
            </a:r>
            <a:endParaRPr sz="2000" b="0" dirty="0"/>
          </a:p>
        </p:txBody>
      </p:sp>
      <p:sp>
        <p:nvSpPr>
          <p:cNvPr id="4" name="Google Shape;337;p41"/>
          <p:cNvSpPr txBox="1">
            <a:spLocks/>
          </p:cNvSpPr>
          <p:nvPr/>
        </p:nvSpPr>
        <p:spPr>
          <a:xfrm>
            <a:off x="1803400" y="1498601"/>
            <a:ext cx="8229600" cy="22182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lnSpc>
                <a:spcPct val="100000"/>
              </a:lnSpc>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lnSpc>
                <a:spcPct val="100000"/>
              </a:lnSpc>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lnSpc>
                <a:spcPct val="100000"/>
              </a:lnSpc>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pPr marL="457200" lvl="1" indent="0">
              <a:buSzPts val="1800"/>
              <a:buNone/>
            </a:pPr>
            <a:r>
              <a:rPr lang="en-US" dirty="0"/>
              <a:t>The number of calls to a customer service desk might be counted correctly each day (and thus is a reliable measure) but not valid if it is used to assess customer dissatisfaction, as many calls may be simple queries.</a:t>
            </a:r>
          </a:p>
        </p:txBody>
      </p:sp>
    </p:spTree>
    <p:extLst>
      <p:ext uri="{BB962C8B-B14F-4D97-AF65-F5344CB8AC3E}">
        <p14:creationId xmlns:p14="http://schemas.microsoft.com/office/powerpoint/2010/main" val="1836814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1"/>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Data Reliability and Validity Examples</a:t>
            </a:r>
            <a:endParaRPr sz="2000" b="0" dirty="0"/>
          </a:p>
        </p:txBody>
      </p:sp>
      <p:sp>
        <p:nvSpPr>
          <p:cNvPr id="337" name="Google Shape;337;p41"/>
          <p:cNvSpPr txBox="1">
            <a:spLocks noGrp="1"/>
          </p:cNvSpPr>
          <p:nvPr>
            <p:ph type="body" idx="1"/>
          </p:nvPr>
        </p:nvSpPr>
        <p:spPr>
          <a:xfrm>
            <a:off x="1981200" y="1600200"/>
            <a:ext cx="8229600" cy="4724400"/>
          </a:xfrm>
          <a:prstGeom prst="rect">
            <a:avLst/>
          </a:prstGeom>
          <a:noFill/>
          <a:ln>
            <a:noFill/>
          </a:ln>
        </p:spPr>
        <p:txBody>
          <a:bodyPr spcFirstLastPara="1" vert="horz" wrap="square" lIns="91425" tIns="91425" rIns="91425" bIns="91425" rtlCol="0" anchor="t" anchorCtr="0">
            <a:noAutofit/>
          </a:bodyPr>
          <a:lstStyle/>
          <a:p>
            <a:pPr marL="0" indent="0">
              <a:spcBef>
                <a:spcPts val="600"/>
              </a:spcBef>
              <a:buSzPts val="1800"/>
              <a:buNone/>
            </a:pPr>
            <a:r>
              <a:rPr lang="en-US" b="0" i="0" u="none" strike="noStrike" cap="none" dirty="0">
                <a:solidFill>
                  <a:schemeClr val="dk1"/>
                </a:solidFill>
                <a:latin typeface="Arial"/>
                <a:ea typeface="Arial"/>
                <a:cs typeface="Arial"/>
                <a:sym typeface="Arial"/>
              </a:rPr>
              <a:t>A survey question that asks a customer to rate the quality of the food in a restaurant may be neither reliable (because different customers may have conflicting perceptions) nor valid (if the intent is to measure customer satisfaction, as satisfaction generally includes other elements of service besides food).</a:t>
            </a:r>
            <a:endParaRPr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12234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3"/>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Business Analytics</a:t>
            </a:r>
            <a:endParaRPr dirty="0"/>
          </a:p>
        </p:txBody>
      </p:sp>
      <p:sp>
        <p:nvSpPr>
          <p:cNvPr id="223" name="Google Shape;223;p2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91425" rIns="91425" bIns="91425" rtlCol="0" anchor="t" anchorCtr="0">
            <a:noAutofit/>
          </a:bodyPr>
          <a:lstStyle/>
          <a:p>
            <a:pPr marL="255650" indent="-255650">
              <a:spcBef>
                <a:spcPts val="0"/>
              </a:spcBef>
              <a:buSzPts val="2400"/>
              <a:buNone/>
            </a:pPr>
            <a:r>
              <a:rPr lang="en-US" b="1" dirty="0">
                <a:solidFill>
                  <a:srgbClr val="000000"/>
                </a:solidFill>
              </a:rPr>
              <a:t>(Business) Analytics</a:t>
            </a:r>
            <a:r>
              <a:rPr lang="en-US" dirty="0">
                <a:solidFill>
                  <a:srgbClr val="000000"/>
                </a:solidFill>
              </a:rPr>
              <a:t> is the use of:</a:t>
            </a:r>
            <a:endParaRPr dirty="0"/>
          </a:p>
          <a:p>
            <a:pPr marL="255600" indent="-255600">
              <a:spcBef>
                <a:spcPts val="600"/>
              </a:spcBef>
              <a:buSzPts val="2400"/>
            </a:pPr>
            <a:r>
              <a:rPr lang="en-US" dirty="0">
                <a:solidFill>
                  <a:srgbClr val="000000"/>
                </a:solidFill>
              </a:rPr>
              <a:t>data,</a:t>
            </a:r>
            <a:endParaRPr dirty="0">
              <a:solidFill>
                <a:srgbClr val="000000"/>
              </a:solidFill>
            </a:endParaRPr>
          </a:p>
          <a:p>
            <a:pPr marL="255600" indent="-255600">
              <a:spcBef>
                <a:spcPts val="600"/>
              </a:spcBef>
              <a:buSzPts val="2400"/>
            </a:pPr>
            <a:r>
              <a:rPr lang="en-US" dirty="0">
                <a:solidFill>
                  <a:srgbClr val="000000"/>
                </a:solidFill>
              </a:rPr>
              <a:t>information technology,</a:t>
            </a:r>
            <a:endParaRPr dirty="0">
              <a:solidFill>
                <a:srgbClr val="000000"/>
              </a:solidFill>
            </a:endParaRPr>
          </a:p>
          <a:p>
            <a:pPr marL="255600" indent="-255600">
              <a:spcBef>
                <a:spcPts val="600"/>
              </a:spcBef>
              <a:buSzPts val="2400"/>
            </a:pPr>
            <a:r>
              <a:rPr lang="en-US" dirty="0">
                <a:solidFill>
                  <a:srgbClr val="000000"/>
                </a:solidFill>
              </a:rPr>
              <a:t>statistical analysis,</a:t>
            </a:r>
            <a:endParaRPr dirty="0">
              <a:solidFill>
                <a:srgbClr val="000000"/>
              </a:solidFill>
            </a:endParaRPr>
          </a:p>
          <a:p>
            <a:pPr marL="255600" indent="-255600">
              <a:spcBef>
                <a:spcPts val="600"/>
              </a:spcBef>
              <a:buSzPts val="2400"/>
            </a:pPr>
            <a:r>
              <a:rPr lang="en-US" dirty="0">
                <a:solidFill>
                  <a:srgbClr val="000000"/>
                </a:solidFill>
              </a:rPr>
              <a:t>quantitative methods, and</a:t>
            </a:r>
            <a:endParaRPr dirty="0">
              <a:solidFill>
                <a:srgbClr val="000000"/>
              </a:solidFill>
            </a:endParaRPr>
          </a:p>
          <a:p>
            <a:pPr marL="255600" indent="-255600">
              <a:spcBef>
                <a:spcPts val="600"/>
              </a:spcBef>
              <a:buSzPts val="2400"/>
            </a:pPr>
            <a:r>
              <a:rPr lang="en-US" dirty="0">
                <a:solidFill>
                  <a:srgbClr val="000000"/>
                </a:solidFill>
              </a:rPr>
              <a:t>mathematical or computer-based models </a:t>
            </a:r>
          </a:p>
          <a:p>
            <a:pPr marL="0" indent="0">
              <a:spcBef>
                <a:spcPts val="600"/>
              </a:spcBef>
              <a:buSzPts val="2400"/>
              <a:buNone/>
            </a:pPr>
            <a:r>
              <a:rPr lang="en-US" dirty="0">
                <a:solidFill>
                  <a:srgbClr val="000000"/>
                </a:solidFill>
              </a:rPr>
              <a:t>to help managers gain improved insight about their business operations and make better, fact-based decisions.</a:t>
            </a:r>
            <a:endParaRPr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2"/>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Models in Business Analytics</a:t>
            </a:r>
            <a:endParaRPr dirty="0"/>
          </a:p>
        </p:txBody>
      </p:sp>
      <p:sp>
        <p:nvSpPr>
          <p:cNvPr id="343" name="Google Shape;343;p42"/>
          <p:cNvSpPr txBox="1">
            <a:spLocks noGrp="1"/>
          </p:cNvSpPr>
          <p:nvPr>
            <p:ph type="body" idx="1"/>
          </p:nvPr>
        </p:nvSpPr>
        <p:spPr>
          <a:xfrm>
            <a:off x="1981200" y="1600201"/>
            <a:ext cx="8229600" cy="4351867"/>
          </a:xfrm>
          <a:prstGeom prst="rect">
            <a:avLst/>
          </a:prstGeom>
          <a:noFill/>
          <a:ln>
            <a:noFill/>
          </a:ln>
        </p:spPr>
        <p:txBody>
          <a:bodyPr spcFirstLastPara="1" vert="horz" wrap="square" lIns="91425" tIns="91425" rIns="91425" bIns="91425" rtlCol="0" anchor="t" anchorCtr="0">
            <a:noAutofit/>
          </a:bodyPr>
          <a:lstStyle/>
          <a:p>
            <a:pPr marL="255650" indent="-255650">
              <a:spcBef>
                <a:spcPts val="0"/>
              </a:spcBef>
              <a:buSzPts val="2700"/>
            </a:pPr>
            <a:r>
              <a:rPr lang="en-US" b="1" i="0" u="none" strike="noStrike" cap="none" dirty="0">
                <a:solidFill>
                  <a:srgbClr val="000000"/>
                </a:solidFill>
                <a:latin typeface="Arial"/>
                <a:ea typeface="Arial"/>
                <a:cs typeface="Arial"/>
                <a:sym typeface="Arial"/>
              </a:rPr>
              <a:t>Model</a:t>
            </a:r>
            <a:r>
              <a:rPr lang="en-US" b="0" i="0" u="none" strike="noStrike" cap="none" dirty="0">
                <a:solidFill>
                  <a:srgbClr val="000000"/>
                </a:solidFill>
                <a:latin typeface="Arial"/>
                <a:ea typeface="Arial"/>
                <a:cs typeface="Arial"/>
                <a:sym typeface="Arial"/>
              </a:rPr>
              <a:t> - an abstraction or representation of a real system, idea, or object.</a:t>
            </a:r>
          </a:p>
          <a:p>
            <a:pPr marL="741553" lvl="1" indent="-284353">
              <a:buSzPts val="2300"/>
            </a:pPr>
            <a:r>
              <a:rPr lang="en-US" sz="2400" dirty="0">
                <a:solidFill>
                  <a:srgbClr val="000000"/>
                </a:solidFill>
              </a:rPr>
              <a:t>Captures the most important features</a:t>
            </a:r>
            <a:endParaRPr lang="en-US" dirty="0"/>
          </a:p>
          <a:p>
            <a:pPr marL="741553" lvl="1" indent="-284353">
              <a:buSzPts val="2300"/>
            </a:pPr>
            <a:r>
              <a:rPr lang="en-US" sz="2400" dirty="0">
                <a:solidFill>
                  <a:srgbClr val="000000"/>
                </a:solidFill>
              </a:rPr>
              <a:t>Can be a written or verbal description, a visual representation, a mathematical formula, or a spreadsheet.</a:t>
            </a:r>
          </a:p>
          <a:p>
            <a:pPr marL="255650" indent="-255650">
              <a:spcBef>
                <a:spcPts val="0"/>
              </a:spcBef>
              <a:buSzPts val="2700"/>
            </a:pPr>
            <a:endParaRPr b="1" dirty="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3"/>
          <p:cNvSpPr txBox="1">
            <a:spLocks noGrp="1"/>
          </p:cNvSpPr>
          <p:nvPr>
            <p:ph type="title"/>
          </p:nvPr>
        </p:nvSpPr>
        <p:spPr>
          <a:xfrm>
            <a:off x="1981200" y="215372"/>
            <a:ext cx="7315200" cy="1097280"/>
          </a:xfrm>
          <a:prstGeom prst="rect">
            <a:avLst/>
          </a:prstGeom>
          <a:noFill/>
          <a:ln>
            <a:noFill/>
          </a:ln>
        </p:spPr>
        <p:txBody>
          <a:bodyPr spcFirstLastPara="1" vert="horz" wrap="square" lIns="0" tIns="91425" rIns="0" bIns="0" rtlCol="0" anchor="b" anchorCtr="0">
            <a:noAutofit/>
          </a:bodyPr>
          <a:lstStyle/>
          <a:p>
            <a:r>
              <a:rPr lang="en-US" dirty="0"/>
              <a:t>Example 1.2: Three Forms of a Model</a:t>
            </a:r>
            <a:endParaRPr sz="2000" b="0" dirty="0"/>
          </a:p>
        </p:txBody>
      </p:sp>
      <p:sp>
        <p:nvSpPr>
          <p:cNvPr id="349" name="Google Shape;349;p43"/>
          <p:cNvSpPr txBox="1">
            <a:spLocks noGrp="1"/>
          </p:cNvSpPr>
          <p:nvPr>
            <p:ph type="body" idx="1"/>
          </p:nvPr>
        </p:nvSpPr>
        <p:spPr>
          <a:xfrm>
            <a:off x="1981200" y="1608910"/>
            <a:ext cx="8229600" cy="3331651"/>
          </a:xfrm>
          <a:prstGeom prst="rect">
            <a:avLst/>
          </a:prstGeom>
          <a:noFill/>
          <a:ln>
            <a:noFill/>
          </a:ln>
        </p:spPr>
        <p:txBody>
          <a:bodyPr spcFirstLastPara="1" vert="horz" wrap="square" lIns="91425" tIns="91425" rIns="91425" bIns="91425" rtlCol="0" anchor="t" anchorCtr="0">
            <a:noAutofit/>
          </a:bodyPr>
          <a:lstStyle/>
          <a:p>
            <a:pPr marL="0" indent="0">
              <a:spcBef>
                <a:spcPts val="0"/>
              </a:spcBef>
              <a:buSzPts val="2400"/>
              <a:buNone/>
            </a:pPr>
            <a:r>
              <a:rPr lang="en-US" sz="2400" dirty="0">
                <a:solidFill>
                  <a:srgbClr val="000000"/>
                </a:solidFill>
              </a:rPr>
              <a:t>The sales of a new product, such as a first-generation iPad or 3D television, often follow a common pattern.</a:t>
            </a:r>
            <a:endParaRPr dirty="0"/>
          </a:p>
          <a:p>
            <a:pPr marL="432054" indent="-432054">
              <a:buSzPts val="2400"/>
              <a:buFont typeface="Arial"/>
              <a:buAutoNum type="arabicPeriod"/>
            </a:pPr>
            <a:r>
              <a:rPr lang="en-US" sz="2400" b="1" dirty="0">
                <a:solidFill>
                  <a:srgbClr val="000000"/>
                </a:solidFill>
              </a:rPr>
              <a:t>Verbal description</a:t>
            </a:r>
            <a:r>
              <a:rPr lang="en-US" sz="2400" dirty="0">
                <a:solidFill>
                  <a:srgbClr val="000000"/>
                </a:solidFill>
              </a:rPr>
              <a:t>: The rate of sales starts small as early adopters begin to evaluate a new product and then begins to grow at an increasing rate over time as positive customer feedback spreads. Eventually, the market begins to become saturated and the rate of sales begins to decrease.</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1981200" y="215372"/>
            <a:ext cx="7696200" cy="1097280"/>
          </a:xfrm>
          <a:prstGeom prst="rect">
            <a:avLst/>
          </a:prstGeom>
          <a:noFill/>
          <a:ln>
            <a:noFill/>
          </a:ln>
        </p:spPr>
        <p:txBody>
          <a:bodyPr spcFirstLastPara="1" vert="horz" wrap="square" lIns="0" tIns="91425" rIns="0" bIns="0" rtlCol="0" anchor="b" anchorCtr="0">
            <a:noAutofit/>
          </a:bodyPr>
          <a:lstStyle/>
          <a:p>
            <a:r>
              <a:rPr lang="en-US" dirty="0"/>
              <a:t>Example 1.2 Continued</a:t>
            </a:r>
            <a:endParaRPr sz="2000" b="0" dirty="0"/>
          </a:p>
        </p:txBody>
      </p:sp>
      <p:sp>
        <p:nvSpPr>
          <p:cNvPr id="355" name="Google Shape;355;p44"/>
          <p:cNvSpPr txBox="1">
            <a:spLocks noGrp="1"/>
          </p:cNvSpPr>
          <p:nvPr>
            <p:ph type="body" idx="1"/>
          </p:nvPr>
        </p:nvSpPr>
        <p:spPr>
          <a:xfrm>
            <a:off x="1981200" y="1600201"/>
            <a:ext cx="8229600" cy="838200"/>
          </a:xfrm>
          <a:prstGeom prst="rect">
            <a:avLst/>
          </a:prstGeom>
          <a:noFill/>
          <a:ln>
            <a:noFill/>
          </a:ln>
        </p:spPr>
        <p:txBody>
          <a:bodyPr spcFirstLastPara="1" vert="horz" wrap="square" lIns="91425" tIns="91425" rIns="91425" bIns="91425" rtlCol="0" anchor="t" anchorCtr="0">
            <a:noAutofit/>
          </a:bodyPr>
          <a:lstStyle/>
          <a:p>
            <a:pPr marL="432000" indent="-432000">
              <a:spcBef>
                <a:spcPts val="0"/>
              </a:spcBef>
              <a:buSzPts val="2400"/>
              <a:buFont typeface="Arial"/>
              <a:buAutoNum type="arabicPeriod" startAt="2"/>
            </a:pPr>
            <a:r>
              <a:rPr lang="en-US" sz="2400" b="1" dirty="0">
                <a:solidFill>
                  <a:srgbClr val="000000"/>
                </a:solidFill>
              </a:rPr>
              <a:t>Visual model</a:t>
            </a:r>
            <a:r>
              <a:rPr lang="en-US" sz="2400" dirty="0">
                <a:solidFill>
                  <a:srgbClr val="000000"/>
                </a:solidFill>
              </a:rPr>
              <a:t>: A sketch of sales as an S-shaped curve over time</a:t>
            </a:r>
            <a:endParaRPr sz="2400" dirty="0">
              <a:solidFill>
                <a:srgbClr val="000000"/>
              </a:solidFill>
            </a:endParaRPr>
          </a:p>
        </p:txBody>
      </p:sp>
      <p:pic>
        <p:nvPicPr>
          <p:cNvPr id="356" name="Google Shape;356;p44" descr="A sales chart has values 0 through 25,000 listed on a vertical axis, and weeks from 0 to 170 listed on a horizontal axis. The curve plotted is S-shaped, rising from (0, 0) with increasing and then decreasing steepness, approaching 20,000 on the vertical axis."/>
          <p:cNvPicPr preferRelativeResize="0"/>
          <p:nvPr/>
        </p:nvPicPr>
        <p:blipFill rotWithShape="1">
          <a:blip r:embed="rId3">
            <a:alphaModFix/>
          </a:blip>
          <a:srcRect/>
          <a:stretch/>
        </p:blipFill>
        <p:spPr>
          <a:xfrm>
            <a:off x="3581400" y="2819400"/>
            <a:ext cx="4536504" cy="275904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981200" y="215372"/>
            <a:ext cx="7696200" cy="1097280"/>
          </a:xfrm>
          <a:prstGeom prst="rect">
            <a:avLst/>
          </a:prstGeom>
          <a:noFill/>
          <a:ln>
            <a:noFill/>
          </a:ln>
        </p:spPr>
        <p:txBody>
          <a:bodyPr spcFirstLastPara="1" vert="horz" wrap="square" lIns="0" tIns="91425" rIns="0" bIns="0" rtlCol="0" anchor="b" anchorCtr="0">
            <a:noAutofit/>
          </a:bodyPr>
          <a:lstStyle/>
          <a:p>
            <a:r>
              <a:rPr lang="en-US" dirty="0"/>
              <a:t>Example 1.2 Continued</a:t>
            </a:r>
            <a:endParaRPr sz="2000" b="0" dirty="0"/>
          </a:p>
        </p:txBody>
      </p:sp>
      <p:sp>
        <p:nvSpPr>
          <p:cNvPr id="362" name="Google Shape;362;p45"/>
          <p:cNvSpPr txBox="1">
            <a:spLocks noGrp="1"/>
          </p:cNvSpPr>
          <p:nvPr>
            <p:ph type="body" idx="1"/>
          </p:nvPr>
        </p:nvSpPr>
        <p:spPr>
          <a:xfrm>
            <a:off x="1981200" y="1600201"/>
            <a:ext cx="3733800" cy="457200"/>
          </a:xfrm>
          <a:prstGeom prst="rect">
            <a:avLst/>
          </a:prstGeom>
          <a:noFill/>
          <a:ln>
            <a:noFill/>
          </a:ln>
        </p:spPr>
        <p:txBody>
          <a:bodyPr spcFirstLastPara="1" vert="horz" wrap="square" lIns="91425" tIns="91425" rIns="91425" bIns="91425" rtlCol="0" anchor="t" anchorCtr="0">
            <a:noAutofit/>
          </a:bodyPr>
          <a:lstStyle/>
          <a:p>
            <a:pPr indent="-457200">
              <a:spcBef>
                <a:spcPts val="0"/>
              </a:spcBef>
              <a:buSzPts val="2400"/>
              <a:buFont typeface="Arial"/>
              <a:buAutoNum type="arabicPeriod" startAt="3"/>
            </a:pPr>
            <a:r>
              <a:rPr lang="en-US" sz="2400" b="1" dirty="0">
                <a:solidFill>
                  <a:srgbClr val="000000"/>
                </a:solidFill>
              </a:rPr>
              <a:t>Mathematical model:</a:t>
            </a:r>
            <a:endParaRPr sz="2400" dirty="0">
              <a:solidFill>
                <a:srgbClr val="000000"/>
              </a:solidFill>
            </a:endParaRPr>
          </a:p>
        </p:txBody>
      </p:sp>
      <p:sp>
        <p:nvSpPr>
          <p:cNvPr id="364" name="Google Shape;364;p45"/>
          <p:cNvSpPr txBox="1">
            <a:spLocks noGrp="1"/>
          </p:cNvSpPr>
          <p:nvPr>
            <p:ph type="body" idx="2"/>
          </p:nvPr>
        </p:nvSpPr>
        <p:spPr>
          <a:xfrm>
            <a:off x="2324100" y="3403282"/>
            <a:ext cx="6781800" cy="762000"/>
          </a:xfrm>
          <a:prstGeom prst="rect">
            <a:avLst/>
          </a:prstGeom>
          <a:noFill/>
          <a:ln>
            <a:noFill/>
          </a:ln>
        </p:spPr>
        <p:txBody>
          <a:bodyPr spcFirstLastPara="1" vert="horz" wrap="square" lIns="0" tIns="0" rIns="0" bIns="0" rtlCol="0" anchor="t" anchorCtr="0">
            <a:noAutofit/>
          </a:bodyPr>
          <a:lstStyle/>
          <a:p>
            <a:pPr marL="0" indent="0">
              <a:spcBef>
                <a:spcPts val="0"/>
              </a:spcBef>
              <a:buSzPts val="2400"/>
              <a:buNone/>
            </a:pPr>
            <a:r>
              <a:rPr lang="en-US" sz="2400" dirty="0">
                <a:solidFill>
                  <a:srgbClr val="000000"/>
                </a:solidFill>
              </a:rPr>
              <a:t>where </a:t>
            </a:r>
            <a:r>
              <a:rPr lang="en-US" sz="2400" i="1" dirty="0">
                <a:solidFill>
                  <a:srgbClr val="000000"/>
                </a:solidFill>
              </a:rPr>
              <a:t>S</a:t>
            </a:r>
            <a:r>
              <a:rPr lang="en-US" sz="2400" dirty="0">
                <a:solidFill>
                  <a:srgbClr val="000000"/>
                </a:solidFill>
              </a:rPr>
              <a:t> is sales, </a:t>
            </a:r>
            <a:r>
              <a:rPr lang="en-US" sz="2400" i="1" dirty="0">
                <a:solidFill>
                  <a:srgbClr val="000000"/>
                </a:solidFill>
              </a:rPr>
              <a:t>t</a:t>
            </a:r>
            <a:r>
              <a:rPr lang="en-US" sz="2400" dirty="0">
                <a:solidFill>
                  <a:srgbClr val="000000"/>
                </a:solidFill>
              </a:rPr>
              <a:t> is time, </a:t>
            </a:r>
            <a:r>
              <a:rPr lang="en-US" sz="2400" i="1" dirty="0">
                <a:solidFill>
                  <a:srgbClr val="000000"/>
                </a:solidFill>
              </a:rPr>
              <a:t>e</a:t>
            </a:r>
            <a:r>
              <a:rPr lang="en-US" sz="2400" dirty="0">
                <a:solidFill>
                  <a:srgbClr val="000000"/>
                </a:solidFill>
              </a:rPr>
              <a:t> is the base of natural logarithms, and </a:t>
            </a:r>
            <a:r>
              <a:rPr lang="en-US" sz="2400" i="1" dirty="0">
                <a:solidFill>
                  <a:srgbClr val="000000"/>
                </a:solidFill>
              </a:rPr>
              <a:t>a</a:t>
            </a:r>
            <a:r>
              <a:rPr lang="en-US" sz="2400" dirty="0">
                <a:solidFill>
                  <a:srgbClr val="000000"/>
                </a:solidFill>
              </a:rPr>
              <a:t>, </a:t>
            </a:r>
            <a:r>
              <a:rPr lang="en-US" sz="2400" i="1" dirty="0">
                <a:solidFill>
                  <a:srgbClr val="000000"/>
                </a:solidFill>
              </a:rPr>
              <a:t>b</a:t>
            </a:r>
            <a:r>
              <a:rPr lang="en-US" sz="2400" dirty="0">
                <a:solidFill>
                  <a:srgbClr val="000000"/>
                </a:solidFill>
              </a:rPr>
              <a:t> and </a:t>
            </a:r>
            <a:r>
              <a:rPr lang="en-US" sz="2400" i="1" dirty="0">
                <a:solidFill>
                  <a:srgbClr val="000000"/>
                </a:solidFill>
              </a:rPr>
              <a:t>c</a:t>
            </a:r>
            <a:r>
              <a:rPr lang="en-US" sz="2400" dirty="0">
                <a:solidFill>
                  <a:srgbClr val="000000"/>
                </a:solidFill>
              </a:rPr>
              <a:t> are constants</a:t>
            </a:r>
            <a:endParaRPr sz="2400" dirty="0">
              <a:solidFill>
                <a:srgbClr val="000000"/>
              </a:solidFill>
            </a:endParaRPr>
          </a:p>
        </p:txBody>
      </p:sp>
      <p:pic>
        <p:nvPicPr>
          <p:cNvPr id="363" name="Google Shape;363;p45" descr="S = a e to the start expression b e to the c t power end expression power"/>
          <p:cNvPicPr preferRelativeResize="0"/>
          <p:nvPr/>
        </p:nvPicPr>
        <p:blipFill rotWithShape="1">
          <a:blip r:embed="rId3">
            <a:alphaModFix/>
          </a:blip>
          <a:srcRect/>
          <a:stretch/>
        </p:blipFill>
        <p:spPr>
          <a:xfrm>
            <a:off x="4470400" y="2273142"/>
            <a:ext cx="1955800" cy="77078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2"/>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Decision Models</a:t>
            </a:r>
            <a:endParaRPr dirty="0"/>
          </a:p>
        </p:txBody>
      </p:sp>
      <p:sp>
        <p:nvSpPr>
          <p:cNvPr id="343" name="Google Shape;343;p42"/>
          <p:cNvSpPr txBox="1">
            <a:spLocks noGrp="1"/>
          </p:cNvSpPr>
          <p:nvPr>
            <p:ph type="body" idx="1"/>
          </p:nvPr>
        </p:nvSpPr>
        <p:spPr>
          <a:xfrm>
            <a:off x="1981200" y="1617133"/>
            <a:ext cx="8229600" cy="4648200"/>
          </a:xfrm>
          <a:prstGeom prst="rect">
            <a:avLst/>
          </a:prstGeom>
          <a:noFill/>
          <a:ln>
            <a:noFill/>
          </a:ln>
        </p:spPr>
        <p:txBody>
          <a:bodyPr spcFirstLastPara="1" vert="horz" wrap="square" lIns="91425" tIns="91425" rIns="91425" bIns="91425" rtlCol="0" anchor="t" anchorCtr="0">
            <a:noAutofit/>
          </a:bodyPr>
          <a:lstStyle/>
          <a:p>
            <a:r>
              <a:rPr lang="en-US" sz="2400" b="1" dirty="0">
                <a:solidFill>
                  <a:srgbClr val="000000"/>
                </a:solidFill>
              </a:rPr>
              <a:t>Decision Model </a:t>
            </a:r>
            <a:r>
              <a:rPr lang="en-US" sz="2400" dirty="0">
                <a:solidFill>
                  <a:srgbClr val="000000"/>
                </a:solidFill>
              </a:rPr>
              <a:t>- a logical or mathematical representation of a problem or business situation that can be used to understand, analyze, or facilitate making a decision</a:t>
            </a:r>
          </a:p>
          <a:p>
            <a:r>
              <a:rPr lang="en-US" sz="2400" dirty="0">
                <a:solidFill>
                  <a:srgbClr val="000000"/>
                </a:solidFill>
              </a:rPr>
              <a:t>Inputs:</a:t>
            </a:r>
          </a:p>
          <a:p>
            <a:pPr lvl="1"/>
            <a:r>
              <a:rPr lang="en-US" sz="2400" i="1" dirty="0">
                <a:solidFill>
                  <a:srgbClr val="000000"/>
                </a:solidFill>
              </a:rPr>
              <a:t>Data</a:t>
            </a:r>
            <a:r>
              <a:rPr lang="en-US" sz="2400" dirty="0">
                <a:solidFill>
                  <a:srgbClr val="000000"/>
                </a:solidFill>
              </a:rPr>
              <a:t> </a:t>
            </a:r>
            <a:r>
              <a:rPr lang="mr-IN" sz="2400" dirty="0">
                <a:solidFill>
                  <a:srgbClr val="000000"/>
                </a:solidFill>
              </a:rPr>
              <a:t>–</a:t>
            </a:r>
            <a:r>
              <a:rPr lang="en-US" sz="2400" dirty="0">
                <a:solidFill>
                  <a:srgbClr val="000000"/>
                </a:solidFill>
              </a:rPr>
              <a:t> assumed to be constant </a:t>
            </a:r>
          </a:p>
          <a:p>
            <a:pPr lvl="1"/>
            <a:r>
              <a:rPr lang="en-US" sz="2400" i="1" dirty="0">
                <a:solidFill>
                  <a:srgbClr val="000000"/>
                </a:solidFill>
              </a:rPr>
              <a:t>Uncontrollable inputs </a:t>
            </a:r>
            <a:r>
              <a:rPr lang="mr-IN" sz="2400" dirty="0">
                <a:solidFill>
                  <a:srgbClr val="000000"/>
                </a:solidFill>
              </a:rPr>
              <a:t>–</a:t>
            </a:r>
            <a:r>
              <a:rPr lang="en-US" sz="2400" dirty="0">
                <a:solidFill>
                  <a:srgbClr val="000000"/>
                </a:solidFill>
              </a:rPr>
              <a:t> quantities that can change but cannot be controlled</a:t>
            </a:r>
          </a:p>
          <a:p>
            <a:pPr lvl="1"/>
            <a:r>
              <a:rPr lang="en-US" sz="2400" i="1" dirty="0">
                <a:solidFill>
                  <a:srgbClr val="000000"/>
                </a:solidFill>
              </a:rPr>
              <a:t>Decision options </a:t>
            </a:r>
            <a:r>
              <a:rPr lang="mr-IN" sz="2400" dirty="0">
                <a:solidFill>
                  <a:srgbClr val="000000"/>
                </a:solidFill>
              </a:rPr>
              <a:t>–</a:t>
            </a:r>
            <a:r>
              <a:rPr lang="en-US" sz="2400" dirty="0">
                <a:solidFill>
                  <a:srgbClr val="000000"/>
                </a:solidFill>
              </a:rPr>
              <a:t> controllable and selected at the discretion of the decision maker</a:t>
            </a:r>
          </a:p>
          <a:p>
            <a:pPr marL="255650" indent="-255650">
              <a:spcBef>
                <a:spcPts val="0"/>
              </a:spcBef>
              <a:buSzPts val="2700"/>
            </a:pPr>
            <a:endParaRPr sz="2400" b="1" dirty="0">
              <a:solidFill>
                <a:srgbClr val="000000"/>
              </a:solidFill>
            </a:endParaRPr>
          </a:p>
        </p:txBody>
      </p:sp>
    </p:spTree>
    <p:extLst>
      <p:ext uri="{BB962C8B-B14F-4D97-AF65-F5344CB8AC3E}">
        <p14:creationId xmlns:p14="http://schemas.microsoft.com/office/powerpoint/2010/main" val="1490344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0"/>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Nature of Decision Models</a:t>
            </a:r>
            <a:endParaRPr dirty="0"/>
          </a:p>
        </p:txBody>
      </p:sp>
      <p:pic>
        <p:nvPicPr>
          <p:cNvPr id="406" name="Google Shape;406;p50" descr="A decision model has inputs and outputs. The inputs include data, uncontrollable variables, and decision variables. Outputs include measures of performance or behavior."/>
          <p:cNvPicPr preferRelativeResize="0"/>
          <p:nvPr/>
        </p:nvPicPr>
        <p:blipFill rotWithShape="1">
          <a:blip r:embed="rId3">
            <a:alphaModFix/>
          </a:blip>
          <a:srcRect/>
          <a:stretch/>
        </p:blipFill>
        <p:spPr>
          <a:xfrm>
            <a:off x="2339976" y="2362200"/>
            <a:ext cx="7667625" cy="2395538"/>
          </a:xfrm>
          <a:prstGeom prst="rect">
            <a:avLst/>
          </a:prstGeom>
          <a:noFill/>
          <a:ln w="9525" cap="flat" cmpd="sng">
            <a:solidFill>
              <a:schemeClr val="dk1"/>
            </a:solidFill>
            <a:prstDash val="solid"/>
            <a:miter lim="800000"/>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Models</a:t>
            </a:r>
          </a:p>
        </p:txBody>
      </p:sp>
      <p:sp>
        <p:nvSpPr>
          <p:cNvPr id="3" name="Text Placeholder 2"/>
          <p:cNvSpPr>
            <a:spLocks noGrp="1"/>
          </p:cNvSpPr>
          <p:nvPr>
            <p:ph type="body" idx="1"/>
          </p:nvPr>
        </p:nvSpPr>
        <p:spPr/>
        <p:txBody>
          <a:bodyPr/>
          <a:lstStyle/>
          <a:p>
            <a:r>
              <a:rPr lang="en-US" b="1" dirty="0"/>
              <a:t>Descriptive models </a:t>
            </a:r>
            <a:r>
              <a:rPr lang="en-US" dirty="0"/>
              <a:t>explain behavior and allow users to evaluate potential decisions by asking “what-if?” questions.</a:t>
            </a:r>
          </a:p>
          <a:p>
            <a:endParaRPr lang="en-US" dirty="0"/>
          </a:p>
        </p:txBody>
      </p:sp>
    </p:spTree>
    <p:extLst>
      <p:ext uri="{BB962C8B-B14F-4D97-AF65-F5344CB8AC3E}">
        <p14:creationId xmlns:p14="http://schemas.microsoft.com/office/powerpoint/2010/main" val="1616794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1.3: Gasoline Usage Model</a:t>
            </a:r>
          </a:p>
        </p:txBody>
      </p:sp>
      <p:sp>
        <p:nvSpPr>
          <p:cNvPr id="3" name="Text Placeholder 2"/>
          <p:cNvSpPr>
            <a:spLocks noGrp="1"/>
          </p:cNvSpPr>
          <p:nvPr>
            <p:ph type="body" idx="1"/>
          </p:nvPr>
        </p:nvSpPr>
        <p:spPr/>
        <p:txBody>
          <a:bodyPr/>
          <a:lstStyle/>
          <a:p>
            <a:r>
              <a:rPr lang="en-US" i="1" dirty="0"/>
              <a:t>G</a:t>
            </a:r>
            <a:r>
              <a:rPr lang="en-US" dirty="0"/>
              <a:t> = gallons of fuel consumed per month</a:t>
            </a:r>
          </a:p>
          <a:p>
            <a:r>
              <a:rPr lang="en-US" i="1" dirty="0"/>
              <a:t>m</a:t>
            </a:r>
            <a:r>
              <a:rPr lang="en-US" dirty="0"/>
              <a:t> = miles driven per day to and from work or school</a:t>
            </a:r>
          </a:p>
          <a:p>
            <a:r>
              <a:rPr lang="en-US" i="1" dirty="0"/>
              <a:t>d</a:t>
            </a:r>
            <a:r>
              <a:rPr lang="en-US" dirty="0"/>
              <a:t> = number of driving days per month</a:t>
            </a:r>
          </a:p>
          <a:p>
            <a:r>
              <a:rPr lang="en-US" i="1" dirty="0"/>
              <a:t>f</a:t>
            </a:r>
            <a:r>
              <a:rPr lang="en-US" dirty="0"/>
              <a:t> = fuel economy in miles per gallon (mpg)</a:t>
            </a:r>
          </a:p>
          <a:p>
            <a:r>
              <a:rPr lang="en-US" i="1" dirty="0"/>
              <a:t>a</a:t>
            </a:r>
            <a:r>
              <a:rPr lang="en-US" dirty="0"/>
              <a:t> = additional miles for leisure and household activities per month</a:t>
            </a:r>
          </a:p>
          <a:p>
            <a:endParaRPr lang="en-US" dirty="0"/>
          </a:p>
        </p:txBody>
      </p:sp>
    </p:spTree>
    <p:extLst>
      <p:ext uri="{BB962C8B-B14F-4D97-AF65-F5344CB8AC3E}">
        <p14:creationId xmlns:p14="http://schemas.microsoft.com/office/powerpoint/2010/main" val="390137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1.3 Continued</a:t>
            </a:r>
          </a:p>
        </p:txBody>
      </p:sp>
      <p:sp>
        <p:nvSpPr>
          <p:cNvPr id="3" name="Text Placeholder 2"/>
          <p:cNvSpPr>
            <a:spLocks noGrp="1"/>
          </p:cNvSpPr>
          <p:nvPr>
            <p:ph type="body" idx="1"/>
          </p:nvPr>
        </p:nvSpPr>
        <p:spPr/>
        <p:txBody>
          <a:bodyPr/>
          <a:lstStyle/>
          <a:p>
            <a:r>
              <a:rPr lang="en-US" dirty="0"/>
              <a:t>Use dimensions for logical consistency:</a:t>
            </a:r>
          </a:p>
          <a:p>
            <a:pPr marL="50800" indent="0">
              <a:buNone/>
            </a:pPr>
            <a:r>
              <a:rPr lang="en-US" sz="2600" dirty="0"/>
              <a:t>(</a:t>
            </a:r>
            <a:r>
              <a:rPr lang="en-US" sz="2600" i="1" dirty="0"/>
              <a:t>m</a:t>
            </a:r>
            <a:r>
              <a:rPr lang="en-US" sz="2600" dirty="0"/>
              <a:t> miles/day) </a:t>
            </a:r>
            <a:r>
              <a:rPr lang="en-US" sz="2000" dirty="0"/>
              <a:t>x</a:t>
            </a:r>
            <a:r>
              <a:rPr lang="en-US" sz="2600" dirty="0"/>
              <a:t> (</a:t>
            </a:r>
            <a:r>
              <a:rPr lang="en-US" sz="2600" i="1" dirty="0"/>
              <a:t>d</a:t>
            </a:r>
            <a:r>
              <a:rPr lang="en-US" sz="2600" dirty="0"/>
              <a:t> days/month) = </a:t>
            </a:r>
            <a:r>
              <a:rPr lang="en-US" sz="2600" i="1" dirty="0"/>
              <a:t>m</a:t>
            </a:r>
            <a:r>
              <a:rPr lang="en-US" sz="2600" dirty="0"/>
              <a:t> </a:t>
            </a:r>
            <a:r>
              <a:rPr lang="en-US" sz="2000" dirty="0"/>
              <a:t>x</a:t>
            </a:r>
            <a:r>
              <a:rPr lang="en-US" sz="2600" dirty="0"/>
              <a:t> </a:t>
            </a:r>
            <a:r>
              <a:rPr lang="en-US" sz="2600" i="1" dirty="0"/>
              <a:t>d</a:t>
            </a:r>
            <a:r>
              <a:rPr lang="en-US" sz="2600" dirty="0"/>
              <a:t> miles/month</a:t>
            </a:r>
          </a:p>
          <a:p>
            <a:r>
              <a:rPr lang="en-US" dirty="0"/>
              <a:t>Total miles driven per month = </a:t>
            </a:r>
            <a:r>
              <a:rPr lang="en-US" i="1" dirty="0"/>
              <a:t>m</a:t>
            </a:r>
            <a:r>
              <a:rPr lang="en-US" dirty="0"/>
              <a:t> </a:t>
            </a:r>
            <a:r>
              <a:rPr lang="en-US" sz="2000" dirty="0"/>
              <a:t>x</a:t>
            </a:r>
            <a:r>
              <a:rPr lang="en-US" dirty="0"/>
              <a:t> </a:t>
            </a:r>
            <a:r>
              <a:rPr lang="en-US" i="1" dirty="0"/>
              <a:t>d</a:t>
            </a:r>
            <a:r>
              <a:rPr lang="en-US" dirty="0"/>
              <a:t> + </a:t>
            </a:r>
            <a:r>
              <a:rPr lang="en-US" i="1" dirty="0"/>
              <a:t>a</a:t>
            </a:r>
          </a:p>
          <a:p>
            <a:r>
              <a:rPr lang="en-US" dirty="0"/>
              <a:t>Gallons consumed per month  </a:t>
            </a:r>
          </a:p>
          <a:p>
            <a:pPr marL="50800" indent="0">
              <a:buNone/>
            </a:pPr>
            <a:r>
              <a:rPr lang="en-US" dirty="0"/>
              <a:t>	= (</a:t>
            </a:r>
            <a:r>
              <a:rPr lang="en-US" i="1" dirty="0"/>
              <a:t>m</a:t>
            </a:r>
            <a:r>
              <a:rPr lang="en-US" dirty="0"/>
              <a:t> </a:t>
            </a:r>
            <a:r>
              <a:rPr lang="en-US" sz="2000" dirty="0"/>
              <a:t>x</a:t>
            </a:r>
            <a:r>
              <a:rPr lang="en-US" dirty="0"/>
              <a:t> </a:t>
            </a:r>
            <a:r>
              <a:rPr lang="en-US" i="1" dirty="0"/>
              <a:t>d</a:t>
            </a:r>
            <a:r>
              <a:rPr lang="en-US" dirty="0"/>
              <a:t> + </a:t>
            </a:r>
            <a:r>
              <a:rPr lang="en-US" i="1" dirty="0"/>
              <a:t>a</a:t>
            </a:r>
            <a:r>
              <a:rPr lang="en-US" dirty="0"/>
              <a:t> miles/month)/(</a:t>
            </a:r>
            <a:r>
              <a:rPr lang="en-US" i="1" dirty="0"/>
              <a:t>f</a:t>
            </a:r>
            <a:r>
              <a:rPr lang="en-US" dirty="0"/>
              <a:t> miles/gallon)</a:t>
            </a:r>
          </a:p>
          <a:p>
            <a:pPr marL="50800" indent="0">
              <a:buNone/>
            </a:pPr>
            <a:r>
              <a:rPr lang="en-US" dirty="0"/>
              <a:t>	= (</a:t>
            </a:r>
            <a:r>
              <a:rPr lang="en-US" i="1" dirty="0"/>
              <a:t>m</a:t>
            </a:r>
            <a:r>
              <a:rPr lang="en-US" dirty="0"/>
              <a:t> </a:t>
            </a:r>
            <a:r>
              <a:rPr lang="en-US" sz="2000" dirty="0"/>
              <a:t>x</a:t>
            </a:r>
            <a:r>
              <a:rPr lang="en-US" dirty="0"/>
              <a:t> </a:t>
            </a:r>
            <a:r>
              <a:rPr lang="en-US" i="1" dirty="0"/>
              <a:t>d</a:t>
            </a:r>
            <a:r>
              <a:rPr lang="en-US" dirty="0"/>
              <a:t> + </a:t>
            </a:r>
            <a:r>
              <a:rPr lang="en-US" i="1" dirty="0"/>
              <a:t>a</a:t>
            </a:r>
            <a:r>
              <a:rPr lang="en-US" dirty="0"/>
              <a:t>)/</a:t>
            </a:r>
            <a:r>
              <a:rPr lang="en-US" i="1" dirty="0"/>
              <a:t>f</a:t>
            </a:r>
            <a:r>
              <a:rPr lang="en-US" dirty="0"/>
              <a:t> gallons/month</a:t>
            </a:r>
          </a:p>
          <a:p>
            <a:endParaRPr lang="en-US" dirty="0"/>
          </a:p>
        </p:txBody>
      </p:sp>
    </p:spTree>
    <p:extLst>
      <p:ext uri="{BB962C8B-B14F-4D97-AF65-F5344CB8AC3E}">
        <p14:creationId xmlns:p14="http://schemas.microsoft.com/office/powerpoint/2010/main" val="1564335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1"/>
          <p:cNvSpPr txBox="1">
            <a:spLocks noGrp="1"/>
          </p:cNvSpPr>
          <p:nvPr>
            <p:ph type="title"/>
          </p:nvPr>
        </p:nvSpPr>
        <p:spPr>
          <a:prstGeom prst="rect">
            <a:avLst/>
          </a:prstGeom>
          <a:noFill/>
          <a:ln>
            <a:noFill/>
          </a:ln>
        </p:spPr>
        <p:txBody>
          <a:bodyPr spcFirstLastPara="1" vert="horz" wrap="square" lIns="0" tIns="0" rIns="0" bIns="0" rtlCol="0" anchor="b" anchorCtr="0">
            <a:noAutofit/>
          </a:bodyPr>
          <a:lstStyle/>
          <a:p>
            <a:r>
              <a:rPr lang="en-US" dirty="0"/>
              <a:t>Example 1.4: An Outsourcing Decision Model</a:t>
            </a:r>
            <a:endParaRPr dirty="0"/>
          </a:p>
        </p:txBody>
      </p:sp>
      <p:sp>
        <p:nvSpPr>
          <p:cNvPr id="413" name="Google Shape;413;p51"/>
          <p:cNvSpPr txBox="1">
            <a:spLocks noGrp="1"/>
          </p:cNvSpPr>
          <p:nvPr>
            <p:ph type="body" idx="1"/>
          </p:nvPr>
        </p:nvSpPr>
        <p:spPr>
          <a:prstGeom prst="rect">
            <a:avLst/>
          </a:prstGeom>
          <a:noFill/>
          <a:ln>
            <a:noFill/>
          </a:ln>
        </p:spPr>
        <p:txBody>
          <a:bodyPr spcFirstLastPara="1" vert="horz" wrap="square" lIns="0" tIns="0" rIns="0" bIns="0" rtlCol="0" anchor="t" anchorCtr="0">
            <a:noAutofit/>
          </a:bodyPr>
          <a:lstStyle/>
          <a:p>
            <a:pPr marL="342900" indent="-342900">
              <a:spcBef>
                <a:spcPts val="0"/>
              </a:spcBef>
              <a:buSzPts val="2400"/>
              <a:buFont typeface="Arial" charset="0"/>
              <a:buChar char="•"/>
            </a:pPr>
            <a:r>
              <a:rPr lang="en-US" sz="2400" dirty="0"/>
              <a:t>Production cost: $125/unit plus fixed cost of $50,000</a:t>
            </a:r>
          </a:p>
          <a:p>
            <a:pPr marL="342900" indent="-342900">
              <a:spcBef>
                <a:spcPts val="0"/>
              </a:spcBef>
              <a:buSzPts val="2400"/>
              <a:buFont typeface="Arial" charset="0"/>
              <a:buChar char="•"/>
            </a:pPr>
            <a:r>
              <a:rPr lang="en-US" sz="2400" dirty="0"/>
              <a:t>Outsourcing cost: $175/unit</a:t>
            </a:r>
          </a:p>
          <a:p>
            <a:pPr marL="342900" indent="-342900">
              <a:spcBef>
                <a:spcPts val="0"/>
              </a:spcBef>
              <a:buSzPts val="2400"/>
              <a:buFont typeface="Arial" charset="0"/>
              <a:buChar char="•"/>
            </a:pPr>
            <a:r>
              <a:rPr lang="en-US" sz="2400" i="1" dirty="0"/>
              <a:t>Q</a:t>
            </a:r>
            <a:r>
              <a:rPr lang="en-US" sz="2400" dirty="0"/>
              <a:t> = production volume</a:t>
            </a:r>
          </a:p>
          <a:p>
            <a:pPr marL="0" indent="0">
              <a:spcBef>
                <a:spcPts val="0"/>
              </a:spcBef>
              <a:buSzPts val="2400"/>
              <a:buNone/>
            </a:pPr>
            <a:endParaRPr lang="en-US" sz="2400" dirty="0"/>
          </a:p>
          <a:p>
            <a:pPr marL="342900" indent="-342900">
              <a:spcBef>
                <a:spcPts val="0"/>
              </a:spcBef>
              <a:buSzPts val="2400"/>
              <a:buFont typeface="Arial" charset="0"/>
              <a:buChar char="•"/>
            </a:pPr>
            <a:r>
              <a:rPr lang="en-US" sz="2400" dirty="0"/>
              <a:t>TC (manufacturing) = $50,000 + $125 </a:t>
            </a:r>
            <a:r>
              <a:rPr lang="en-US" sz="2000" dirty="0"/>
              <a:t>x</a:t>
            </a:r>
            <a:r>
              <a:rPr lang="en-US" sz="2400" dirty="0"/>
              <a:t> </a:t>
            </a:r>
            <a:r>
              <a:rPr lang="en-US" sz="2400" i="1" dirty="0"/>
              <a:t>Q</a:t>
            </a:r>
          </a:p>
          <a:p>
            <a:pPr marL="342900" indent="-342900">
              <a:spcBef>
                <a:spcPts val="0"/>
              </a:spcBef>
              <a:buSzPts val="2400"/>
              <a:buFont typeface="Arial" charset="0"/>
              <a:buChar char="•"/>
            </a:pPr>
            <a:r>
              <a:rPr lang="en-US" sz="2400" dirty="0"/>
              <a:t>TC (outsourcing) = $175 </a:t>
            </a:r>
            <a:r>
              <a:rPr lang="en-US" sz="2000" dirty="0"/>
              <a:t>x</a:t>
            </a:r>
            <a:r>
              <a:rPr lang="en-US" sz="2400" dirty="0"/>
              <a:t> </a:t>
            </a:r>
            <a:r>
              <a:rPr lang="en-US" sz="2400" i="1" dirty="0"/>
              <a:t>Q</a:t>
            </a:r>
          </a:p>
          <a:p>
            <a:pPr marL="0" indent="0">
              <a:spcBef>
                <a:spcPts val="0"/>
              </a:spcBef>
              <a:buSzPts val="2400"/>
              <a:buNone/>
            </a:pPr>
            <a:endParaRPr lang="en-US" sz="2400" dirty="0"/>
          </a:p>
          <a:p>
            <a:pPr marL="342900" indent="-342900">
              <a:spcBef>
                <a:spcPts val="0"/>
              </a:spcBef>
              <a:buSzPts val="2400"/>
              <a:buFont typeface="Arial" charset="0"/>
              <a:buChar char="•"/>
            </a:pPr>
            <a:r>
              <a:rPr lang="en-US" sz="2400" dirty="0"/>
              <a:t>Breakeven Point: TC (manufacturing) = TC (outsourcing) </a:t>
            </a:r>
          </a:p>
          <a:p>
            <a:pPr marL="50800" indent="0">
              <a:spcBef>
                <a:spcPts val="0"/>
              </a:spcBef>
              <a:buNone/>
            </a:pPr>
            <a:r>
              <a:rPr lang="en-US" sz="2400" dirty="0"/>
              <a:t>	$50,000 + $125 </a:t>
            </a:r>
            <a:r>
              <a:rPr lang="en-US" sz="2000" dirty="0"/>
              <a:t>x</a:t>
            </a:r>
            <a:r>
              <a:rPr lang="en-US" sz="2400" dirty="0"/>
              <a:t> Q = $175 </a:t>
            </a:r>
            <a:r>
              <a:rPr lang="en-US" sz="2000" dirty="0"/>
              <a:t>x</a:t>
            </a:r>
            <a:r>
              <a:rPr lang="en-US" sz="2400" dirty="0"/>
              <a:t> Q</a:t>
            </a:r>
          </a:p>
          <a:p>
            <a:pPr marL="50800" indent="0">
              <a:spcBef>
                <a:spcPts val="0"/>
              </a:spcBef>
              <a:buNone/>
            </a:pPr>
            <a:r>
              <a:rPr lang="en-US" sz="2400" dirty="0"/>
              <a:t>	                   $50,000 = 50 </a:t>
            </a:r>
            <a:r>
              <a:rPr lang="en-US" sz="2000" dirty="0"/>
              <a:t>x</a:t>
            </a:r>
            <a:r>
              <a:rPr lang="en-US" sz="2400" dirty="0"/>
              <a:t> Q</a:t>
            </a:r>
          </a:p>
          <a:p>
            <a:pPr marL="50800" indent="0">
              <a:spcBef>
                <a:spcPts val="0"/>
              </a:spcBef>
              <a:buNone/>
            </a:pPr>
            <a:r>
              <a:rPr lang="en-US" sz="2400" dirty="0"/>
              <a:t>	                             Q = 1,000</a:t>
            </a:r>
          </a:p>
          <a:p>
            <a:pPr>
              <a:spcBef>
                <a:spcPts val="0"/>
              </a:spcBef>
              <a:buFont typeface="Arial" charset="0"/>
              <a:buChar char="•"/>
            </a:pPr>
            <a:r>
              <a:rPr lang="en-US" sz="2400" dirty="0"/>
              <a:t>If Q &lt; 1,000, outsourcing is cheaper.</a:t>
            </a:r>
          </a:p>
          <a:p>
            <a:pPr marL="342900" indent="-342900">
              <a:spcBef>
                <a:spcPts val="0"/>
              </a:spcBef>
              <a:buSzPts val="2400"/>
              <a:buFont typeface="Arial" charset="0"/>
              <a:buChar char="•"/>
            </a:pP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4"/>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Examples of Applications</a:t>
            </a:r>
            <a:endParaRPr sz="2000" b="0" dirty="0"/>
          </a:p>
        </p:txBody>
      </p:sp>
      <p:sp>
        <p:nvSpPr>
          <p:cNvPr id="229" name="Google Shape;229;p24"/>
          <p:cNvSpPr txBox="1">
            <a:spLocks noGrp="1"/>
          </p:cNvSpPr>
          <p:nvPr>
            <p:ph type="body" idx="1"/>
          </p:nvPr>
        </p:nvSpPr>
        <p:spPr>
          <a:xfrm>
            <a:off x="1981200" y="1600200"/>
            <a:ext cx="8229600" cy="4800600"/>
          </a:xfrm>
          <a:prstGeom prst="rect">
            <a:avLst/>
          </a:prstGeom>
          <a:noFill/>
          <a:ln>
            <a:noFill/>
          </a:ln>
        </p:spPr>
        <p:txBody>
          <a:bodyPr spcFirstLastPara="1" vert="horz" wrap="square" lIns="91425" tIns="91425" rIns="91425" bIns="91425" rtlCol="0" anchor="t" anchorCtr="0">
            <a:noAutofit/>
          </a:bodyPr>
          <a:lstStyle/>
          <a:p>
            <a:pPr marL="246888" indent="-246888">
              <a:spcBef>
                <a:spcPts val="0"/>
              </a:spcBef>
              <a:buSzPts val="2400"/>
            </a:pPr>
            <a:r>
              <a:rPr lang="en-US" sz="2400" b="1" dirty="0">
                <a:solidFill>
                  <a:srgbClr val="000000"/>
                </a:solidFill>
              </a:rPr>
              <a:t>Pricing</a:t>
            </a:r>
            <a:endParaRPr sz="2400" b="1" dirty="0">
              <a:solidFill>
                <a:srgbClr val="000000"/>
              </a:solidFill>
            </a:endParaRPr>
          </a:p>
          <a:p>
            <a:pPr marL="741553" lvl="1" indent="-284353">
              <a:buSzPts val="2400"/>
            </a:pPr>
            <a:r>
              <a:rPr lang="en-US" sz="2000" dirty="0">
                <a:solidFill>
                  <a:srgbClr val="000000"/>
                </a:solidFill>
              </a:rPr>
              <a:t>setting prices for consumer and industrial goods, government contracts, and maintenance contracts</a:t>
            </a:r>
            <a:endParaRPr sz="3200" dirty="0"/>
          </a:p>
          <a:p>
            <a:pPr marL="246888" indent="-246888">
              <a:spcBef>
                <a:spcPts val="600"/>
              </a:spcBef>
              <a:buSzPts val="2400"/>
            </a:pPr>
            <a:r>
              <a:rPr lang="en-US" sz="2400" b="1" dirty="0">
                <a:solidFill>
                  <a:srgbClr val="000000"/>
                </a:solidFill>
              </a:rPr>
              <a:t>Customer segmentation</a:t>
            </a:r>
            <a:endParaRPr sz="3200" dirty="0"/>
          </a:p>
          <a:p>
            <a:pPr marL="741553" lvl="1" indent="-284353">
              <a:buSzPts val="2400"/>
            </a:pPr>
            <a:r>
              <a:rPr lang="en-US" sz="2000" dirty="0">
                <a:solidFill>
                  <a:srgbClr val="000000"/>
                </a:solidFill>
              </a:rPr>
              <a:t>identifying and targeting key customer groups in retail, insurance, and credit card industries</a:t>
            </a:r>
            <a:endParaRPr sz="3200" dirty="0"/>
          </a:p>
          <a:p>
            <a:pPr marL="246888" indent="-246888">
              <a:spcBef>
                <a:spcPts val="600"/>
              </a:spcBef>
              <a:buSzPts val="2400"/>
            </a:pPr>
            <a:r>
              <a:rPr lang="en-US" sz="2400" b="1" dirty="0">
                <a:solidFill>
                  <a:srgbClr val="000000"/>
                </a:solidFill>
              </a:rPr>
              <a:t>Merchandising</a:t>
            </a:r>
            <a:endParaRPr sz="3200" dirty="0"/>
          </a:p>
          <a:p>
            <a:pPr marL="741553" lvl="1" indent="-284353">
              <a:buSzPts val="2400"/>
            </a:pPr>
            <a:r>
              <a:rPr lang="en-US" sz="2000" dirty="0">
                <a:solidFill>
                  <a:srgbClr val="000000"/>
                </a:solidFill>
              </a:rPr>
              <a:t>determining brands to buy, quantities, and allocations</a:t>
            </a:r>
            <a:endParaRPr sz="3200" dirty="0"/>
          </a:p>
          <a:p>
            <a:pPr marL="246888" lvl="1" indent="-246888">
              <a:buSzPts val="2400"/>
              <a:buFont typeface="Arial"/>
              <a:buChar char="•"/>
            </a:pPr>
            <a:r>
              <a:rPr lang="en-US" sz="2400" b="1" dirty="0">
                <a:solidFill>
                  <a:srgbClr val="000000"/>
                </a:solidFill>
              </a:rPr>
              <a:t>Location</a:t>
            </a:r>
            <a:endParaRPr sz="3200" dirty="0"/>
          </a:p>
          <a:p>
            <a:pPr marL="741553" lvl="1" indent="-284353">
              <a:buSzPts val="2400"/>
            </a:pPr>
            <a:r>
              <a:rPr lang="en-US" sz="2000" dirty="0">
                <a:solidFill>
                  <a:srgbClr val="000000"/>
                </a:solidFill>
              </a:rPr>
              <a:t>finding the best location for bank branches and A</a:t>
            </a:r>
            <a:r>
              <a:rPr lang="en-US" sz="200" dirty="0">
                <a:solidFill>
                  <a:srgbClr val="000000"/>
                </a:solidFill>
              </a:rPr>
              <a:t> </a:t>
            </a:r>
            <a:r>
              <a:rPr lang="en-US" sz="2000" dirty="0">
                <a:solidFill>
                  <a:srgbClr val="000000"/>
                </a:solidFill>
              </a:rPr>
              <a:t>T</a:t>
            </a:r>
            <a:r>
              <a:rPr lang="en-US" sz="200" dirty="0">
                <a:solidFill>
                  <a:srgbClr val="000000"/>
                </a:solidFill>
              </a:rPr>
              <a:t> </a:t>
            </a:r>
            <a:r>
              <a:rPr lang="en-US" sz="2000" dirty="0">
                <a:solidFill>
                  <a:srgbClr val="000000"/>
                </a:solidFill>
              </a:rPr>
              <a:t>M</a:t>
            </a:r>
            <a:r>
              <a:rPr lang="en-US" sz="200" dirty="0">
                <a:solidFill>
                  <a:srgbClr val="000000"/>
                </a:solidFill>
              </a:rPr>
              <a:t> </a:t>
            </a:r>
            <a:r>
              <a:rPr lang="en-US" sz="2000" dirty="0">
                <a:solidFill>
                  <a:srgbClr val="000000"/>
                </a:solidFill>
              </a:rPr>
              <a:t>s, or where to service industrial equipment</a:t>
            </a:r>
            <a:endParaRPr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1.4 Continued</a:t>
            </a: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6267" y="1591734"/>
            <a:ext cx="6443472" cy="3907536"/>
          </a:xfrm>
          <a:prstGeom prst="rect">
            <a:avLst/>
          </a:prstGeom>
        </p:spPr>
      </p:pic>
    </p:spTree>
    <p:extLst>
      <p:ext uri="{BB962C8B-B14F-4D97-AF65-F5344CB8AC3E}">
        <p14:creationId xmlns:p14="http://schemas.microsoft.com/office/powerpoint/2010/main" val="829633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Models</a:t>
            </a:r>
          </a:p>
        </p:txBody>
      </p:sp>
      <p:sp>
        <p:nvSpPr>
          <p:cNvPr id="3" name="Text Placeholder 2"/>
          <p:cNvSpPr>
            <a:spLocks noGrp="1"/>
          </p:cNvSpPr>
          <p:nvPr>
            <p:ph type="body" idx="1"/>
          </p:nvPr>
        </p:nvSpPr>
        <p:spPr/>
        <p:txBody>
          <a:bodyPr/>
          <a:lstStyle/>
          <a:p>
            <a:r>
              <a:rPr lang="en-US" b="1" dirty="0"/>
              <a:t>Predictive models </a:t>
            </a:r>
            <a:r>
              <a:rPr lang="en-US" dirty="0"/>
              <a:t>focus on what will happen in the future. </a:t>
            </a:r>
          </a:p>
          <a:p>
            <a:r>
              <a:rPr lang="en-US" dirty="0"/>
              <a:t>Many predictive models are developed by analyzing historical data and assuming that the past is representative of the future.</a:t>
            </a:r>
          </a:p>
          <a:p>
            <a:endParaRPr lang="en-US" dirty="0"/>
          </a:p>
        </p:txBody>
      </p:sp>
    </p:spTree>
    <p:extLst>
      <p:ext uri="{BB962C8B-B14F-4D97-AF65-F5344CB8AC3E}">
        <p14:creationId xmlns:p14="http://schemas.microsoft.com/office/powerpoint/2010/main" val="1558703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2"/>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Example 1.5: A Sales-Promotion Decision Model</a:t>
            </a:r>
            <a:endParaRPr dirty="0"/>
          </a:p>
        </p:txBody>
      </p:sp>
      <p:sp>
        <p:nvSpPr>
          <p:cNvPr id="424" name="Google Shape;424;p52"/>
          <p:cNvSpPr txBox="1">
            <a:spLocks noGrp="1"/>
          </p:cNvSpPr>
          <p:nvPr>
            <p:ph type="body" idx="1"/>
          </p:nvPr>
        </p:nvSpPr>
        <p:spPr>
          <a:xfrm>
            <a:off x="1981200" y="1600200"/>
            <a:ext cx="8229600" cy="3877954"/>
          </a:xfrm>
          <a:prstGeom prst="rect">
            <a:avLst/>
          </a:prstGeom>
          <a:noFill/>
          <a:ln>
            <a:noFill/>
          </a:ln>
        </p:spPr>
        <p:txBody>
          <a:bodyPr spcFirstLastPara="1" vert="horz" wrap="square" lIns="91425" tIns="91425" rIns="91425" bIns="91425" rtlCol="0" anchor="t" anchorCtr="0">
            <a:noAutofit/>
          </a:bodyPr>
          <a:lstStyle/>
          <a:p>
            <a:pPr marL="0" indent="0">
              <a:spcBef>
                <a:spcPts val="0"/>
              </a:spcBef>
              <a:buSzPts val="2400"/>
              <a:buNone/>
            </a:pPr>
            <a:r>
              <a:rPr lang="en-US" sz="2400" dirty="0">
                <a:solidFill>
                  <a:srgbClr val="000000"/>
                </a:solidFill>
              </a:rPr>
              <a:t>In the grocery industry, managers typically need to know how best to use pricing, coupons, and advertising strategies to influence sales. Grocers often study the relationship of sales volume to these strategies by conducting controlled experiments to identify the relationship between them and sales volumes. That is, they implement different combinations of pricing, coupons, and advertising, observe the sales that result, and use analytics to develop a predictive model of sales as a function of these decision strategies.</a:t>
            </a:r>
            <a:endParaRPr sz="2400" dirty="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3"/>
          <p:cNvSpPr txBox="1">
            <a:spLocks noGrp="1"/>
          </p:cNvSpPr>
          <p:nvPr>
            <p:ph type="title"/>
          </p:nvPr>
        </p:nvSpPr>
        <p:spPr>
          <a:xfrm>
            <a:off x="1981200" y="215372"/>
            <a:ext cx="8077200" cy="1097280"/>
          </a:xfrm>
          <a:prstGeom prst="rect">
            <a:avLst/>
          </a:prstGeom>
          <a:noFill/>
          <a:ln>
            <a:noFill/>
          </a:ln>
        </p:spPr>
        <p:txBody>
          <a:bodyPr spcFirstLastPara="1" vert="horz" wrap="square" lIns="0" tIns="0" rIns="0" bIns="0" rtlCol="0" anchor="b" anchorCtr="0">
            <a:noAutofit/>
          </a:bodyPr>
          <a:lstStyle/>
          <a:p>
            <a:r>
              <a:rPr lang="en-US" dirty="0"/>
              <a:t>Example 1.5 Model</a:t>
            </a:r>
            <a:endParaRPr dirty="0"/>
          </a:p>
        </p:txBody>
      </p:sp>
      <p:sp>
        <p:nvSpPr>
          <p:cNvPr id="432" name="Google Shape;432;p53"/>
          <p:cNvSpPr txBox="1">
            <a:spLocks noGrp="1"/>
          </p:cNvSpPr>
          <p:nvPr>
            <p:ph type="body" idx="1"/>
          </p:nvPr>
        </p:nvSpPr>
        <p:spPr>
          <a:xfrm>
            <a:off x="2055962" y="4602962"/>
            <a:ext cx="8305800" cy="660545"/>
          </a:xfrm>
          <a:prstGeom prst="rect">
            <a:avLst/>
          </a:prstGeom>
          <a:noFill/>
          <a:ln>
            <a:noFill/>
          </a:ln>
        </p:spPr>
        <p:txBody>
          <a:bodyPr spcFirstLastPara="1" vert="horz" wrap="square" lIns="0" tIns="0" rIns="0" bIns="0" rtlCol="0" anchor="t" anchorCtr="0">
            <a:noAutofit/>
          </a:bodyPr>
          <a:lstStyle/>
          <a:p>
            <a:pPr marL="0" indent="0">
              <a:spcBef>
                <a:spcPts val="0"/>
              </a:spcBef>
              <a:buSzPts val="2000"/>
              <a:buNone/>
            </a:pPr>
            <a:r>
              <a:rPr lang="en-US" sz="2000" dirty="0"/>
              <a:t>If the price is $6.99, no coupons are offered, and no advertising is done (the experiment corresponding to week 1), the model estimates sales as</a:t>
            </a:r>
            <a:endParaRPr sz="2000" dirty="0"/>
          </a:p>
        </p:txBody>
      </p:sp>
      <p:pic>
        <p:nvPicPr>
          <p:cNvPr id="430" name="Google Shape;430;p53" descr="A data table lists the following fields for weeks 1 through 16: price in dollars, coupon as 0 or 1, advertising in dollars, store 1 sales in units, store 2 sales in units, and store 3 sales in units. The values for week 1 are as follows. Price, $6.99. Coupon, 0. Advertising, $0. Store 1 sales, 501 units. Store 2 sales, 510 units. Store 3 sales, 481 units."/>
          <p:cNvPicPr preferRelativeResize="0"/>
          <p:nvPr/>
        </p:nvPicPr>
        <p:blipFill rotWithShape="1">
          <a:blip r:embed="rId3">
            <a:alphaModFix/>
          </a:blip>
          <a:srcRect/>
          <a:stretch/>
        </p:blipFill>
        <p:spPr>
          <a:xfrm>
            <a:off x="1908550" y="1550639"/>
            <a:ext cx="5170823" cy="2720644"/>
          </a:xfrm>
          <a:prstGeom prst="rect">
            <a:avLst/>
          </a:prstGeom>
          <a:noFill/>
          <a:ln>
            <a:noFill/>
          </a:ln>
        </p:spPr>
      </p:pic>
      <p:sp>
        <p:nvSpPr>
          <p:cNvPr id="2" name="TextBox 1"/>
          <p:cNvSpPr txBox="1"/>
          <p:nvPr/>
        </p:nvSpPr>
        <p:spPr>
          <a:xfrm>
            <a:off x="7264400" y="1550639"/>
            <a:ext cx="3175000" cy="1754326"/>
          </a:xfrm>
          <a:prstGeom prst="rect">
            <a:avLst/>
          </a:prstGeom>
          <a:noFill/>
        </p:spPr>
        <p:txBody>
          <a:bodyPr wrap="square" rtlCol="0">
            <a:spAutoFit/>
          </a:bodyPr>
          <a:lstStyle/>
          <a:p>
            <a:r>
              <a:rPr lang="en-US" dirty="0"/>
              <a:t>Model:</a:t>
            </a:r>
          </a:p>
          <a:p>
            <a:endParaRPr lang="en-US" dirty="0"/>
          </a:p>
          <a:p>
            <a:r>
              <a:rPr lang="en-US" dirty="0"/>
              <a:t>Total Sales = 1105.55 + 56.18 </a:t>
            </a:r>
            <a:r>
              <a:rPr lang="en-US" sz="1600" dirty="0"/>
              <a:t>x</a:t>
            </a:r>
            <a:r>
              <a:rPr lang="en-US" dirty="0"/>
              <a:t> Price + 123.88 </a:t>
            </a:r>
            <a:r>
              <a:rPr lang="en-US" sz="1600" dirty="0"/>
              <a:t>x</a:t>
            </a:r>
            <a:r>
              <a:rPr lang="en-US" dirty="0"/>
              <a:t> Coupon + 5.25 </a:t>
            </a:r>
            <a:r>
              <a:rPr lang="en-US" sz="1600" dirty="0"/>
              <a:t>x</a:t>
            </a:r>
            <a:r>
              <a:rPr lang="en-US" dirty="0"/>
              <a:t> Advertising</a:t>
            </a:r>
          </a:p>
          <a:p>
            <a:endParaRPr lang="en-US" dirty="0"/>
          </a:p>
        </p:txBody>
      </p:sp>
      <p:sp>
        <p:nvSpPr>
          <p:cNvPr id="3" name="Rectangle 2"/>
          <p:cNvSpPr/>
          <p:nvPr/>
        </p:nvSpPr>
        <p:spPr>
          <a:xfrm>
            <a:off x="1981201" y="5410518"/>
            <a:ext cx="8077201" cy="369332"/>
          </a:xfrm>
          <a:prstGeom prst="rect">
            <a:avLst/>
          </a:prstGeom>
        </p:spPr>
        <p:txBody>
          <a:bodyPr wrap="square">
            <a:spAutoFit/>
          </a:bodyPr>
          <a:lstStyle/>
          <a:p>
            <a:r>
              <a:rPr lang="en-US" dirty="0"/>
              <a:t>Total Sales = 1105.55 + 56.18 </a:t>
            </a:r>
            <a:r>
              <a:rPr lang="en-US" sz="1600" dirty="0"/>
              <a:t>x</a:t>
            </a:r>
            <a:r>
              <a:rPr lang="en-US" dirty="0"/>
              <a:t> 6.99 + 123.88 </a:t>
            </a:r>
            <a:r>
              <a:rPr lang="en-US" sz="1600" dirty="0"/>
              <a:t>x</a:t>
            </a:r>
            <a:r>
              <a:rPr lang="en-US" dirty="0"/>
              <a:t> 0 + 5.25 </a:t>
            </a:r>
            <a:r>
              <a:rPr lang="en-US" sz="1600" dirty="0"/>
              <a:t>x</a:t>
            </a:r>
            <a:r>
              <a:rPr lang="en-US" dirty="0"/>
              <a:t> 0 = 1,498.25 units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8"/>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Prescriptive Models</a:t>
            </a:r>
            <a:endParaRPr dirty="0"/>
          </a:p>
        </p:txBody>
      </p:sp>
      <p:sp>
        <p:nvSpPr>
          <p:cNvPr id="465" name="Google Shape;465;p58"/>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91425" rIns="91425" bIns="91425" rtlCol="0" anchor="t" anchorCtr="0">
            <a:noAutofit/>
          </a:bodyPr>
          <a:lstStyle/>
          <a:p>
            <a:pPr marL="255650" indent="-255650">
              <a:spcBef>
                <a:spcPts val="0"/>
              </a:spcBef>
              <a:buSzPts val="2700"/>
            </a:pPr>
            <a:r>
              <a:rPr lang="en-US" sz="2700" b="1" dirty="0">
                <a:solidFill>
                  <a:srgbClr val="000000"/>
                </a:solidFill>
              </a:rPr>
              <a:t>Prescriptive models </a:t>
            </a:r>
            <a:r>
              <a:rPr lang="en-US" sz="2700" dirty="0">
                <a:solidFill>
                  <a:srgbClr val="000000"/>
                </a:solidFill>
              </a:rPr>
              <a:t>help decision makers identify the best solution to a decision problem.</a:t>
            </a:r>
            <a:endParaRPr dirty="0"/>
          </a:p>
          <a:p>
            <a:pPr marL="255650" indent="-255650">
              <a:buSzPts val="2700"/>
            </a:pPr>
            <a:r>
              <a:rPr lang="en-US" sz="2700" b="1" dirty="0">
                <a:solidFill>
                  <a:srgbClr val="000000"/>
                </a:solidFill>
              </a:rPr>
              <a:t>Optimization</a:t>
            </a:r>
            <a:r>
              <a:rPr lang="en-US" sz="2700" dirty="0">
                <a:solidFill>
                  <a:srgbClr val="000000"/>
                </a:solidFill>
              </a:rPr>
              <a:t> - finding values of decision variables that minimize (or maximize) something such as cost (or profit)</a:t>
            </a:r>
            <a:endParaRPr dirty="0"/>
          </a:p>
          <a:p>
            <a:pPr marL="741553" lvl="1" indent="-284353">
              <a:buSzPts val="2400"/>
            </a:pPr>
            <a:r>
              <a:rPr lang="en-US" sz="2300" b="1" dirty="0">
                <a:solidFill>
                  <a:srgbClr val="000000"/>
                </a:solidFill>
              </a:rPr>
              <a:t>Objective function </a:t>
            </a:r>
            <a:r>
              <a:rPr lang="en-US" sz="2300" dirty="0">
                <a:solidFill>
                  <a:srgbClr val="000000"/>
                </a:solidFill>
              </a:rPr>
              <a:t>- the equation that minimizes (or maximizes) the quantity of interest</a:t>
            </a:r>
            <a:endParaRPr dirty="0"/>
          </a:p>
          <a:p>
            <a:pPr marL="741553" lvl="1" indent="-284353">
              <a:buSzPts val="2400"/>
            </a:pPr>
            <a:r>
              <a:rPr lang="en-US" sz="2300" b="1" dirty="0">
                <a:solidFill>
                  <a:srgbClr val="000000"/>
                </a:solidFill>
              </a:rPr>
              <a:t>Optimal solution </a:t>
            </a:r>
            <a:r>
              <a:rPr lang="en-US" sz="2300" dirty="0">
                <a:solidFill>
                  <a:srgbClr val="000000"/>
                </a:solidFill>
              </a:rPr>
              <a:t>- values of the decision variables at the minimum (or maximum) point</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9"/>
          <p:cNvSpPr txBox="1">
            <a:spLocks noGrp="1"/>
          </p:cNvSpPr>
          <p:nvPr>
            <p:ph type="title"/>
          </p:nvPr>
        </p:nvSpPr>
        <p:spPr>
          <a:xfrm>
            <a:off x="1981200" y="215372"/>
            <a:ext cx="8229600" cy="1097280"/>
          </a:xfrm>
          <a:prstGeom prst="rect">
            <a:avLst/>
          </a:prstGeom>
          <a:noFill/>
          <a:ln>
            <a:noFill/>
          </a:ln>
        </p:spPr>
        <p:txBody>
          <a:bodyPr spcFirstLastPara="1" vert="horz" wrap="square" lIns="0" tIns="0" rIns="0" bIns="0" rtlCol="0" anchor="b" anchorCtr="0">
            <a:noAutofit/>
          </a:bodyPr>
          <a:lstStyle/>
          <a:p>
            <a:r>
              <a:rPr lang="en-US" dirty="0"/>
              <a:t>Example 1.6: A Prescriptive Pricing Model</a:t>
            </a:r>
            <a:endParaRPr dirty="0"/>
          </a:p>
        </p:txBody>
      </p:sp>
      <p:sp>
        <p:nvSpPr>
          <p:cNvPr id="471" name="Google Shape;471;p59"/>
          <p:cNvSpPr txBox="1">
            <a:spLocks noGrp="1"/>
          </p:cNvSpPr>
          <p:nvPr>
            <p:ph type="body" idx="1"/>
          </p:nvPr>
        </p:nvSpPr>
        <p:spPr>
          <a:xfrm>
            <a:off x="1981200" y="1600201"/>
            <a:ext cx="8229600" cy="1523999"/>
          </a:xfrm>
          <a:prstGeom prst="rect">
            <a:avLst/>
          </a:prstGeom>
          <a:noFill/>
          <a:ln>
            <a:noFill/>
          </a:ln>
        </p:spPr>
        <p:txBody>
          <a:bodyPr spcFirstLastPara="1" vert="horz" wrap="square" lIns="0" tIns="0" rIns="0" bIns="0" rtlCol="0" anchor="t" anchorCtr="0">
            <a:noAutofit/>
          </a:bodyPr>
          <a:lstStyle/>
          <a:p>
            <a:pPr marL="256032" indent="-256032">
              <a:spcBef>
                <a:spcPts val="0"/>
              </a:spcBef>
            </a:pPr>
            <a:r>
              <a:rPr lang="en-US" dirty="0"/>
              <a:t>A firm wishes to determine the best pricing for one of its products in order to maximize revenue.</a:t>
            </a:r>
            <a:endParaRPr dirty="0"/>
          </a:p>
          <a:p>
            <a:pPr marL="256032" indent="-256032"/>
            <a:r>
              <a:rPr lang="en-US" dirty="0"/>
              <a:t>Analysts determined the following model:</a:t>
            </a:r>
          </a:p>
          <a:p>
            <a:pPr marL="0" indent="0">
              <a:buNone/>
            </a:pPr>
            <a:r>
              <a:rPr lang="en-US" dirty="0"/>
              <a:t>	Sales = -2.9485 x Price + 3,240.9</a:t>
            </a:r>
          </a:p>
          <a:p>
            <a:pPr marL="50800" indent="0">
              <a:spcBef>
                <a:spcPts val="0"/>
              </a:spcBef>
              <a:buNone/>
            </a:pPr>
            <a:endParaRPr lang="en-US" dirty="0"/>
          </a:p>
          <a:p>
            <a:pPr marL="50800" indent="0">
              <a:spcBef>
                <a:spcPts val="0"/>
              </a:spcBef>
              <a:buNone/>
            </a:pPr>
            <a:r>
              <a:rPr lang="en-US" dirty="0"/>
              <a:t>	Total Revenue = Price </a:t>
            </a:r>
            <a:r>
              <a:rPr lang="en-US" sz="2400" dirty="0"/>
              <a:t>x</a:t>
            </a:r>
            <a:r>
              <a:rPr lang="en-US" dirty="0"/>
              <a:t> Sales</a:t>
            </a:r>
          </a:p>
          <a:p>
            <a:pPr marL="50800" indent="0">
              <a:spcBef>
                <a:spcPts val="0"/>
              </a:spcBef>
              <a:buNone/>
            </a:pPr>
            <a:r>
              <a:rPr lang="en-US" dirty="0"/>
              <a:t>	= Price </a:t>
            </a:r>
            <a:r>
              <a:rPr lang="en-US" sz="2400" dirty="0"/>
              <a:t>x</a:t>
            </a:r>
            <a:r>
              <a:rPr lang="en-US" dirty="0"/>
              <a:t> (-2.9485 </a:t>
            </a:r>
            <a:r>
              <a:rPr lang="en-US" sz="2400" dirty="0"/>
              <a:t>x</a:t>
            </a:r>
            <a:r>
              <a:rPr lang="en-US" dirty="0"/>
              <a:t> Price + 3,240.9)</a:t>
            </a:r>
          </a:p>
          <a:p>
            <a:pPr marL="50800" indent="0">
              <a:spcBef>
                <a:spcPts val="0"/>
              </a:spcBef>
              <a:buNone/>
            </a:pPr>
            <a:r>
              <a:rPr lang="en-US" dirty="0"/>
              <a:t>	= -2.9485 </a:t>
            </a:r>
            <a:r>
              <a:rPr lang="en-US" sz="2400" dirty="0"/>
              <a:t>x</a:t>
            </a:r>
            <a:r>
              <a:rPr lang="en-US" dirty="0"/>
              <a:t> Price</a:t>
            </a:r>
            <a:r>
              <a:rPr lang="en-US" baseline="30000" dirty="0"/>
              <a:t>2</a:t>
            </a:r>
            <a:r>
              <a:rPr lang="en-US" dirty="0"/>
              <a:t> + 3,240.9 </a:t>
            </a:r>
            <a:r>
              <a:rPr lang="en-US" sz="2400" dirty="0"/>
              <a:t>x</a:t>
            </a:r>
            <a:r>
              <a:rPr lang="en-US" dirty="0"/>
              <a:t> Price</a:t>
            </a:r>
          </a:p>
          <a:p>
            <a:pPr marL="256032" indent="-256032"/>
            <a:endParaRPr dirty="0"/>
          </a:p>
        </p:txBody>
      </p:sp>
      <p:sp>
        <p:nvSpPr>
          <p:cNvPr id="473" name="Google Shape;473;p59"/>
          <p:cNvSpPr txBox="1">
            <a:spLocks noGrp="1"/>
          </p:cNvSpPr>
          <p:nvPr>
            <p:ph type="body" idx="2"/>
          </p:nvPr>
        </p:nvSpPr>
        <p:spPr>
          <a:xfrm>
            <a:off x="1981200" y="5604934"/>
            <a:ext cx="8229600" cy="820611"/>
          </a:xfrm>
          <a:prstGeom prst="rect">
            <a:avLst/>
          </a:prstGeom>
          <a:noFill/>
          <a:ln>
            <a:noFill/>
          </a:ln>
        </p:spPr>
        <p:txBody>
          <a:bodyPr spcFirstLastPara="1" vert="horz" wrap="square" lIns="0" tIns="0" rIns="0" bIns="0" rtlCol="0" anchor="t" anchorCtr="0">
            <a:noAutofit/>
          </a:bodyPr>
          <a:lstStyle/>
          <a:p>
            <a:pPr marL="256032" indent="-256032">
              <a:spcBef>
                <a:spcPts val="0"/>
              </a:spcBef>
              <a:buSzPts val="2700"/>
            </a:pPr>
            <a:r>
              <a:rPr lang="en-US" sz="2700" dirty="0"/>
              <a:t>Identify the price that maximizes total revenue. </a:t>
            </a:r>
            <a:endParaRPr sz="27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4"/>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Model Assumptions</a:t>
            </a:r>
            <a:endParaRPr dirty="0"/>
          </a:p>
        </p:txBody>
      </p:sp>
      <p:sp>
        <p:nvSpPr>
          <p:cNvPr id="439" name="Google Shape;439;p54"/>
          <p:cNvSpPr txBox="1">
            <a:spLocks noGrp="1"/>
          </p:cNvSpPr>
          <p:nvPr>
            <p:ph type="body" idx="1"/>
          </p:nvPr>
        </p:nvSpPr>
        <p:spPr>
          <a:xfrm>
            <a:off x="1981200" y="1600200"/>
            <a:ext cx="8229600" cy="4648200"/>
          </a:xfrm>
          <a:prstGeom prst="rect">
            <a:avLst/>
          </a:prstGeom>
          <a:noFill/>
          <a:ln>
            <a:noFill/>
          </a:ln>
        </p:spPr>
        <p:txBody>
          <a:bodyPr spcFirstLastPara="1" vert="horz" wrap="square" lIns="91425" tIns="91425" rIns="91425" bIns="91425" rtlCol="0" anchor="t" anchorCtr="0">
            <a:noAutofit/>
          </a:bodyPr>
          <a:lstStyle/>
          <a:p>
            <a:pPr marL="255650" indent="-255650">
              <a:spcBef>
                <a:spcPts val="0"/>
              </a:spcBef>
              <a:buSzPts val="2400"/>
            </a:pPr>
            <a:r>
              <a:rPr lang="en-US" b="0" i="0" u="none" strike="noStrike" cap="none" dirty="0">
                <a:solidFill>
                  <a:srgbClr val="000000"/>
                </a:solidFill>
                <a:latin typeface="Arial"/>
                <a:ea typeface="Arial"/>
                <a:cs typeface="Arial"/>
                <a:sym typeface="Arial"/>
              </a:rPr>
              <a:t>Assumptions are made to</a:t>
            </a:r>
            <a:endParaRPr b="0" i="0" u="none" strike="noStrike" cap="none" dirty="0">
              <a:solidFill>
                <a:srgbClr val="000000"/>
              </a:solidFill>
              <a:latin typeface="Arial"/>
              <a:ea typeface="Arial"/>
              <a:cs typeface="Arial"/>
              <a:sym typeface="Arial"/>
            </a:endParaRPr>
          </a:p>
          <a:p>
            <a:pPr marL="741553" lvl="1" indent="-284353">
              <a:buSzPts val="2000"/>
            </a:pPr>
            <a:r>
              <a:rPr lang="en-US" sz="2400" dirty="0">
                <a:solidFill>
                  <a:srgbClr val="000000"/>
                </a:solidFill>
              </a:rPr>
              <a:t>simplify a model and make it more tractable; that is, able to be easily analyzed or solved.</a:t>
            </a:r>
            <a:endParaRPr sz="2400" dirty="0">
              <a:solidFill>
                <a:srgbClr val="000000"/>
              </a:solidFill>
            </a:endParaRPr>
          </a:p>
          <a:p>
            <a:pPr marL="741553" lvl="1" indent="-284353">
              <a:buSzPts val="2000"/>
            </a:pPr>
            <a:r>
              <a:rPr lang="en-US" sz="2400" dirty="0">
                <a:solidFill>
                  <a:srgbClr val="000000"/>
                </a:solidFill>
              </a:rPr>
              <a:t>better characterize historical data or past observations.</a:t>
            </a:r>
            <a:endParaRPr sz="2400" dirty="0">
              <a:solidFill>
                <a:srgbClr val="000000"/>
              </a:solidFill>
            </a:endParaRPr>
          </a:p>
          <a:p>
            <a:pPr marL="255650" indent="-255650">
              <a:spcBef>
                <a:spcPts val="600"/>
              </a:spcBef>
              <a:buSzPts val="2400"/>
            </a:pPr>
            <a:r>
              <a:rPr lang="en-US" b="0" i="0" u="none" strike="noStrike" cap="none" dirty="0">
                <a:solidFill>
                  <a:srgbClr val="000000"/>
                </a:solidFill>
                <a:latin typeface="Arial"/>
                <a:ea typeface="Arial"/>
                <a:cs typeface="Arial"/>
                <a:sym typeface="Arial"/>
              </a:rPr>
              <a:t>The task of the modeler is to select or build an appropriate model that best represents the behavior of the real situation.</a:t>
            </a:r>
            <a:endParaRPr b="0" i="0" u="none" strike="noStrike" cap="none" dirty="0">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4"/>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Model Assumptions - Example</a:t>
            </a:r>
            <a:endParaRPr dirty="0"/>
          </a:p>
        </p:txBody>
      </p:sp>
      <p:sp>
        <p:nvSpPr>
          <p:cNvPr id="439" name="Google Shape;439;p54"/>
          <p:cNvSpPr txBox="1">
            <a:spLocks noGrp="1"/>
          </p:cNvSpPr>
          <p:nvPr>
            <p:ph type="body" idx="1"/>
          </p:nvPr>
        </p:nvSpPr>
        <p:spPr>
          <a:xfrm>
            <a:off x="1981200" y="1600200"/>
            <a:ext cx="8229600" cy="4648200"/>
          </a:xfrm>
          <a:prstGeom prst="rect">
            <a:avLst/>
          </a:prstGeom>
          <a:noFill/>
          <a:ln>
            <a:noFill/>
          </a:ln>
        </p:spPr>
        <p:txBody>
          <a:bodyPr spcFirstLastPara="1" vert="horz" wrap="square" lIns="91425" tIns="91425" rIns="91425" bIns="91425" rtlCol="0" anchor="t" anchorCtr="0">
            <a:noAutofit/>
          </a:bodyPr>
          <a:lstStyle/>
          <a:p>
            <a:pPr marL="255650" indent="-255650">
              <a:spcBef>
                <a:spcPts val="600"/>
              </a:spcBef>
              <a:buSzPts val="2400"/>
            </a:pPr>
            <a:r>
              <a:rPr lang="en-US" b="0" i="0" u="none" strike="noStrike" cap="none" dirty="0">
                <a:solidFill>
                  <a:srgbClr val="000000"/>
                </a:solidFill>
                <a:latin typeface="Arial"/>
                <a:ea typeface="Arial"/>
                <a:cs typeface="Arial"/>
                <a:sym typeface="Arial"/>
              </a:rPr>
              <a:t>Economic theory tells us that demand for a product is negatively related to its price. Thus, as prices increase, demand falls, and vice versa (modeled by </a:t>
            </a:r>
            <a:r>
              <a:rPr lang="en-US" b="1" i="0" u="none" strike="noStrike" cap="none" dirty="0">
                <a:solidFill>
                  <a:srgbClr val="000000"/>
                </a:solidFill>
                <a:latin typeface="Arial"/>
                <a:ea typeface="Arial"/>
                <a:cs typeface="Arial"/>
                <a:sym typeface="Arial"/>
              </a:rPr>
              <a:t>price elasticity </a:t>
            </a:r>
            <a:r>
              <a:rPr lang="en-US" b="0" i="0" u="none" strike="noStrike" cap="none" dirty="0">
                <a:solidFill>
                  <a:srgbClr val="000000"/>
                </a:solidFill>
                <a:latin typeface="Arial"/>
                <a:ea typeface="Arial"/>
                <a:cs typeface="Arial"/>
                <a:sym typeface="Arial"/>
              </a:rPr>
              <a:t>— the ratio of the percentage change in demand to the percentage change in price).</a:t>
            </a:r>
          </a:p>
          <a:p>
            <a:pPr marL="255650" indent="-255650">
              <a:spcBef>
                <a:spcPts val="600"/>
              </a:spcBef>
              <a:buSzPts val="2400"/>
            </a:pPr>
            <a:r>
              <a:rPr lang="en-US" dirty="0">
                <a:solidFill>
                  <a:srgbClr val="000000"/>
                </a:solidFill>
              </a:rPr>
              <a:t>A key assumption in developing a model is the type of relationship between demand and price. </a:t>
            </a:r>
            <a:endParaRPr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7141693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5"/>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Example 1.7: A Linear Demand Prediction Model</a:t>
            </a:r>
            <a:endParaRPr dirty="0"/>
          </a:p>
        </p:txBody>
      </p:sp>
      <p:sp>
        <p:nvSpPr>
          <p:cNvPr id="445" name="Google Shape;445;p55"/>
          <p:cNvSpPr txBox="1">
            <a:spLocks noGrp="1"/>
          </p:cNvSpPr>
          <p:nvPr>
            <p:ph type="body" idx="1"/>
          </p:nvPr>
        </p:nvSpPr>
        <p:spPr>
          <a:xfrm>
            <a:off x="1981201" y="1447800"/>
            <a:ext cx="3894667" cy="5410200"/>
          </a:xfrm>
          <a:prstGeom prst="rect">
            <a:avLst/>
          </a:prstGeom>
          <a:noFill/>
          <a:ln>
            <a:noFill/>
          </a:ln>
        </p:spPr>
        <p:txBody>
          <a:bodyPr spcFirstLastPara="1" vert="horz" wrap="square" lIns="91425" tIns="91425" rIns="91425" bIns="91425" rtlCol="0" anchor="t" anchorCtr="0">
            <a:noAutofit/>
          </a:bodyPr>
          <a:lstStyle/>
          <a:p>
            <a:pPr marL="0" indent="0">
              <a:spcBef>
                <a:spcPts val="0"/>
              </a:spcBef>
              <a:buSzPts val="2400"/>
              <a:buNone/>
            </a:pPr>
            <a:r>
              <a:rPr lang="en-US" sz="2600" dirty="0">
                <a:solidFill>
                  <a:srgbClr val="000000"/>
                </a:solidFill>
              </a:rPr>
              <a:t>As price increases, demand falls.  A simple model is:</a:t>
            </a:r>
          </a:p>
          <a:p>
            <a:pPr marL="50800" indent="0">
              <a:buNone/>
            </a:pPr>
            <a:r>
              <a:rPr lang="en-US" sz="2600" i="1" dirty="0"/>
              <a:t>	D</a:t>
            </a:r>
            <a:r>
              <a:rPr lang="en-US" sz="2600" dirty="0"/>
              <a:t> = </a:t>
            </a:r>
            <a:r>
              <a:rPr lang="en-US" sz="2600" i="1" dirty="0"/>
              <a:t>a</a:t>
            </a:r>
            <a:r>
              <a:rPr lang="en-US" sz="2600" dirty="0"/>
              <a:t> </a:t>
            </a:r>
            <a:r>
              <a:rPr lang="mr-IN" sz="2600" dirty="0"/>
              <a:t>–</a:t>
            </a:r>
            <a:r>
              <a:rPr lang="en-US" sz="2600" dirty="0"/>
              <a:t> </a:t>
            </a:r>
            <a:r>
              <a:rPr lang="en-US" sz="2600" i="1" dirty="0"/>
              <a:t>bP</a:t>
            </a:r>
            <a:r>
              <a:rPr lang="en-US" sz="2600" dirty="0"/>
              <a:t> </a:t>
            </a:r>
          </a:p>
          <a:p>
            <a:pPr marL="50800" indent="0">
              <a:buNone/>
            </a:pPr>
            <a:r>
              <a:rPr lang="en-US" sz="2600" dirty="0"/>
              <a:t>where </a:t>
            </a:r>
            <a:r>
              <a:rPr lang="en-US" sz="2600" i="1" dirty="0"/>
              <a:t>D</a:t>
            </a:r>
            <a:r>
              <a:rPr lang="en-US" sz="2600" dirty="0"/>
              <a:t> is the demand, </a:t>
            </a:r>
            <a:r>
              <a:rPr lang="en-US" sz="2600" i="1" dirty="0"/>
              <a:t>P</a:t>
            </a:r>
            <a:r>
              <a:rPr lang="en-US" sz="2600" dirty="0"/>
              <a:t> is the unit price, </a:t>
            </a:r>
            <a:r>
              <a:rPr lang="en-US" sz="2600" i="1" dirty="0"/>
              <a:t>a</a:t>
            </a:r>
            <a:r>
              <a:rPr lang="en-US" sz="2600" dirty="0"/>
              <a:t> is a constant that estimates the demand when the price is zero, and </a:t>
            </a:r>
            <a:r>
              <a:rPr lang="en-US" sz="2600" i="1" dirty="0"/>
              <a:t>b</a:t>
            </a:r>
            <a:r>
              <a:rPr lang="en-US" sz="2600" dirty="0"/>
              <a:t> is the slope of the demand function.</a:t>
            </a:r>
          </a:p>
          <a:p>
            <a:pPr marL="0" indent="0">
              <a:spcBef>
                <a:spcPts val="0"/>
              </a:spcBef>
              <a:buSzPts val="2400"/>
              <a:buNone/>
            </a:pPr>
            <a:endParaRPr sz="2600" dirty="0"/>
          </a:p>
        </p:txBody>
      </p:sp>
      <p:pic>
        <p:nvPicPr>
          <p:cNvPr id="446" name="Google Shape;446;p55" descr="A chart plots demand versus price. The graph of d = 20,000 minus 10 P is a line falling from ($80, 19,200) to ($120, 18,800). All values estimated."/>
          <p:cNvPicPr preferRelativeResize="0"/>
          <p:nvPr/>
        </p:nvPicPr>
        <p:blipFill rotWithShape="1">
          <a:blip r:embed="rId3">
            <a:alphaModFix/>
          </a:blip>
          <a:srcRect/>
          <a:stretch/>
        </p:blipFill>
        <p:spPr>
          <a:xfrm>
            <a:off x="6002866" y="1837267"/>
            <a:ext cx="4580467" cy="28194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6"/>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Example 1.8: A Nonlinear Demand Prediction Model</a:t>
            </a:r>
            <a:endParaRPr dirty="0"/>
          </a:p>
        </p:txBody>
      </p:sp>
      <p:sp>
        <p:nvSpPr>
          <p:cNvPr id="452" name="Google Shape;452;p56"/>
          <p:cNvSpPr txBox="1">
            <a:spLocks noGrp="1"/>
          </p:cNvSpPr>
          <p:nvPr>
            <p:ph type="body" idx="1"/>
          </p:nvPr>
        </p:nvSpPr>
        <p:spPr>
          <a:xfrm>
            <a:off x="1981200" y="1600202"/>
            <a:ext cx="4402667" cy="4495799"/>
          </a:xfrm>
          <a:prstGeom prst="rect">
            <a:avLst/>
          </a:prstGeom>
          <a:noFill/>
          <a:ln>
            <a:noFill/>
          </a:ln>
        </p:spPr>
        <p:txBody>
          <a:bodyPr spcFirstLastPara="1" vert="horz" wrap="square" lIns="91425" tIns="91425" rIns="91425" bIns="91425" rtlCol="0" anchor="t" anchorCtr="0">
            <a:noAutofit/>
          </a:bodyPr>
          <a:lstStyle/>
          <a:p>
            <a:pPr marL="0" indent="0">
              <a:spcBef>
                <a:spcPts val="0"/>
              </a:spcBef>
              <a:buSzPts val="2400"/>
              <a:buNone/>
            </a:pPr>
            <a:r>
              <a:rPr lang="en-US" sz="2600" dirty="0">
                <a:solidFill>
                  <a:srgbClr val="000000"/>
                </a:solidFill>
              </a:rPr>
              <a:t>Assumes price elasticity is constant (constant ratio of % change in demand to % change in price):</a:t>
            </a:r>
          </a:p>
          <a:p>
            <a:pPr marL="0" indent="0">
              <a:spcBef>
                <a:spcPts val="0"/>
              </a:spcBef>
              <a:buSzPts val="2400"/>
              <a:buNone/>
            </a:pPr>
            <a:endParaRPr lang="en-US" sz="2600" dirty="0">
              <a:solidFill>
                <a:srgbClr val="000000"/>
              </a:solidFill>
            </a:endParaRPr>
          </a:p>
          <a:p>
            <a:pPr marL="0" indent="0">
              <a:spcBef>
                <a:spcPts val="0"/>
              </a:spcBef>
              <a:buSzPts val="2400"/>
              <a:buNone/>
            </a:pPr>
            <a:r>
              <a:rPr lang="en-US" sz="2600" dirty="0">
                <a:solidFill>
                  <a:srgbClr val="000000"/>
                </a:solidFill>
              </a:rPr>
              <a:t>	</a:t>
            </a:r>
            <a:r>
              <a:rPr lang="mr-IN" sz="2600" i="1" dirty="0">
                <a:solidFill>
                  <a:srgbClr val="000000"/>
                </a:solidFill>
              </a:rPr>
              <a:t>D</a:t>
            </a:r>
            <a:r>
              <a:rPr lang="mr-IN" sz="2600" dirty="0">
                <a:solidFill>
                  <a:srgbClr val="000000"/>
                </a:solidFill>
              </a:rPr>
              <a:t> = </a:t>
            </a:r>
            <a:r>
              <a:rPr lang="mr-IN" sz="2600" i="1" dirty="0" err="1">
                <a:solidFill>
                  <a:srgbClr val="000000"/>
                </a:solidFill>
              </a:rPr>
              <a:t>cP</a:t>
            </a:r>
            <a:r>
              <a:rPr lang="mr-IN" sz="2600" baseline="30000" dirty="0" err="1">
                <a:solidFill>
                  <a:srgbClr val="000000"/>
                </a:solidFill>
              </a:rPr>
              <a:t>-</a:t>
            </a:r>
            <a:r>
              <a:rPr lang="mr-IN" sz="2600" i="1" baseline="30000" dirty="0" err="1">
                <a:solidFill>
                  <a:srgbClr val="000000"/>
                </a:solidFill>
              </a:rPr>
              <a:t>d</a:t>
            </a:r>
            <a:endParaRPr lang="en-US" sz="2600" i="1" baseline="30000" dirty="0">
              <a:solidFill>
                <a:srgbClr val="000000"/>
              </a:solidFill>
            </a:endParaRPr>
          </a:p>
          <a:p>
            <a:pPr marL="0" indent="0">
              <a:spcBef>
                <a:spcPts val="0"/>
              </a:spcBef>
              <a:buSzPts val="2400"/>
              <a:buNone/>
            </a:pPr>
            <a:endParaRPr lang="en-US" sz="2600" dirty="0">
              <a:solidFill>
                <a:srgbClr val="000000"/>
              </a:solidFill>
            </a:endParaRPr>
          </a:p>
          <a:p>
            <a:pPr marL="0" indent="0">
              <a:spcBef>
                <a:spcPts val="0"/>
              </a:spcBef>
              <a:buSzPts val="2400"/>
              <a:buNone/>
            </a:pPr>
            <a:r>
              <a:rPr lang="en-US" sz="2600" dirty="0">
                <a:solidFill>
                  <a:srgbClr val="000000"/>
                </a:solidFill>
              </a:rPr>
              <a:t>where </a:t>
            </a:r>
            <a:r>
              <a:rPr lang="en-US" sz="2600" i="1" dirty="0">
                <a:solidFill>
                  <a:srgbClr val="000000"/>
                </a:solidFill>
              </a:rPr>
              <a:t>c</a:t>
            </a:r>
            <a:r>
              <a:rPr lang="en-US" sz="2600" dirty="0">
                <a:solidFill>
                  <a:srgbClr val="000000"/>
                </a:solidFill>
              </a:rPr>
              <a:t> is the demand when the price is 0 and </a:t>
            </a:r>
            <a:r>
              <a:rPr lang="en-US" sz="2600" i="1" dirty="0">
                <a:solidFill>
                  <a:srgbClr val="000000"/>
                </a:solidFill>
              </a:rPr>
              <a:t>d</a:t>
            </a:r>
            <a:r>
              <a:rPr lang="en-US" sz="2600" dirty="0">
                <a:solidFill>
                  <a:srgbClr val="000000"/>
                </a:solidFill>
              </a:rPr>
              <a:t> &gt; 0 is the price elasticity.</a:t>
            </a:r>
          </a:p>
          <a:p>
            <a:pPr marL="0" indent="0">
              <a:spcBef>
                <a:spcPts val="0"/>
              </a:spcBef>
              <a:buSzPts val="2400"/>
              <a:buNone/>
            </a:pPr>
            <a:endParaRPr dirty="0"/>
          </a:p>
        </p:txBody>
      </p:sp>
      <p:pic>
        <p:nvPicPr>
          <p:cNvPr id="453" name="Google Shape;453;p56" descr="A chart plots demand versus price. The graph of d = 20,000 P to the negative 0.0111382 power falls with slightly decreasing steepness, from ($70, 19,075) through ($100, 19,000) to ($130, 18,945). All values estimated."/>
          <p:cNvPicPr preferRelativeResize="0"/>
          <p:nvPr/>
        </p:nvPicPr>
        <p:blipFill rotWithShape="1">
          <a:blip r:embed="rId3">
            <a:alphaModFix/>
          </a:blip>
          <a:srcRect/>
          <a:stretch/>
        </p:blipFill>
        <p:spPr>
          <a:xfrm>
            <a:off x="6553200" y="1761068"/>
            <a:ext cx="3928533" cy="26839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4"/>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Examples of Applications </a:t>
            </a:r>
            <a:r>
              <a:rPr lang="en-US" sz="2000" b="0" dirty="0"/>
              <a:t>(continued)</a:t>
            </a:r>
            <a:endParaRPr sz="1200" b="0" dirty="0"/>
          </a:p>
        </p:txBody>
      </p:sp>
      <p:sp>
        <p:nvSpPr>
          <p:cNvPr id="229" name="Google Shape;229;p24"/>
          <p:cNvSpPr txBox="1">
            <a:spLocks noGrp="1"/>
          </p:cNvSpPr>
          <p:nvPr>
            <p:ph type="body" idx="1"/>
          </p:nvPr>
        </p:nvSpPr>
        <p:spPr>
          <a:xfrm>
            <a:off x="1981200" y="1600200"/>
            <a:ext cx="8229600" cy="4800600"/>
          </a:xfrm>
          <a:prstGeom prst="rect">
            <a:avLst/>
          </a:prstGeom>
          <a:noFill/>
          <a:ln>
            <a:noFill/>
          </a:ln>
        </p:spPr>
        <p:txBody>
          <a:bodyPr spcFirstLastPara="1" vert="horz" wrap="square" lIns="91425" tIns="91425" rIns="91425" bIns="91425" rtlCol="0" anchor="t" anchorCtr="0">
            <a:noAutofit/>
          </a:bodyPr>
          <a:lstStyle/>
          <a:p>
            <a:pPr marL="255650" indent="-255650">
              <a:spcBef>
                <a:spcPts val="600"/>
              </a:spcBef>
              <a:buSzPts val="2400"/>
            </a:pPr>
            <a:r>
              <a:rPr lang="en-US" sz="2400" b="1" dirty="0">
                <a:solidFill>
                  <a:srgbClr val="000000"/>
                </a:solidFill>
              </a:rPr>
              <a:t>Supply Chain Design</a:t>
            </a:r>
            <a:endParaRPr sz="3200" dirty="0"/>
          </a:p>
          <a:p>
            <a:pPr marL="741553" lvl="1" indent="-284353">
              <a:buSzPts val="2400"/>
            </a:pPr>
            <a:r>
              <a:rPr lang="en-US" sz="2000" dirty="0">
                <a:solidFill>
                  <a:srgbClr val="000000"/>
                </a:solidFill>
              </a:rPr>
              <a:t>determining the best sourcing and transportation options and finding the best delivery routes</a:t>
            </a:r>
          </a:p>
          <a:p>
            <a:pPr marL="246888" indent="-246888">
              <a:spcBef>
                <a:spcPts val="0"/>
              </a:spcBef>
              <a:buSzPts val="2400"/>
            </a:pPr>
            <a:r>
              <a:rPr lang="en-US" sz="2400" b="1" dirty="0">
                <a:solidFill>
                  <a:srgbClr val="000000"/>
                </a:solidFill>
              </a:rPr>
              <a:t>Staffing</a:t>
            </a:r>
          </a:p>
          <a:p>
            <a:pPr marL="741553" lvl="1" indent="-284353">
              <a:buSzPts val="2400"/>
            </a:pPr>
            <a:r>
              <a:rPr lang="en-US" sz="2000" dirty="0">
                <a:solidFill>
                  <a:srgbClr val="000000"/>
                </a:solidFill>
              </a:rPr>
              <a:t>ensuring appropriate staffing levels and capabilities, and hiring the right people</a:t>
            </a:r>
            <a:endParaRPr lang="en-US" sz="3200" dirty="0"/>
          </a:p>
          <a:p>
            <a:pPr marL="246888" indent="-246888">
              <a:spcBef>
                <a:spcPts val="600"/>
              </a:spcBef>
              <a:buSzPts val="2400"/>
            </a:pPr>
            <a:r>
              <a:rPr lang="en-US" sz="2400" b="1" dirty="0">
                <a:solidFill>
                  <a:srgbClr val="000000"/>
                </a:solidFill>
              </a:rPr>
              <a:t>Health care</a:t>
            </a:r>
            <a:endParaRPr lang="en-US" sz="3200" dirty="0"/>
          </a:p>
          <a:p>
            <a:pPr marL="741553" lvl="1" indent="-284353">
              <a:buSzPts val="2400"/>
            </a:pPr>
            <a:r>
              <a:rPr lang="en-US" sz="2000" dirty="0">
                <a:solidFill>
                  <a:srgbClr val="000000"/>
                </a:solidFill>
              </a:rPr>
              <a:t>scheduling operating rooms to improve utilization, improving patient flow and waiting times, purchasing supplies, and predicting health risk factors</a:t>
            </a:r>
            <a:endParaRPr lang="en-US" sz="3200" dirty="0"/>
          </a:p>
          <a:p>
            <a:pPr marL="741553" lvl="1" indent="-284353">
              <a:buSzPts val="2400"/>
            </a:pPr>
            <a:endParaRPr sz="1800" dirty="0">
              <a:solidFill>
                <a:srgbClr val="000000"/>
              </a:solidFill>
            </a:endParaRPr>
          </a:p>
        </p:txBody>
      </p:sp>
    </p:spTree>
    <p:extLst>
      <p:ext uri="{BB962C8B-B14F-4D97-AF65-F5344CB8AC3E}">
        <p14:creationId xmlns:p14="http://schemas.microsoft.com/office/powerpoint/2010/main" val="1767362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7"/>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Uncertainty and Risk</a:t>
            </a:r>
            <a:endParaRPr dirty="0"/>
          </a:p>
        </p:txBody>
      </p:sp>
      <p:sp>
        <p:nvSpPr>
          <p:cNvPr id="459" name="Google Shape;459;p57"/>
          <p:cNvSpPr txBox="1">
            <a:spLocks noGrp="1"/>
          </p:cNvSpPr>
          <p:nvPr>
            <p:ph type="body" idx="1"/>
          </p:nvPr>
        </p:nvSpPr>
        <p:spPr>
          <a:xfrm>
            <a:off x="1981200" y="1600200"/>
            <a:ext cx="8229600" cy="4648200"/>
          </a:xfrm>
          <a:prstGeom prst="rect">
            <a:avLst/>
          </a:prstGeom>
          <a:noFill/>
          <a:ln>
            <a:noFill/>
          </a:ln>
        </p:spPr>
        <p:txBody>
          <a:bodyPr spcFirstLastPara="1" vert="horz" wrap="square" lIns="91425" tIns="91425" rIns="91425" bIns="91425" rtlCol="0" anchor="t" anchorCtr="0">
            <a:noAutofit/>
          </a:bodyPr>
          <a:lstStyle/>
          <a:p>
            <a:pPr marL="255650" indent="-255650">
              <a:spcBef>
                <a:spcPts val="0"/>
              </a:spcBef>
              <a:buSzPts val="2400"/>
            </a:pPr>
            <a:r>
              <a:rPr lang="en-US" sz="2400" b="1" dirty="0">
                <a:solidFill>
                  <a:srgbClr val="000000"/>
                </a:solidFill>
              </a:rPr>
              <a:t>Uncertainty</a:t>
            </a:r>
            <a:r>
              <a:rPr lang="en-US" sz="2400" dirty="0">
                <a:solidFill>
                  <a:srgbClr val="000000"/>
                </a:solidFill>
              </a:rPr>
              <a:t> is imperfect knowledge of what will happen in the future.</a:t>
            </a:r>
            <a:endParaRPr dirty="0"/>
          </a:p>
          <a:p>
            <a:pPr marL="255650" indent="-255650">
              <a:spcBef>
                <a:spcPts val="600"/>
              </a:spcBef>
              <a:buSzPts val="2400"/>
            </a:pPr>
            <a:r>
              <a:rPr lang="en-US" sz="2400" b="1" dirty="0">
                <a:solidFill>
                  <a:srgbClr val="000000"/>
                </a:solidFill>
              </a:rPr>
              <a:t>Risk</a:t>
            </a:r>
            <a:r>
              <a:rPr lang="en-US" sz="2400" dirty="0">
                <a:solidFill>
                  <a:srgbClr val="000000"/>
                </a:solidFill>
              </a:rPr>
              <a:t> is associated with the consequences of what actually happens.</a:t>
            </a:r>
            <a:endParaRPr dirty="0"/>
          </a:p>
          <a:p>
            <a:pPr marL="255650" indent="-255650">
              <a:spcBef>
                <a:spcPts val="600"/>
              </a:spcBef>
              <a:buSzPts val="2400"/>
            </a:pPr>
            <a:r>
              <a:rPr lang="en-US" sz="2400" dirty="0">
                <a:solidFill>
                  <a:srgbClr val="000000"/>
                </a:solidFill>
              </a:rPr>
              <a:t>“</a:t>
            </a:r>
            <a:r>
              <a:rPr lang="en-US" sz="2000" i="1" dirty="0">
                <a:solidFill>
                  <a:srgbClr val="000000"/>
                </a:solidFill>
              </a:rPr>
              <a:t>To try to eliminate risk in business enterprise is futile. Risk is inherent in the commitment of present resources to future expectations. Indeed, economic progress can be defined as the ability to take greater risks. The attempt to eliminate risks, even the attempt to minimize them, can only make them irrational and unbearable. It can only result in the greatest risk of all: rigidity</a:t>
            </a:r>
            <a:r>
              <a:rPr lang="en-US" sz="2400" dirty="0">
                <a:solidFill>
                  <a:srgbClr val="000000"/>
                </a:solidFill>
              </a:rPr>
              <a:t>.”</a:t>
            </a:r>
            <a:endParaRPr sz="2400" dirty="0">
              <a:solidFill>
                <a:srgbClr val="000000"/>
              </a:solidFill>
            </a:endParaRPr>
          </a:p>
          <a:p>
            <a:pPr marL="740664" indent="-283464">
              <a:spcBef>
                <a:spcPts val="600"/>
              </a:spcBef>
              <a:buSzPts val="2400"/>
              <a:buFont typeface="Arial"/>
              <a:buChar char="–"/>
            </a:pPr>
            <a:r>
              <a:rPr lang="en-US" sz="2000" dirty="0">
                <a:solidFill>
                  <a:srgbClr val="000000"/>
                </a:solidFill>
              </a:rPr>
              <a:t>Peter Drucker</a:t>
            </a:r>
            <a:endParaRPr sz="2000" i="1" dirty="0">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1"/>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Problem Solving with Analytics</a:t>
            </a:r>
            <a:endParaRPr dirty="0"/>
          </a:p>
        </p:txBody>
      </p:sp>
      <p:sp>
        <p:nvSpPr>
          <p:cNvPr id="485" name="Google Shape;485;p61"/>
          <p:cNvSpPr txBox="1">
            <a:spLocks noGrp="1"/>
          </p:cNvSpPr>
          <p:nvPr>
            <p:ph type="body" idx="1"/>
          </p:nvPr>
        </p:nvSpPr>
        <p:spPr>
          <a:xfrm>
            <a:off x="1981200" y="1600200"/>
            <a:ext cx="8229600" cy="3581400"/>
          </a:xfrm>
          <a:prstGeom prst="rect">
            <a:avLst/>
          </a:prstGeom>
          <a:noFill/>
          <a:ln>
            <a:noFill/>
          </a:ln>
        </p:spPr>
        <p:txBody>
          <a:bodyPr spcFirstLastPara="1" vert="horz" wrap="square" lIns="91425" tIns="91425" rIns="91425" bIns="91425" rtlCol="0" anchor="t" anchorCtr="0">
            <a:noAutofit/>
          </a:bodyPr>
          <a:lstStyle/>
          <a:p>
            <a:pPr marL="432000" indent="-432000">
              <a:spcBef>
                <a:spcPts val="0"/>
              </a:spcBef>
              <a:buSzPts val="2700"/>
              <a:buFont typeface="Arial"/>
              <a:buAutoNum type="arabicPeriod"/>
            </a:pPr>
            <a:r>
              <a:rPr lang="en-US" sz="2700" dirty="0">
                <a:solidFill>
                  <a:srgbClr val="000000"/>
                </a:solidFill>
              </a:rPr>
              <a:t>Recognizing a problem</a:t>
            </a:r>
            <a:endParaRPr dirty="0"/>
          </a:p>
          <a:p>
            <a:pPr marL="432000" indent="-432000">
              <a:buSzPts val="2700"/>
              <a:buFont typeface="Arial"/>
              <a:buAutoNum type="arabicPeriod"/>
            </a:pPr>
            <a:r>
              <a:rPr lang="en-US" sz="2700" dirty="0">
                <a:solidFill>
                  <a:srgbClr val="000000"/>
                </a:solidFill>
              </a:rPr>
              <a:t>Defining the problem</a:t>
            </a:r>
            <a:endParaRPr dirty="0"/>
          </a:p>
          <a:p>
            <a:pPr marL="432000" indent="-432000">
              <a:buSzPts val="2700"/>
              <a:buFont typeface="Arial"/>
              <a:buAutoNum type="arabicPeriod"/>
            </a:pPr>
            <a:r>
              <a:rPr lang="en-US" sz="2700" dirty="0">
                <a:solidFill>
                  <a:srgbClr val="000000"/>
                </a:solidFill>
              </a:rPr>
              <a:t>Structuring the problem</a:t>
            </a:r>
            <a:endParaRPr dirty="0"/>
          </a:p>
          <a:p>
            <a:pPr marL="432000" indent="-432000">
              <a:buSzPts val="2700"/>
              <a:buFont typeface="Arial"/>
              <a:buAutoNum type="arabicPeriod"/>
            </a:pPr>
            <a:r>
              <a:rPr lang="en-US" sz="2700" dirty="0">
                <a:solidFill>
                  <a:srgbClr val="000000"/>
                </a:solidFill>
              </a:rPr>
              <a:t>Analyzing the problem</a:t>
            </a:r>
            <a:endParaRPr dirty="0"/>
          </a:p>
          <a:p>
            <a:pPr marL="432000" indent="-432000">
              <a:buSzPts val="2700"/>
              <a:buFont typeface="Arial"/>
              <a:buAutoNum type="arabicPeriod"/>
            </a:pPr>
            <a:r>
              <a:rPr lang="en-US" sz="2700" dirty="0">
                <a:solidFill>
                  <a:srgbClr val="000000"/>
                </a:solidFill>
              </a:rPr>
              <a:t>Interpreting results and making a decision</a:t>
            </a:r>
            <a:endParaRPr dirty="0"/>
          </a:p>
          <a:p>
            <a:pPr marL="432000" indent="-432000">
              <a:buSzPts val="2700"/>
              <a:buFont typeface="Arial"/>
              <a:buAutoNum type="arabicPeriod"/>
            </a:pPr>
            <a:r>
              <a:rPr lang="en-US" sz="2700" dirty="0">
                <a:solidFill>
                  <a:srgbClr val="000000"/>
                </a:solidFill>
              </a:rPr>
              <a:t>Implementing the solution</a:t>
            </a:r>
            <a:endParaRPr dirty="0">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2"/>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Recognizing a Problem</a:t>
            </a:r>
            <a:endParaRPr dirty="0"/>
          </a:p>
        </p:txBody>
      </p:sp>
      <p:sp>
        <p:nvSpPr>
          <p:cNvPr id="491" name="Google Shape;491;p62"/>
          <p:cNvSpPr txBox="1">
            <a:spLocks noGrp="1"/>
          </p:cNvSpPr>
          <p:nvPr>
            <p:ph type="body" idx="1"/>
          </p:nvPr>
        </p:nvSpPr>
        <p:spPr>
          <a:xfrm>
            <a:off x="1981200" y="1600200"/>
            <a:ext cx="8229600" cy="1981200"/>
          </a:xfrm>
          <a:prstGeom prst="rect">
            <a:avLst/>
          </a:prstGeom>
          <a:noFill/>
          <a:ln>
            <a:noFill/>
          </a:ln>
        </p:spPr>
        <p:txBody>
          <a:bodyPr spcFirstLastPara="1" vert="horz" wrap="square" lIns="91425" tIns="91425" rIns="91425" bIns="91425" rtlCol="0" anchor="t" anchorCtr="0">
            <a:noAutofit/>
          </a:bodyPr>
          <a:lstStyle/>
          <a:p>
            <a:pPr marL="0" indent="0">
              <a:spcBef>
                <a:spcPts val="0"/>
              </a:spcBef>
              <a:buSzPts val="2400"/>
              <a:buNone/>
            </a:pPr>
            <a:r>
              <a:rPr lang="en-US" sz="2700" dirty="0">
                <a:solidFill>
                  <a:srgbClr val="000000"/>
                </a:solidFill>
              </a:rPr>
              <a:t>Problems exist when there is a gap between what is happening and what we think should be happening.</a:t>
            </a:r>
            <a:endParaRPr dirty="0"/>
          </a:p>
          <a:p>
            <a:pPr marL="255650" indent="-255650">
              <a:buSzPts val="2700"/>
            </a:pPr>
            <a:r>
              <a:rPr lang="en-US" sz="2700" dirty="0">
                <a:solidFill>
                  <a:srgbClr val="000000"/>
                </a:solidFill>
              </a:rPr>
              <a:t>For example, costs are too high compared with competitors.</a:t>
            </a:r>
            <a:endParaRPr sz="2700" dirty="0">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63"/>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Defining the Problem</a:t>
            </a:r>
            <a:endParaRPr dirty="0"/>
          </a:p>
        </p:txBody>
      </p:sp>
      <p:sp>
        <p:nvSpPr>
          <p:cNvPr id="497" name="Google Shape;497;p63"/>
          <p:cNvSpPr txBox="1">
            <a:spLocks noGrp="1"/>
          </p:cNvSpPr>
          <p:nvPr>
            <p:ph type="body" idx="1"/>
          </p:nvPr>
        </p:nvSpPr>
        <p:spPr>
          <a:xfrm>
            <a:off x="1981200" y="1600200"/>
            <a:ext cx="8229600" cy="4648200"/>
          </a:xfrm>
          <a:prstGeom prst="rect">
            <a:avLst/>
          </a:prstGeom>
          <a:noFill/>
          <a:ln>
            <a:noFill/>
          </a:ln>
        </p:spPr>
        <p:txBody>
          <a:bodyPr spcFirstLastPara="1" vert="horz" wrap="square" lIns="91425" tIns="91425" rIns="91425" bIns="91425" rtlCol="0" anchor="t" anchorCtr="0">
            <a:noAutofit/>
          </a:bodyPr>
          <a:lstStyle/>
          <a:p>
            <a:pPr marL="255650" indent="-255650">
              <a:spcBef>
                <a:spcPts val="0"/>
              </a:spcBef>
              <a:buSzPts val="2500"/>
            </a:pPr>
            <a:r>
              <a:rPr lang="en-US" sz="2500" dirty="0">
                <a:solidFill>
                  <a:srgbClr val="000000"/>
                </a:solidFill>
              </a:rPr>
              <a:t>Clearly defining the problem is not a trivial task.</a:t>
            </a:r>
            <a:endParaRPr dirty="0"/>
          </a:p>
          <a:p>
            <a:pPr marL="255650" indent="-255650">
              <a:buSzPts val="2500"/>
            </a:pPr>
            <a:r>
              <a:rPr lang="en-US" sz="2500" dirty="0">
                <a:solidFill>
                  <a:srgbClr val="000000"/>
                </a:solidFill>
              </a:rPr>
              <a:t>Complexity increases when the following occur:</a:t>
            </a:r>
            <a:endParaRPr dirty="0"/>
          </a:p>
          <a:p>
            <a:pPr marL="740664" indent="-283464">
              <a:spcBef>
                <a:spcPts val="600"/>
              </a:spcBef>
              <a:buSzPts val="2500"/>
              <a:buFont typeface="Arial"/>
              <a:buChar char="–"/>
            </a:pPr>
            <a:r>
              <a:rPr lang="en-US" sz="2500" dirty="0">
                <a:solidFill>
                  <a:srgbClr val="000000"/>
                </a:solidFill>
              </a:rPr>
              <a:t>large number of courses of action</a:t>
            </a:r>
            <a:endParaRPr dirty="0"/>
          </a:p>
          <a:p>
            <a:pPr marL="740664" indent="-283464">
              <a:spcBef>
                <a:spcPts val="600"/>
              </a:spcBef>
              <a:buSzPts val="2500"/>
              <a:buFont typeface="Arial"/>
              <a:buChar char="–"/>
            </a:pPr>
            <a:r>
              <a:rPr lang="en-US" sz="2500" dirty="0">
                <a:solidFill>
                  <a:srgbClr val="000000"/>
                </a:solidFill>
              </a:rPr>
              <a:t>the problem belongs to a group and not an individual</a:t>
            </a:r>
            <a:endParaRPr sz="2500" dirty="0">
              <a:solidFill>
                <a:srgbClr val="000000"/>
              </a:solidFill>
            </a:endParaRPr>
          </a:p>
          <a:p>
            <a:pPr marL="740664" indent="-283464">
              <a:spcBef>
                <a:spcPts val="600"/>
              </a:spcBef>
              <a:buSzPts val="2500"/>
              <a:buFont typeface="Arial"/>
              <a:buChar char="–"/>
            </a:pPr>
            <a:r>
              <a:rPr lang="en-US" sz="2500" dirty="0">
                <a:solidFill>
                  <a:srgbClr val="000000"/>
                </a:solidFill>
              </a:rPr>
              <a:t>competing objectives</a:t>
            </a:r>
            <a:endParaRPr dirty="0"/>
          </a:p>
          <a:p>
            <a:pPr marL="740664" indent="-283464">
              <a:spcBef>
                <a:spcPts val="600"/>
              </a:spcBef>
              <a:buSzPts val="2500"/>
              <a:buFont typeface="Arial"/>
              <a:buChar char="–"/>
            </a:pPr>
            <a:r>
              <a:rPr lang="en-US" sz="2500" dirty="0">
                <a:solidFill>
                  <a:srgbClr val="000000"/>
                </a:solidFill>
              </a:rPr>
              <a:t>external groups are affected</a:t>
            </a:r>
            <a:endParaRPr dirty="0"/>
          </a:p>
          <a:p>
            <a:pPr marL="740664" indent="-283464">
              <a:spcBef>
                <a:spcPts val="600"/>
              </a:spcBef>
              <a:buSzPts val="2500"/>
              <a:buFont typeface="Arial"/>
              <a:buChar char="–"/>
            </a:pPr>
            <a:r>
              <a:rPr lang="en-US" sz="2500" dirty="0">
                <a:solidFill>
                  <a:srgbClr val="000000"/>
                </a:solidFill>
              </a:rPr>
              <a:t>problem owner and problem solver are not the same person</a:t>
            </a:r>
            <a:endParaRPr dirty="0"/>
          </a:p>
          <a:p>
            <a:pPr marL="740664" indent="-283464">
              <a:spcBef>
                <a:spcPts val="600"/>
              </a:spcBef>
              <a:buSzPts val="2500"/>
              <a:buFont typeface="Arial"/>
              <a:buChar char="–"/>
            </a:pPr>
            <a:r>
              <a:rPr lang="en-US" sz="2500" dirty="0">
                <a:solidFill>
                  <a:srgbClr val="000000"/>
                </a:solidFill>
              </a:rPr>
              <a:t>time limitations exist</a:t>
            </a:r>
            <a:endParaRPr sz="2500" dirty="0">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64"/>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Structuring the Problem</a:t>
            </a:r>
            <a:endParaRPr dirty="0"/>
          </a:p>
        </p:txBody>
      </p:sp>
      <p:sp>
        <p:nvSpPr>
          <p:cNvPr id="503" name="Google Shape;503;p64"/>
          <p:cNvSpPr txBox="1">
            <a:spLocks noGrp="1"/>
          </p:cNvSpPr>
          <p:nvPr>
            <p:ph type="body" idx="1"/>
          </p:nvPr>
        </p:nvSpPr>
        <p:spPr>
          <a:xfrm>
            <a:off x="1981200" y="1600201"/>
            <a:ext cx="8229600" cy="1815851"/>
          </a:xfrm>
          <a:prstGeom prst="rect">
            <a:avLst/>
          </a:prstGeom>
          <a:noFill/>
          <a:ln>
            <a:noFill/>
          </a:ln>
        </p:spPr>
        <p:txBody>
          <a:bodyPr spcFirstLastPara="1" vert="horz" wrap="square" lIns="91425" tIns="91425" rIns="91425" bIns="91425" rtlCol="0" anchor="t" anchorCtr="0">
            <a:noAutofit/>
          </a:bodyPr>
          <a:lstStyle/>
          <a:p>
            <a:pPr marL="255650" indent="-255650">
              <a:spcBef>
                <a:spcPts val="0"/>
              </a:spcBef>
              <a:buSzPts val="2700"/>
            </a:pPr>
            <a:r>
              <a:rPr lang="en-US" sz="2700" dirty="0">
                <a:solidFill>
                  <a:srgbClr val="000000"/>
                </a:solidFill>
              </a:rPr>
              <a:t>Stating goals and objectives</a:t>
            </a:r>
            <a:endParaRPr dirty="0"/>
          </a:p>
          <a:p>
            <a:pPr marL="255650" indent="-255650">
              <a:buSzPts val="2700"/>
            </a:pPr>
            <a:r>
              <a:rPr lang="en-US" sz="2700" dirty="0">
                <a:solidFill>
                  <a:srgbClr val="000000"/>
                </a:solidFill>
              </a:rPr>
              <a:t>Characterizing the possible decisions</a:t>
            </a:r>
            <a:endParaRPr dirty="0"/>
          </a:p>
          <a:p>
            <a:pPr marL="255650" indent="-255650">
              <a:buSzPts val="2700"/>
            </a:pPr>
            <a:r>
              <a:rPr lang="en-US" sz="2700" dirty="0">
                <a:solidFill>
                  <a:srgbClr val="000000"/>
                </a:solidFill>
              </a:rPr>
              <a:t>Identifying any constraints or restrictions</a:t>
            </a:r>
            <a:endParaRPr sz="2700" dirty="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5"/>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Analyzing the Problem</a:t>
            </a:r>
            <a:endParaRPr dirty="0"/>
          </a:p>
        </p:txBody>
      </p:sp>
      <p:sp>
        <p:nvSpPr>
          <p:cNvPr id="509" name="Google Shape;509;p65"/>
          <p:cNvSpPr txBox="1">
            <a:spLocks noGrp="1"/>
          </p:cNvSpPr>
          <p:nvPr>
            <p:ph type="body" idx="1"/>
          </p:nvPr>
        </p:nvSpPr>
        <p:spPr>
          <a:xfrm>
            <a:off x="1981200" y="1600200"/>
            <a:ext cx="8229600" cy="2869986"/>
          </a:xfrm>
          <a:prstGeom prst="rect">
            <a:avLst/>
          </a:prstGeom>
          <a:noFill/>
          <a:ln>
            <a:noFill/>
          </a:ln>
        </p:spPr>
        <p:txBody>
          <a:bodyPr spcFirstLastPara="1" vert="horz" wrap="square" lIns="91425" tIns="91425" rIns="91425" bIns="91425" rtlCol="0" anchor="t" anchorCtr="0">
            <a:noAutofit/>
          </a:bodyPr>
          <a:lstStyle/>
          <a:p>
            <a:pPr marL="255650" indent="-255650">
              <a:spcBef>
                <a:spcPts val="0"/>
              </a:spcBef>
              <a:buSzPts val="2700"/>
            </a:pPr>
            <a:r>
              <a:rPr lang="en-US" sz="2700" dirty="0">
                <a:solidFill>
                  <a:srgbClr val="000000"/>
                </a:solidFill>
              </a:rPr>
              <a:t>Analytics plays a major role.</a:t>
            </a:r>
            <a:endParaRPr dirty="0"/>
          </a:p>
          <a:p>
            <a:pPr marL="255650" indent="-255650">
              <a:buSzPts val="2700"/>
            </a:pPr>
            <a:r>
              <a:rPr lang="en-US" sz="2700" dirty="0">
                <a:solidFill>
                  <a:srgbClr val="000000"/>
                </a:solidFill>
              </a:rPr>
              <a:t>Analysis involves some sort of experimentation or solution process, such as evaluating different scenarios, analyzing risks associated with various decision alternatives, finding a solution that meets certain goals, or determining an optimal solution.</a:t>
            </a:r>
            <a:endParaRPr sz="2700" dirty="0">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6"/>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Interpreting Results and Making a Decision</a:t>
            </a:r>
            <a:endParaRPr dirty="0"/>
          </a:p>
        </p:txBody>
      </p:sp>
      <p:sp>
        <p:nvSpPr>
          <p:cNvPr id="515" name="Google Shape;515;p66"/>
          <p:cNvSpPr txBox="1">
            <a:spLocks noGrp="1"/>
          </p:cNvSpPr>
          <p:nvPr>
            <p:ph type="body" idx="1"/>
          </p:nvPr>
        </p:nvSpPr>
        <p:spPr>
          <a:xfrm>
            <a:off x="1981200" y="1600200"/>
            <a:ext cx="8229600" cy="2454488"/>
          </a:xfrm>
          <a:prstGeom prst="rect">
            <a:avLst/>
          </a:prstGeom>
          <a:noFill/>
          <a:ln>
            <a:noFill/>
          </a:ln>
        </p:spPr>
        <p:txBody>
          <a:bodyPr spcFirstLastPara="1" vert="horz" wrap="square" lIns="91425" tIns="91425" rIns="91425" bIns="91425" rtlCol="0" anchor="t" anchorCtr="0">
            <a:noAutofit/>
          </a:bodyPr>
          <a:lstStyle/>
          <a:p>
            <a:pPr marL="255650" indent="-255650">
              <a:spcBef>
                <a:spcPts val="0"/>
              </a:spcBef>
              <a:buSzPts val="2700"/>
            </a:pPr>
            <a:r>
              <a:rPr lang="en-US" sz="2700" dirty="0">
                <a:solidFill>
                  <a:srgbClr val="000000"/>
                </a:solidFill>
              </a:rPr>
              <a:t>Models cannot capture every detail of the real problem.</a:t>
            </a:r>
            <a:endParaRPr dirty="0"/>
          </a:p>
          <a:p>
            <a:pPr marL="255650" indent="-255650">
              <a:buSzPts val="2700"/>
            </a:pPr>
            <a:r>
              <a:rPr lang="en-US" sz="2700" dirty="0">
                <a:solidFill>
                  <a:srgbClr val="000000"/>
                </a:solidFill>
              </a:rPr>
              <a:t>Managers must understand the limitations of models and their underlying assumptions and often incorporate judgment into making a decision.</a:t>
            </a:r>
            <a:endParaRPr sz="2700" dirty="0">
              <a:solidFill>
                <a:srgbClr val="0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7"/>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Implementing the Solution</a:t>
            </a:r>
            <a:endParaRPr dirty="0"/>
          </a:p>
        </p:txBody>
      </p:sp>
      <p:sp>
        <p:nvSpPr>
          <p:cNvPr id="521" name="Google Shape;521;p67"/>
          <p:cNvSpPr txBox="1">
            <a:spLocks noGrp="1"/>
          </p:cNvSpPr>
          <p:nvPr>
            <p:ph type="body" idx="1"/>
          </p:nvPr>
        </p:nvSpPr>
        <p:spPr>
          <a:xfrm>
            <a:off x="1981200" y="1600200"/>
            <a:ext cx="8229600" cy="2869986"/>
          </a:xfrm>
          <a:prstGeom prst="rect">
            <a:avLst/>
          </a:prstGeom>
          <a:noFill/>
          <a:ln>
            <a:noFill/>
          </a:ln>
        </p:spPr>
        <p:txBody>
          <a:bodyPr spcFirstLastPara="1" vert="horz" wrap="square" lIns="91425" tIns="91425" rIns="91425" bIns="91425" rtlCol="0" anchor="t" anchorCtr="0">
            <a:noAutofit/>
          </a:bodyPr>
          <a:lstStyle/>
          <a:p>
            <a:pPr marL="255650" indent="-255650">
              <a:spcBef>
                <a:spcPts val="0"/>
              </a:spcBef>
              <a:buSzPts val="2700"/>
            </a:pPr>
            <a:r>
              <a:rPr lang="en-US" sz="2700" dirty="0">
                <a:solidFill>
                  <a:srgbClr val="000000"/>
                </a:solidFill>
              </a:rPr>
              <a:t>Translate the results of the model back to the real world.</a:t>
            </a:r>
            <a:endParaRPr dirty="0"/>
          </a:p>
          <a:p>
            <a:pPr marL="255650" indent="-255650">
              <a:buSzPts val="2700"/>
            </a:pPr>
            <a:r>
              <a:rPr lang="en-US" sz="2700" dirty="0">
                <a:solidFill>
                  <a:srgbClr val="000000"/>
                </a:solidFill>
              </a:rPr>
              <a:t>Requires providing adequate resources, motivating employees, eliminating resistance to change, modifying organizational policies, and developing trust.</a:t>
            </a:r>
            <a:endParaRPr sz="2700"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7"/>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Impacts of Analytics</a:t>
            </a:r>
            <a:endParaRPr dirty="0"/>
          </a:p>
        </p:txBody>
      </p:sp>
      <p:sp>
        <p:nvSpPr>
          <p:cNvPr id="247" name="Google Shape;247;p2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91425" rIns="91425" bIns="91425" rtlCol="0" anchor="t" anchorCtr="0">
            <a:noAutofit/>
          </a:bodyPr>
          <a:lstStyle/>
          <a:p>
            <a:pPr marL="246888" indent="-246888">
              <a:spcBef>
                <a:spcPts val="0"/>
              </a:spcBef>
              <a:buSzPts val="2400"/>
            </a:pPr>
            <a:r>
              <a:rPr lang="en-US" sz="2700" b="1" dirty="0">
                <a:solidFill>
                  <a:srgbClr val="000000"/>
                </a:solidFill>
              </a:rPr>
              <a:t>Benefits</a:t>
            </a:r>
            <a:endParaRPr dirty="0"/>
          </a:p>
          <a:p>
            <a:pPr marL="741553" lvl="1" indent="-284353">
              <a:buSzPts val="2400"/>
            </a:pPr>
            <a:r>
              <a:rPr lang="en-US" sz="2300" dirty="0">
                <a:solidFill>
                  <a:srgbClr val="000000"/>
                </a:solidFill>
              </a:rPr>
              <a:t>…reduced costs, better risk management, faster decisions, better productivity and enhanced bottom-line performance such as profitability and customer satisfaction.</a:t>
            </a:r>
            <a:endParaRPr sz="2300" dirty="0">
              <a:solidFill>
                <a:srgbClr val="000000"/>
              </a:solidFill>
            </a:endParaRPr>
          </a:p>
          <a:p>
            <a:pPr marL="246888" indent="-246888">
              <a:buSzPts val="2400"/>
            </a:pPr>
            <a:r>
              <a:rPr lang="en-US" sz="2700" b="1" dirty="0">
                <a:solidFill>
                  <a:srgbClr val="000000"/>
                </a:solidFill>
              </a:rPr>
              <a:t>Challenges</a:t>
            </a:r>
            <a:endParaRPr dirty="0"/>
          </a:p>
          <a:p>
            <a:pPr marL="741553" lvl="1" indent="-284353">
              <a:buSzPts val="2400"/>
            </a:pPr>
            <a:r>
              <a:rPr lang="en-US" sz="2300" dirty="0">
                <a:solidFill>
                  <a:srgbClr val="000000"/>
                </a:solidFill>
              </a:rPr>
              <a:t>…lack of understanding of how to use analytics, competing business priorities, insufficient analytical skills, difficulty in getting good data and sharing information, and not understanding the benefits versus perceived costs of analytics studies.</a:t>
            </a:r>
            <a:endParaRPr sz="2300"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Business Analytics</a:t>
            </a:r>
          </a:p>
        </p:txBody>
      </p:sp>
      <p:sp>
        <p:nvSpPr>
          <p:cNvPr id="3" name="Text Placeholder 2"/>
          <p:cNvSpPr>
            <a:spLocks noGrp="1"/>
          </p:cNvSpPr>
          <p:nvPr>
            <p:ph type="body" idx="1"/>
          </p:nvPr>
        </p:nvSpPr>
        <p:spPr/>
        <p:txBody>
          <a:bodyPr/>
          <a:lstStyle/>
          <a:p>
            <a:r>
              <a:rPr lang="en-US" b="1" dirty="0"/>
              <a:t>Analytic Foundations</a:t>
            </a:r>
          </a:p>
          <a:p>
            <a:pPr lvl="1"/>
            <a:r>
              <a:rPr lang="en-US" dirty="0"/>
              <a:t>Business Intelligence (BI)</a:t>
            </a:r>
          </a:p>
          <a:p>
            <a:pPr lvl="1"/>
            <a:r>
              <a:rPr lang="en-US" dirty="0"/>
              <a:t>Information Systems (IS)</a:t>
            </a:r>
          </a:p>
          <a:p>
            <a:pPr lvl="1"/>
            <a:r>
              <a:rPr lang="en-US" dirty="0"/>
              <a:t>Statistics</a:t>
            </a:r>
          </a:p>
          <a:p>
            <a:pPr lvl="1"/>
            <a:r>
              <a:rPr lang="en-US" dirty="0"/>
              <a:t>Operations Research/Management Science (OR/MS)</a:t>
            </a:r>
          </a:p>
        </p:txBody>
      </p:sp>
    </p:spTree>
    <p:extLst>
      <p:ext uri="{BB962C8B-B14F-4D97-AF65-F5344CB8AC3E}">
        <p14:creationId xmlns:p14="http://schemas.microsoft.com/office/powerpoint/2010/main" val="1651925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Business Analytics</a:t>
            </a:r>
          </a:p>
        </p:txBody>
      </p:sp>
      <p:sp>
        <p:nvSpPr>
          <p:cNvPr id="3" name="Text Placeholder 2"/>
          <p:cNvSpPr>
            <a:spLocks noGrp="1"/>
          </p:cNvSpPr>
          <p:nvPr>
            <p:ph type="body" idx="1"/>
          </p:nvPr>
        </p:nvSpPr>
        <p:spPr/>
        <p:txBody>
          <a:bodyPr/>
          <a:lstStyle/>
          <a:p>
            <a:r>
              <a:rPr lang="en-US" b="1" dirty="0"/>
              <a:t>Modern Business Analytic</a:t>
            </a:r>
          </a:p>
          <a:p>
            <a:pPr lvl="1"/>
            <a:r>
              <a:rPr lang="en-US" dirty="0"/>
              <a:t>Data mining</a:t>
            </a:r>
          </a:p>
          <a:p>
            <a:pPr lvl="1"/>
            <a:r>
              <a:rPr lang="en-US" dirty="0"/>
              <a:t>Simulation and risk analysis</a:t>
            </a:r>
          </a:p>
          <a:p>
            <a:pPr lvl="1"/>
            <a:r>
              <a:rPr lang="en-US" dirty="0"/>
              <a:t>Decision Support Systems (DSS)</a:t>
            </a:r>
          </a:p>
          <a:p>
            <a:pPr lvl="1"/>
            <a:r>
              <a:rPr lang="en-US" dirty="0"/>
              <a:t>Visualization</a:t>
            </a:r>
          </a:p>
        </p:txBody>
      </p:sp>
    </p:spTree>
    <p:extLst>
      <p:ext uri="{BB962C8B-B14F-4D97-AF65-F5344CB8AC3E}">
        <p14:creationId xmlns:p14="http://schemas.microsoft.com/office/powerpoint/2010/main" val="1910425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6"/>
          <p:cNvSpPr txBox="1">
            <a:spLocks noGrp="1"/>
          </p:cNvSpPr>
          <p:nvPr>
            <p:ph type="title"/>
          </p:nvPr>
        </p:nvSpPr>
        <p:spPr>
          <a:xfrm>
            <a:off x="1981200" y="215372"/>
            <a:ext cx="8229600" cy="1097280"/>
          </a:xfrm>
          <a:prstGeom prst="rect">
            <a:avLst/>
          </a:prstGeom>
          <a:noFill/>
          <a:ln>
            <a:noFill/>
          </a:ln>
        </p:spPr>
        <p:txBody>
          <a:bodyPr spcFirstLastPara="1" vert="horz" wrap="square" lIns="0" tIns="91425" rIns="0" bIns="0" rtlCol="0" anchor="b" anchorCtr="0">
            <a:noAutofit/>
          </a:bodyPr>
          <a:lstStyle/>
          <a:p>
            <a:r>
              <a:rPr lang="en-US" dirty="0"/>
              <a:t>A Visual Perspective of Business Analytics</a:t>
            </a:r>
            <a:endParaRPr dirty="0"/>
          </a:p>
        </p:txBody>
      </p:sp>
      <p:pic>
        <p:nvPicPr>
          <p:cNvPr id="241" name="Google Shape;241;p26" descr="A Venn diagram has 3 overlapping circles, for statistics, business intelligence slash information systems, and modeling and optimization. Data mining is within both statistics and business intelligence slash information systems. Simulation and risk is within both statistics and modeling and optimization. The question, What if, is within both business intelligence slash information systems, and modeling and optimization. Visualization is within all three."/>
          <p:cNvPicPr preferRelativeResize="0"/>
          <p:nvPr/>
        </p:nvPicPr>
        <p:blipFill rotWithShape="1">
          <a:blip r:embed="rId3">
            <a:alphaModFix/>
          </a:blip>
          <a:srcRect/>
          <a:stretch/>
        </p:blipFill>
        <p:spPr>
          <a:xfrm>
            <a:off x="3019271" y="1610629"/>
            <a:ext cx="5926718" cy="38768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Support and Spreadsheet Technology</a:t>
            </a:r>
          </a:p>
        </p:txBody>
      </p:sp>
      <p:sp>
        <p:nvSpPr>
          <p:cNvPr id="3" name="Text Placeholder 2"/>
          <p:cNvSpPr>
            <a:spLocks noGrp="1"/>
          </p:cNvSpPr>
          <p:nvPr>
            <p:ph type="body" idx="1"/>
          </p:nvPr>
        </p:nvSpPr>
        <p:spPr/>
        <p:txBody>
          <a:bodyPr/>
          <a:lstStyle/>
          <a:p>
            <a:r>
              <a:rPr lang="en-US" sz="2400" b="1" dirty="0"/>
              <a:t>Commercial software</a:t>
            </a:r>
          </a:p>
          <a:p>
            <a:pPr lvl="1"/>
            <a:r>
              <a:rPr lang="en-US" sz="2400" dirty="0"/>
              <a:t>IBM Cognos Express</a:t>
            </a:r>
          </a:p>
          <a:p>
            <a:pPr lvl="1"/>
            <a:r>
              <a:rPr lang="en-US" sz="2400" dirty="0"/>
              <a:t>SAS Analytics</a:t>
            </a:r>
          </a:p>
          <a:p>
            <a:pPr lvl="1"/>
            <a:r>
              <a:rPr lang="en-US" sz="2400" dirty="0"/>
              <a:t>Tableau</a:t>
            </a:r>
          </a:p>
          <a:p>
            <a:r>
              <a:rPr lang="en-US" sz="2400" b="1" dirty="0"/>
              <a:t>Spreadsheets</a:t>
            </a:r>
          </a:p>
          <a:p>
            <a:pPr lvl="1"/>
            <a:r>
              <a:rPr lang="en-US" sz="2400" dirty="0"/>
              <a:t>Widely used</a:t>
            </a:r>
          </a:p>
          <a:p>
            <a:pPr lvl="1"/>
            <a:r>
              <a:rPr lang="en-US" sz="2400" dirty="0"/>
              <a:t>Effective for manipulating data and developing and solving models</a:t>
            </a:r>
          </a:p>
          <a:p>
            <a:pPr lvl="1"/>
            <a:r>
              <a:rPr lang="en-US" sz="2400" dirty="0"/>
              <a:t>Support powerful commercial add-ons</a:t>
            </a:r>
          </a:p>
          <a:p>
            <a:pPr lvl="1"/>
            <a:r>
              <a:rPr lang="en-US" sz="2400" dirty="0"/>
              <a:t>Facilitate communication of results</a:t>
            </a:r>
          </a:p>
          <a:p>
            <a:pPr lvl="1"/>
            <a:endParaRPr lang="en-US" sz="2400" dirty="0"/>
          </a:p>
        </p:txBody>
      </p:sp>
    </p:spTree>
    <p:extLst>
      <p:ext uri="{BB962C8B-B14F-4D97-AF65-F5344CB8AC3E}">
        <p14:creationId xmlns:p14="http://schemas.microsoft.com/office/powerpoint/2010/main" val="7931562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TotalTime>
  <Words>2306</Words>
  <Application>Microsoft Office PowerPoint</Application>
  <PresentationFormat>Widescreen</PresentationFormat>
  <Paragraphs>226</Paragraphs>
  <Slides>47</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Noto Sans Symbols</vt:lpstr>
      <vt:lpstr>Arial</vt:lpstr>
      <vt:lpstr>Calibri</vt:lpstr>
      <vt:lpstr>Trebuchet MS</vt:lpstr>
      <vt:lpstr>Wingdings 3</vt:lpstr>
      <vt:lpstr>Facet</vt:lpstr>
      <vt:lpstr>Data Analytics</vt:lpstr>
      <vt:lpstr>Business Analytics</vt:lpstr>
      <vt:lpstr>Examples of Applications</vt:lpstr>
      <vt:lpstr>Examples of Applications (continued)</vt:lpstr>
      <vt:lpstr>Impacts of Analytics</vt:lpstr>
      <vt:lpstr>Evolution of Business Analytics</vt:lpstr>
      <vt:lpstr>Evolution of Business Analytics</vt:lpstr>
      <vt:lpstr>A Visual Perspective of Business Analytics</vt:lpstr>
      <vt:lpstr>Software Support and Spreadsheet Technology</vt:lpstr>
      <vt:lpstr>Software Used in This Book</vt:lpstr>
      <vt:lpstr>Descriptive, Predictive, and Prescriptive Analytics</vt:lpstr>
      <vt:lpstr>Example 1.1: Retail Markdown Decisions</vt:lpstr>
      <vt:lpstr>Data for Business Analytics</vt:lpstr>
      <vt:lpstr>Examples of Data Sources and Uses</vt:lpstr>
      <vt:lpstr>Big Data</vt:lpstr>
      <vt:lpstr>Data Reliability and Validity</vt:lpstr>
      <vt:lpstr>Data Reliability and Validity Examples</vt:lpstr>
      <vt:lpstr>Data Reliability and Validity Examples</vt:lpstr>
      <vt:lpstr>Data Reliability and Validity Examples</vt:lpstr>
      <vt:lpstr>Models in Business Analytics</vt:lpstr>
      <vt:lpstr>Example 1.2: Three Forms of a Model</vt:lpstr>
      <vt:lpstr>Example 1.2 Continued</vt:lpstr>
      <vt:lpstr>Example 1.2 Continued</vt:lpstr>
      <vt:lpstr>Decision Models</vt:lpstr>
      <vt:lpstr>Nature of Decision Models</vt:lpstr>
      <vt:lpstr>Descriptive Models</vt:lpstr>
      <vt:lpstr>Example 1.3: Gasoline Usage Model</vt:lpstr>
      <vt:lpstr>Example 1.3 Continued</vt:lpstr>
      <vt:lpstr>Example 1.4: An Outsourcing Decision Model</vt:lpstr>
      <vt:lpstr>Example 1.4 Continued</vt:lpstr>
      <vt:lpstr>Predictive Models</vt:lpstr>
      <vt:lpstr>Example 1.5: A Sales-Promotion Decision Model</vt:lpstr>
      <vt:lpstr>Example 1.5 Model</vt:lpstr>
      <vt:lpstr>Prescriptive Models</vt:lpstr>
      <vt:lpstr>Example 1.6: A Prescriptive Pricing Model</vt:lpstr>
      <vt:lpstr>Model Assumptions</vt:lpstr>
      <vt:lpstr>Model Assumptions - Example</vt:lpstr>
      <vt:lpstr>Example 1.7: A Linear Demand Prediction Model</vt:lpstr>
      <vt:lpstr>Example 1.8: A Nonlinear Demand Prediction Model</vt:lpstr>
      <vt:lpstr>Uncertainty and Risk</vt:lpstr>
      <vt:lpstr>Problem Solving with Analytics</vt:lpstr>
      <vt:lpstr>Recognizing a Problem</vt:lpstr>
      <vt:lpstr>Defining the Problem</vt:lpstr>
      <vt:lpstr>Structuring the Problem</vt:lpstr>
      <vt:lpstr>Analyzing the Problem</vt:lpstr>
      <vt:lpstr>Interpreting Results and Making a Decision</vt:lpstr>
      <vt:lpstr>Implementing the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Michael Sivaram</dc:creator>
  <cp:lastModifiedBy>Michael Sivaram</cp:lastModifiedBy>
  <cp:revision>2</cp:revision>
  <dcterms:created xsi:type="dcterms:W3CDTF">2020-07-20T08:20:36Z</dcterms:created>
  <dcterms:modified xsi:type="dcterms:W3CDTF">2020-07-20T08:23:59Z</dcterms:modified>
</cp:coreProperties>
</file>