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  <Override PartName="/ppt/media/image33.jpeg" ContentType="image/jpeg"/>
  <Override PartName="/ppt/media/image34.jpeg" ContentType="image/jpeg"/>
  <Override PartName="/ppt/media/image35.jpeg" ContentType="image/jpeg"/>
  <Override PartName="/ppt/media/image36.jpeg" ContentType="image/jpeg"/>
  <Override PartName="/ppt/media/image37.jpeg" ContentType="image/jpeg"/>
  <Override PartName="/ppt/media/image38.jpeg" ContentType="image/jpeg"/>
  <Override PartName="/ppt/media/image39.jpeg" ContentType="image/jpeg"/>
  <Override PartName="/ppt/media/image40.jpeg" ContentType="image/jpeg"/>
  <Override PartName="/ppt/media/image41.jpeg" ContentType="image/jpeg"/>
  <Override PartName="/ppt/media/image42.jpeg" ContentType="image/jpeg"/>
  <Override PartName="/ppt/media/image43.jpeg" ContentType="image/jpeg"/>
  <Override PartName="/ppt/media/image44.jpeg" ContentType="image/jpeg"/>
  <Override PartName="/ppt/media/image45.jpeg" ContentType="image/jpeg"/>
  <Override PartName="/ppt/media/image46.jpeg" ContentType="image/jpeg"/>
  <Override PartName="/ppt/media/image47.jpeg" ContentType="image/jpeg"/>
  <Override PartName="/ppt/media/image48.jpeg" ContentType="image/jpeg"/>
  <Override PartName="/ppt/media/image49.jpeg" ContentType="image/jpeg"/>
  <Override PartName="/ppt/media/image50.jpeg" ContentType="image/jpeg"/>
  <Override PartName="/ppt/media/image51.jpeg" ContentType="image/jpeg"/>
  <Override PartName="/ppt/media/image52.jpeg" ContentType="image/jpeg"/>
  <Override PartName="/ppt/media/image53.jpeg" ContentType="image/jpeg"/>
  <Override PartName="/ppt/media/image54.jpeg" ContentType="image/jpeg"/>
  <Override PartName="/ppt/media/image55.jpeg" ContentType="image/jpeg"/>
  <Override PartName="/ppt/media/image56.jpeg" ContentType="image/jpeg"/>
  <Override PartName="/ppt/media/image57.jpeg" ContentType="image/jpeg"/>
  <Override PartName="/ppt/media/image58.jpeg" ContentType="image/jpeg"/>
  <Override PartName="/ppt/media/image59.jpeg" ContentType="image/jpeg"/>
  <Override PartName="/ppt/media/image60.jpeg" ContentType="image/jpeg"/>
  <Override PartName="/ppt/media/image61.jpeg" ContentType="image/jpeg"/>
  <Override PartName="/ppt/media/image62.jpeg" ContentType="image/jpeg"/>
  <Override PartName="/ppt/media/image63.jpeg" ContentType="image/jpeg"/>
  <Override PartName="/ppt/media/image64.jpeg" ContentType="image/jpeg"/>
  <Override PartName="/ppt/media/image65.jpeg" ContentType="image/jpeg"/>
  <Override PartName="/ppt/media/image66.jpeg" ContentType="image/jpeg"/>
  <Override PartName="/ppt/media/image67.jpeg" ContentType="image/jpeg"/>
  <Override PartName="/ppt/media/image68.jpeg" ContentType="image/jpeg"/>
  <Override PartName="/ppt/media/image69.jpeg" ContentType="image/jpeg"/>
  <Override PartName="/ppt/media/image70.jpeg" ContentType="image/jpeg"/>
  <Override PartName="/ppt/media/image71.jpeg" ContentType="image/jpeg"/>
  <Override PartName="/ppt/media/image72.jpeg" ContentType="image/jpeg"/>
  <Override PartName="/ppt/media/image73.jpeg" ContentType="image/jpeg"/>
  <Override PartName="/ppt/media/image74.jpeg" ContentType="image/jpeg"/>
  <Override PartName="/ppt/media/image75.jpeg" ContentType="image/jpeg"/>
  <Override PartName="/ppt/media/image76.jpeg" ContentType="image/jpeg"/>
  <Override PartName="/ppt/media/image77.jpeg" ContentType="image/jpeg"/>
  <Override PartName="/ppt/media/image78.jpeg" ContentType="image/jpeg"/>
  <Override PartName="/ppt/media/image79.jpeg" ContentType="image/jpeg"/>
  <Override PartName="/ppt/media/image80.jpeg" ContentType="image/jpeg"/>
  <Override PartName="/ppt/media/image8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0058400" cy="7772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754380" y="2409444"/>
            <a:ext cx="8549641" cy="1632205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08760" y="4352544"/>
            <a:ext cx="7040881" cy="194310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2822700" y="3047490"/>
            <a:ext cx="5824856" cy="8483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765301" y="2028188"/>
            <a:ext cx="8527796" cy="358711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2822700" y="3047490"/>
            <a:ext cx="5824856" cy="8483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765301" y="2028188"/>
            <a:ext cx="8527796" cy="358711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2822700" y="3047490"/>
            <a:ext cx="5824856" cy="8483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502919" y="1787651"/>
            <a:ext cx="4375405" cy="512978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bk object 16"/>
          <p:cNvSpPr/>
          <p:nvPr/>
        </p:nvSpPr>
        <p:spPr>
          <a:xfrm>
            <a:off x="739140" y="6853428"/>
            <a:ext cx="1019556" cy="2415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itle Text"/>
          <p:cNvSpPr txBox="1"/>
          <p:nvPr>
            <p:ph type="title"/>
          </p:nvPr>
        </p:nvSpPr>
        <p:spPr>
          <a:xfrm>
            <a:off x="2822700" y="3047490"/>
            <a:ext cx="5824856" cy="848361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02920" y="311255"/>
            <a:ext cx="9052560" cy="1502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02920" y="1813559"/>
            <a:ext cx="9052560" cy="595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indent="25400">
              <a:spcBef>
                <a:spcPts val="100"/>
              </a:spcBef>
              <a:defRPr b="1"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300" u="none">
          <a:solidFill>
            <a:srgbClr val="FFFFFF"/>
          </a:solidFill>
          <a:uFillTx/>
          <a:latin typeface="Segoe UI Semibold"/>
          <a:ea typeface="Segoe UI Semibold"/>
          <a:cs typeface="Segoe UI Semibold"/>
          <a:sym typeface="Segoe UI Semibold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2540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b="1" baseline="0" cap="none" i="0" spc="-4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eg"/><Relationship Id="rId3" Type="http://schemas.openxmlformats.org/officeDocument/2006/relationships/image" Target="../media/image15.pn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16.png"/><Relationship Id="rId7" Type="http://schemas.openxmlformats.org/officeDocument/2006/relationships/image" Target="../media/image33.jpeg"/><Relationship Id="rId8" Type="http://schemas.openxmlformats.org/officeDocument/2006/relationships/image" Target="../media/image34.jpeg"/><Relationship Id="rId9" Type="http://schemas.openxmlformats.org/officeDocument/2006/relationships/image" Target="../media/image35.jpe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36.jpeg"/><Relationship Id="rId14" Type="http://schemas.openxmlformats.org/officeDocument/2006/relationships/image" Target="../media/image37.jpeg"/><Relationship Id="rId15" Type="http://schemas.openxmlformats.org/officeDocument/2006/relationships/image" Target="../media/image20.png"/><Relationship Id="rId16" Type="http://schemas.openxmlformats.org/officeDocument/2006/relationships/image" Target="../media/image38.jpeg"/><Relationship Id="rId17" Type="http://schemas.openxmlformats.org/officeDocument/2006/relationships/image" Target="../media/image39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3" Type="http://schemas.openxmlformats.org/officeDocument/2006/relationships/image" Target="../media/image41.jpeg"/><Relationship Id="rId4" Type="http://schemas.openxmlformats.org/officeDocument/2006/relationships/image" Target="../media/image42.jpeg"/><Relationship Id="rId5" Type="http://schemas.openxmlformats.org/officeDocument/2006/relationships/image" Target="../media/image43.jpeg"/><Relationship Id="rId6" Type="http://schemas.openxmlformats.org/officeDocument/2006/relationships/image" Target="../media/image44.jpeg"/><Relationship Id="rId7" Type="http://schemas.openxmlformats.org/officeDocument/2006/relationships/image" Target="../media/image45.jpeg"/><Relationship Id="rId8" Type="http://schemas.openxmlformats.org/officeDocument/2006/relationships/image" Target="../media/image46.jpeg"/><Relationship Id="rId9" Type="http://schemas.openxmlformats.org/officeDocument/2006/relationships/image" Target="../media/image47.jpeg"/><Relationship Id="rId10" Type="http://schemas.openxmlformats.org/officeDocument/2006/relationships/image" Target="../media/image48.jpeg"/><Relationship Id="rId11" Type="http://schemas.openxmlformats.org/officeDocument/2006/relationships/image" Target="../media/image49.jpeg"/><Relationship Id="rId12" Type="http://schemas.openxmlformats.org/officeDocument/2006/relationships/image" Target="../media/image50.jpeg"/><Relationship Id="rId13" Type="http://schemas.openxmlformats.org/officeDocument/2006/relationships/image" Target="../media/image5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41.jpe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52.jpeg"/><Relationship Id="rId7" Type="http://schemas.openxmlformats.org/officeDocument/2006/relationships/image" Target="../media/image53.jpe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48.jpeg"/><Relationship Id="rId11" Type="http://schemas.openxmlformats.org/officeDocument/2006/relationships/image" Target="../media/image49.jpeg"/><Relationship Id="rId12" Type="http://schemas.openxmlformats.org/officeDocument/2006/relationships/image" Target="../media/image26.png"/><Relationship Id="rId13" Type="http://schemas.openxmlformats.org/officeDocument/2006/relationships/image" Target="../media/image5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Relationship Id="rId3" Type="http://schemas.openxmlformats.org/officeDocument/2006/relationships/image" Target="../media/image27.png"/><Relationship Id="rId4" Type="http://schemas.openxmlformats.org/officeDocument/2006/relationships/image" Target="../media/image42.jpeg"/><Relationship Id="rId5" Type="http://schemas.openxmlformats.org/officeDocument/2006/relationships/image" Target="../media/image23.png"/><Relationship Id="rId6" Type="http://schemas.openxmlformats.org/officeDocument/2006/relationships/image" Target="../media/image52.jpeg"/><Relationship Id="rId7" Type="http://schemas.openxmlformats.org/officeDocument/2006/relationships/image" Target="../media/image53.jpeg"/><Relationship Id="rId8" Type="http://schemas.openxmlformats.org/officeDocument/2006/relationships/image" Target="../media/image46.jpeg"/><Relationship Id="rId9" Type="http://schemas.openxmlformats.org/officeDocument/2006/relationships/image" Target="../media/image25.png"/><Relationship Id="rId10" Type="http://schemas.openxmlformats.org/officeDocument/2006/relationships/image" Target="../media/image28.png"/><Relationship Id="rId11" Type="http://schemas.openxmlformats.org/officeDocument/2006/relationships/image" Target="../media/image29.png"/><Relationship Id="rId12" Type="http://schemas.openxmlformats.org/officeDocument/2006/relationships/image" Target="../media/image26.png"/><Relationship Id="rId13" Type="http://schemas.openxmlformats.org/officeDocument/2006/relationships/image" Target="../media/image30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5.jpeg"/><Relationship Id="rId6" Type="http://schemas.openxmlformats.org/officeDocument/2006/relationships/image" Target="../media/image54.jpeg"/><Relationship Id="rId7" Type="http://schemas.openxmlformats.org/officeDocument/2006/relationships/image" Target="../media/image55.jpeg"/><Relationship Id="rId8" Type="http://schemas.openxmlformats.org/officeDocument/2006/relationships/image" Target="../media/image56.jpeg"/><Relationship Id="rId9" Type="http://schemas.openxmlformats.org/officeDocument/2006/relationships/image" Target="../media/image57.jpeg"/><Relationship Id="rId10" Type="http://schemas.openxmlformats.org/officeDocument/2006/relationships/image" Target="../media/image58.jpeg"/><Relationship Id="rId11" Type="http://schemas.openxmlformats.org/officeDocument/2006/relationships/image" Target="../media/image1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jpeg"/><Relationship Id="rId3" Type="http://schemas.openxmlformats.org/officeDocument/2006/relationships/image" Target="../media/image33.png"/><Relationship Id="rId4" Type="http://schemas.openxmlformats.org/officeDocument/2006/relationships/image" Target="../media/image60.jpeg"/><Relationship Id="rId5" Type="http://schemas.openxmlformats.org/officeDocument/2006/relationships/image" Target="../media/image61.jpeg"/><Relationship Id="rId6" Type="http://schemas.openxmlformats.org/officeDocument/2006/relationships/image" Target="../media/image34.png"/><Relationship Id="rId7" Type="http://schemas.openxmlformats.org/officeDocument/2006/relationships/image" Target="../media/image62.jpeg"/><Relationship Id="rId8" Type="http://schemas.openxmlformats.org/officeDocument/2006/relationships/image" Target="../media/image63.jpe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64.jpeg"/><Relationship Id="rId16" Type="http://schemas.openxmlformats.org/officeDocument/2006/relationships/image" Target="../media/image41.png"/><Relationship Id="rId17" Type="http://schemas.openxmlformats.org/officeDocument/2006/relationships/image" Target="../media/image65.jpe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66.jpeg"/><Relationship Id="rId21" Type="http://schemas.openxmlformats.org/officeDocument/2006/relationships/image" Target="../media/image44.png"/><Relationship Id="rId22" Type="http://schemas.openxmlformats.org/officeDocument/2006/relationships/image" Target="../media/image4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67.jpeg"/><Relationship Id="rId6" Type="http://schemas.openxmlformats.org/officeDocument/2006/relationships/image" Target="../media/image54.jpeg"/><Relationship Id="rId7" Type="http://schemas.openxmlformats.org/officeDocument/2006/relationships/image" Target="../media/image7.jpeg"/><Relationship Id="rId8" Type="http://schemas.openxmlformats.org/officeDocument/2006/relationships/image" Target="../media/image57.jpeg"/><Relationship Id="rId9" Type="http://schemas.openxmlformats.org/officeDocument/2006/relationships/image" Target="../media/image58.jpeg"/><Relationship Id="rId10" Type="http://schemas.openxmlformats.org/officeDocument/2006/relationships/image" Target="../media/image68.jpeg"/><Relationship Id="rId11" Type="http://schemas.openxmlformats.org/officeDocument/2006/relationships/image" Target="../media/image8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jpe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70.jpe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71.jpe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72.jpeg"/><Relationship Id="rId14" Type="http://schemas.openxmlformats.org/officeDocument/2006/relationships/image" Target="../media/image73.jpeg"/><Relationship Id="rId15" Type="http://schemas.openxmlformats.org/officeDocument/2006/relationships/image" Target="../media/image74.jpe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75.jpeg"/><Relationship Id="rId19" Type="http://schemas.openxmlformats.org/officeDocument/2006/relationships/image" Target="../media/image76.jpeg"/><Relationship Id="rId20" Type="http://schemas.openxmlformats.org/officeDocument/2006/relationships/image" Target="../media/image43.png"/><Relationship Id="rId21" Type="http://schemas.openxmlformats.org/officeDocument/2006/relationships/image" Target="../media/image42.png"/><Relationship Id="rId22" Type="http://schemas.openxmlformats.org/officeDocument/2006/relationships/image" Target="../media/image58.png"/><Relationship Id="rId23" Type="http://schemas.openxmlformats.org/officeDocument/2006/relationships/image" Target="../media/image5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7.jpeg"/><Relationship Id="rId6" Type="http://schemas.openxmlformats.org/officeDocument/2006/relationships/image" Target="../media/image6.jpeg"/><Relationship Id="rId7" Type="http://schemas.openxmlformats.org/officeDocument/2006/relationships/image" Target="../media/image55.jpeg"/><Relationship Id="rId8" Type="http://schemas.openxmlformats.org/officeDocument/2006/relationships/image" Target="../media/image68.jpeg"/><Relationship Id="rId9" Type="http://schemas.openxmlformats.org/officeDocument/2006/relationships/image" Target="../media/image56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jpeg"/><Relationship Id="rId3" Type="http://schemas.openxmlformats.org/officeDocument/2006/relationships/image" Target="../media/image6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8.jpe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79.jpeg"/><Relationship Id="rId6" Type="http://schemas.openxmlformats.org/officeDocument/2006/relationships/image" Target="../media/image6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0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0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1.png"/><Relationship Id="rId7" Type="http://schemas.openxmlformats.org/officeDocument/2006/relationships/image" Target="../media/image15.jpeg"/><Relationship Id="rId8" Type="http://schemas.openxmlformats.org/officeDocument/2006/relationships/image" Target="../media/image16.jpeg"/><Relationship Id="rId9" Type="http://schemas.openxmlformats.org/officeDocument/2006/relationships/image" Target="../media/image17.jpeg"/><Relationship Id="rId10" Type="http://schemas.openxmlformats.org/officeDocument/2006/relationships/image" Target="../media/image18.jpeg"/><Relationship Id="rId11" Type="http://schemas.openxmlformats.org/officeDocument/2006/relationships/image" Target="../media/image19.jpeg"/><Relationship Id="rId12" Type="http://schemas.openxmlformats.org/officeDocument/2006/relationships/image" Target="../media/image20.jpeg"/><Relationship Id="rId13" Type="http://schemas.openxmlformats.org/officeDocument/2006/relationships/image" Target="../media/image21.jpeg"/><Relationship Id="rId14" Type="http://schemas.openxmlformats.org/officeDocument/2006/relationships/image" Target="../media/image22.jpe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2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3" Type="http://schemas.openxmlformats.org/officeDocument/2006/relationships/image" Target="../media/image10.png"/><Relationship Id="rId4" Type="http://schemas.openxmlformats.org/officeDocument/2006/relationships/image" Target="../media/image13.jpeg"/><Relationship Id="rId5" Type="http://schemas.openxmlformats.org/officeDocument/2006/relationships/image" Target="../media/image14.jpeg"/><Relationship Id="rId6" Type="http://schemas.openxmlformats.org/officeDocument/2006/relationships/image" Target="../media/image11.png"/><Relationship Id="rId7" Type="http://schemas.openxmlformats.org/officeDocument/2006/relationships/image" Target="../media/image15.jpeg"/><Relationship Id="rId8" Type="http://schemas.openxmlformats.org/officeDocument/2006/relationships/image" Target="../media/image24.jpeg"/><Relationship Id="rId9" Type="http://schemas.openxmlformats.org/officeDocument/2006/relationships/image" Target="../media/image17.jpeg"/><Relationship Id="rId10" Type="http://schemas.openxmlformats.org/officeDocument/2006/relationships/image" Target="../media/image25.jpeg"/><Relationship Id="rId11" Type="http://schemas.openxmlformats.org/officeDocument/2006/relationships/image" Target="../media/image19.jpeg"/><Relationship Id="rId12" Type="http://schemas.openxmlformats.org/officeDocument/2006/relationships/image" Target="../media/image20.jpeg"/><Relationship Id="rId13" Type="http://schemas.openxmlformats.org/officeDocument/2006/relationships/image" Target="../media/image26.jpeg"/><Relationship Id="rId14" Type="http://schemas.openxmlformats.org/officeDocument/2006/relationships/image" Target="../media/image22.jpe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23.jpeg"/><Relationship Id="rId19" Type="http://schemas.openxmlformats.org/officeDocument/2006/relationships/image" Target="../media/image27.jpeg"/><Relationship Id="rId20" Type="http://schemas.openxmlformats.org/officeDocument/2006/relationships/image" Target="../media/image28.jpeg"/><Relationship Id="rId21" Type="http://schemas.openxmlformats.org/officeDocument/2006/relationships/image" Target="../media/image2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object 3"/>
          <p:cNvSpPr txBox="1"/>
          <p:nvPr>
            <p:ph type="ctrTitle"/>
          </p:nvPr>
        </p:nvSpPr>
        <p:spPr>
          <a:xfrm>
            <a:off x="906780" y="1876044"/>
            <a:ext cx="8549641" cy="1632205"/>
          </a:xfrm>
          <a:prstGeom prst="rect">
            <a:avLst/>
          </a:prstGeom>
        </p:spPr>
        <p:txBody>
          <a:bodyPr/>
          <a:lstStyle>
            <a:lvl1pPr indent="12700" algn="ctr">
              <a:spcBef>
                <a:spcPts val="100"/>
              </a:spcBef>
              <a:defRPr b="0" sz="5400">
                <a:solidFill>
                  <a:schemeClr val="accent1">
                    <a:satOff val="-4409"/>
                    <a:lumOff val="-10509"/>
                  </a:schemeClr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</a:t>
            </a:r>
          </a:p>
        </p:txBody>
      </p:sp>
      <p:sp>
        <p:nvSpPr>
          <p:cNvPr id="66" name="object 4"/>
          <p:cNvSpPr txBox="1"/>
          <p:nvPr/>
        </p:nvSpPr>
        <p:spPr>
          <a:xfrm>
            <a:off x="2822701" y="3889247"/>
            <a:ext cx="5850255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10" sz="36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endParaRPr spc="7" sz="2800"/>
          </a:p>
          <a:p>
            <a:pPr indent="12700">
              <a:defRPr b="1" spc="10" sz="3600">
                <a:solidFill>
                  <a:srgbClr val="FFFFFF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C</a:t>
            </a:r>
            <a:r>
              <a:rPr sz="2800"/>
              <a:t>ASE</a:t>
            </a:r>
            <a:r>
              <a:rPr spc="200" sz="2800"/>
              <a:t> </a:t>
            </a:r>
            <a:r>
              <a:t>S</a:t>
            </a:r>
            <a:r>
              <a:rPr sz="2800"/>
              <a:t>TUDIES</a:t>
            </a:r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8539" y="3197097"/>
            <a:ext cx="5326122" cy="27654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object 2"/>
          <p:cNvSpPr txBox="1"/>
          <p:nvPr>
            <p:ph type="title"/>
          </p:nvPr>
        </p:nvSpPr>
        <p:spPr>
          <a:xfrm>
            <a:off x="737107" y="266388"/>
            <a:ext cx="8804752" cy="994341"/>
          </a:xfrm>
          <a:prstGeom prst="rect">
            <a:avLst/>
          </a:prstGeom>
        </p:spPr>
        <p:txBody>
          <a:bodyPr/>
          <a:lstStyle>
            <a:lvl1pPr indent="6095" defTabSz="438911">
              <a:defRPr b="0" spc="-140" sz="3936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Non-Relational Reference Architecture</a:t>
            </a:r>
          </a:p>
        </p:txBody>
      </p:sp>
      <p:sp>
        <p:nvSpPr>
          <p:cNvPr id="526" name="object 3"/>
          <p:cNvSpPr txBox="1"/>
          <p:nvPr/>
        </p:nvSpPr>
        <p:spPr>
          <a:xfrm>
            <a:off x="9183878" y="6877174"/>
            <a:ext cx="18542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10</a:t>
            </a:r>
          </a:p>
        </p:txBody>
      </p:sp>
      <p:grpSp>
        <p:nvGrpSpPr>
          <p:cNvPr id="529" name="object 4"/>
          <p:cNvGrpSpPr/>
          <p:nvPr/>
        </p:nvGrpSpPr>
        <p:grpSpPr>
          <a:xfrm>
            <a:off x="7543038" y="1720595"/>
            <a:ext cx="1450087" cy="4832605"/>
            <a:chOff x="0" y="0"/>
            <a:chExt cx="1450086" cy="4832604"/>
          </a:xfrm>
        </p:grpSpPr>
        <p:sp>
          <p:nvSpPr>
            <p:cNvPr id="527" name="Shape"/>
            <p:cNvSpPr/>
            <p:nvPr/>
          </p:nvSpPr>
          <p:spPr>
            <a:xfrm>
              <a:off x="0" y="0"/>
              <a:ext cx="1450087" cy="483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3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3"/>
                  </a:lnTo>
                  <a:lnTo>
                    <a:pt x="34" y="21600"/>
                  </a:lnTo>
                  <a:lnTo>
                    <a:pt x="79" y="21600"/>
                  </a:lnTo>
                  <a:lnTo>
                    <a:pt x="79" y="41"/>
                  </a:lnTo>
                  <a:lnTo>
                    <a:pt x="148" y="20"/>
                  </a:lnTo>
                  <a:lnTo>
                    <a:pt x="148" y="41"/>
                  </a:lnTo>
                  <a:lnTo>
                    <a:pt x="21452" y="41"/>
                  </a:lnTo>
                  <a:lnTo>
                    <a:pt x="21452" y="20"/>
                  </a:lnTo>
                  <a:lnTo>
                    <a:pt x="21521" y="41"/>
                  </a:lnTo>
                  <a:lnTo>
                    <a:pt x="21521" y="21600"/>
                  </a:lnTo>
                  <a:lnTo>
                    <a:pt x="21566" y="21600"/>
                  </a:lnTo>
                  <a:lnTo>
                    <a:pt x="21600" y="21593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8" name="Shape"/>
            <p:cNvSpPr/>
            <p:nvPr/>
          </p:nvSpPr>
          <p:spPr>
            <a:xfrm>
              <a:off x="5333" y="4572"/>
              <a:ext cx="1439419" cy="482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0"/>
                  </a:moveTo>
                  <a:lnTo>
                    <a:pt x="69" y="0"/>
                  </a:lnTo>
                  <a:lnTo>
                    <a:pt x="0" y="20"/>
                  </a:lnTo>
                  <a:lnTo>
                    <a:pt x="69" y="20"/>
                  </a:lnTo>
                  <a:close/>
                  <a:moveTo>
                    <a:pt x="69" y="21559"/>
                  </a:moveTo>
                  <a:lnTo>
                    <a:pt x="69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69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32" name="object 5"/>
          <p:cNvGrpSpPr/>
          <p:nvPr/>
        </p:nvGrpSpPr>
        <p:grpSpPr>
          <a:xfrm>
            <a:off x="5918453" y="1722882"/>
            <a:ext cx="1449326" cy="4832605"/>
            <a:chOff x="0" y="0"/>
            <a:chExt cx="1449325" cy="4832604"/>
          </a:xfrm>
        </p:grpSpPr>
        <p:sp>
          <p:nvSpPr>
            <p:cNvPr id="530" name="Shape"/>
            <p:cNvSpPr/>
            <p:nvPr/>
          </p:nvSpPr>
          <p:spPr>
            <a:xfrm>
              <a:off x="0" y="0"/>
              <a:ext cx="1449326" cy="483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7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1"/>
                  </a:lnTo>
                  <a:lnTo>
                    <a:pt x="136" y="20"/>
                  </a:lnTo>
                  <a:lnTo>
                    <a:pt x="136" y="41"/>
                  </a:lnTo>
                  <a:lnTo>
                    <a:pt x="21452" y="41"/>
                  </a:lnTo>
                  <a:lnTo>
                    <a:pt x="21452" y="20"/>
                  </a:lnTo>
                  <a:lnTo>
                    <a:pt x="21532" y="41"/>
                  </a:lnTo>
                  <a:lnTo>
                    <a:pt x="21532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1" name="Shape"/>
            <p:cNvSpPr/>
            <p:nvPr/>
          </p:nvSpPr>
          <p:spPr>
            <a:xfrm>
              <a:off x="4572" y="4572"/>
              <a:ext cx="1440182" cy="482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0"/>
                  </a:moveTo>
                  <a:lnTo>
                    <a:pt x="69" y="0"/>
                  </a:lnTo>
                  <a:lnTo>
                    <a:pt x="0" y="20"/>
                  </a:lnTo>
                  <a:lnTo>
                    <a:pt x="69" y="20"/>
                  </a:lnTo>
                  <a:close/>
                  <a:moveTo>
                    <a:pt x="69" y="21559"/>
                  </a:moveTo>
                  <a:lnTo>
                    <a:pt x="69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69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20" y="21600"/>
                  </a:lnTo>
                  <a:lnTo>
                    <a:pt x="21520" y="21580"/>
                  </a:lnTo>
                  <a:lnTo>
                    <a:pt x="21600" y="21559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0"/>
                  </a:moveTo>
                  <a:lnTo>
                    <a:pt x="21520" y="0"/>
                  </a:lnTo>
                  <a:lnTo>
                    <a:pt x="21520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20" y="20"/>
                  </a:lnTo>
                  <a:lnTo>
                    <a:pt x="21520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20" y="21580"/>
                  </a:lnTo>
                  <a:lnTo>
                    <a:pt x="2152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33" name="object 6"/>
          <p:cNvSpPr/>
          <p:nvPr/>
        </p:nvSpPr>
        <p:spPr>
          <a:xfrm>
            <a:off x="7721344" y="5468110"/>
            <a:ext cx="1079757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4" name="object 7"/>
          <p:cNvSpPr txBox="1"/>
          <p:nvPr/>
        </p:nvSpPr>
        <p:spPr>
          <a:xfrm>
            <a:off x="7842756" y="6016117"/>
            <a:ext cx="94743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Web</a:t>
            </a:r>
            <a:r>
              <a:rPr spc="-45"/>
              <a:t> </a:t>
            </a:r>
            <a:r>
              <a:t>Services</a:t>
            </a:r>
          </a:p>
        </p:txBody>
      </p:sp>
      <p:sp>
        <p:nvSpPr>
          <p:cNvPr id="535" name="object 8"/>
          <p:cNvSpPr/>
          <p:nvPr/>
        </p:nvSpPr>
        <p:spPr>
          <a:xfrm>
            <a:off x="7722106" y="4388358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6" name="object 9"/>
          <p:cNvSpPr txBox="1"/>
          <p:nvPr/>
        </p:nvSpPr>
        <p:spPr>
          <a:xfrm>
            <a:off x="8014207" y="4816727"/>
            <a:ext cx="60453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2384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Mobile  </a:t>
            </a:r>
            <a:r>
              <a:rPr spc="-4"/>
              <a:t>Devices</a:t>
            </a:r>
          </a:p>
        </p:txBody>
      </p:sp>
      <p:sp>
        <p:nvSpPr>
          <p:cNvPr id="537" name="object 10"/>
          <p:cNvSpPr/>
          <p:nvPr/>
        </p:nvSpPr>
        <p:spPr>
          <a:xfrm>
            <a:off x="7726680" y="3308603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38" name="object 11"/>
          <p:cNvSpPr txBox="1"/>
          <p:nvPr/>
        </p:nvSpPr>
        <p:spPr>
          <a:xfrm>
            <a:off x="7998972" y="3736974"/>
            <a:ext cx="635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98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Native  </a:t>
            </a:r>
            <a:r>
              <a:rPr spc="-9"/>
              <a:t>Desktop</a:t>
            </a:r>
          </a:p>
        </p:txBody>
      </p:sp>
      <p:sp>
        <p:nvSpPr>
          <p:cNvPr id="539" name="object 12"/>
          <p:cNvSpPr/>
          <p:nvPr/>
        </p:nvSpPr>
        <p:spPr>
          <a:xfrm>
            <a:off x="7722868" y="2228850"/>
            <a:ext cx="1079756" cy="90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0" name="object 13"/>
          <p:cNvSpPr txBox="1"/>
          <p:nvPr/>
        </p:nvSpPr>
        <p:spPr>
          <a:xfrm>
            <a:off x="7974580" y="2657220"/>
            <a:ext cx="729529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460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Web  Browsers</a:t>
            </a:r>
          </a:p>
        </p:txBody>
      </p:sp>
      <p:sp>
        <p:nvSpPr>
          <p:cNvPr id="541" name="object 14"/>
          <p:cNvSpPr/>
          <p:nvPr/>
        </p:nvSpPr>
        <p:spPr>
          <a:xfrm>
            <a:off x="6108953" y="5468110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6" y="80"/>
                </a:lnTo>
                <a:lnTo>
                  <a:pt x="20762" y="0"/>
                </a:lnTo>
                <a:lnTo>
                  <a:pt x="854" y="0"/>
                </a:lnTo>
                <a:lnTo>
                  <a:pt x="521" y="80"/>
                </a:lnTo>
                <a:lnTo>
                  <a:pt x="250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50" y="21303"/>
                </a:lnTo>
                <a:lnTo>
                  <a:pt x="521" y="21520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2" name="object 15"/>
          <p:cNvSpPr txBox="1"/>
          <p:nvPr/>
        </p:nvSpPr>
        <p:spPr>
          <a:xfrm>
            <a:off x="6331710" y="5896482"/>
            <a:ext cx="81483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2384" marR="5080" indent="-20318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Advanced  Analytics</a:t>
            </a:r>
          </a:p>
        </p:txBody>
      </p:sp>
      <p:sp>
        <p:nvSpPr>
          <p:cNvPr id="543" name="object 16"/>
          <p:cNvSpPr/>
          <p:nvPr/>
        </p:nvSpPr>
        <p:spPr>
          <a:xfrm>
            <a:off x="6100571" y="3307841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5" y="624"/>
                </a:lnTo>
                <a:lnTo>
                  <a:pt x="21358" y="299"/>
                </a:lnTo>
                <a:lnTo>
                  <a:pt x="21092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9"/>
                </a:lnTo>
                <a:lnTo>
                  <a:pt x="65" y="624"/>
                </a:lnTo>
                <a:lnTo>
                  <a:pt x="0" y="1023"/>
                </a:lnTo>
                <a:lnTo>
                  <a:pt x="0" y="20595"/>
                </a:lnTo>
                <a:lnTo>
                  <a:pt x="65" y="20983"/>
                </a:lnTo>
                <a:lnTo>
                  <a:pt x="242" y="21303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92" y="21520"/>
                </a:lnTo>
                <a:lnTo>
                  <a:pt x="21358" y="21303"/>
                </a:lnTo>
                <a:lnTo>
                  <a:pt x="21535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4" name="object 17"/>
          <p:cNvSpPr txBox="1"/>
          <p:nvPr/>
        </p:nvSpPr>
        <p:spPr>
          <a:xfrm>
            <a:off x="6244082" y="3855847"/>
            <a:ext cx="79946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Map</a:t>
            </a:r>
            <a:r>
              <a:rPr spc="-39"/>
              <a:t> </a:t>
            </a:r>
            <a:r>
              <a:t>Reduce</a:t>
            </a:r>
          </a:p>
        </p:txBody>
      </p:sp>
      <p:sp>
        <p:nvSpPr>
          <p:cNvPr id="545" name="object 18"/>
          <p:cNvSpPr/>
          <p:nvPr/>
        </p:nvSpPr>
        <p:spPr>
          <a:xfrm>
            <a:off x="6107429" y="2228850"/>
            <a:ext cx="1079756" cy="90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6" name="object 19"/>
          <p:cNvSpPr txBox="1"/>
          <p:nvPr/>
        </p:nvSpPr>
        <p:spPr>
          <a:xfrm>
            <a:off x="6329422" y="2657220"/>
            <a:ext cx="81941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5588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Query &amp;  Reporting</a:t>
            </a:r>
          </a:p>
        </p:txBody>
      </p:sp>
      <p:sp>
        <p:nvSpPr>
          <p:cNvPr id="547" name="object 20"/>
          <p:cNvSpPr/>
          <p:nvPr/>
        </p:nvSpPr>
        <p:spPr>
          <a:xfrm>
            <a:off x="6100571" y="4388358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5" y="609"/>
                </a:lnTo>
                <a:lnTo>
                  <a:pt x="21358" y="290"/>
                </a:lnTo>
                <a:lnTo>
                  <a:pt x="21092" y="77"/>
                </a:lnTo>
                <a:lnTo>
                  <a:pt x="20761" y="0"/>
                </a:lnTo>
                <a:lnTo>
                  <a:pt x="839" y="0"/>
                </a:lnTo>
                <a:lnTo>
                  <a:pt x="508" y="77"/>
                </a:lnTo>
                <a:lnTo>
                  <a:pt x="242" y="290"/>
                </a:lnTo>
                <a:lnTo>
                  <a:pt x="65" y="609"/>
                </a:lnTo>
                <a:lnTo>
                  <a:pt x="0" y="1005"/>
                </a:lnTo>
                <a:lnTo>
                  <a:pt x="0" y="20577"/>
                </a:lnTo>
                <a:lnTo>
                  <a:pt x="65" y="20976"/>
                </a:lnTo>
                <a:lnTo>
                  <a:pt x="242" y="21301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92" y="21520"/>
                </a:lnTo>
                <a:lnTo>
                  <a:pt x="21358" y="21301"/>
                </a:lnTo>
                <a:lnTo>
                  <a:pt x="21535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48" name="object 21"/>
          <p:cNvSpPr txBox="1"/>
          <p:nvPr/>
        </p:nvSpPr>
        <p:spPr>
          <a:xfrm>
            <a:off x="6163309" y="4927218"/>
            <a:ext cx="95440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Search</a:t>
            </a:r>
            <a:r>
              <a:rPr spc="-19"/>
              <a:t> </a:t>
            </a:r>
            <a:r>
              <a:t>Engines</a:t>
            </a:r>
          </a:p>
        </p:txBody>
      </p:sp>
      <p:sp>
        <p:nvSpPr>
          <p:cNvPr id="549" name="object 22"/>
          <p:cNvSpPr/>
          <p:nvPr/>
        </p:nvSpPr>
        <p:spPr>
          <a:xfrm>
            <a:off x="4484370" y="3310890"/>
            <a:ext cx="1078993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2" y="290"/>
                </a:lnTo>
                <a:lnTo>
                  <a:pt x="21085" y="77"/>
                </a:lnTo>
                <a:lnTo>
                  <a:pt x="20761" y="0"/>
                </a:lnTo>
                <a:lnTo>
                  <a:pt x="839" y="0"/>
                </a:lnTo>
                <a:lnTo>
                  <a:pt x="508" y="77"/>
                </a:lnTo>
                <a:lnTo>
                  <a:pt x="242" y="290"/>
                </a:lnTo>
                <a:lnTo>
                  <a:pt x="65" y="610"/>
                </a:lnTo>
                <a:lnTo>
                  <a:pt x="0" y="1006"/>
                </a:lnTo>
                <a:lnTo>
                  <a:pt x="0" y="20594"/>
                </a:lnTo>
                <a:lnTo>
                  <a:pt x="65" y="20990"/>
                </a:lnTo>
                <a:lnTo>
                  <a:pt x="242" y="21310"/>
                </a:lnTo>
                <a:lnTo>
                  <a:pt x="508" y="21523"/>
                </a:lnTo>
                <a:lnTo>
                  <a:pt x="839" y="21600"/>
                </a:lnTo>
                <a:lnTo>
                  <a:pt x="20761" y="21600"/>
                </a:lnTo>
                <a:lnTo>
                  <a:pt x="21085" y="21523"/>
                </a:lnTo>
                <a:lnTo>
                  <a:pt x="21352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0" name="object 23"/>
          <p:cNvSpPr txBox="1"/>
          <p:nvPr/>
        </p:nvSpPr>
        <p:spPr>
          <a:xfrm>
            <a:off x="4484370" y="3804030"/>
            <a:ext cx="109358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5265" marR="5080" indent="-203201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Distributed File  </a:t>
            </a:r>
            <a:r>
              <a:rPr spc="-4"/>
              <a:t>Systems</a:t>
            </a:r>
          </a:p>
        </p:txBody>
      </p:sp>
      <p:sp>
        <p:nvSpPr>
          <p:cNvPr id="551" name="object 24"/>
          <p:cNvSpPr/>
          <p:nvPr/>
        </p:nvSpPr>
        <p:spPr>
          <a:xfrm>
            <a:off x="4491228" y="223113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2" name="object 25"/>
          <p:cNvSpPr txBox="1"/>
          <p:nvPr/>
        </p:nvSpPr>
        <p:spPr>
          <a:xfrm>
            <a:off x="4702557" y="2702940"/>
            <a:ext cx="78420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NoSQL</a:t>
            </a:r>
          </a:p>
          <a:p>
            <a:pPr algn="ctr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Databases</a:t>
            </a:r>
          </a:p>
        </p:txBody>
      </p:sp>
      <p:sp>
        <p:nvSpPr>
          <p:cNvPr id="553" name="object 26"/>
          <p:cNvSpPr/>
          <p:nvPr/>
        </p:nvSpPr>
        <p:spPr>
          <a:xfrm>
            <a:off x="2865120" y="439064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4" name="object 27"/>
          <p:cNvSpPr txBox="1"/>
          <p:nvPr/>
        </p:nvSpPr>
        <p:spPr>
          <a:xfrm>
            <a:off x="3290570" y="4937886"/>
            <a:ext cx="34531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555" name="object 28"/>
          <p:cNvSpPr/>
          <p:nvPr/>
        </p:nvSpPr>
        <p:spPr>
          <a:xfrm>
            <a:off x="2868166" y="3310890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6" name="object 29"/>
          <p:cNvSpPr txBox="1"/>
          <p:nvPr/>
        </p:nvSpPr>
        <p:spPr>
          <a:xfrm>
            <a:off x="3063494" y="3858132"/>
            <a:ext cx="79946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557" name="object 30"/>
          <p:cNvSpPr/>
          <p:nvPr/>
        </p:nvSpPr>
        <p:spPr>
          <a:xfrm>
            <a:off x="2865882" y="223037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8" name="object 31"/>
          <p:cNvSpPr txBox="1"/>
          <p:nvPr/>
        </p:nvSpPr>
        <p:spPr>
          <a:xfrm>
            <a:off x="3288284" y="2777615"/>
            <a:ext cx="29184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ETL</a:t>
            </a:r>
          </a:p>
        </p:txBody>
      </p:sp>
      <p:sp>
        <p:nvSpPr>
          <p:cNvPr id="559" name="object 32"/>
          <p:cNvSpPr/>
          <p:nvPr/>
        </p:nvSpPr>
        <p:spPr>
          <a:xfrm>
            <a:off x="1246632" y="438835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0" name="object 33"/>
          <p:cNvSpPr txBox="1"/>
          <p:nvPr/>
        </p:nvSpPr>
        <p:spPr>
          <a:xfrm>
            <a:off x="1371091" y="4936362"/>
            <a:ext cx="934720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Unstructured</a:t>
            </a:r>
          </a:p>
        </p:txBody>
      </p:sp>
      <p:sp>
        <p:nvSpPr>
          <p:cNvPr id="561" name="object 34"/>
          <p:cNvSpPr/>
          <p:nvPr/>
        </p:nvSpPr>
        <p:spPr>
          <a:xfrm>
            <a:off x="1247393" y="3310890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2" name="object 35"/>
          <p:cNvSpPr txBox="1"/>
          <p:nvPr/>
        </p:nvSpPr>
        <p:spPr>
          <a:xfrm>
            <a:off x="1451861" y="3739259"/>
            <a:ext cx="79794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6210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Semi-  </a:t>
            </a:r>
            <a:r>
              <a:rPr spc="-4"/>
              <a:t>Structured</a:t>
            </a:r>
          </a:p>
        </p:txBody>
      </p:sp>
      <p:grpSp>
        <p:nvGrpSpPr>
          <p:cNvPr id="565" name="object 36"/>
          <p:cNvGrpSpPr/>
          <p:nvPr/>
        </p:nvGrpSpPr>
        <p:grpSpPr>
          <a:xfrm>
            <a:off x="1062226" y="1722882"/>
            <a:ext cx="1449326" cy="4830319"/>
            <a:chOff x="0" y="0"/>
            <a:chExt cx="1449324" cy="4830317"/>
          </a:xfrm>
        </p:grpSpPr>
        <p:sp>
          <p:nvSpPr>
            <p:cNvPr id="563" name="Shape"/>
            <p:cNvSpPr/>
            <p:nvPr/>
          </p:nvSpPr>
          <p:spPr>
            <a:xfrm>
              <a:off x="0" y="0"/>
              <a:ext cx="1449325" cy="483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3"/>
                  </a:moveTo>
                  <a:lnTo>
                    <a:pt x="21600" y="7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21593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1"/>
                  </a:lnTo>
                  <a:lnTo>
                    <a:pt x="148" y="20"/>
                  </a:lnTo>
                  <a:lnTo>
                    <a:pt x="148" y="41"/>
                  </a:lnTo>
                  <a:lnTo>
                    <a:pt x="21464" y="41"/>
                  </a:lnTo>
                  <a:lnTo>
                    <a:pt x="21464" y="20"/>
                  </a:lnTo>
                  <a:lnTo>
                    <a:pt x="21532" y="41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3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4" name="Shape"/>
            <p:cNvSpPr/>
            <p:nvPr/>
          </p:nvSpPr>
          <p:spPr>
            <a:xfrm>
              <a:off x="4572" y="4571"/>
              <a:ext cx="1440181" cy="482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0"/>
                  </a:moveTo>
                  <a:lnTo>
                    <a:pt x="80" y="0"/>
                  </a:lnTo>
                  <a:lnTo>
                    <a:pt x="0" y="20"/>
                  </a:lnTo>
                  <a:lnTo>
                    <a:pt x="80" y="20"/>
                  </a:lnTo>
                  <a:close/>
                  <a:moveTo>
                    <a:pt x="80" y="21559"/>
                  </a:moveTo>
                  <a:lnTo>
                    <a:pt x="80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80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66" name="object 37"/>
          <p:cNvSpPr txBox="1"/>
          <p:nvPr/>
        </p:nvSpPr>
        <p:spPr>
          <a:xfrm>
            <a:off x="1298702" y="1882138"/>
            <a:ext cx="110426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60"/>
              <a:t> </a:t>
            </a:r>
            <a:r>
              <a:rPr spc="-10"/>
              <a:t>Sources</a:t>
            </a:r>
          </a:p>
        </p:txBody>
      </p:sp>
      <p:sp>
        <p:nvSpPr>
          <p:cNvPr id="567" name="object 38"/>
          <p:cNvSpPr txBox="1"/>
          <p:nvPr/>
        </p:nvSpPr>
        <p:spPr>
          <a:xfrm>
            <a:off x="2991436" y="1882138"/>
            <a:ext cx="93472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Integration</a:t>
            </a:r>
          </a:p>
        </p:txBody>
      </p:sp>
      <p:sp>
        <p:nvSpPr>
          <p:cNvPr id="568" name="object 39"/>
          <p:cNvSpPr txBox="1"/>
          <p:nvPr/>
        </p:nvSpPr>
        <p:spPr>
          <a:xfrm>
            <a:off x="4506183" y="1882138"/>
            <a:ext cx="117695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75"/>
              <a:t> </a:t>
            </a:r>
            <a:r>
              <a:rPr spc="-10"/>
              <a:t>Storages</a:t>
            </a:r>
          </a:p>
        </p:txBody>
      </p:sp>
      <p:sp>
        <p:nvSpPr>
          <p:cNvPr id="569" name="object 40"/>
          <p:cNvSpPr txBox="1"/>
          <p:nvPr/>
        </p:nvSpPr>
        <p:spPr>
          <a:xfrm>
            <a:off x="6310245" y="1882138"/>
            <a:ext cx="95440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Analytics</a:t>
            </a:r>
          </a:p>
        </p:txBody>
      </p:sp>
      <p:sp>
        <p:nvSpPr>
          <p:cNvPr id="570" name="object 41"/>
          <p:cNvSpPr txBox="1"/>
          <p:nvPr/>
        </p:nvSpPr>
        <p:spPr>
          <a:xfrm>
            <a:off x="7799467" y="1882138"/>
            <a:ext cx="107975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571" name="object 42"/>
          <p:cNvSpPr/>
          <p:nvPr/>
        </p:nvSpPr>
        <p:spPr>
          <a:xfrm>
            <a:off x="1246632" y="223037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2" name="object 43"/>
          <p:cNvSpPr txBox="1"/>
          <p:nvPr/>
        </p:nvSpPr>
        <p:spPr>
          <a:xfrm>
            <a:off x="1451102" y="2777615"/>
            <a:ext cx="79946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Structured</a:t>
            </a:r>
          </a:p>
        </p:txBody>
      </p:sp>
      <p:sp>
        <p:nvSpPr>
          <p:cNvPr id="573" name="object 44"/>
          <p:cNvSpPr/>
          <p:nvPr/>
        </p:nvSpPr>
        <p:spPr>
          <a:xfrm>
            <a:off x="1661922" y="2369056"/>
            <a:ext cx="246126" cy="2537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4" name="object 45"/>
          <p:cNvSpPr/>
          <p:nvPr/>
        </p:nvSpPr>
        <p:spPr>
          <a:xfrm>
            <a:off x="1687066" y="3416046"/>
            <a:ext cx="220980" cy="287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5" name="object 46"/>
          <p:cNvSpPr/>
          <p:nvPr/>
        </p:nvSpPr>
        <p:spPr>
          <a:xfrm>
            <a:off x="1658111" y="4563617"/>
            <a:ext cx="278891" cy="23698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6" name="object 47"/>
          <p:cNvSpPr/>
          <p:nvPr/>
        </p:nvSpPr>
        <p:spPr>
          <a:xfrm>
            <a:off x="3245356" y="2347722"/>
            <a:ext cx="316992" cy="3208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7" name="object 48"/>
          <p:cNvSpPr/>
          <p:nvPr/>
        </p:nvSpPr>
        <p:spPr>
          <a:xfrm>
            <a:off x="3249928" y="3449573"/>
            <a:ext cx="312421" cy="21640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8" name="object 49"/>
          <p:cNvSpPr/>
          <p:nvPr/>
        </p:nvSpPr>
        <p:spPr>
          <a:xfrm>
            <a:off x="3262121" y="4542282"/>
            <a:ext cx="283464" cy="27965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81" name="object 50"/>
          <p:cNvGrpSpPr/>
          <p:nvPr/>
        </p:nvGrpSpPr>
        <p:grpSpPr>
          <a:xfrm>
            <a:off x="2681477" y="1722882"/>
            <a:ext cx="1449326" cy="4830319"/>
            <a:chOff x="0" y="0"/>
            <a:chExt cx="1449325" cy="4830317"/>
          </a:xfrm>
        </p:grpSpPr>
        <p:sp>
          <p:nvSpPr>
            <p:cNvPr id="579" name="Shape"/>
            <p:cNvSpPr/>
            <p:nvPr/>
          </p:nvSpPr>
          <p:spPr>
            <a:xfrm>
              <a:off x="0" y="0"/>
              <a:ext cx="1449326" cy="4830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3"/>
                  </a:moveTo>
                  <a:lnTo>
                    <a:pt x="21600" y="7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21593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1"/>
                  </a:lnTo>
                  <a:lnTo>
                    <a:pt x="148" y="20"/>
                  </a:lnTo>
                  <a:lnTo>
                    <a:pt x="148" y="41"/>
                  </a:lnTo>
                  <a:lnTo>
                    <a:pt x="21464" y="41"/>
                  </a:lnTo>
                  <a:lnTo>
                    <a:pt x="21464" y="20"/>
                  </a:lnTo>
                  <a:lnTo>
                    <a:pt x="21532" y="41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3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0" name="Shape"/>
            <p:cNvSpPr/>
            <p:nvPr/>
          </p:nvSpPr>
          <p:spPr>
            <a:xfrm>
              <a:off x="4572" y="4571"/>
              <a:ext cx="1440182" cy="482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0"/>
                  </a:moveTo>
                  <a:lnTo>
                    <a:pt x="80" y="0"/>
                  </a:lnTo>
                  <a:lnTo>
                    <a:pt x="0" y="20"/>
                  </a:lnTo>
                  <a:lnTo>
                    <a:pt x="80" y="20"/>
                  </a:lnTo>
                  <a:close/>
                  <a:moveTo>
                    <a:pt x="80" y="21559"/>
                  </a:moveTo>
                  <a:lnTo>
                    <a:pt x="80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80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84" name="object 51"/>
          <p:cNvGrpSpPr/>
          <p:nvPr/>
        </p:nvGrpSpPr>
        <p:grpSpPr>
          <a:xfrm>
            <a:off x="4307585" y="1722882"/>
            <a:ext cx="1449326" cy="4832605"/>
            <a:chOff x="0" y="0"/>
            <a:chExt cx="1449325" cy="4832604"/>
          </a:xfrm>
        </p:grpSpPr>
        <p:sp>
          <p:nvSpPr>
            <p:cNvPr id="582" name="Shape"/>
            <p:cNvSpPr/>
            <p:nvPr/>
          </p:nvSpPr>
          <p:spPr>
            <a:xfrm>
              <a:off x="0" y="0"/>
              <a:ext cx="1449326" cy="483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7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1"/>
                  </a:lnTo>
                  <a:lnTo>
                    <a:pt x="148" y="20"/>
                  </a:lnTo>
                  <a:lnTo>
                    <a:pt x="148" y="41"/>
                  </a:lnTo>
                  <a:lnTo>
                    <a:pt x="21464" y="41"/>
                  </a:lnTo>
                  <a:lnTo>
                    <a:pt x="21464" y="20"/>
                  </a:lnTo>
                  <a:lnTo>
                    <a:pt x="21532" y="41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83" name="Shape"/>
            <p:cNvSpPr/>
            <p:nvPr/>
          </p:nvSpPr>
          <p:spPr>
            <a:xfrm>
              <a:off x="4572" y="4571"/>
              <a:ext cx="1440182" cy="482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0"/>
                  </a:moveTo>
                  <a:lnTo>
                    <a:pt x="80" y="0"/>
                  </a:lnTo>
                  <a:lnTo>
                    <a:pt x="0" y="20"/>
                  </a:lnTo>
                  <a:lnTo>
                    <a:pt x="80" y="20"/>
                  </a:lnTo>
                  <a:close/>
                  <a:moveTo>
                    <a:pt x="80" y="21559"/>
                  </a:moveTo>
                  <a:lnTo>
                    <a:pt x="80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80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85" name="object 52"/>
          <p:cNvSpPr/>
          <p:nvPr/>
        </p:nvSpPr>
        <p:spPr>
          <a:xfrm>
            <a:off x="6521194" y="2347722"/>
            <a:ext cx="253746" cy="25069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6" name="object 53"/>
          <p:cNvSpPr/>
          <p:nvPr/>
        </p:nvSpPr>
        <p:spPr>
          <a:xfrm>
            <a:off x="6483858" y="5573267"/>
            <a:ext cx="312421" cy="300228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7" name="object 54"/>
          <p:cNvSpPr/>
          <p:nvPr/>
        </p:nvSpPr>
        <p:spPr>
          <a:xfrm>
            <a:off x="8116823" y="2381249"/>
            <a:ext cx="300228" cy="229363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8" name="object 55"/>
          <p:cNvSpPr/>
          <p:nvPr/>
        </p:nvSpPr>
        <p:spPr>
          <a:xfrm>
            <a:off x="8108442" y="3441191"/>
            <a:ext cx="308610" cy="25450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9" name="object 56"/>
          <p:cNvSpPr/>
          <p:nvPr/>
        </p:nvSpPr>
        <p:spPr>
          <a:xfrm>
            <a:off x="8179306" y="4504944"/>
            <a:ext cx="175261" cy="288037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0" name="object 57"/>
          <p:cNvSpPr/>
          <p:nvPr/>
        </p:nvSpPr>
        <p:spPr>
          <a:xfrm>
            <a:off x="8104630" y="5577078"/>
            <a:ext cx="316230" cy="31699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1" name="object 58"/>
          <p:cNvSpPr/>
          <p:nvPr/>
        </p:nvSpPr>
        <p:spPr>
          <a:xfrm>
            <a:off x="4892040" y="2352294"/>
            <a:ext cx="316230" cy="312421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2" name="object 59"/>
          <p:cNvSpPr/>
          <p:nvPr/>
        </p:nvSpPr>
        <p:spPr>
          <a:xfrm>
            <a:off x="4837938" y="3441191"/>
            <a:ext cx="378714" cy="262128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3" name="object 60"/>
          <p:cNvSpPr/>
          <p:nvPr/>
        </p:nvSpPr>
        <p:spPr>
          <a:xfrm>
            <a:off x="6499859" y="4584191"/>
            <a:ext cx="291846" cy="291846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4" name="object 61"/>
          <p:cNvSpPr/>
          <p:nvPr/>
        </p:nvSpPr>
        <p:spPr>
          <a:xfrm>
            <a:off x="6491478" y="3441191"/>
            <a:ext cx="262891" cy="370332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5" name="object 62"/>
          <p:cNvSpPr/>
          <p:nvPr/>
        </p:nvSpPr>
        <p:spPr>
          <a:xfrm>
            <a:off x="2100072" y="6748271"/>
            <a:ext cx="43815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168"/>
                </a:moveTo>
                <a:lnTo>
                  <a:pt x="21600" y="432"/>
                </a:lnTo>
                <a:lnTo>
                  <a:pt x="21299" y="0"/>
                </a:lnTo>
                <a:lnTo>
                  <a:pt x="300" y="0"/>
                </a:lnTo>
                <a:lnTo>
                  <a:pt x="0" y="432"/>
                </a:lnTo>
                <a:lnTo>
                  <a:pt x="0" y="21168"/>
                </a:lnTo>
                <a:lnTo>
                  <a:pt x="301" y="21600"/>
                </a:lnTo>
                <a:lnTo>
                  <a:pt x="21299" y="21600"/>
                </a:lnTo>
                <a:lnTo>
                  <a:pt x="21600" y="21168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96" name="object 63"/>
          <p:cNvSpPr txBox="1"/>
          <p:nvPr/>
        </p:nvSpPr>
        <p:spPr>
          <a:xfrm>
            <a:off x="2698494" y="6795516"/>
            <a:ext cx="4319272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pPr>
            <a:r>
              <a:t>Key </a:t>
            </a:r>
            <a:r>
              <a:rPr spc="0"/>
              <a:t>components </a:t>
            </a:r>
            <a:r>
              <a:rPr spc="-5"/>
              <a:t>introduced </a:t>
            </a:r>
            <a:r>
              <a:rPr spc="0"/>
              <a:t>with </a:t>
            </a:r>
            <a:r>
              <a:rPr spc="-5"/>
              <a:t>non-relational</a:t>
            </a:r>
            <a:r>
              <a:rPr spc="-75"/>
              <a:t> </a:t>
            </a:r>
            <a:r>
              <a:rPr spc="-5"/>
              <a:t>movement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object 2"/>
          <p:cNvSpPr txBox="1"/>
          <p:nvPr>
            <p:ph type="title"/>
          </p:nvPr>
        </p:nvSpPr>
        <p:spPr>
          <a:xfrm>
            <a:off x="737107" y="300866"/>
            <a:ext cx="8815613" cy="1112115"/>
          </a:xfrm>
          <a:prstGeom prst="rect">
            <a:avLst/>
          </a:prstGeom>
        </p:spPr>
        <p:txBody>
          <a:bodyPr/>
          <a:lstStyle>
            <a:lvl1pPr indent="5968" defTabSz="429768">
              <a:defRPr b="0" spc="-137" sz="3854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Extended Relational vs. Non-Relational Architecture</a:t>
            </a:r>
          </a:p>
        </p:txBody>
      </p:sp>
      <p:graphicFrame>
        <p:nvGraphicFramePr>
          <p:cNvPr id="599" name="object 3"/>
          <p:cNvGraphicFramePr/>
          <p:nvPr/>
        </p:nvGraphicFramePr>
        <p:xfrm>
          <a:off x="2075433" y="1636522"/>
          <a:ext cx="5727701" cy="4992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68600"/>
                <a:gridCol w="1511300"/>
                <a:gridCol w="1447800"/>
              </a:tblGrid>
              <a:tr h="592581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645794">
                        <a:spcBef>
                          <a:spcPts val="0"/>
                        </a:spcBef>
                        <a:defRPr b="1" spc="-10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Architecture</a:t>
                      </a:r>
                      <a:r>
                        <a:rPr spc="10"/>
                        <a:t> </a:t>
                      </a:r>
                      <a:r>
                        <a:t>Drivers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375920" indent="408940">
                        <a:lnSpc>
                          <a:spcPct val="114998"/>
                        </a:lnSpc>
                        <a:defRPr b="1" spc="-5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Extended  </a:t>
                      </a:r>
                      <a:r>
                        <a:rPr spc="-20"/>
                        <a:t>R</a:t>
                      </a:r>
                      <a:r>
                        <a:t>e</a:t>
                      </a:r>
                      <a:r>
                        <a:rPr spc="0"/>
                        <a:t>l</a:t>
                      </a:r>
                      <a:r>
                        <a:rPr spc="-15"/>
                        <a:t>a</a:t>
                      </a:r>
                      <a:r>
                        <a:t>tional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172085">
                        <a:spcBef>
                          <a:spcPts val="0"/>
                        </a:spcBef>
                        <a:defRPr b="1" spc="-10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Non‐Relational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</a:tr>
              <a:tr h="452374">
                <a:tc>
                  <a:txBody>
                    <a:bodyPr/>
                    <a:lstStyle/>
                    <a:p>
                      <a:pPr indent="89535">
                        <a:spcBef>
                          <a:spcPts val="200"/>
                        </a:spcBef>
                        <a:defRPr spc="-10" sz="1400">
                          <a:sym typeface="Calibri"/>
                        </a:defRPr>
                      </a:pPr>
                      <a:r>
                        <a:t>Large </a:t>
                      </a:r>
                      <a:r>
                        <a:rPr spc="-15"/>
                        <a:t>data</a:t>
                      </a:r>
                      <a:r>
                        <a:rPr spc="25"/>
                        <a:t> </a:t>
                      </a:r>
                      <a:r>
                        <a:t>volume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Self‐service (ad‐hoc</a:t>
                      </a:r>
                      <a:r>
                        <a:rPr spc="30"/>
                        <a:t> </a:t>
                      </a:r>
                      <a:r>
                        <a:rPr spc="-10"/>
                        <a:t>reporting)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Unstructured </a:t>
                      </a:r>
                      <a:r>
                        <a:rPr spc="-15"/>
                        <a:t>data</a:t>
                      </a:r>
                      <a:r>
                        <a:rPr spc="20"/>
                        <a:t> </a:t>
                      </a:r>
                      <a:r>
                        <a:rPr spc="-10"/>
                        <a:t>processing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High </a:t>
                      </a:r>
                      <a:r>
                        <a:rPr spc="-15"/>
                        <a:t>data </a:t>
                      </a:r>
                      <a:r>
                        <a:t>model</a:t>
                      </a:r>
                      <a:r>
                        <a:rPr spc="30"/>
                        <a:t> </a:t>
                      </a:r>
                      <a:r>
                        <a:t>extensibility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High </a:t>
                      </a:r>
                      <a:r>
                        <a:rPr spc="-15"/>
                        <a:t>data </a:t>
                      </a:r>
                      <a:r>
                        <a:t>quality and</a:t>
                      </a:r>
                      <a:r>
                        <a:rPr spc="65"/>
                        <a:t> </a:t>
                      </a:r>
                      <a:r>
                        <a:rPr spc="-10"/>
                        <a:t>consistency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Extensive</a:t>
                      </a:r>
                      <a:r>
                        <a:rPr spc="20"/>
                        <a:t> </a:t>
                      </a:r>
                      <a:r>
                        <a:rPr spc="-10"/>
                        <a:t>security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Reliability and</a:t>
                      </a:r>
                      <a:r>
                        <a:rPr spc="35"/>
                        <a:t> </a:t>
                      </a:r>
                      <a:r>
                        <a:rPr spc="-10"/>
                        <a:t>fault‐tolerance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Low </a:t>
                      </a:r>
                      <a:r>
                        <a:rPr spc="-10"/>
                        <a:t>latency </a:t>
                      </a:r>
                      <a:r>
                        <a:t>(near‐real</a:t>
                      </a:r>
                      <a:r>
                        <a:rPr spc="40"/>
                        <a:t> </a:t>
                      </a:r>
                      <a:r>
                        <a:rPr spc="-10"/>
                        <a:t>time)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911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Low</a:t>
                      </a:r>
                      <a:r>
                        <a:rPr spc="-10"/>
                        <a:t> cost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Skills</a:t>
                      </a:r>
                      <a:r>
                        <a:rPr spc="15"/>
                        <a:t> </a:t>
                      </a:r>
                      <a:r>
                        <a:t>availability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00" name="object 4"/>
          <p:cNvSpPr/>
          <p:nvPr/>
        </p:nvSpPr>
        <p:spPr>
          <a:xfrm>
            <a:off x="5444490" y="6614921"/>
            <a:ext cx="341376" cy="3459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1" name="object 5"/>
          <p:cNvSpPr/>
          <p:nvPr/>
        </p:nvSpPr>
        <p:spPr>
          <a:xfrm>
            <a:off x="6903718" y="6153403"/>
            <a:ext cx="341376" cy="3459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2" name="object 6"/>
          <p:cNvSpPr/>
          <p:nvPr/>
        </p:nvSpPr>
        <p:spPr>
          <a:xfrm>
            <a:off x="5444490" y="4416552"/>
            <a:ext cx="341376" cy="3413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3" name="object 7"/>
          <p:cNvSpPr/>
          <p:nvPr/>
        </p:nvSpPr>
        <p:spPr>
          <a:xfrm>
            <a:off x="5444490" y="5285232"/>
            <a:ext cx="341376" cy="34137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4" name="object 8"/>
          <p:cNvSpPr/>
          <p:nvPr/>
        </p:nvSpPr>
        <p:spPr>
          <a:xfrm>
            <a:off x="6895338" y="5729732"/>
            <a:ext cx="358141" cy="34975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5" name="object 9"/>
          <p:cNvSpPr/>
          <p:nvPr/>
        </p:nvSpPr>
        <p:spPr>
          <a:xfrm>
            <a:off x="5436108" y="5742432"/>
            <a:ext cx="358141" cy="34975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6" name="object 10"/>
          <p:cNvSpPr/>
          <p:nvPr/>
        </p:nvSpPr>
        <p:spPr>
          <a:xfrm>
            <a:off x="5444490" y="3094227"/>
            <a:ext cx="341376" cy="34594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7" name="object 11"/>
          <p:cNvSpPr/>
          <p:nvPr/>
        </p:nvSpPr>
        <p:spPr>
          <a:xfrm>
            <a:off x="6903718" y="5272532"/>
            <a:ext cx="341376" cy="34137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8" name="object 12"/>
          <p:cNvSpPr/>
          <p:nvPr/>
        </p:nvSpPr>
        <p:spPr>
          <a:xfrm>
            <a:off x="7069835" y="2649727"/>
            <a:ext cx="345187" cy="34594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9" name="object 13"/>
          <p:cNvSpPr/>
          <p:nvPr/>
        </p:nvSpPr>
        <p:spPr>
          <a:xfrm>
            <a:off x="6903718" y="3975608"/>
            <a:ext cx="341376" cy="34594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0" name="object 14"/>
          <p:cNvSpPr/>
          <p:nvPr/>
        </p:nvSpPr>
        <p:spPr>
          <a:xfrm>
            <a:off x="5444490" y="2637027"/>
            <a:ext cx="341376" cy="345948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1" name="object 15"/>
          <p:cNvSpPr/>
          <p:nvPr/>
        </p:nvSpPr>
        <p:spPr>
          <a:xfrm>
            <a:off x="6903718" y="3518406"/>
            <a:ext cx="341376" cy="34594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2" name="object 16"/>
          <p:cNvSpPr/>
          <p:nvPr/>
        </p:nvSpPr>
        <p:spPr>
          <a:xfrm>
            <a:off x="6674356" y="2649727"/>
            <a:ext cx="345948" cy="34594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3" name="object 17"/>
          <p:cNvSpPr/>
          <p:nvPr/>
        </p:nvSpPr>
        <p:spPr>
          <a:xfrm>
            <a:off x="5444490" y="4873752"/>
            <a:ext cx="341376" cy="3413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4" name="object 18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object 2"/>
          <p:cNvSpPr txBox="1"/>
          <p:nvPr>
            <p:ph type="title"/>
          </p:nvPr>
        </p:nvSpPr>
        <p:spPr>
          <a:xfrm>
            <a:off x="737107" y="157347"/>
            <a:ext cx="9145450" cy="1103382"/>
          </a:xfrm>
          <a:prstGeom prst="rect">
            <a:avLst/>
          </a:prstGeom>
        </p:spPr>
        <p:txBody>
          <a:bodyPr/>
          <a:lstStyle>
            <a:lvl1pPr indent="5714" defTabSz="411479">
              <a:defRPr b="0" spc="-131" sz="3689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Extended Relational vs. Non-Relational Architecture</a:t>
            </a:r>
          </a:p>
        </p:txBody>
      </p:sp>
      <p:graphicFrame>
        <p:nvGraphicFramePr>
          <p:cNvPr id="617" name="object 3"/>
          <p:cNvGraphicFramePr/>
          <p:nvPr/>
        </p:nvGraphicFramePr>
        <p:xfrm>
          <a:off x="2075433" y="1636522"/>
          <a:ext cx="5727701" cy="4992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68600"/>
                <a:gridCol w="1511300"/>
                <a:gridCol w="1447800"/>
              </a:tblGrid>
              <a:tr h="592581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645794">
                        <a:spcBef>
                          <a:spcPts val="0"/>
                        </a:spcBef>
                        <a:defRPr b="1" spc="-10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Architecture</a:t>
                      </a:r>
                      <a:r>
                        <a:rPr spc="10"/>
                        <a:t> </a:t>
                      </a:r>
                      <a:r>
                        <a:t>Drivers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375920" indent="408940">
                        <a:lnSpc>
                          <a:spcPct val="114998"/>
                        </a:lnSpc>
                        <a:defRPr b="1" spc="-5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Extended  </a:t>
                      </a:r>
                      <a:r>
                        <a:rPr spc="-20"/>
                        <a:t>R</a:t>
                      </a:r>
                      <a:r>
                        <a:t>e</a:t>
                      </a:r>
                      <a:r>
                        <a:rPr spc="0"/>
                        <a:t>l</a:t>
                      </a:r>
                      <a:r>
                        <a:rPr spc="-15"/>
                        <a:t>a</a:t>
                      </a:r>
                      <a:r>
                        <a:t>tional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172085">
                        <a:spcBef>
                          <a:spcPts val="0"/>
                        </a:spcBef>
                        <a:defRPr b="1" spc="-10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Non‐Relational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</a:tr>
              <a:tr h="452374">
                <a:tc>
                  <a:txBody>
                    <a:bodyPr/>
                    <a:lstStyle/>
                    <a:p>
                      <a:pPr indent="89535">
                        <a:spcBef>
                          <a:spcPts val="200"/>
                        </a:spcBef>
                        <a:defRPr spc="-10" sz="1400">
                          <a:sym typeface="Calibri"/>
                        </a:defRPr>
                      </a:pPr>
                      <a:r>
                        <a:t>Large </a:t>
                      </a:r>
                      <a:r>
                        <a:rPr spc="-15"/>
                        <a:t>data</a:t>
                      </a:r>
                      <a:r>
                        <a:rPr spc="25"/>
                        <a:t> </a:t>
                      </a:r>
                      <a:r>
                        <a:t>volume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Self‐service (ad‐hoc</a:t>
                      </a:r>
                      <a:r>
                        <a:rPr spc="30"/>
                        <a:t> </a:t>
                      </a:r>
                      <a:r>
                        <a:rPr spc="-10"/>
                        <a:t>reporting)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Unstructured </a:t>
                      </a:r>
                      <a:r>
                        <a:rPr spc="-15"/>
                        <a:t>data</a:t>
                      </a:r>
                      <a:r>
                        <a:rPr spc="20"/>
                        <a:t> </a:t>
                      </a:r>
                      <a:r>
                        <a:rPr spc="-10"/>
                        <a:t>processing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High </a:t>
                      </a:r>
                      <a:r>
                        <a:rPr spc="-15"/>
                        <a:t>data </a:t>
                      </a:r>
                      <a:r>
                        <a:t>model</a:t>
                      </a:r>
                      <a:r>
                        <a:rPr spc="30"/>
                        <a:t> </a:t>
                      </a:r>
                      <a:r>
                        <a:t>extensibility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High </a:t>
                      </a:r>
                      <a:r>
                        <a:rPr spc="-15"/>
                        <a:t>data </a:t>
                      </a:r>
                      <a:r>
                        <a:t>quality and</a:t>
                      </a:r>
                      <a:r>
                        <a:rPr spc="65"/>
                        <a:t> </a:t>
                      </a:r>
                      <a:r>
                        <a:rPr spc="-10"/>
                        <a:t>consistency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Extensive</a:t>
                      </a:r>
                      <a:r>
                        <a:rPr spc="20"/>
                        <a:t> </a:t>
                      </a:r>
                      <a:r>
                        <a:rPr spc="-10"/>
                        <a:t>security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Reliability and</a:t>
                      </a:r>
                      <a:r>
                        <a:rPr spc="35"/>
                        <a:t> </a:t>
                      </a:r>
                      <a:r>
                        <a:rPr spc="-10"/>
                        <a:t>fault‐tolerance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Low </a:t>
                      </a:r>
                      <a:r>
                        <a:rPr spc="-10"/>
                        <a:t>latency </a:t>
                      </a:r>
                      <a:r>
                        <a:t>(near‐real</a:t>
                      </a:r>
                      <a:r>
                        <a:rPr spc="40"/>
                        <a:t> </a:t>
                      </a:r>
                      <a:r>
                        <a:rPr spc="-10"/>
                        <a:t>time)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911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Low</a:t>
                      </a:r>
                      <a:r>
                        <a:rPr spc="-10"/>
                        <a:t> cost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Skills</a:t>
                      </a:r>
                      <a:r>
                        <a:rPr spc="15"/>
                        <a:t> </a:t>
                      </a:r>
                      <a:r>
                        <a:t>availability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18" name="object 4"/>
          <p:cNvSpPr/>
          <p:nvPr/>
        </p:nvSpPr>
        <p:spPr>
          <a:xfrm>
            <a:off x="5448653" y="6597858"/>
            <a:ext cx="337213" cy="33344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19" name="object 5"/>
          <p:cNvSpPr/>
          <p:nvPr/>
        </p:nvSpPr>
        <p:spPr>
          <a:xfrm>
            <a:off x="6903718" y="6166103"/>
            <a:ext cx="341376" cy="34594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0" name="object 6"/>
          <p:cNvSpPr/>
          <p:nvPr/>
        </p:nvSpPr>
        <p:spPr>
          <a:xfrm>
            <a:off x="5448653" y="4420715"/>
            <a:ext cx="337213" cy="3372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1" name="object 7"/>
          <p:cNvSpPr/>
          <p:nvPr/>
        </p:nvSpPr>
        <p:spPr>
          <a:xfrm>
            <a:off x="5448653" y="5302093"/>
            <a:ext cx="337213" cy="33721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2" name="object 8"/>
          <p:cNvSpPr/>
          <p:nvPr/>
        </p:nvSpPr>
        <p:spPr>
          <a:xfrm>
            <a:off x="6895338" y="5742432"/>
            <a:ext cx="358141" cy="34975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3" name="object 9"/>
          <p:cNvSpPr/>
          <p:nvPr/>
        </p:nvSpPr>
        <p:spPr>
          <a:xfrm>
            <a:off x="5436108" y="5729732"/>
            <a:ext cx="358141" cy="34975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4" name="object 10"/>
          <p:cNvSpPr/>
          <p:nvPr/>
        </p:nvSpPr>
        <p:spPr>
          <a:xfrm>
            <a:off x="5448653" y="3123794"/>
            <a:ext cx="337213" cy="33761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5" name="object 11"/>
          <p:cNvSpPr/>
          <p:nvPr/>
        </p:nvSpPr>
        <p:spPr>
          <a:xfrm>
            <a:off x="6907883" y="5289393"/>
            <a:ext cx="337213" cy="33721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6" name="object 12"/>
          <p:cNvSpPr/>
          <p:nvPr/>
        </p:nvSpPr>
        <p:spPr>
          <a:xfrm>
            <a:off x="7069835" y="2662427"/>
            <a:ext cx="345187" cy="345948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7" name="object 13"/>
          <p:cNvSpPr/>
          <p:nvPr/>
        </p:nvSpPr>
        <p:spPr>
          <a:xfrm>
            <a:off x="6903718" y="4001008"/>
            <a:ext cx="341376" cy="34594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8" name="object 14"/>
          <p:cNvSpPr/>
          <p:nvPr/>
        </p:nvSpPr>
        <p:spPr>
          <a:xfrm>
            <a:off x="5448653" y="2653894"/>
            <a:ext cx="337213" cy="33761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29" name="object 15"/>
          <p:cNvSpPr/>
          <p:nvPr/>
        </p:nvSpPr>
        <p:spPr>
          <a:xfrm>
            <a:off x="6903718" y="3543806"/>
            <a:ext cx="341376" cy="345948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0" name="object 16"/>
          <p:cNvSpPr/>
          <p:nvPr/>
        </p:nvSpPr>
        <p:spPr>
          <a:xfrm>
            <a:off x="6674356" y="2662427"/>
            <a:ext cx="345948" cy="34594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1" name="object 17"/>
          <p:cNvSpPr/>
          <p:nvPr/>
        </p:nvSpPr>
        <p:spPr>
          <a:xfrm>
            <a:off x="5448653" y="4852515"/>
            <a:ext cx="337213" cy="33721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2" name="object 18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" name="object 3"/>
          <p:cNvGraphicFramePr/>
          <p:nvPr/>
        </p:nvGraphicFramePr>
        <p:xfrm>
          <a:off x="2075433" y="1636522"/>
          <a:ext cx="5727701" cy="499287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68600"/>
                <a:gridCol w="1511300"/>
                <a:gridCol w="1447800"/>
              </a:tblGrid>
              <a:tr h="592581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645794">
                        <a:spcBef>
                          <a:spcPts val="0"/>
                        </a:spcBef>
                        <a:defRPr b="1" spc="-10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Architecture</a:t>
                      </a:r>
                      <a:r>
                        <a:rPr spc="10"/>
                        <a:t> </a:t>
                      </a:r>
                      <a:r>
                        <a:t>Drivers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R="375920" indent="408940">
                        <a:lnSpc>
                          <a:spcPct val="114998"/>
                        </a:lnSpc>
                        <a:defRPr b="1" spc="-5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Extended  </a:t>
                      </a:r>
                      <a:r>
                        <a:rPr spc="-20"/>
                        <a:t>R</a:t>
                      </a:r>
                      <a:r>
                        <a:t>e</a:t>
                      </a:r>
                      <a:r>
                        <a:rPr spc="0"/>
                        <a:t>l</a:t>
                      </a:r>
                      <a:r>
                        <a:rPr spc="-15"/>
                        <a:t>a</a:t>
                      </a:r>
                      <a:r>
                        <a:t>tional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  <a:p>
                      <a:pPr indent="172085">
                        <a:spcBef>
                          <a:spcPts val="0"/>
                        </a:spcBef>
                        <a:defRPr b="1" spc="-10" sz="14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defRPr>
                      </a:pPr>
                      <a:r>
                        <a:t>Non‐Relational</a:t>
                      </a:r>
                    </a:p>
                  </a:txBody>
                  <a:tcPr marL="0" marR="0" marT="0" marB="0" anchor="t" anchorCtr="0" horzOverflow="overflow">
                    <a:solidFill>
                      <a:srgbClr val="7F7F7F"/>
                    </a:solidFill>
                  </a:tcPr>
                </a:tc>
              </a:tr>
              <a:tr h="452374">
                <a:tc>
                  <a:txBody>
                    <a:bodyPr/>
                    <a:lstStyle/>
                    <a:p>
                      <a:pPr indent="89535">
                        <a:spcBef>
                          <a:spcPts val="200"/>
                        </a:spcBef>
                        <a:defRPr spc="-10" sz="1400">
                          <a:sym typeface="Calibri"/>
                        </a:defRPr>
                      </a:pPr>
                      <a:r>
                        <a:t>Large </a:t>
                      </a:r>
                      <a:r>
                        <a:rPr spc="-15"/>
                        <a:t>data</a:t>
                      </a:r>
                      <a:r>
                        <a:rPr spc="25"/>
                        <a:t> </a:t>
                      </a:r>
                      <a:r>
                        <a:t>volume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Self‐service (ad‐hoc</a:t>
                      </a:r>
                      <a:r>
                        <a:rPr spc="30"/>
                        <a:t> </a:t>
                      </a:r>
                      <a:r>
                        <a:rPr spc="-10"/>
                        <a:t>reporting)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Unstructured </a:t>
                      </a:r>
                      <a:r>
                        <a:rPr spc="-15"/>
                        <a:t>data</a:t>
                      </a:r>
                      <a:r>
                        <a:rPr spc="20"/>
                        <a:t> </a:t>
                      </a:r>
                      <a:r>
                        <a:rPr spc="-10"/>
                        <a:t>processing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High </a:t>
                      </a:r>
                      <a:r>
                        <a:rPr spc="-15"/>
                        <a:t>data </a:t>
                      </a:r>
                      <a:r>
                        <a:t>model</a:t>
                      </a:r>
                      <a:r>
                        <a:rPr spc="30"/>
                        <a:t> </a:t>
                      </a:r>
                      <a:r>
                        <a:t>extensibility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High </a:t>
                      </a:r>
                      <a:r>
                        <a:rPr spc="-15"/>
                        <a:t>data </a:t>
                      </a:r>
                      <a:r>
                        <a:t>quality and</a:t>
                      </a:r>
                      <a:r>
                        <a:rPr spc="65"/>
                        <a:t> </a:t>
                      </a:r>
                      <a:r>
                        <a:rPr spc="-10"/>
                        <a:t>consistency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270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Extensive</a:t>
                      </a:r>
                      <a:r>
                        <a:rPr spc="20"/>
                        <a:t> </a:t>
                      </a:r>
                      <a:r>
                        <a:rPr spc="-10"/>
                        <a:t>security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270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Reliability and</a:t>
                      </a:r>
                      <a:r>
                        <a:rPr spc="35"/>
                        <a:t> </a:t>
                      </a:r>
                      <a:r>
                        <a:rPr spc="-10"/>
                        <a:t>fault‐tolerance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912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Low </a:t>
                      </a:r>
                      <a:r>
                        <a:rPr spc="-10"/>
                        <a:t>latency </a:t>
                      </a:r>
                      <a:r>
                        <a:t>(near‐real</a:t>
                      </a:r>
                      <a:r>
                        <a:rPr spc="40"/>
                        <a:t> </a:t>
                      </a:r>
                      <a:r>
                        <a:rPr spc="-10"/>
                        <a:t>time)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911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Low</a:t>
                      </a:r>
                      <a:r>
                        <a:rPr spc="-10"/>
                        <a:t> cost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  <a:tr h="438150">
                <a:tc>
                  <a:txBody>
                    <a:bodyPr/>
                    <a:lstStyle/>
                    <a:p>
                      <a:pPr indent="89535">
                        <a:spcBef>
                          <a:spcPts val="300"/>
                        </a:spcBef>
                        <a:defRPr spc="-5" sz="1400">
                          <a:sym typeface="Calibri"/>
                        </a:defRPr>
                      </a:pPr>
                      <a:r>
                        <a:t>Skills</a:t>
                      </a:r>
                      <a:r>
                        <a:rPr spc="15"/>
                        <a:t> </a:t>
                      </a:r>
                      <a:r>
                        <a:t>availability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7F7F7F"/>
                      </a:solidFill>
                    </a:lnL>
                    <a:lnR w="12700">
                      <a:solidFill>
                        <a:srgbClr val="7F7F7F"/>
                      </a:solidFill>
                    </a:lnR>
                    <a:lnT w="19050">
                      <a:solidFill>
                        <a:srgbClr val="7F7F7F"/>
                      </a:solidFill>
                    </a:lnT>
                    <a:lnB w="19050">
                      <a:solidFill>
                        <a:srgbClr val="7F7F7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635" name="object 4"/>
          <p:cNvSpPr/>
          <p:nvPr/>
        </p:nvSpPr>
        <p:spPr>
          <a:xfrm>
            <a:off x="5444490" y="6602221"/>
            <a:ext cx="341376" cy="34594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6" name="object 5"/>
          <p:cNvSpPr/>
          <p:nvPr/>
        </p:nvSpPr>
        <p:spPr>
          <a:xfrm>
            <a:off x="6907883" y="6199840"/>
            <a:ext cx="337213" cy="3334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7" name="object 6"/>
          <p:cNvSpPr/>
          <p:nvPr/>
        </p:nvSpPr>
        <p:spPr>
          <a:xfrm>
            <a:off x="5444490" y="4403852"/>
            <a:ext cx="341376" cy="3413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8" name="object 7"/>
          <p:cNvSpPr/>
          <p:nvPr/>
        </p:nvSpPr>
        <p:spPr>
          <a:xfrm>
            <a:off x="5448653" y="5276693"/>
            <a:ext cx="337213" cy="33721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9" name="object 8"/>
          <p:cNvSpPr/>
          <p:nvPr/>
        </p:nvSpPr>
        <p:spPr>
          <a:xfrm>
            <a:off x="6895338" y="5767832"/>
            <a:ext cx="358141" cy="34975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0" name="object 9"/>
          <p:cNvSpPr/>
          <p:nvPr/>
        </p:nvSpPr>
        <p:spPr>
          <a:xfrm>
            <a:off x="5436108" y="5729732"/>
            <a:ext cx="358141" cy="34975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1" name="object 10"/>
          <p:cNvSpPr/>
          <p:nvPr/>
        </p:nvSpPr>
        <p:spPr>
          <a:xfrm>
            <a:off x="5444490" y="3106927"/>
            <a:ext cx="341376" cy="345948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2" name="object 11"/>
          <p:cNvSpPr/>
          <p:nvPr/>
        </p:nvSpPr>
        <p:spPr>
          <a:xfrm>
            <a:off x="6907883" y="5314793"/>
            <a:ext cx="337213" cy="337213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3" name="object 12"/>
          <p:cNvSpPr/>
          <p:nvPr/>
        </p:nvSpPr>
        <p:spPr>
          <a:xfrm>
            <a:off x="7078154" y="2691994"/>
            <a:ext cx="332710" cy="33761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4" name="object 13"/>
          <p:cNvSpPr/>
          <p:nvPr/>
        </p:nvSpPr>
        <p:spPr>
          <a:xfrm>
            <a:off x="6907883" y="4017876"/>
            <a:ext cx="337213" cy="33761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5" name="object 14"/>
          <p:cNvSpPr/>
          <p:nvPr/>
        </p:nvSpPr>
        <p:spPr>
          <a:xfrm>
            <a:off x="5448653" y="2653894"/>
            <a:ext cx="337213" cy="33761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6" name="object 15"/>
          <p:cNvSpPr/>
          <p:nvPr/>
        </p:nvSpPr>
        <p:spPr>
          <a:xfrm>
            <a:off x="6907883" y="3560676"/>
            <a:ext cx="337213" cy="337612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7" name="object 16"/>
          <p:cNvSpPr/>
          <p:nvPr/>
        </p:nvSpPr>
        <p:spPr>
          <a:xfrm>
            <a:off x="6682693" y="2691994"/>
            <a:ext cx="333444" cy="33761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8" name="object 17"/>
          <p:cNvSpPr/>
          <p:nvPr/>
        </p:nvSpPr>
        <p:spPr>
          <a:xfrm>
            <a:off x="5444490" y="4861052"/>
            <a:ext cx="341376" cy="34137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9" name="object 18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50" name="object 2"/>
          <p:cNvSpPr txBox="1"/>
          <p:nvPr>
            <p:ph type="title"/>
          </p:nvPr>
        </p:nvSpPr>
        <p:spPr>
          <a:xfrm>
            <a:off x="737107" y="157347"/>
            <a:ext cx="9145450" cy="1103382"/>
          </a:xfrm>
          <a:prstGeom prst="rect">
            <a:avLst/>
          </a:prstGeom>
        </p:spPr>
        <p:txBody>
          <a:bodyPr/>
          <a:lstStyle>
            <a:lvl1pPr indent="5714" defTabSz="411479">
              <a:defRPr b="0" spc="-131" sz="3689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Extended Relational vs. Non-Relational Architecture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object 2"/>
          <p:cNvSpPr txBox="1"/>
          <p:nvPr>
            <p:ph type="title"/>
          </p:nvPr>
        </p:nvSpPr>
        <p:spPr>
          <a:xfrm>
            <a:off x="737107" y="333658"/>
            <a:ext cx="8977939" cy="927071"/>
          </a:xfrm>
          <a:prstGeom prst="rect">
            <a:avLst/>
          </a:prstGeom>
        </p:spPr>
        <p:txBody>
          <a:bodyPr/>
          <a:lstStyle>
            <a:lvl1pPr indent="5842" defTabSz="420623">
              <a:defRPr b="0" spc="-134" sz="3772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Relational vs. Non-Relational Architecture</a:t>
            </a:r>
          </a:p>
        </p:txBody>
      </p:sp>
      <p:sp>
        <p:nvSpPr>
          <p:cNvPr id="653" name="object 3"/>
          <p:cNvSpPr txBox="1"/>
          <p:nvPr/>
        </p:nvSpPr>
        <p:spPr>
          <a:xfrm>
            <a:off x="1776476" y="1698625"/>
            <a:ext cx="672528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tabLst>
                <a:tab pos="4013200" algn="l"/>
              </a:tabLst>
              <a:defRPr spc="-15" sz="3200">
                <a:solidFill>
                  <a:schemeClr val="accent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Relational	Non-Relational</a:t>
            </a:r>
          </a:p>
        </p:txBody>
      </p:sp>
      <p:sp>
        <p:nvSpPr>
          <p:cNvPr id="654" name="object 4"/>
          <p:cNvSpPr/>
          <p:nvPr/>
        </p:nvSpPr>
        <p:spPr>
          <a:xfrm>
            <a:off x="927406" y="2497834"/>
            <a:ext cx="4084926" cy="26751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5" name="object 5"/>
          <p:cNvSpPr txBox="1"/>
          <p:nvPr/>
        </p:nvSpPr>
        <p:spPr>
          <a:xfrm>
            <a:off x="1640838" y="5405628"/>
            <a:ext cx="1776097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4795" indent="-252095">
              <a:spcBef>
                <a:spcPts val="100"/>
              </a:spcBef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z="2400">
                <a:latin typeface="Segoe UI"/>
                <a:ea typeface="Segoe UI"/>
                <a:cs typeface="Segoe UI"/>
                <a:sym typeface="Segoe UI"/>
              </a:defRPr>
            </a:pPr>
            <a:r>
              <a:t>Rational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z="2400">
                <a:latin typeface="Segoe UI"/>
                <a:ea typeface="Segoe UI"/>
                <a:cs typeface="Segoe UI"/>
                <a:sym typeface="Segoe UI"/>
              </a:defRPr>
            </a:pPr>
            <a:r>
              <a:t>P</a:t>
            </a:r>
            <a:r>
              <a:rPr spc="-35"/>
              <a:t>r</a:t>
            </a:r>
            <a:r>
              <a:t>edictable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pc="-20" sz="2400">
                <a:latin typeface="Segoe UI"/>
                <a:ea typeface="Segoe UI"/>
                <a:cs typeface="Segoe UI"/>
                <a:sym typeface="Segoe UI"/>
              </a:defRPr>
            </a:pPr>
            <a:r>
              <a:t>Traditional</a:t>
            </a:r>
          </a:p>
        </p:txBody>
      </p:sp>
      <p:sp>
        <p:nvSpPr>
          <p:cNvPr id="656" name="object 6"/>
          <p:cNvSpPr txBox="1"/>
          <p:nvPr/>
        </p:nvSpPr>
        <p:spPr>
          <a:xfrm>
            <a:off x="6570980" y="5422391"/>
            <a:ext cx="1345566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4795" indent="-252095">
              <a:spcBef>
                <a:spcPts val="100"/>
              </a:spcBef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z="2400">
                <a:latin typeface="Segoe UI"/>
                <a:ea typeface="Segoe UI"/>
                <a:cs typeface="Segoe UI"/>
                <a:sym typeface="Segoe UI"/>
              </a:defRPr>
            </a:pPr>
            <a:r>
              <a:t>Agile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pc="-5" sz="2400">
                <a:latin typeface="Segoe UI"/>
                <a:ea typeface="Segoe UI"/>
                <a:cs typeface="Segoe UI"/>
                <a:sym typeface="Segoe UI"/>
              </a:defRPr>
            </a:pPr>
            <a:r>
              <a:t>Flexible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pc="-5" sz="2400">
                <a:latin typeface="Segoe UI"/>
                <a:ea typeface="Segoe UI"/>
                <a:cs typeface="Segoe UI"/>
                <a:sym typeface="Segoe UI"/>
              </a:defRPr>
            </a:pPr>
            <a:r>
              <a:t>Modern</a:t>
            </a:r>
          </a:p>
        </p:txBody>
      </p:sp>
      <p:sp>
        <p:nvSpPr>
          <p:cNvPr id="657" name="object 7"/>
          <p:cNvSpPr/>
          <p:nvPr/>
        </p:nvSpPr>
        <p:spPr>
          <a:xfrm>
            <a:off x="5296660" y="2357626"/>
            <a:ext cx="3819905" cy="27744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8" name="object 8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object 2"/>
          <p:cNvSpPr/>
          <p:nvPr/>
        </p:nvSpPr>
        <p:spPr>
          <a:xfrm>
            <a:off x="2430778" y="1562506"/>
            <a:ext cx="4943095" cy="46310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1" name="object 3"/>
          <p:cNvSpPr/>
          <p:nvPr/>
        </p:nvSpPr>
        <p:spPr>
          <a:xfrm>
            <a:off x="4630673" y="3449573"/>
            <a:ext cx="2753869" cy="27538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2" name="object 4"/>
          <p:cNvSpPr/>
          <p:nvPr/>
        </p:nvSpPr>
        <p:spPr>
          <a:xfrm>
            <a:off x="3531108" y="1549908"/>
            <a:ext cx="2753868" cy="27538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3" name="object 5"/>
          <p:cNvSpPr txBox="1"/>
          <p:nvPr/>
        </p:nvSpPr>
        <p:spPr>
          <a:xfrm>
            <a:off x="3318755" y="4940806"/>
            <a:ext cx="922020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5109">
              <a:spcBef>
                <a:spcPts val="100"/>
              </a:spcBef>
              <a:defRPr spc="-15"/>
            </a:pPr>
            <a:r>
              <a:t>Data  </a:t>
            </a:r>
            <a:r>
              <a:rPr spc="-5"/>
              <a:t>Dis</a:t>
            </a:r>
            <a:r>
              <a:rPr spc="-20"/>
              <a:t>c</a:t>
            </a:r>
            <a:r>
              <a:rPr spc="-10"/>
              <a:t>o</a:t>
            </a:r>
            <a:r>
              <a:t>v</a:t>
            </a:r>
            <a:r>
              <a:rPr spc="0"/>
              <a:t>e</a:t>
            </a:r>
            <a:r>
              <a:rPr spc="15"/>
              <a:t>r</a:t>
            </a:r>
            <a:r>
              <a:rPr spc="0"/>
              <a:t>y</a:t>
            </a:r>
          </a:p>
        </p:txBody>
      </p:sp>
      <p:sp>
        <p:nvSpPr>
          <p:cNvPr id="664" name="object 6"/>
          <p:cNvSpPr/>
          <p:nvPr/>
        </p:nvSpPr>
        <p:spPr>
          <a:xfrm>
            <a:off x="3515867" y="4235196"/>
            <a:ext cx="582931" cy="58216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5" name="object 7"/>
          <p:cNvSpPr/>
          <p:nvPr/>
        </p:nvSpPr>
        <p:spPr>
          <a:xfrm>
            <a:off x="4613147" y="2801110"/>
            <a:ext cx="582931" cy="58217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6" name="object 8"/>
          <p:cNvSpPr/>
          <p:nvPr/>
        </p:nvSpPr>
        <p:spPr>
          <a:xfrm>
            <a:off x="5776721" y="4235196"/>
            <a:ext cx="578359" cy="58216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7" name="object 9"/>
          <p:cNvSpPr txBox="1"/>
          <p:nvPr/>
        </p:nvSpPr>
        <p:spPr>
          <a:xfrm>
            <a:off x="5597897" y="4940806"/>
            <a:ext cx="937261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8580">
              <a:spcBef>
                <a:spcPts val="100"/>
              </a:spcBef>
              <a:defRPr spc="-5">
                <a:solidFill>
                  <a:srgbClr val="BFBFBF"/>
                </a:solidFill>
              </a:defRPr>
            </a:pPr>
            <a:r>
              <a:t>Business  </a:t>
            </a:r>
            <a:r>
              <a:rPr spc="-30"/>
              <a:t>R</a:t>
            </a:r>
            <a:r>
              <a:t>e</a:t>
            </a:r>
            <a:r>
              <a:rPr spc="0"/>
              <a:t>p</a:t>
            </a:r>
            <a:r>
              <a:t>o</a:t>
            </a:r>
            <a:r>
              <a:rPr spc="0"/>
              <a:t>r</a:t>
            </a:r>
            <a:r>
              <a:t>t</a:t>
            </a:r>
            <a:r>
              <a:rPr spc="0"/>
              <a:t>ing</a:t>
            </a:r>
          </a:p>
        </p:txBody>
      </p:sp>
      <p:sp>
        <p:nvSpPr>
          <p:cNvPr id="668" name="object 10"/>
          <p:cNvSpPr txBox="1"/>
          <p:nvPr/>
        </p:nvSpPr>
        <p:spPr>
          <a:xfrm>
            <a:off x="4401542" y="2132845"/>
            <a:ext cx="1096646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93344">
              <a:spcBef>
                <a:spcPts val="100"/>
              </a:spcBef>
              <a:defRPr spc="-10">
                <a:solidFill>
                  <a:srgbClr val="BFBFBF"/>
                </a:solidFill>
              </a:defRPr>
            </a:pPr>
            <a:r>
              <a:t>Real </a:t>
            </a:r>
            <a:r>
              <a:rPr spc="0"/>
              <a:t>Time  I</a:t>
            </a:r>
            <a:r>
              <a:rPr spc="-20"/>
              <a:t>n</a:t>
            </a:r>
            <a:r>
              <a:rPr spc="-25"/>
              <a:t>t</a:t>
            </a:r>
            <a:r>
              <a:rPr spc="-5"/>
              <a:t>e</a:t>
            </a:r>
            <a:r>
              <a:rPr spc="0"/>
              <a:t>lli</a:t>
            </a:r>
            <a:r>
              <a:rPr spc="-25"/>
              <a:t>g</a:t>
            </a:r>
            <a:r>
              <a:rPr spc="0"/>
              <a:t>ence</a:t>
            </a:r>
          </a:p>
        </p:txBody>
      </p:sp>
      <p:sp>
        <p:nvSpPr>
          <p:cNvPr id="669" name="object 11"/>
          <p:cNvSpPr txBox="1"/>
          <p:nvPr>
            <p:ph type="title"/>
          </p:nvPr>
        </p:nvSpPr>
        <p:spPr>
          <a:xfrm>
            <a:off x="737108" y="196786"/>
            <a:ext cx="8058002" cy="1063943"/>
          </a:xfrm>
          <a:prstGeom prst="rect">
            <a:avLst/>
          </a:prstGeom>
        </p:spPr>
        <p:txBody>
          <a:bodyPr/>
          <a:lstStyle>
            <a:lvl1pPr indent="7365" defTabSz="530351">
              <a:defRPr b="0" spc="-169" sz="4756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 Use Cases</a:t>
            </a:r>
          </a:p>
        </p:txBody>
      </p:sp>
      <p:sp>
        <p:nvSpPr>
          <p:cNvPr id="670" name="object 12"/>
          <p:cNvSpPr/>
          <p:nvPr/>
        </p:nvSpPr>
        <p:spPr>
          <a:xfrm>
            <a:off x="7904988" y="5228082"/>
            <a:ext cx="578359" cy="58293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1" name="object 13"/>
          <p:cNvSpPr txBox="1"/>
          <p:nvPr/>
        </p:nvSpPr>
        <p:spPr>
          <a:xfrm>
            <a:off x="7701785" y="5873623"/>
            <a:ext cx="9207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Business</a:t>
            </a:r>
            <a:r>
              <a:rPr spc="-60"/>
              <a:t> </a:t>
            </a:r>
            <a:r>
              <a:t>Users</a:t>
            </a:r>
          </a:p>
        </p:txBody>
      </p:sp>
      <p:sp>
        <p:nvSpPr>
          <p:cNvPr id="672" name="object 14"/>
          <p:cNvSpPr txBox="1"/>
          <p:nvPr/>
        </p:nvSpPr>
        <p:spPr>
          <a:xfrm>
            <a:off x="7460991" y="2730370"/>
            <a:ext cx="111379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Intelligent</a:t>
            </a:r>
            <a:r>
              <a:rPr spc="-30"/>
              <a:t> </a:t>
            </a:r>
            <a:r>
              <a:t>Agents</a:t>
            </a:r>
          </a:p>
        </p:txBody>
      </p:sp>
      <p:sp>
        <p:nvSpPr>
          <p:cNvPr id="673" name="object 15"/>
          <p:cNvSpPr/>
          <p:nvPr/>
        </p:nvSpPr>
        <p:spPr>
          <a:xfrm>
            <a:off x="6637018" y="2123694"/>
            <a:ext cx="582931" cy="58216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4" name="object 16"/>
          <p:cNvSpPr/>
          <p:nvPr/>
        </p:nvSpPr>
        <p:spPr>
          <a:xfrm>
            <a:off x="7701533" y="2123694"/>
            <a:ext cx="578359" cy="58216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5" name="object 17"/>
          <p:cNvSpPr txBox="1"/>
          <p:nvPr/>
        </p:nvSpPr>
        <p:spPr>
          <a:xfrm>
            <a:off x="6579361" y="2730371"/>
            <a:ext cx="7124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Consumers</a:t>
            </a:r>
          </a:p>
        </p:txBody>
      </p:sp>
      <p:sp>
        <p:nvSpPr>
          <p:cNvPr id="676" name="object 18"/>
          <p:cNvSpPr/>
          <p:nvPr/>
        </p:nvSpPr>
        <p:spPr>
          <a:xfrm>
            <a:off x="1275588" y="5228082"/>
            <a:ext cx="582931" cy="58293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7" name="object 19"/>
          <p:cNvSpPr txBox="1"/>
          <p:nvPr/>
        </p:nvSpPr>
        <p:spPr>
          <a:xfrm>
            <a:off x="953516" y="4581144"/>
            <a:ext cx="1222376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44475" marR="5080" indent="-232409">
              <a:spcBef>
                <a:spcPts val="100"/>
              </a:spcBef>
              <a:defRPr spc="-40">
                <a:solidFill>
                  <a:srgbClr val="E46C0A"/>
                </a:solidFill>
              </a:defRPr>
            </a:pPr>
            <a:r>
              <a:t>P</a:t>
            </a:r>
            <a:r>
              <a:rPr spc="-5"/>
              <a:t>e</a:t>
            </a:r>
            <a:r>
              <a:rPr spc="0"/>
              <a:t>r</a:t>
            </a:r>
            <a:r>
              <a:rPr spc="-34"/>
              <a:t>f</a:t>
            </a:r>
            <a:r>
              <a:rPr spc="-5"/>
              <a:t>o</a:t>
            </a:r>
            <a:r>
              <a:rPr spc="0"/>
              <a:t>rmance  </a:t>
            </a:r>
            <a:r>
              <a:rPr spc="-15"/>
              <a:t>Volume</a:t>
            </a:r>
          </a:p>
        </p:txBody>
      </p:sp>
      <p:sp>
        <p:nvSpPr>
          <p:cNvPr id="678" name="object 21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9" name="object 20"/>
          <p:cNvSpPr txBox="1"/>
          <p:nvPr/>
        </p:nvSpPr>
        <p:spPr>
          <a:xfrm>
            <a:off x="1105152" y="5873623"/>
            <a:ext cx="923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25"/>
              <a:t> </a:t>
            </a:r>
            <a:r>
              <a:rPr spc="-9"/>
              <a:t>Scientists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object 2"/>
          <p:cNvSpPr txBox="1"/>
          <p:nvPr>
            <p:ph type="title"/>
          </p:nvPr>
        </p:nvSpPr>
        <p:spPr>
          <a:xfrm>
            <a:off x="737107" y="360806"/>
            <a:ext cx="8976034" cy="1168400"/>
          </a:xfrm>
          <a:prstGeom prst="rect">
            <a:avLst/>
          </a:prstGeom>
        </p:spPr>
        <p:txBody>
          <a:bodyPr/>
          <a:lstStyle/>
          <a:p>
            <a:pPr indent="6223" defTabSz="448055">
              <a:defRPr b="0" spc="-143" sz="4018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  <a:r>
              <a:t>Data </a:t>
            </a:r>
            <a:r>
              <a:rPr spc="0"/>
              <a:t>Discovery: </a:t>
            </a:r>
            <a:r>
              <a:t>Non-Relational Architecture</a:t>
            </a:r>
          </a:p>
        </p:txBody>
      </p:sp>
      <p:grpSp>
        <p:nvGrpSpPr>
          <p:cNvPr id="684" name="object 3"/>
          <p:cNvGrpSpPr/>
          <p:nvPr/>
        </p:nvGrpSpPr>
        <p:grpSpPr>
          <a:xfrm>
            <a:off x="7543038" y="1748026"/>
            <a:ext cx="1450087" cy="4833368"/>
            <a:chOff x="0" y="0"/>
            <a:chExt cx="1450086" cy="4833366"/>
          </a:xfrm>
        </p:grpSpPr>
        <p:sp>
          <p:nvSpPr>
            <p:cNvPr id="682" name="Shape"/>
            <p:cNvSpPr/>
            <p:nvPr/>
          </p:nvSpPr>
          <p:spPr>
            <a:xfrm>
              <a:off x="0" y="0"/>
              <a:ext cx="1450087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79" y="21600"/>
                  </a:lnTo>
                  <a:lnTo>
                    <a:pt x="79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52" y="44"/>
                  </a:lnTo>
                  <a:lnTo>
                    <a:pt x="21452" y="20"/>
                  </a:lnTo>
                  <a:lnTo>
                    <a:pt x="21521" y="44"/>
                  </a:lnTo>
                  <a:lnTo>
                    <a:pt x="21521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3" name="Shape"/>
            <p:cNvSpPr/>
            <p:nvPr/>
          </p:nvSpPr>
          <p:spPr>
            <a:xfrm>
              <a:off x="5333" y="4572"/>
              <a:ext cx="1439419" cy="482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4"/>
                  </a:moveTo>
                  <a:lnTo>
                    <a:pt x="69" y="0"/>
                  </a:lnTo>
                  <a:lnTo>
                    <a:pt x="0" y="24"/>
                  </a:lnTo>
                  <a:lnTo>
                    <a:pt x="69" y="24"/>
                  </a:lnTo>
                  <a:close/>
                  <a:moveTo>
                    <a:pt x="69" y="21556"/>
                  </a:moveTo>
                  <a:lnTo>
                    <a:pt x="69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69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87" name="object 4"/>
          <p:cNvGrpSpPr/>
          <p:nvPr/>
        </p:nvGrpSpPr>
        <p:grpSpPr>
          <a:xfrm>
            <a:off x="5918453" y="1750313"/>
            <a:ext cx="1449326" cy="4833368"/>
            <a:chOff x="0" y="0"/>
            <a:chExt cx="1449325" cy="4833366"/>
          </a:xfrm>
        </p:grpSpPr>
        <p:sp>
          <p:nvSpPr>
            <p:cNvPr id="685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36" y="20"/>
                  </a:lnTo>
                  <a:lnTo>
                    <a:pt x="136" y="44"/>
                  </a:lnTo>
                  <a:lnTo>
                    <a:pt x="21452" y="44"/>
                  </a:lnTo>
                  <a:lnTo>
                    <a:pt x="21452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6" name="Shape"/>
            <p:cNvSpPr/>
            <p:nvPr/>
          </p:nvSpPr>
          <p:spPr>
            <a:xfrm>
              <a:off x="4572" y="4572"/>
              <a:ext cx="1440182" cy="482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4"/>
                  </a:moveTo>
                  <a:lnTo>
                    <a:pt x="69" y="0"/>
                  </a:lnTo>
                  <a:lnTo>
                    <a:pt x="0" y="24"/>
                  </a:lnTo>
                  <a:lnTo>
                    <a:pt x="69" y="24"/>
                  </a:lnTo>
                  <a:close/>
                  <a:moveTo>
                    <a:pt x="69" y="21556"/>
                  </a:moveTo>
                  <a:lnTo>
                    <a:pt x="69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69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69" y="21576"/>
                  </a:lnTo>
                  <a:lnTo>
                    <a:pt x="69" y="21600"/>
                  </a:lnTo>
                  <a:lnTo>
                    <a:pt x="21520" y="21600"/>
                  </a:lnTo>
                  <a:lnTo>
                    <a:pt x="21520" y="21576"/>
                  </a:lnTo>
                  <a:lnTo>
                    <a:pt x="21600" y="21556"/>
                  </a:lnTo>
                  <a:close/>
                  <a:moveTo>
                    <a:pt x="69" y="21600"/>
                  </a:moveTo>
                  <a:lnTo>
                    <a:pt x="69" y="21576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4"/>
                  </a:moveTo>
                  <a:lnTo>
                    <a:pt x="21520" y="0"/>
                  </a:lnTo>
                  <a:lnTo>
                    <a:pt x="21520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20" y="24"/>
                  </a:lnTo>
                  <a:lnTo>
                    <a:pt x="21520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20" y="21576"/>
                  </a:lnTo>
                  <a:lnTo>
                    <a:pt x="2152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88" name="object 5"/>
          <p:cNvSpPr/>
          <p:nvPr/>
        </p:nvSpPr>
        <p:spPr>
          <a:xfrm>
            <a:off x="7721344" y="5496304"/>
            <a:ext cx="1079757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object 6"/>
          <p:cNvSpPr txBox="1"/>
          <p:nvPr/>
        </p:nvSpPr>
        <p:spPr>
          <a:xfrm>
            <a:off x="7791956" y="6043549"/>
            <a:ext cx="99136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Web</a:t>
            </a:r>
            <a:r>
              <a:rPr spc="-45"/>
              <a:t> </a:t>
            </a:r>
            <a:r>
              <a:t>Services</a:t>
            </a:r>
          </a:p>
        </p:txBody>
      </p:sp>
      <p:sp>
        <p:nvSpPr>
          <p:cNvPr id="690" name="object 7"/>
          <p:cNvSpPr/>
          <p:nvPr/>
        </p:nvSpPr>
        <p:spPr>
          <a:xfrm>
            <a:off x="7722106" y="4415790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1" name="object 8"/>
          <p:cNvSpPr txBox="1"/>
          <p:nvPr/>
        </p:nvSpPr>
        <p:spPr>
          <a:xfrm>
            <a:off x="8015727" y="4844923"/>
            <a:ext cx="635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2384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Mobile  </a:t>
            </a:r>
            <a:r>
              <a:rPr spc="-4"/>
              <a:t>Devices</a:t>
            </a:r>
          </a:p>
        </p:txBody>
      </p:sp>
      <p:sp>
        <p:nvSpPr>
          <p:cNvPr id="692" name="object 9"/>
          <p:cNvSpPr/>
          <p:nvPr/>
        </p:nvSpPr>
        <p:spPr>
          <a:xfrm>
            <a:off x="7726680" y="3336035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3" name="object 10"/>
          <p:cNvSpPr txBox="1"/>
          <p:nvPr/>
        </p:nvSpPr>
        <p:spPr>
          <a:xfrm>
            <a:off x="7998972" y="3765168"/>
            <a:ext cx="7740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98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Native  </a:t>
            </a:r>
            <a:r>
              <a:rPr spc="-9"/>
              <a:t>Desktop</a:t>
            </a:r>
          </a:p>
        </p:txBody>
      </p:sp>
      <p:sp>
        <p:nvSpPr>
          <p:cNvPr id="694" name="object 11"/>
          <p:cNvSpPr/>
          <p:nvPr/>
        </p:nvSpPr>
        <p:spPr>
          <a:xfrm>
            <a:off x="7722868" y="2256282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5" name="object 12"/>
          <p:cNvSpPr txBox="1"/>
          <p:nvPr/>
        </p:nvSpPr>
        <p:spPr>
          <a:xfrm>
            <a:off x="7974580" y="2684653"/>
            <a:ext cx="6731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460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Web  Browsers</a:t>
            </a:r>
          </a:p>
        </p:txBody>
      </p:sp>
      <p:sp>
        <p:nvSpPr>
          <p:cNvPr id="696" name="object 13"/>
          <p:cNvSpPr/>
          <p:nvPr/>
        </p:nvSpPr>
        <p:spPr>
          <a:xfrm>
            <a:off x="6108953" y="5496304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2" y="290"/>
                </a:lnTo>
                <a:lnTo>
                  <a:pt x="21086" y="77"/>
                </a:lnTo>
                <a:lnTo>
                  <a:pt x="20762" y="0"/>
                </a:lnTo>
                <a:lnTo>
                  <a:pt x="854" y="0"/>
                </a:lnTo>
                <a:lnTo>
                  <a:pt x="521" y="77"/>
                </a:lnTo>
                <a:lnTo>
                  <a:pt x="250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50" y="21310"/>
                </a:lnTo>
                <a:lnTo>
                  <a:pt x="521" y="21523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3"/>
                </a:lnTo>
                <a:lnTo>
                  <a:pt x="21352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7" name="object 14"/>
          <p:cNvSpPr txBox="1"/>
          <p:nvPr/>
        </p:nvSpPr>
        <p:spPr>
          <a:xfrm>
            <a:off x="6331710" y="5924675"/>
            <a:ext cx="7311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2384" marR="5080" indent="-20318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Advanced  Analytics</a:t>
            </a:r>
          </a:p>
        </p:txBody>
      </p:sp>
      <p:sp>
        <p:nvSpPr>
          <p:cNvPr id="698" name="object 15"/>
          <p:cNvSpPr/>
          <p:nvPr/>
        </p:nvSpPr>
        <p:spPr>
          <a:xfrm>
            <a:off x="6100571" y="3336035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5" y="617"/>
                </a:lnTo>
                <a:lnTo>
                  <a:pt x="21358" y="297"/>
                </a:lnTo>
                <a:lnTo>
                  <a:pt x="21092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77"/>
                </a:lnTo>
                <a:lnTo>
                  <a:pt x="65" y="20976"/>
                </a:lnTo>
                <a:lnTo>
                  <a:pt x="242" y="21301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92" y="21520"/>
                </a:lnTo>
                <a:lnTo>
                  <a:pt x="21358" y="21301"/>
                </a:lnTo>
                <a:lnTo>
                  <a:pt x="21535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99" name="object 16"/>
          <p:cNvSpPr txBox="1"/>
          <p:nvPr/>
        </p:nvSpPr>
        <p:spPr>
          <a:xfrm>
            <a:off x="6244082" y="3883277"/>
            <a:ext cx="925577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Map</a:t>
            </a:r>
            <a:r>
              <a:rPr spc="-39"/>
              <a:t> </a:t>
            </a:r>
            <a:r>
              <a:t>Reduce</a:t>
            </a:r>
          </a:p>
        </p:txBody>
      </p:sp>
      <p:sp>
        <p:nvSpPr>
          <p:cNvPr id="700" name="object 17"/>
          <p:cNvSpPr/>
          <p:nvPr/>
        </p:nvSpPr>
        <p:spPr>
          <a:xfrm>
            <a:off x="6107429" y="2256282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1" name="object 18"/>
          <p:cNvSpPr txBox="1"/>
          <p:nvPr/>
        </p:nvSpPr>
        <p:spPr>
          <a:xfrm>
            <a:off x="6310245" y="2684653"/>
            <a:ext cx="77407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5588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Query &amp;  Reporting</a:t>
            </a:r>
          </a:p>
        </p:txBody>
      </p:sp>
      <p:sp>
        <p:nvSpPr>
          <p:cNvPr id="702" name="object 19"/>
          <p:cNvSpPr/>
          <p:nvPr/>
        </p:nvSpPr>
        <p:spPr>
          <a:xfrm>
            <a:off x="6108953" y="4415790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2" y="299"/>
                </a:lnTo>
                <a:lnTo>
                  <a:pt x="21086" y="80"/>
                </a:lnTo>
                <a:lnTo>
                  <a:pt x="20762" y="0"/>
                </a:lnTo>
                <a:lnTo>
                  <a:pt x="854" y="0"/>
                </a:lnTo>
                <a:lnTo>
                  <a:pt x="521" y="80"/>
                </a:lnTo>
                <a:lnTo>
                  <a:pt x="250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50" y="21303"/>
                </a:lnTo>
                <a:lnTo>
                  <a:pt x="521" y="21520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3" name="object 20"/>
          <p:cNvSpPr txBox="1"/>
          <p:nvPr/>
        </p:nvSpPr>
        <p:spPr>
          <a:xfrm>
            <a:off x="6121653" y="4980050"/>
            <a:ext cx="112497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Search</a:t>
            </a:r>
            <a:r>
              <a:rPr spc="-19"/>
              <a:t> </a:t>
            </a:r>
            <a:r>
              <a:t>Engines</a:t>
            </a:r>
          </a:p>
        </p:txBody>
      </p:sp>
      <p:sp>
        <p:nvSpPr>
          <p:cNvPr id="704" name="object 21"/>
          <p:cNvSpPr/>
          <p:nvPr/>
        </p:nvSpPr>
        <p:spPr>
          <a:xfrm>
            <a:off x="4484370" y="3338321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5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95"/>
                </a:lnTo>
                <a:lnTo>
                  <a:pt x="65" y="20983"/>
                </a:lnTo>
                <a:lnTo>
                  <a:pt x="242" y="21303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85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5" name="object 22"/>
          <p:cNvSpPr txBox="1"/>
          <p:nvPr/>
        </p:nvSpPr>
        <p:spPr>
          <a:xfrm>
            <a:off x="4471670" y="3831462"/>
            <a:ext cx="11249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5265" marR="5080" indent="-203201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Distributed File  </a:t>
            </a:r>
            <a:r>
              <a:rPr spc="-4"/>
              <a:t>Systems</a:t>
            </a:r>
          </a:p>
        </p:txBody>
      </p:sp>
      <p:sp>
        <p:nvSpPr>
          <p:cNvPr id="706" name="object 23"/>
          <p:cNvSpPr/>
          <p:nvPr/>
        </p:nvSpPr>
        <p:spPr>
          <a:xfrm>
            <a:off x="4491228" y="2258566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7" name="object 24"/>
          <p:cNvSpPr txBox="1"/>
          <p:nvPr/>
        </p:nvSpPr>
        <p:spPr>
          <a:xfrm>
            <a:off x="4702557" y="2731133"/>
            <a:ext cx="657226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NoSQL</a:t>
            </a:r>
          </a:p>
          <a:p>
            <a:pPr algn="ctr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Databases</a:t>
            </a:r>
          </a:p>
        </p:txBody>
      </p:sp>
      <p:sp>
        <p:nvSpPr>
          <p:cNvPr id="708" name="object 25"/>
          <p:cNvSpPr/>
          <p:nvPr/>
        </p:nvSpPr>
        <p:spPr>
          <a:xfrm>
            <a:off x="2865120" y="4418076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9" name="object 26"/>
          <p:cNvSpPr txBox="1"/>
          <p:nvPr/>
        </p:nvSpPr>
        <p:spPr>
          <a:xfrm>
            <a:off x="3290570" y="4966080"/>
            <a:ext cx="23050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710" name="object 27"/>
          <p:cNvSpPr/>
          <p:nvPr/>
        </p:nvSpPr>
        <p:spPr>
          <a:xfrm>
            <a:off x="2868166" y="3338321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1" name="object 28"/>
          <p:cNvSpPr txBox="1"/>
          <p:nvPr/>
        </p:nvSpPr>
        <p:spPr>
          <a:xfrm>
            <a:off x="3051555" y="3996562"/>
            <a:ext cx="77190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712" name="object 29"/>
          <p:cNvSpPr/>
          <p:nvPr/>
        </p:nvSpPr>
        <p:spPr>
          <a:xfrm>
            <a:off x="2865882" y="2258566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3" name="object 30"/>
          <p:cNvSpPr txBox="1"/>
          <p:nvPr/>
        </p:nvSpPr>
        <p:spPr>
          <a:xfrm>
            <a:off x="3288284" y="2805809"/>
            <a:ext cx="347728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ETL</a:t>
            </a:r>
          </a:p>
        </p:txBody>
      </p:sp>
      <p:sp>
        <p:nvSpPr>
          <p:cNvPr id="714" name="object 31"/>
          <p:cNvSpPr/>
          <p:nvPr/>
        </p:nvSpPr>
        <p:spPr>
          <a:xfrm>
            <a:off x="1246632" y="441655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5" name="object 32"/>
          <p:cNvSpPr txBox="1"/>
          <p:nvPr/>
        </p:nvSpPr>
        <p:spPr>
          <a:xfrm>
            <a:off x="1309306" y="5010023"/>
            <a:ext cx="95440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Unstructured</a:t>
            </a:r>
          </a:p>
        </p:txBody>
      </p:sp>
      <p:sp>
        <p:nvSpPr>
          <p:cNvPr id="716" name="object 33"/>
          <p:cNvSpPr/>
          <p:nvPr/>
        </p:nvSpPr>
        <p:spPr>
          <a:xfrm>
            <a:off x="1247393" y="3338321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7" name="object 34"/>
          <p:cNvSpPr txBox="1"/>
          <p:nvPr/>
        </p:nvSpPr>
        <p:spPr>
          <a:xfrm>
            <a:off x="1405762" y="3819397"/>
            <a:ext cx="8159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6210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Semi-  </a:t>
            </a:r>
            <a:r>
              <a:rPr spc="-4"/>
              <a:t>Structured</a:t>
            </a:r>
          </a:p>
        </p:txBody>
      </p:sp>
      <p:grpSp>
        <p:nvGrpSpPr>
          <p:cNvPr id="720" name="object 35"/>
          <p:cNvGrpSpPr/>
          <p:nvPr/>
        </p:nvGrpSpPr>
        <p:grpSpPr>
          <a:xfrm>
            <a:off x="1062226" y="1750314"/>
            <a:ext cx="1449326" cy="4831081"/>
            <a:chOff x="0" y="0"/>
            <a:chExt cx="1449324" cy="4831079"/>
          </a:xfrm>
        </p:grpSpPr>
        <p:sp>
          <p:nvSpPr>
            <p:cNvPr id="718" name="Shape"/>
            <p:cNvSpPr/>
            <p:nvPr/>
          </p:nvSpPr>
          <p:spPr>
            <a:xfrm>
              <a:off x="0" y="0"/>
              <a:ext cx="1449325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9" name="Shape"/>
            <p:cNvSpPr/>
            <p:nvPr/>
          </p:nvSpPr>
          <p:spPr>
            <a:xfrm>
              <a:off x="4572" y="4571"/>
              <a:ext cx="1440181" cy="48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21" name="object 36"/>
          <p:cNvSpPr txBox="1"/>
          <p:nvPr/>
        </p:nvSpPr>
        <p:spPr>
          <a:xfrm>
            <a:off x="1298702" y="1910333"/>
            <a:ext cx="120523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60"/>
              <a:t> </a:t>
            </a:r>
            <a:r>
              <a:rPr spc="-10"/>
              <a:t>Sources</a:t>
            </a:r>
          </a:p>
        </p:txBody>
      </p:sp>
      <p:sp>
        <p:nvSpPr>
          <p:cNvPr id="722" name="object 37"/>
          <p:cNvSpPr txBox="1"/>
          <p:nvPr/>
        </p:nvSpPr>
        <p:spPr>
          <a:xfrm>
            <a:off x="2991436" y="1910333"/>
            <a:ext cx="82931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Integration</a:t>
            </a:r>
          </a:p>
        </p:txBody>
      </p:sp>
      <p:sp>
        <p:nvSpPr>
          <p:cNvPr id="723" name="object 38"/>
          <p:cNvSpPr txBox="1"/>
          <p:nvPr/>
        </p:nvSpPr>
        <p:spPr>
          <a:xfrm>
            <a:off x="4506183" y="1910333"/>
            <a:ext cx="1038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75"/>
              <a:t> </a:t>
            </a:r>
            <a:r>
              <a:rPr spc="-10"/>
              <a:t>Storages</a:t>
            </a:r>
          </a:p>
        </p:txBody>
      </p:sp>
      <p:sp>
        <p:nvSpPr>
          <p:cNvPr id="724" name="object 39"/>
          <p:cNvSpPr txBox="1"/>
          <p:nvPr/>
        </p:nvSpPr>
        <p:spPr>
          <a:xfrm>
            <a:off x="6310245" y="1910333"/>
            <a:ext cx="6731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Analytics</a:t>
            </a:r>
          </a:p>
        </p:txBody>
      </p:sp>
      <p:sp>
        <p:nvSpPr>
          <p:cNvPr id="725" name="object 40"/>
          <p:cNvSpPr txBox="1"/>
          <p:nvPr/>
        </p:nvSpPr>
        <p:spPr>
          <a:xfrm>
            <a:off x="7799467" y="1910333"/>
            <a:ext cx="93472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726" name="object 41"/>
          <p:cNvSpPr/>
          <p:nvPr/>
        </p:nvSpPr>
        <p:spPr>
          <a:xfrm>
            <a:off x="1246632" y="2258566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7" name="object 42"/>
          <p:cNvSpPr txBox="1"/>
          <p:nvPr/>
        </p:nvSpPr>
        <p:spPr>
          <a:xfrm>
            <a:off x="1451102" y="2805809"/>
            <a:ext cx="770637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Structured</a:t>
            </a:r>
          </a:p>
        </p:txBody>
      </p:sp>
      <p:sp>
        <p:nvSpPr>
          <p:cNvPr id="728" name="object 43"/>
          <p:cNvSpPr/>
          <p:nvPr/>
        </p:nvSpPr>
        <p:spPr>
          <a:xfrm>
            <a:off x="1661922" y="2398014"/>
            <a:ext cx="246126" cy="2537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9" name="object 44"/>
          <p:cNvSpPr/>
          <p:nvPr/>
        </p:nvSpPr>
        <p:spPr>
          <a:xfrm>
            <a:off x="1687066" y="3441191"/>
            <a:ext cx="220980" cy="287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0" name="object 45"/>
          <p:cNvSpPr/>
          <p:nvPr/>
        </p:nvSpPr>
        <p:spPr>
          <a:xfrm>
            <a:off x="1658111" y="4588002"/>
            <a:ext cx="278891" cy="2423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1" name="object 46"/>
          <p:cNvSpPr/>
          <p:nvPr/>
        </p:nvSpPr>
        <p:spPr>
          <a:xfrm>
            <a:off x="3245356" y="2372866"/>
            <a:ext cx="316992" cy="32461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2" name="object 47"/>
          <p:cNvSpPr/>
          <p:nvPr/>
        </p:nvSpPr>
        <p:spPr>
          <a:xfrm>
            <a:off x="3249928" y="3478529"/>
            <a:ext cx="312421" cy="21717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3" name="object 48"/>
          <p:cNvSpPr/>
          <p:nvPr/>
        </p:nvSpPr>
        <p:spPr>
          <a:xfrm>
            <a:off x="3262121" y="4572000"/>
            <a:ext cx="283464" cy="278891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36" name="object 49"/>
          <p:cNvGrpSpPr/>
          <p:nvPr/>
        </p:nvGrpSpPr>
        <p:grpSpPr>
          <a:xfrm>
            <a:off x="2681477" y="1750314"/>
            <a:ext cx="1449326" cy="4831081"/>
            <a:chOff x="0" y="0"/>
            <a:chExt cx="1449325" cy="4831079"/>
          </a:xfrm>
        </p:grpSpPr>
        <p:sp>
          <p:nvSpPr>
            <p:cNvPr id="734" name="Shape"/>
            <p:cNvSpPr/>
            <p:nvPr/>
          </p:nvSpPr>
          <p:spPr>
            <a:xfrm>
              <a:off x="0" y="0"/>
              <a:ext cx="1449326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5" name="Shape"/>
            <p:cNvSpPr/>
            <p:nvPr/>
          </p:nvSpPr>
          <p:spPr>
            <a:xfrm>
              <a:off x="4572" y="4571"/>
              <a:ext cx="1440182" cy="48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39" name="object 50"/>
          <p:cNvGrpSpPr/>
          <p:nvPr/>
        </p:nvGrpSpPr>
        <p:grpSpPr>
          <a:xfrm>
            <a:off x="4307585" y="1750313"/>
            <a:ext cx="1449326" cy="4833368"/>
            <a:chOff x="0" y="0"/>
            <a:chExt cx="1449325" cy="4833366"/>
          </a:xfrm>
        </p:grpSpPr>
        <p:sp>
          <p:nvSpPr>
            <p:cNvPr id="737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8" name="Shape"/>
            <p:cNvSpPr/>
            <p:nvPr/>
          </p:nvSpPr>
          <p:spPr>
            <a:xfrm>
              <a:off x="4572" y="4571"/>
              <a:ext cx="1440182" cy="482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76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76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76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76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40" name="object 51"/>
          <p:cNvSpPr/>
          <p:nvPr/>
        </p:nvSpPr>
        <p:spPr>
          <a:xfrm>
            <a:off x="6521194" y="2372866"/>
            <a:ext cx="253746" cy="25450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1" name="object 52"/>
          <p:cNvSpPr/>
          <p:nvPr/>
        </p:nvSpPr>
        <p:spPr>
          <a:xfrm>
            <a:off x="6483858" y="5598414"/>
            <a:ext cx="312421" cy="299466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2" name="object 53"/>
          <p:cNvSpPr/>
          <p:nvPr/>
        </p:nvSpPr>
        <p:spPr>
          <a:xfrm>
            <a:off x="8116823" y="2410205"/>
            <a:ext cx="300228" cy="229362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3" name="object 54"/>
          <p:cNvSpPr/>
          <p:nvPr/>
        </p:nvSpPr>
        <p:spPr>
          <a:xfrm>
            <a:off x="8108442" y="3466338"/>
            <a:ext cx="308610" cy="25831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4" name="object 55"/>
          <p:cNvSpPr/>
          <p:nvPr/>
        </p:nvSpPr>
        <p:spPr>
          <a:xfrm>
            <a:off x="8179306" y="4533899"/>
            <a:ext cx="175261" cy="283465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5" name="object 56"/>
          <p:cNvSpPr/>
          <p:nvPr/>
        </p:nvSpPr>
        <p:spPr>
          <a:xfrm>
            <a:off x="8104630" y="5606796"/>
            <a:ext cx="316230" cy="312421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6" name="object 57"/>
          <p:cNvSpPr/>
          <p:nvPr/>
        </p:nvSpPr>
        <p:spPr>
          <a:xfrm>
            <a:off x="4892040" y="2377438"/>
            <a:ext cx="316230" cy="316230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7" name="object 58"/>
          <p:cNvSpPr/>
          <p:nvPr/>
        </p:nvSpPr>
        <p:spPr>
          <a:xfrm>
            <a:off x="4837938" y="3470147"/>
            <a:ext cx="378714" cy="25831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8" name="object 59"/>
          <p:cNvSpPr/>
          <p:nvPr/>
        </p:nvSpPr>
        <p:spPr>
          <a:xfrm>
            <a:off x="6508242" y="4609338"/>
            <a:ext cx="296419" cy="295657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9" name="object 60"/>
          <p:cNvSpPr/>
          <p:nvPr/>
        </p:nvSpPr>
        <p:spPr>
          <a:xfrm>
            <a:off x="6491478" y="3466338"/>
            <a:ext cx="262891" cy="370332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57" name="object 61"/>
          <p:cNvGrpSpPr/>
          <p:nvPr/>
        </p:nvGrpSpPr>
        <p:grpSpPr>
          <a:xfrm>
            <a:off x="2269998" y="3731514"/>
            <a:ext cx="655321" cy="114301"/>
            <a:chOff x="0" y="0"/>
            <a:chExt cx="655320" cy="114300"/>
          </a:xfrm>
        </p:grpSpPr>
        <p:sp>
          <p:nvSpPr>
            <p:cNvPr id="750" name="Shape"/>
            <p:cNvSpPr/>
            <p:nvPr/>
          </p:nvSpPr>
          <p:spPr>
            <a:xfrm>
              <a:off x="-1" y="0"/>
              <a:ext cx="11039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77" y="6622"/>
                  </a:lnTo>
                  <a:lnTo>
                    <a:pt x="19066" y="3186"/>
                  </a:lnTo>
                  <a:lnTo>
                    <a:pt x="15508" y="857"/>
                  </a:lnTo>
                  <a:lnTo>
                    <a:pt x="11182" y="0"/>
                  </a:lnTo>
                  <a:lnTo>
                    <a:pt x="6793" y="857"/>
                  </a:lnTo>
                  <a:lnTo>
                    <a:pt x="3243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67" y="14978"/>
                  </a:lnTo>
                  <a:lnTo>
                    <a:pt x="3243" y="18414"/>
                  </a:lnTo>
                  <a:lnTo>
                    <a:pt x="6793" y="20743"/>
                  </a:lnTo>
                  <a:lnTo>
                    <a:pt x="11182" y="21600"/>
                  </a:lnTo>
                  <a:lnTo>
                    <a:pt x="11182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1" name="Shape"/>
            <p:cNvSpPr/>
            <p:nvPr/>
          </p:nvSpPr>
          <p:spPr>
            <a:xfrm>
              <a:off x="57150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23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2" name="Shape"/>
            <p:cNvSpPr/>
            <p:nvPr/>
          </p:nvSpPr>
          <p:spPr>
            <a:xfrm>
              <a:off x="110391" y="38100"/>
              <a:ext cx="43453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4" y="10800"/>
                  </a:lnTo>
                  <a:lnTo>
                    <a:pt x="194" y="21600"/>
                  </a:lnTo>
                  <a:lnTo>
                    <a:pt x="21406" y="21600"/>
                  </a:lnTo>
                  <a:lnTo>
                    <a:pt x="21406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3" name="Shape"/>
            <p:cNvSpPr/>
            <p:nvPr/>
          </p:nvSpPr>
          <p:spPr>
            <a:xfrm>
              <a:off x="541019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477" y="0"/>
                  </a:lnTo>
                  <a:lnTo>
                    <a:pt x="0" y="10800"/>
                  </a:lnTo>
                  <a:lnTo>
                    <a:pt x="1456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4" name="Shape"/>
            <p:cNvSpPr/>
            <p:nvPr/>
          </p:nvSpPr>
          <p:spPr>
            <a:xfrm>
              <a:off x="544872" y="76200"/>
              <a:ext cx="5329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277" y="1917"/>
                  </a:lnTo>
                  <a:lnTo>
                    <a:pt x="5271" y="12204"/>
                  </a:lnTo>
                  <a:lnTo>
                    <a:pt x="12640" y="1908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5" name="Shape"/>
            <p:cNvSpPr/>
            <p:nvPr/>
          </p:nvSpPr>
          <p:spPr>
            <a:xfrm>
              <a:off x="544928" y="0"/>
              <a:ext cx="11039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12" y="6622"/>
                  </a:lnTo>
                  <a:lnTo>
                    <a:pt x="18301" y="3186"/>
                  </a:lnTo>
                  <a:lnTo>
                    <a:pt x="14744" y="857"/>
                  </a:lnTo>
                  <a:lnTo>
                    <a:pt x="10418" y="0"/>
                  </a:lnTo>
                  <a:lnTo>
                    <a:pt x="6092" y="857"/>
                  </a:lnTo>
                  <a:lnTo>
                    <a:pt x="2534" y="3186"/>
                  </a:lnTo>
                  <a:lnTo>
                    <a:pt x="123" y="6622"/>
                  </a:lnTo>
                  <a:lnTo>
                    <a:pt x="0" y="7200"/>
                  </a:lnTo>
                  <a:lnTo>
                    <a:pt x="10418" y="7200"/>
                  </a:lnTo>
                  <a:lnTo>
                    <a:pt x="10418" y="21600"/>
                  </a:lnTo>
                  <a:lnTo>
                    <a:pt x="14744" y="20763"/>
                  </a:lnTo>
                  <a:lnTo>
                    <a:pt x="18301" y="18468"/>
                  </a:lnTo>
                  <a:lnTo>
                    <a:pt x="20712" y="15039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6" name="Shape"/>
            <p:cNvSpPr/>
            <p:nvPr/>
          </p:nvSpPr>
          <p:spPr>
            <a:xfrm>
              <a:off x="57150" y="57150"/>
              <a:ext cx="487723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29" y="0"/>
                  </a:lnTo>
                  <a:lnTo>
                    <a:pt x="21429" y="7200"/>
                  </a:lnTo>
                  <a:lnTo>
                    <a:pt x="21600" y="7200"/>
                  </a:lnTo>
                  <a:close/>
                  <a:moveTo>
                    <a:pt x="2531" y="7200"/>
                  </a:moveTo>
                  <a:lnTo>
                    <a:pt x="2531" y="0"/>
                  </a:lnTo>
                  <a:lnTo>
                    <a:pt x="2358" y="7200"/>
                  </a:lnTo>
                  <a:lnTo>
                    <a:pt x="2531" y="7200"/>
                  </a:lnTo>
                  <a:close/>
                  <a:moveTo>
                    <a:pt x="2358" y="7200"/>
                  </a:moveTo>
                  <a:lnTo>
                    <a:pt x="0" y="7200"/>
                  </a:lnTo>
                  <a:lnTo>
                    <a:pt x="0" y="21600"/>
                  </a:lnTo>
                  <a:lnTo>
                    <a:pt x="979" y="19885"/>
                  </a:lnTo>
                  <a:lnTo>
                    <a:pt x="1784" y="15228"/>
                  </a:lnTo>
                  <a:lnTo>
                    <a:pt x="2330" y="8356"/>
                  </a:lnTo>
                  <a:lnTo>
                    <a:pt x="2358" y="72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6" name="object 62"/>
          <p:cNvGrpSpPr/>
          <p:nvPr/>
        </p:nvGrpSpPr>
        <p:grpSpPr>
          <a:xfrm>
            <a:off x="2269234" y="4809744"/>
            <a:ext cx="653036" cy="115825"/>
            <a:chOff x="0" y="0"/>
            <a:chExt cx="653035" cy="115823"/>
          </a:xfrm>
        </p:grpSpPr>
        <p:sp>
          <p:nvSpPr>
            <p:cNvPr id="758" name="Shape"/>
            <p:cNvSpPr/>
            <p:nvPr/>
          </p:nvSpPr>
          <p:spPr>
            <a:xfrm>
              <a:off x="0" y="0"/>
              <a:ext cx="11042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28"/>
                  </a:moveTo>
                  <a:lnTo>
                    <a:pt x="21471" y="6622"/>
                  </a:lnTo>
                  <a:lnTo>
                    <a:pt x="19061" y="3186"/>
                  </a:lnTo>
                  <a:lnTo>
                    <a:pt x="15504" y="857"/>
                  </a:lnTo>
                  <a:lnTo>
                    <a:pt x="11179" y="0"/>
                  </a:lnTo>
                  <a:lnTo>
                    <a:pt x="6791" y="837"/>
                  </a:lnTo>
                  <a:lnTo>
                    <a:pt x="3242" y="3132"/>
                  </a:lnTo>
                  <a:lnTo>
                    <a:pt x="866" y="6561"/>
                  </a:lnTo>
                  <a:lnTo>
                    <a:pt x="0" y="10800"/>
                  </a:lnTo>
                  <a:lnTo>
                    <a:pt x="801" y="14978"/>
                  </a:lnTo>
                  <a:lnTo>
                    <a:pt x="3167" y="18414"/>
                  </a:lnTo>
                  <a:lnTo>
                    <a:pt x="6708" y="20743"/>
                  </a:lnTo>
                  <a:lnTo>
                    <a:pt x="11030" y="21600"/>
                  </a:lnTo>
                  <a:lnTo>
                    <a:pt x="11030" y="14400"/>
                  </a:lnTo>
                  <a:lnTo>
                    <a:pt x="11179" y="7200"/>
                  </a:lnTo>
                  <a:lnTo>
                    <a:pt x="21600" y="722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59" name="Shape"/>
            <p:cNvSpPr/>
            <p:nvPr/>
          </p:nvSpPr>
          <p:spPr>
            <a:xfrm>
              <a:off x="56388" y="38100"/>
              <a:ext cx="57913" cy="38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57"/>
                  </a:moveTo>
                  <a:lnTo>
                    <a:pt x="20154" y="85"/>
                  </a:lnTo>
                  <a:lnTo>
                    <a:pt x="284" y="0"/>
                  </a:lnTo>
                  <a:lnTo>
                    <a:pt x="0" y="21515"/>
                  </a:lnTo>
                  <a:lnTo>
                    <a:pt x="20045" y="21600"/>
                  </a:lnTo>
                  <a:lnTo>
                    <a:pt x="21600" y="1075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0" name="Triangle"/>
            <p:cNvSpPr/>
            <p:nvPr/>
          </p:nvSpPr>
          <p:spPr>
            <a:xfrm>
              <a:off x="105865" y="57150"/>
              <a:ext cx="12701" cy="19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21587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1" name="Shape"/>
            <p:cNvSpPr/>
            <p:nvPr/>
          </p:nvSpPr>
          <p:spPr>
            <a:xfrm>
              <a:off x="110422" y="38250"/>
              <a:ext cx="432252" cy="39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72"/>
                  </a:moveTo>
                  <a:lnTo>
                    <a:pt x="0" y="0"/>
                  </a:lnTo>
                  <a:lnTo>
                    <a:pt x="194" y="10385"/>
                  </a:lnTo>
                  <a:lnTo>
                    <a:pt x="194" y="20941"/>
                  </a:lnTo>
                  <a:lnTo>
                    <a:pt x="21403" y="21600"/>
                  </a:lnTo>
                  <a:lnTo>
                    <a:pt x="21403" y="11221"/>
                  </a:lnTo>
                  <a:lnTo>
                    <a:pt x="21600" y="67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2" name="Shape"/>
            <p:cNvSpPr/>
            <p:nvPr/>
          </p:nvSpPr>
          <p:spPr>
            <a:xfrm>
              <a:off x="538734" y="39473"/>
              <a:ext cx="57151" cy="3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85"/>
                  </a:lnTo>
                  <a:lnTo>
                    <a:pt x="1489" y="0"/>
                  </a:lnTo>
                  <a:lnTo>
                    <a:pt x="0" y="10842"/>
                  </a:lnTo>
                  <a:lnTo>
                    <a:pt x="1410" y="21515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3" name="Shape"/>
            <p:cNvSpPr/>
            <p:nvPr/>
          </p:nvSpPr>
          <p:spPr>
            <a:xfrm>
              <a:off x="542465" y="77573"/>
              <a:ext cx="53420" cy="38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85"/>
                  </a:lnTo>
                  <a:lnTo>
                    <a:pt x="0" y="0"/>
                  </a:lnTo>
                  <a:lnTo>
                    <a:pt x="282" y="1995"/>
                  </a:lnTo>
                  <a:lnTo>
                    <a:pt x="5193" y="12241"/>
                  </a:lnTo>
                  <a:lnTo>
                    <a:pt x="12530" y="1909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4" name="Shape"/>
            <p:cNvSpPr/>
            <p:nvPr/>
          </p:nvSpPr>
          <p:spPr>
            <a:xfrm>
              <a:off x="542673" y="1523"/>
              <a:ext cx="11036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944"/>
                  </a:moveTo>
                  <a:lnTo>
                    <a:pt x="20733" y="6703"/>
                  </a:lnTo>
                  <a:lnTo>
                    <a:pt x="18356" y="3258"/>
                  </a:lnTo>
                  <a:lnTo>
                    <a:pt x="14805" y="920"/>
                  </a:lnTo>
                  <a:lnTo>
                    <a:pt x="10415" y="0"/>
                  </a:lnTo>
                  <a:lnTo>
                    <a:pt x="6087" y="857"/>
                  </a:lnTo>
                  <a:lnTo>
                    <a:pt x="2529" y="3186"/>
                  </a:lnTo>
                  <a:lnTo>
                    <a:pt x="117" y="6622"/>
                  </a:lnTo>
                  <a:lnTo>
                    <a:pt x="0" y="7172"/>
                  </a:lnTo>
                  <a:lnTo>
                    <a:pt x="10415" y="7200"/>
                  </a:lnTo>
                  <a:lnTo>
                    <a:pt x="10415" y="21600"/>
                  </a:lnTo>
                  <a:lnTo>
                    <a:pt x="14742" y="20826"/>
                  </a:lnTo>
                  <a:lnTo>
                    <a:pt x="18300" y="18540"/>
                  </a:lnTo>
                  <a:lnTo>
                    <a:pt x="20712" y="15120"/>
                  </a:lnTo>
                  <a:lnTo>
                    <a:pt x="21600" y="1094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5" name="Shape"/>
            <p:cNvSpPr/>
            <p:nvPr/>
          </p:nvSpPr>
          <p:spPr>
            <a:xfrm>
              <a:off x="56388" y="58673"/>
              <a:ext cx="486078" cy="55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88" y="6864"/>
                  </a:moveTo>
                  <a:lnTo>
                    <a:pt x="0" y="6806"/>
                  </a:lnTo>
                  <a:lnTo>
                    <a:pt x="0" y="21600"/>
                  </a:lnTo>
                  <a:lnTo>
                    <a:pt x="997" y="19880"/>
                  </a:lnTo>
                  <a:lnTo>
                    <a:pt x="1807" y="15164"/>
                  </a:lnTo>
                  <a:lnTo>
                    <a:pt x="2357" y="8119"/>
                  </a:lnTo>
                  <a:lnTo>
                    <a:pt x="2388" y="6864"/>
                  </a:lnTo>
                  <a:close/>
                  <a:moveTo>
                    <a:pt x="21600" y="7339"/>
                  </a:moveTo>
                  <a:lnTo>
                    <a:pt x="21434" y="0"/>
                  </a:lnTo>
                  <a:lnTo>
                    <a:pt x="21434" y="7335"/>
                  </a:lnTo>
                  <a:lnTo>
                    <a:pt x="21600" y="7339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74" name="object 63"/>
          <p:cNvGrpSpPr/>
          <p:nvPr/>
        </p:nvGrpSpPr>
        <p:grpSpPr>
          <a:xfrm>
            <a:off x="2269627" y="3731478"/>
            <a:ext cx="652677" cy="1194138"/>
            <a:chOff x="0" y="0"/>
            <a:chExt cx="652676" cy="1194137"/>
          </a:xfrm>
        </p:grpSpPr>
        <p:sp>
          <p:nvSpPr>
            <p:cNvPr id="767" name="Shape"/>
            <p:cNvSpPr/>
            <p:nvPr/>
          </p:nvSpPr>
          <p:spPr>
            <a:xfrm>
              <a:off x="0" y="0"/>
              <a:ext cx="114277" cy="11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25"/>
                  </a:moveTo>
                  <a:lnTo>
                    <a:pt x="20522" y="6196"/>
                  </a:lnTo>
                  <a:lnTo>
                    <a:pt x="17844" y="2657"/>
                  </a:lnTo>
                  <a:lnTo>
                    <a:pt x="14221" y="541"/>
                  </a:lnTo>
                  <a:lnTo>
                    <a:pt x="10111" y="0"/>
                  </a:lnTo>
                  <a:lnTo>
                    <a:pt x="5975" y="1186"/>
                  </a:lnTo>
                  <a:lnTo>
                    <a:pt x="2597" y="3840"/>
                  </a:lnTo>
                  <a:lnTo>
                    <a:pt x="556" y="7504"/>
                  </a:lnTo>
                  <a:lnTo>
                    <a:pt x="0" y="11692"/>
                  </a:lnTo>
                  <a:lnTo>
                    <a:pt x="1078" y="15921"/>
                  </a:lnTo>
                  <a:lnTo>
                    <a:pt x="3756" y="19460"/>
                  </a:lnTo>
                  <a:lnTo>
                    <a:pt x="7379" y="21576"/>
                  </a:lnTo>
                  <a:lnTo>
                    <a:pt x="7559" y="21600"/>
                  </a:lnTo>
                  <a:lnTo>
                    <a:pt x="7559" y="12679"/>
                  </a:lnTo>
                  <a:lnTo>
                    <a:pt x="14041" y="9438"/>
                  </a:lnTo>
                  <a:lnTo>
                    <a:pt x="18527" y="18651"/>
                  </a:lnTo>
                  <a:lnTo>
                    <a:pt x="19003" y="18277"/>
                  </a:lnTo>
                  <a:lnTo>
                    <a:pt x="21044" y="14613"/>
                  </a:lnTo>
                  <a:lnTo>
                    <a:pt x="21600" y="1042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8" name="Shape"/>
            <p:cNvSpPr/>
            <p:nvPr/>
          </p:nvSpPr>
          <p:spPr>
            <a:xfrm>
              <a:off x="39993" y="48803"/>
              <a:ext cx="58027" cy="64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06"/>
                  </a:moveTo>
                  <a:lnTo>
                    <a:pt x="12764" y="0"/>
                  </a:lnTo>
                  <a:lnTo>
                    <a:pt x="0" y="5597"/>
                  </a:lnTo>
                  <a:lnTo>
                    <a:pt x="8896" y="21600"/>
                  </a:lnTo>
                  <a:lnTo>
                    <a:pt x="15885" y="19844"/>
                  </a:lnTo>
                  <a:lnTo>
                    <a:pt x="21600" y="1590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69" name="Shape"/>
            <p:cNvSpPr/>
            <p:nvPr/>
          </p:nvSpPr>
          <p:spPr>
            <a:xfrm>
              <a:off x="39993" y="65567"/>
              <a:ext cx="23899" cy="4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14"/>
                  </a:moveTo>
                  <a:lnTo>
                    <a:pt x="0" y="0"/>
                  </a:lnTo>
                  <a:lnTo>
                    <a:pt x="0" y="20416"/>
                  </a:lnTo>
                  <a:lnTo>
                    <a:pt x="18789" y="21600"/>
                  </a:lnTo>
                  <a:lnTo>
                    <a:pt x="21600" y="2121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0" name="Shape"/>
            <p:cNvSpPr/>
            <p:nvPr/>
          </p:nvSpPr>
          <p:spPr>
            <a:xfrm>
              <a:off x="63890" y="96445"/>
              <a:ext cx="524731" cy="100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33"/>
                  </a:moveTo>
                  <a:lnTo>
                    <a:pt x="1405" y="0"/>
                  </a:lnTo>
                  <a:lnTo>
                    <a:pt x="773" y="254"/>
                  </a:lnTo>
                  <a:lnTo>
                    <a:pt x="0" y="368"/>
                  </a:lnTo>
                  <a:lnTo>
                    <a:pt x="20208" y="21600"/>
                  </a:lnTo>
                  <a:lnTo>
                    <a:pt x="20848" y="21336"/>
                  </a:lnTo>
                  <a:lnTo>
                    <a:pt x="21600" y="2123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1" name="Shape"/>
            <p:cNvSpPr/>
            <p:nvPr/>
          </p:nvSpPr>
          <p:spPr>
            <a:xfrm>
              <a:off x="538412" y="1098124"/>
              <a:ext cx="73844" cy="96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748"/>
                  </a:moveTo>
                  <a:lnTo>
                    <a:pt x="21600" y="6846"/>
                  </a:lnTo>
                  <a:lnTo>
                    <a:pt x="11793" y="10789"/>
                  </a:lnTo>
                  <a:lnTo>
                    <a:pt x="4798" y="0"/>
                  </a:lnTo>
                  <a:lnTo>
                    <a:pt x="4082" y="434"/>
                  </a:lnTo>
                  <a:lnTo>
                    <a:pt x="871" y="4747"/>
                  </a:lnTo>
                  <a:lnTo>
                    <a:pt x="0" y="9638"/>
                  </a:lnTo>
                  <a:lnTo>
                    <a:pt x="1762" y="14561"/>
                  </a:lnTo>
                  <a:lnTo>
                    <a:pt x="5778" y="18579"/>
                  </a:lnTo>
                  <a:lnTo>
                    <a:pt x="11319" y="20989"/>
                  </a:lnTo>
                  <a:lnTo>
                    <a:pt x="17654" y="21600"/>
                  </a:lnTo>
                  <a:lnTo>
                    <a:pt x="21600" y="2074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2" name="Shape"/>
            <p:cNvSpPr/>
            <p:nvPr/>
          </p:nvSpPr>
          <p:spPr>
            <a:xfrm>
              <a:off x="554815" y="1081120"/>
              <a:ext cx="57441" cy="64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773"/>
                  </a:moveTo>
                  <a:lnTo>
                    <a:pt x="12712" y="0"/>
                  </a:lnTo>
                  <a:lnTo>
                    <a:pt x="5840" y="1584"/>
                  </a:lnTo>
                  <a:lnTo>
                    <a:pt x="0" y="5654"/>
                  </a:lnTo>
                  <a:lnTo>
                    <a:pt x="8992" y="21600"/>
                  </a:lnTo>
                  <a:lnTo>
                    <a:pt x="21600" y="1577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3" name="Shape"/>
            <p:cNvSpPr/>
            <p:nvPr/>
          </p:nvSpPr>
          <p:spPr>
            <a:xfrm>
              <a:off x="588620" y="1080182"/>
              <a:ext cx="64057" cy="11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86"/>
                  </a:moveTo>
                  <a:lnTo>
                    <a:pt x="19533" y="6198"/>
                  </a:lnTo>
                  <a:lnTo>
                    <a:pt x="14903" y="2694"/>
                  </a:lnTo>
                  <a:lnTo>
                    <a:pt x="8516" y="577"/>
                  </a:lnTo>
                  <a:lnTo>
                    <a:pt x="1213" y="0"/>
                  </a:lnTo>
                  <a:lnTo>
                    <a:pt x="0" y="184"/>
                  </a:lnTo>
                  <a:lnTo>
                    <a:pt x="7970" y="9485"/>
                  </a:lnTo>
                  <a:lnTo>
                    <a:pt x="7970" y="21600"/>
                  </a:lnTo>
                  <a:lnTo>
                    <a:pt x="10796" y="21138"/>
                  </a:lnTo>
                  <a:lnTo>
                    <a:pt x="16967" y="18447"/>
                  </a:lnTo>
                  <a:lnTo>
                    <a:pt x="20657" y="14733"/>
                  </a:lnTo>
                  <a:lnTo>
                    <a:pt x="21600" y="1048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82" name="object 64"/>
          <p:cNvGrpSpPr/>
          <p:nvPr/>
        </p:nvGrpSpPr>
        <p:grpSpPr>
          <a:xfrm>
            <a:off x="3887675" y="3731478"/>
            <a:ext cx="653451" cy="1194138"/>
            <a:chOff x="0" y="0"/>
            <a:chExt cx="653450" cy="1194137"/>
          </a:xfrm>
        </p:grpSpPr>
        <p:sp>
          <p:nvSpPr>
            <p:cNvPr id="775" name="Shape"/>
            <p:cNvSpPr/>
            <p:nvPr/>
          </p:nvSpPr>
          <p:spPr>
            <a:xfrm>
              <a:off x="0" y="1080960"/>
              <a:ext cx="63454" cy="109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6764" y="2560"/>
                  </a:lnTo>
                  <a:lnTo>
                    <a:pt x="0" y="10407"/>
                  </a:lnTo>
                  <a:lnTo>
                    <a:pt x="924" y="14684"/>
                  </a:lnTo>
                  <a:lnTo>
                    <a:pt x="4572" y="18425"/>
                  </a:lnTo>
                  <a:lnTo>
                    <a:pt x="10651" y="21135"/>
                  </a:lnTo>
                  <a:lnTo>
                    <a:pt x="13504" y="21600"/>
                  </a:lnTo>
                  <a:lnTo>
                    <a:pt x="13504" y="93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6" name="Shape"/>
            <p:cNvSpPr/>
            <p:nvPr/>
          </p:nvSpPr>
          <p:spPr>
            <a:xfrm>
              <a:off x="39670" y="1080960"/>
              <a:ext cx="58202" cy="65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717"/>
                  </a:moveTo>
                  <a:lnTo>
                    <a:pt x="15837" y="1634"/>
                  </a:lnTo>
                  <a:lnTo>
                    <a:pt x="8826" y="0"/>
                  </a:lnTo>
                  <a:lnTo>
                    <a:pt x="0" y="15787"/>
                  </a:lnTo>
                  <a:lnTo>
                    <a:pt x="12726" y="21600"/>
                  </a:lnTo>
                  <a:lnTo>
                    <a:pt x="21600" y="571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7" name="Shape"/>
            <p:cNvSpPr/>
            <p:nvPr/>
          </p:nvSpPr>
          <p:spPr>
            <a:xfrm>
              <a:off x="39670" y="1098196"/>
              <a:ext cx="74285" cy="9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629"/>
                  </a:moveTo>
                  <a:lnTo>
                    <a:pt x="20745" y="4734"/>
                  </a:lnTo>
                  <a:lnTo>
                    <a:pt x="17605" y="418"/>
                  </a:lnTo>
                  <a:lnTo>
                    <a:pt x="16923" y="0"/>
                  </a:lnTo>
                  <a:lnTo>
                    <a:pt x="9971" y="10781"/>
                  </a:lnTo>
                  <a:lnTo>
                    <a:pt x="0" y="6835"/>
                  </a:lnTo>
                  <a:lnTo>
                    <a:pt x="0" y="20747"/>
                  </a:lnTo>
                  <a:lnTo>
                    <a:pt x="3926" y="21600"/>
                  </a:lnTo>
                  <a:lnTo>
                    <a:pt x="10248" y="20989"/>
                  </a:lnTo>
                  <a:lnTo>
                    <a:pt x="15822" y="18576"/>
                  </a:lnTo>
                  <a:lnTo>
                    <a:pt x="19942" y="14555"/>
                  </a:lnTo>
                  <a:lnTo>
                    <a:pt x="21600" y="9629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8" name="Shape"/>
            <p:cNvSpPr/>
            <p:nvPr/>
          </p:nvSpPr>
          <p:spPr>
            <a:xfrm>
              <a:off x="63453" y="96406"/>
              <a:ext cx="526072" cy="100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369"/>
                  </a:moveTo>
                  <a:lnTo>
                    <a:pt x="20831" y="255"/>
                  </a:lnTo>
                  <a:lnTo>
                    <a:pt x="20198" y="0"/>
                  </a:lnTo>
                  <a:lnTo>
                    <a:pt x="0" y="21228"/>
                  </a:lnTo>
                  <a:lnTo>
                    <a:pt x="776" y="21335"/>
                  </a:lnTo>
                  <a:lnTo>
                    <a:pt x="1413" y="21600"/>
                  </a:lnTo>
                  <a:lnTo>
                    <a:pt x="21600" y="369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79" name="Shape"/>
            <p:cNvSpPr/>
            <p:nvPr/>
          </p:nvSpPr>
          <p:spPr>
            <a:xfrm>
              <a:off x="539174" y="0"/>
              <a:ext cx="114277" cy="111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44"/>
                  </a:moveTo>
                  <a:lnTo>
                    <a:pt x="21044" y="7516"/>
                  </a:lnTo>
                  <a:lnTo>
                    <a:pt x="19003" y="3840"/>
                  </a:lnTo>
                  <a:lnTo>
                    <a:pt x="15625" y="1185"/>
                  </a:lnTo>
                  <a:lnTo>
                    <a:pt x="11489" y="0"/>
                  </a:lnTo>
                  <a:lnTo>
                    <a:pt x="7379" y="540"/>
                  </a:lnTo>
                  <a:lnTo>
                    <a:pt x="3756" y="2655"/>
                  </a:lnTo>
                  <a:lnTo>
                    <a:pt x="1078" y="6191"/>
                  </a:lnTo>
                  <a:lnTo>
                    <a:pt x="0" y="10417"/>
                  </a:lnTo>
                  <a:lnTo>
                    <a:pt x="556" y="14602"/>
                  </a:lnTo>
                  <a:lnTo>
                    <a:pt x="2597" y="18262"/>
                  </a:lnTo>
                  <a:lnTo>
                    <a:pt x="3064" y="18628"/>
                  </a:lnTo>
                  <a:lnTo>
                    <a:pt x="7559" y="9430"/>
                  </a:lnTo>
                  <a:lnTo>
                    <a:pt x="14041" y="12669"/>
                  </a:lnTo>
                  <a:lnTo>
                    <a:pt x="14041" y="21600"/>
                  </a:lnTo>
                  <a:lnTo>
                    <a:pt x="14221" y="21577"/>
                  </a:lnTo>
                  <a:lnTo>
                    <a:pt x="17844" y="19507"/>
                  </a:lnTo>
                  <a:lnTo>
                    <a:pt x="20522" y="16056"/>
                  </a:lnTo>
                  <a:lnTo>
                    <a:pt x="21600" y="1174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0" name="Shape"/>
            <p:cNvSpPr/>
            <p:nvPr/>
          </p:nvSpPr>
          <p:spPr>
            <a:xfrm>
              <a:off x="555382" y="48802"/>
              <a:ext cx="58076" cy="6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597"/>
                  </a:moveTo>
                  <a:lnTo>
                    <a:pt x="8846" y="0"/>
                  </a:lnTo>
                  <a:lnTo>
                    <a:pt x="0" y="15893"/>
                  </a:lnTo>
                  <a:lnTo>
                    <a:pt x="5729" y="19844"/>
                  </a:lnTo>
                  <a:lnTo>
                    <a:pt x="12699" y="21600"/>
                  </a:lnTo>
                  <a:lnTo>
                    <a:pt x="21600" y="559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1" name="Shape"/>
            <p:cNvSpPr/>
            <p:nvPr/>
          </p:nvSpPr>
          <p:spPr>
            <a:xfrm>
              <a:off x="589524" y="65566"/>
              <a:ext cx="23934" cy="4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451"/>
                  </a:moveTo>
                  <a:lnTo>
                    <a:pt x="21600" y="0"/>
                  </a:lnTo>
                  <a:lnTo>
                    <a:pt x="0" y="21209"/>
                  </a:lnTo>
                  <a:lnTo>
                    <a:pt x="2838" y="21600"/>
                  </a:lnTo>
                  <a:lnTo>
                    <a:pt x="21600" y="20451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90" name="object 65"/>
          <p:cNvGrpSpPr/>
          <p:nvPr/>
        </p:nvGrpSpPr>
        <p:grpSpPr>
          <a:xfrm>
            <a:off x="6582918" y="3099816"/>
            <a:ext cx="121159" cy="293371"/>
            <a:chOff x="0" y="0"/>
            <a:chExt cx="121158" cy="293370"/>
          </a:xfrm>
        </p:grpSpPr>
        <p:sp>
          <p:nvSpPr>
            <p:cNvPr id="783" name="Shape"/>
            <p:cNvSpPr/>
            <p:nvPr/>
          </p:nvSpPr>
          <p:spPr>
            <a:xfrm>
              <a:off x="-1" y="182042"/>
              <a:ext cx="40147" cy="107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006" y="92"/>
                  </a:lnTo>
                  <a:lnTo>
                    <a:pt x="9993" y="2397"/>
                  </a:lnTo>
                  <a:lnTo>
                    <a:pt x="2979" y="5970"/>
                  </a:lnTo>
                  <a:lnTo>
                    <a:pt x="0" y="10465"/>
                  </a:lnTo>
                  <a:lnTo>
                    <a:pt x="1903" y="14953"/>
                  </a:lnTo>
                  <a:lnTo>
                    <a:pt x="8148" y="18706"/>
                  </a:lnTo>
                  <a:lnTo>
                    <a:pt x="17700" y="21336"/>
                  </a:lnTo>
                  <a:lnTo>
                    <a:pt x="20499" y="21600"/>
                  </a:lnTo>
                  <a:lnTo>
                    <a:pt x="20499" y="10773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4" name="Shape"/>
            <p:cNvSpPr/>
            <p:nvPr/>
          </p:nvSpPr>
          <p:spPr>
            <a:xfrm>
              <a:off x="6857" y="-1"/>
              <a:ext cx="114302" cy="110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569"/>
                  </a:moveTo>
                  <a:lnTo>
                    <a:pt x="20952" y="7237"/>
                  </a:lnTo>
                  <a:lnTo>
                    <a:pt x="18792" y="3615"/>
                  </a:lnTo>
                  <a:lnTo>
                    <a:pt x="15444" y="1078"/>
                  </a:lnTo>
                  <a:lnTo>
                    <a:pt x="11232" y="0"/>
                  </a:lnTo>
                  <a:lnTo>
                    <a:pt x="7027" y="688"/>
                  </a:lnTo>
                  <a:lnTo>
                    <a:pt x="3510" y="2948"/>
                  </a:lnTo>
                  <a:lnTo>
                    <a:pt x="1046" y="6403"/>
                  </a:lnTo>
                  <a:lnTo>
                    <a:pt x="0" y="10679"/>
                  </a:lnTo>
                  <a:lnTo>
                    <a:pt x="729" y="15010"/>
                  </a:lnTo>
                  <a:lnTo>
                    <a:pt x="2916" y="18632"/>
                  </a:lnTo>
                  <a:lnTo>
                    <a:pt x="6237" y="21170"/>
                  </a:lnTo>
                  <a:lnTo>
                    <a:pt x="6815" y="21321"/>
                  </a:lnTo>
                  <a:lnTo>
                    <a:pt x="7200" y="10975"/>
                  </a:lnTo>
                  <a:lnTo>
                    <a:pt x="14400" y="11272"/>
                  </a:lnTo>
                  <a:lnTo>
                    <a:pt x="14400" y="21600"/>
                  </a:lnTo>
                  <a:lnTo>
                    <a:pt x="14654" y="21559"/>
                  </a:lnTo>
                  <a:lnTo>
                    <a:pt x="18198" y="19300"/>
                  </a:lnTo>
                  <a:lnTo>
                    <a:pt x="20635" y="15844"/>
                  </a:lnTo>
                  <a:lnTo>
                    <a:pt x="21600" y="11569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5" name="Shape"/>
            <p:cNvSpPr/>
            <p:nvPr/>
          </p:nvSpPr>
          <p:spPr>
            <a:xfrm>
              <a:off x="38099" y="179069"/>
              <a:ext cx="40141" cy="57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34"/>
                  </a:moveTo>
                  <a:lnTo>
                    <a:pt x="11481" y="0"/>
                  </a:lnTo>
                  <a:lnTo>
                    <a:pt x="1101" y="1109"/>
                  </a:lnTo>
                  <a:lnTo>
                    <a:pt x="0" y="21032"/>
                  </a:lnTo>
                  <a:lnTo>
                    <a:pt x="20502" y="21600"/>
                  </a:lnTo>
                  <a:lnTo>
                    <a:pt x="21600" y="173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6" name="Shape"/>
            <p:cNvSpPr/>
            <p:nvPr/>
          </p:nvSpPr>
          <p:spPr>
            <a:xfrm>
              <a:off x="38099" y="183717"/>
              <a:ext cx="76201" cy="109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92"/>
                  </a:moveTo>
                  <a:lnTo>
                    <a:pt x="20598" y="6346"/>
                  </a:lnTo>
                  <a:lnTo>
                    <a:pt x="17307" y="2687"/>
                  </a:lnTo>
                  <a:lnTo>
                    <a:pt x="12275" y="154"/>
                  </a:lnTo>
                  <a:lnTo>
                    <a:pt x="11378" y="0"/>
                  </a:lnTo>
                  <a:lnTo>
                    <a:pt x="10800" y="10492"/>
                  </a:lnTo>
                  <a:lnTo>
                    <a:pt x="0" y="10192"/>
                  </a:lnTo>
                  <a:lnTo>
                    <a:pt x="0" y="20768"/>
                  </a:lnTo>
                  <a:lnTo>
                    <a:pt x="4752" y="21600"/>
                  </a:lnTo>
                  <a:lnTo>
                    <a:pt x="11060" y="20840"/>
                  </a:lnTo>
                  <a:lnTo>
                    <a:pt x="16335" y="18560"/>
                  </a:lnTo>
                  <a:lnTo>
                    <a:pt x="20031" y="15099"/>
                  </a:lnTo>
                  <a:lnTo>
                    <a:pt x="21600" y="1079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7" name="Shape"/>
            <p:cNvSpPr/>
            <p:nvPr/>
          </p:nvSpPr>
          <p:spPr>
            <a:xfrm>
              <a:off x="40145" y="109538"/>
              <a:ext cx="40869" cy="7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11"/>
                  </a:moveTo>
                  <a:lnTo>
                    <a:pt x="11404" y="1386"/>
                  </a:lnTo>
                  <a:lnTo>
                    <a:pt x="1468" y="0"/>
                  </a:lnTo>
                  <a:lnTo>
                    <a:pt x="0" y="21112"/>
                  </a:lnTo>
                  <a:lnTo>
                    <a:pt x="10195" y="20247"/>
                  </a:lnTo>
                  <a:lnTo>
                    <a:pt x="20134" y="21600"/>
                  </a:lnTo>
                  <a:lnTo>
                    <a:pt x="21600" y="511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8" name="Shape"/>
            <p:cNvSpPr/>
            <p:nvPr/>
          </p:nvSpPr>
          <p:spPr>
            <a:xfrm>
              <a:off x="42922" y="56386"/>
              <a:ext cx="40136" cy="5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568"/>
                  </a:moveTo>
                  <a:lnTo>
                    <a:pt x="1095" y="0"/>
                  </a:lnTo>
                  <a:lnTo>
                    <a:pt x="0" y="19824"/>
                  </a:lnTo>
                  <a:lnTo>
                    <a:pt x="10117" y="21600"/>
                  </a:lnTo>
                  <a:lnTo>
                    <a:pt x="20500" y="20478"/>
                  </a:lnTo>
                  <a:lnTo>
                    <a:pt x="21600" y="56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89" name="Triangle"/>
            <p:cNvSpPr/>
            <p:nvPr/>
          </p:nvSpPr>
          <p:spPr>
            <a:xfrm>
              <a:off x="75685" y="57910"/>
              <a:ext cx="12701" cy="5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71"/>
                  </a:moveTo>
                  <a:lnTo>
                    <a:pt x="21600" y="0"/>
                  </a:lnTo>
                  <a:lnTo>
                    <a:pt x="0" y="21600"/>
                  </a:lnTo>
                  <a:lnTo>
                    <a:pt x="21600" y="21471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98" name="object 66"/>
          <p:cNvGrpSpPr/>
          <p:nvPr/>
        </p:nvGrpSpPr>
        <p:grpSpPr>
          <a:xfrm>
            <a:off x="7130033" y="2649472"/>
            <a:ext cx="649987" cy="114300"/>
            <a:chOff x="0" y="0"/>
            <a:chExt cx="649986" cy="114299"/>
          </a:xfrm>
        </p:grpSpPr>
        <p:sp>
          <p:nvSpPr>
            <p:cNvPr id="791" name="Shape"/>
            <p:cNvSpPr/>
            <p:nvPr/>
          </p:nvSpPr>
          <p:spPr>
            <a:xfrm>
              <a:off x="0" y="0"/>
              <a:ext cx="110392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77" y="6622"/>
                  </a:lnTo>
                  <a:lnTo>
                    <a:pt x="19066" y="3186"/>
                  </a:lnTo>
                  <a:lnTo>
                    <a:pt x="15508" y="857"/>
                  </a:lnTo>
                  <a:lnTo>
                    <a:pt x="11182" y="0"/>
                  </a:lnTo>
                  <a:lnTo>
                    <a:pt x="6793" y="857"/>
                  </a:lnTo>
                  <a:lnTo>
                    <a:pt x="3243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67" y="15039"/>
                  </a:lnTo>
                  <a:lnTo>
                    <a:pt x="3243" y="18468"/>
                  </a:lnTo>
                  <a:lnTo>
                    <a:pt x="6793" y="20763"/>
                  </a:lnTo>
                  <a:lnTo>
                    <a:pt x="11182" y="21600"/>
                  </a:lnTo>
                  <a:lnTo>
                    <a:pt x="11182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2" name="Shape"/>
            <p:cNvSpPr/>
            <p:nvPr/>
          </p:nvSpPr>
          <p:spPr>
            <a:xfrm>
              <a:off x="57149" y="38099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44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3" name="Shape"/>
            <p:cNvSpPr/>
            <p:nvPr/>
          </p:nvSpPr>
          <p:spPr>
            <a:xfrm>
              <a:off x="57149" y="76199"/>
              <a:ext cx="5329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8960" y="19089"/>
                  </a:lnTo>
                  <a:lnTo>
                    <a:pt x="16329" y="12204"/>
                  </a:lnTo>
                  <a:lnTo>
                    <a:pt x="21323" y="19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4" name="Shape"/>
            <p:cNvSpPr/>
            <p:nvPr/>
          </p:nvSpPr>
          <p:spPr>
            <a:xfrm>
              <a:off x="110390" y="38099"/>
              <a:ext cx="429205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7" y="10800"/>
                  </a:lnTo>
                  <a:lnTo>
                    <a:pt x="197" y="21600"/>
                  </a:lnTo>
                  <a:lnTo>
                    <a:pt x="21403" y="21600"/>
                  </a:lnTo>
                  <a:lnTo>
                    <a:pt x="21403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5" name="Shape"/>
            <p:cNvSpPr/>
            <p:nvPr/>
          </p:nvSpPr>
          <p:spPr>
            <a:xfrm>
              <a:off x="535686" y="38099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477" y="0"/>
                  </a:lnTo>
                  <a:lnTo>
                    <a:pt x="0" y="10800"/>
                  </a:lnTo>
                  <a:lnTo>
                    <a:pt x="147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6" name="Shape"/>
            <p:cNvSpPr/>
            <p:nvPr/>
          </p:nvSpPr>
          <p:spPr>
            <a:xfrm>
              <a:off x="539594" y="0"/>
              <a:ext cx="110393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33" y="6622"/>
                  </a:lnTo>
                  <a:lnTo>
                    <a:pt x="18357" y="3186"/>
                  </a:lnTo>
                  <a:lnTo>
                    <a:pt x="14807" y="857"/>
                  </a:lnTo>
                  <a:lnTo>
                    <a:pt x="10418" y="0"/>
                  </a:lnTo>
                  <a:lnTo>
                    <a:pt x="6091" y="857"/>
                  </a:lnTo>
                  <a:lnTo>
                    <a:pt x="2534" y="3186"/>
                  </a:lnTo>
                  <a:lnTo>
                    <a:pt x="123" y="6622"/>
                  </a:lnTo>
                  <a:lnTo>
                    <a:pt x="0" y="7200"/>
                  </a:lnTo>
                  <a:lnTo>
                    <a:pt x="10418" y="7200"/>
                  </a:lnTo>
                  <a:lnTo>
                    <a:pt x="10418" y="21600"/>
                  </a:lnTo>
                  <a:lnTo>
                    <a:pt x="14807" y="20743"/>
                  </a:lnTo>
                  <a:lnTo>
                    <a:pt x="18357" y="18414"/>
                  </a:lnTo>
                  <a:lnTo>
                    <a:pt x="20733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97" name="Shape"/>
            <p:cNvSpPr/>
            <p:nvPr/>
          </p:nvSpPr>
          <p:spPr>
            <a:xfrm>
              <a:off x="110446" y="57149"/>
              <a:ext cx="48239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16" y="7200"/>
                  </a:moveTo>
                  <a:lnTo>
                    <a:pt x="19041" y="0"/>
                  </a:lnTo>
                  <a:lnTo>
                    <a:pt x="19041" y="7200"/>
                  </a:lnTo>
                  <a:lnTo>
                    <a:pt x="19216" y="7200"/>
                  </a:lnTo>
                  <a:close/>
                  <a:moveTo>
                    <a:pt x="173" y="7200"/>
                  </a:moveTo>
                  <a:lnTo>
                    <a:pt x="173" y="0"/>
                  </a:lnTo>
                  <a:lnTo>
                    <a:pt x="0" y="7200"/>
                  </a:lnTo>
                  <a:lnTo>
                    <a:pt x="173" y="7200"/>
                  </a:lnTo>
                  <a:close/>
                  <a:moveTo>
                    <a:pt x="21600" y="21600"/>
                  </a:moveTo>
                  <a:lnTo>
                    <a:pt x="21600" y="7200"/>
                  </a:lnTo>
                  <a:lnTo>
                    <a:pt x="19216" y="7200"/>
                  </a:lnTo>
                  <a:lnTo>
                    <a:pt x="19244" y="8357"/>
                  </a:lnTo>
                  <a:lnTo>
                    <a:pt x="19796" y="15228"/>
                  </a:lnTo>
                  <a:lnTo>
                    <a:pt x="20610" y="19886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06" name="object 67"/>
          <p:cNvGrpSpPr/>
          <p:nvPr/>
        </p:nvGrpSpPr>
        <p:grpSpPr>
          <a:xfrm>
            <a:off x="5506210" y="3729228"/>
            <a:ext cx="651511" cy="116587"/>
            <a:chOff x="0" y="0"/>
            <a:chExt cx="651510" cy="116586"/>
          </a:xfrm>
        </p:grpSpPr>
        <p:sp>
          <p:nvSpPr>
            <p:cNvPr id="799" name="Shape"/>
            <p:cNvSpPr/>
            <p:nvPr/>
          </p:nvSpPr>
          <p:spPr>
            <a:xfrm>
              <a:off x="0" y="2286"/>
              <a:ext cx="110402" cy="11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167"/>
                  </a:moveTo>
                  <a:lnTo>
                    <a:pt x="21475" y="6570"/>
                  </a:lnTo>
                  <a:lnTo>
                    <a:pt x="19064" y="3136"/>
                  </a:lnTo>
                  <a:lnTo>
                    <a:pt x="15507" y="838"/>
                  </a:lnTo>
                  <a:lnTo>
                    <a:pt x="11181" y="0"/>
                  </a:lnTo>
                  <a:lnTo>
                    <a:pt x="6793" y="858"/>
                  </a:lnTo>
                  <a:lnTo>
                    <a:pt x="3243" y="3190"/>
                  </a:lnTo>
                  <a:lnTo>
                    <a:pt x="867" y="6630"/>
                  </a:lnTo>
                  <a:lnTo>
                    <a:pt x="0" y="10814"/>
                  </a:lnTo>
                  <a:lnTo>
                    <a:pt x="890" y="15059"/>
                  </a:lnTo>
                  <a:lnTo>
                    <a:pt x="3317" y="18492"/>
                  </a:lnTo>
                  <a:lnTo>
                    <a:pt x="6918" y="20790"/>
                  </a:lnTo>
                  <a:lnTo>
                    <a:pt x="11181" y="21600"/>
                  </a:lnTo>
                  <a:lnTo>
                    <a:pt x="11181" y="7209"/>
                  </a:lnTo>
                  <a:lnTo>
                    <a:pt x="21600" y="716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0" name="Shape"/>
            <p:cNvSpPr/>
            <p:nvPr/>
          </p:nvSpPr>
          <p:spPr>
            <a:xfrm>
              <a:off x="57150" y="40159"/>
              <a:ext cx="57151" cy="3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4"/>
                  </a:moveTo>
                  <a:lnTo>
                    <a:pt x="20126" y="0"/>
                  </a:lnTo>
                  <a:lnTo>
                    <a:pt x="0" y="128"/>
                  </a:lnTo>
                  <a:lnTo>
                    <a:pt x="0" y="21600"/>
                  </a:lnTo>
                  <a:lnTo>
                    <a:pt x="20179" y="21472"/>
                  </a:lnTo>
                  <a:lnTo>
                    <a:pt x="21600" y="1086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1" name="Shape"/>
            <p:cNvSpPr/>
            <p:nvPr/>
          </p:nvSpPr>
          <p:spPr>
            <a:xfrm>
              <a:off x="57150" y="78257"/>
              <a:ext cx="53390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8"/>
                  </a:lnTo>
                  <a:lnTo>
                    <a:pt x="0" y="21515"/>
                  </a:lnTo>
                  <a:lnTo>
                    <a:pt x="308" y="21600"/>
                  </a:lnTo>
                  <a:lnTo>
                    <a:pt x="9205" y="19043"/>
                  </a:lnTo>
                  <a:lnTo>
                    <a:pt x="16455" y="12098"/>
                  </a:lnTo>
                  <a:lnTo>
                    <a:pt x="21334" y="185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2" name="Shape"/>
            <p:cNvSpPr/>
            <p:nvPr/>
          </p:nvSpPr>
          <p:spPr>
            <a:xfrm>
              <a:off x="110401" y="38327"/>
              <a:ext cx="430708" cy="3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17"/>
                  </a:moveTo>
                  <a:lnTo>
                    <a:pt x="21405" y="10186"/>
                  </a:lnTo>
                  <a:lnTo>
                    <a:pt x="21405" y="9"/>
                  </a:lnTo>
                  <a:lnTo>
                    <a:pt x="0" y="991"/>
                  </a:lnTo>
                  <a:lnTo>
                    <a:pt x="196" y="11423"/>
                  </a:lnTo>
                  <a:lnTo>
                    <a:pt x="196" y="21600"/>
                  </a:lnTo>
                  <a:lnTo>
                    <a:pt x="21405" y="20626"/>
                  </a:lnTo>
                  <a:lnTo>
                    <a:pt x="21405" y="10186"/>
                  </a:lnTo>
                  <a:lnTo>
                    <a:pt x="21593" y="0"/>
                  </a:lnTo>
                  <a:lnTo>
                    <a:pt x="21593" y="20618"/>
                  </a:lnTo>
                  <a:lnTo>
                    <a:pt x="21600" y="2061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3" name="Shape"/>
            <p:cNvSpPr/>
            <p:nvPr/>
          </p:nvSpPr>
          <p:spPr>
            <a:xfrm>
              <a:off x="537210" y="38099"/>
              <a:ext cx="57151" cy="3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73"/>
                  </a:moveTo>
                  <a:lnTo>
                    <a:pt x="21600" y="0"/>
                  </a:lnTo>
                  <a:lnTo>
                    <a:pt x="1421" y="128"/>
                  </a:lnTo>
                  <a:lnTo>
                    <a:pt x="0" y="10736"/>
                  </a:lnTo>
                  <a:lnTo>
                    <a:pt x="1473" y="21600"/>
                  </a:lnTo>
                  <a:lnTo>
                    <a:pt x="21600" y="2147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4" name="Shape"/>
            <p:cNvSpPr/>
            <p:nvPr/>
          </p:nvSpPr>
          <p:spPr>
            <a:xfrm>
              <a:off x="540970" y="0"/>
              <a:ext cx="11054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656"/>
                  </a:moveTo>
                  <a:lnTo>
                    <a:pt x="20648" y="6500"/>
                  </a:lnTo>
                  <a:lnTo>
                    <a:pt x="18231" y="3114"/>
                  </a:lnTo>
                  <a:lnTo>
                    <a:pt x="14669" y="835"/>
                  </a:lnTo>
                  <a:lnTo>
                    <a:pt x="10284" y="0"/>
                  </a:lnTo>
                  <a:lnTo>
                    <a:pt x="5987" y="857"/>
                  </a:lnTo>
                  <a:lnTo>
                    <a:pt x="2485" y="3186"/>
                  </a:lnTo>
                  <a:lnTo>
                    <a:pt x="128" y="6622"/>
                  </a:lnTo>
                  <a:lnTo>
                    <a:pt x="0" y="7243"/>
                  </a:lnTo>
                  <a:lnTo>
                    <a:pt x="10433" y="7200"/>
                  </a:lnTo>
                  <a:lnTo>
                    <a:pt x="10433" y="21600"/>
                  </a:lnTo>
                  <a:lnTo>
                    <a:pt x="14753" y="20740"/>
                  </a:lnTo>
                  <a:lnTo>
                    <a:pt x="18305" y="18396"/>
                  </a:lnTo>
                  <a:lnTo>
                    <a:pt x="20713" y="14917"/>
                  </a:lnTo>
                  <a:lnTo>
                    <a:pt x="21600" y="1065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5" name="Shape"/>
            <p:cNvSpPr/>
            <p:nvPr/>
          </p:nvSpPr>
          <p:spPr>
            <a:xfrm>
              <a:off x="110539" y="59435"/>
              <a:ext cx="483822" cy="5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" y="7404"/>
                  </a:moveTo>
                  <a:lnTo>
                    <a:pt x="168" y="0"/>
                  </a:lnTo>
                  <a:lnTo>
                    <a:pt x="0" y="7410"/>
                  </a:lnTo>
                  <a:lnTo>
                    <a:pt x="168" y="7404"/>
                  </a:lnTo>
                  <a:close/>
                  <a:moveTo>
                    <a:pt x="21600" y="21600"/>
                  </a:moveTo>
                  <a:lnTo>
                    <a:pt x="21600" y="6600"/>
                  </a:lnTo>
                  <a:lnTo>
                    <a:pt x="19223" y="6689"/>
                  </a:lnTo>
                  <a:lnTo>
                    <a:pt x="19251" y="7931"/>
                  </a:lnTo>
                  <a:lnTo>
                    <a:pt x="19801" y="15075"/>
                  </a:lnTo>
                  <a:lnTo>
                    <a:pt x="20613" y="19856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14" name="object 68"/>
          <p:cNvGrpSpPr/>
          <p:nvPr/>
        </p:nvGrpSpPr>
        <p:grpSpPr>
          <a:xfrm>
            <a:off x="3890771" y="3731514"/>
            <a:ext cx="650749" cy="114301"/>
            <a:chOff x="0" y="0"/>
            <a:chExt cx="650748" cy="114300"/>
          </a:xfrm>
        </p:grpSpPr>
        <p:sp>
          <p:nvSpPr>
            <p:cNvPr id="807" name="Shape"/>
            <p:cNvSpPr/>
            <p:nvPr/>
          </p:nvSpPr>
          <p:spPr>
            <a:xfrm>
              <a:off x="-1" y="0"/>
              <a:ext cx="110392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77" y="6622"/>
                  </a:lnTo>
                  <a:lnTo>
                    <a:pt x="19066" y="3186"/>
                  </a:lnTo>
                  <a:lnTo>
                    <a:pt x="15508" y="857"/>
                  </a:lnTo>
                  <a:lnTo>
                    <a:pt x="11182" y="0"/>
                  </a:lnTo>
                  <a:lnTo>
                    <a:pt x="6793" y="857"/>
                  </a:lnTo>
                  <a:lnTo>
                    <a:pt x="3243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67" y="15039"/>
                  </a:lnTo>
                  <a:lnTo>
                    <a:pt x="3243" y="18468"/>
                  </a:lnTo>
                  <a:lnTo>
                    <a:pt x="6793" y="20763"/>
                  </a:lnTo>
                  <a:lnTo>
                    <a:pt x="11182" y="21600"/>
                  </a:lnTo>
                  <a:lnTo>
                    <a:pt x="11182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8" name="Shape"/>
            <p:cNvSpPr/>
            <p:nvPr/>
          </p:nvSpPr>
          <p:spPr>
            <a:xfrm>
              <a:off x="57149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44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09" name="Shape"/>
            <p:cNvSpPr/>
            <p:nvPr/>
          </p:nvSpPr>
          <p:spPr>
            <a:xfrm>
              <a:off x="57149" y="76200"/>
              <a:ext cx="5329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8960" y="19089"/>
                  </a:lnTo>
                  <a:lnTo>
                    <a:pt x="16329" y="12204"/>
                  </a:lnTo>
                  <a:lnTo>
                    <a:pt x="21323" y="19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0" name="Shape"/>
            <p:cNvSpPr/>
            <p:nvPr/>
          </p:nvSpPr>
          <p:spPr>
            <a:xfrm>
              <a:off x="110390" y="38100"/>
              <a:ext cx="429586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7" y="10800"/>
                  </a:lnTo>
                  <a:lnTo>
                    <a:pt x="197" y="21600"/>
                  </a:lnTo>
                  <a:lnTo>
                    <a:pt x="21423" y="21600"/>
                  </a:lnTo>
                  <a:lnTo>
                    <a:pt x="21423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1" name="Shape"/>
            <p:cNvSpPr/>
            <p:nvPr/>
          </p:nvSpPr>
          <p:spPr>
            <a:xfrm>
              <a:off x="536448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333" y="0"/>
                  </a:lnTo>
                  <a:lnTo>
                    <a:pt x="0" y="10800"/>
                  </a:lnTo>
                  <a:lnTo>
                    <a:pt x="144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2" name="Shape"/>
            <p:cNvSpPr/>
            <p:nvPr/>
          </p:nvSpPr>
          <p:spPr>
            <a:xfrm>
              <a:off x="539976" y="0"/>
              <a:ext cx="11077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650" y="6622"/>
                  </a:lnTo>
                  <a:lnTo>
                    <a:pt x="18238" y="3186"/>
                  </a:lnTo>
                  <a:lnTo>
                    <a:pt x="14684" y="857"/>
                  </a:lnTo>
                  <a:lnTo>
                    <a:pt x="10307" y="0"/>
                  </a:lnTo>
                  <a:lnTo>
                    <a:pt x="5998" y="857"/>
                  </a:lnTo>
                  <a:lnTo>
                    <a:pt x="2469" y="3186"/>
                  </a:lnTo>
                  <a:lnTo>
                    <a:pt x="111" y="6622"/>
                  </a:lnTo>
                  <a:lnTo>
                    <a:pt x="0" y="7200"/>
                  </a:lnTo>
                  <a:lnTo>
                    <a:pt x="10456" y="7200"/>
                  </a:lnTo>
                  <a:lnTo>
                    <a:pt x="10456" y="21600"/>
                  </a:lnTo>
                  <a:lnTo>
                    <a:pt x="14767" y="20743"/>
                  </a:lnTo>
                  <a:lnTo>
                    <a:pt x="18312" y="18414"/>
                  </a:lnTo>
                  <a:lnTo>
                    <a:pt x="20715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3" name="Shape"/>
            <p:cNvSpPr/>
            <p:nvPr/>
          </p:nvSpPr>
          <p:spPr>
            <a:xfrm>
              <a:off x="110447" y="57150"/>
              <a:ext cx="4831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16" y="7200"/>
                  </a:moveTo>
                  <a:lnTo>
                    <a:pt x="19045" y="0"/>
                  </a:lnTo>
                  <a:lnTo>
                    <a:pt x="19045" y="7200"/>
                  </a:lnTo>
                  <a:lnTo>
                    <a:pt x="19216" y="7200"/>
                  </a:lnTo>
                  <a:close/>
                  <a:moveTo>
                    <a:pt x="172" y="7200"/>
                  </a:moveTo>
                  <a:lnTo>
                    <a:pt x="172" y="0"/>
                  </a:lnTo>
                  <a:lnTo>
                    <a:pt x="0" y="7200"/>
                  </a:lnTo>
                  <a:lnTo>
                    <a:pt x="172" y="7200"/>
                  </a:lnTo>
                  <a:close/>
                  <a:moveTo>
                    <a:pt x="21600" y="21600"/>
                  </a:moveTo>
                  <a:lnTo>
                    <a:pt x="21600" y="7200"/>
                  </a:lnTo>
                  <a:lnTo>
                    <a:pt x="19216" y="7200"/>
                  </a:lnTo>
                  <a:lnTo>
                    <a:pt x="19243" y="8356"/>
                  </a:lnTo>
                  <a:lnTo>
                    <a:pt x="19786" y="15228"/>
                  </a:lnTo>
                  <a:lnTo>
                    <a:pt x="20597" y="19885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1" name="object 69"/>
          <p:cNvGrpSpPr/>
          <p:nvPr/>
        </p:nvGrpSpPr>
        <p:grpSpPr>
          <a:xfrm>
            <a:off x="2269234" y="2651760"/>
            <a:ext cx="653796" cy="114301"/>
            <a:chOff x="0" y="0"/>
            <a:chExt cx="653795" cy="114300"/>
          </a:xfrm>
        </p:grpSpPr>
        <p:sp>
          <p:nvSpPr>
            <p:cNvPr id="815" name="Shape"/>
            <p:cNvSpPr/>
            <p:nvPr/>
          </p:nvSpPr>
          <p:spPr>
            <a:xfrm>
              <a:off x="0" y="0"/>
              <a:ext cx="110448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66" y="6561"/>
                  </a:lnTo>
                  <a:lnTo>
                    <a:pt x="19056" y="3132"/>
                  </a:lnTo>
                  <a:lnTo>
                    <a:pt x="15501" y="837"/>
                  </a:lnTo>
                  <a:lnTo>
                    <a:pt x="11177" y="0"/>
                  </a:lnTo>
                  <a:lnTo>
                    <a:pt x="6790" y="837"/>
                  </a:lnTo>
                  <a:lnTo>
                    <a:pt x="3241" y="3132"/>
                  </a:lnTo>
                  <a:lnTo>
                    <a:pt x="866" y="6561"/>
                  </a:lnTo>
                  <a:lnTo>
                    <a:pt x="0" y="10800"/>
                  </a:lnTo>
                  <a:lnTo>
                    <a:pt x="866" y="14978"/>
                  </a:lnTo>
                  <a:lnTo>
                    <a:pt x="3241" y="18414"/>
                  </a:lnTo>
                  <a:lnTo>
                    <a:pt x="6790" y="20743"/>
                  </a:lnTo>
                  <a:lnTo>
                    <a:pt x="11177" y="21600"/>
                  </a:lnTo>
                  <a:lnTo>
                    <a:pt x="11177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6" name="Shape"/>
            <p:cNvSpPr/>
            <p:nvPr/>
          </p:nvSpPr>
          <p:spPr>
            <a:xfrm>
              <a:off x="57150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4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23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7" name="Shape"/>
            <p:cNvSpPr/>
            <p:nvPr/>
          </p:nvSpPr>
          <p:spPr>
            <a:xfrm>
              <a:off x="110447" y="38100"/>
              <a:ext cx="432902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2" y="10800"/>
                  </a:lnTo>
                  <a:lnTo>
                    <a:pt x="192" y="21600"/>
                  </a:lnTo>
                  <a:lnTo>
                    <a:pt x="21408" y="21600"/>
                  </a:lnTo>
                  <a:lnTo>
                    <a:pt x="21408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8" name="Shape"/>
            <p:cNvSpPr/>
            <p:nvPr/>
          </p:nvSpPr>
          <p:spPr>
            <a:xfrm>
              <a:off x="539495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456" y="0"/>
                  </a:lnTo>
                  <a:lnTo>
                    <a:pt x="0" y="10800"/>
                  </a:lnTo>
                  <a:lnTo>
                    <a:pt x="147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19" name="Shape"/>
            <p:cNvSpPr/>
            <p:nvPr/>
          </p:nvSpPr>
          <p:spPr>
            <a:xfrm>
              <a:off x="543348" y="0"/>
              <a:ext cx="110448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13" y="6561"/>
                  </a:lnTo>
                  <a:lnTo>
                    <a:pt x="18303" y="3132"/>
                  </a:lnTo>
                  <a:lnTo>
                    <a:pt x="14747" y="837"/>
                  </a:lnTo>
                  <a:lnTo>
                    <a:pt x="10423" y="0"/>
                  </a:lnTo>
                  <a:lnTo>
                    <a:pt x="6099" y="837"/>
                  </a:lnTo>
                  <a:lnTo>
                    <a:pt x="2544" y="3132"/>
                  </a:lnTo>
                  <a:lnTo>
                    <a:pt x="134" y="6561"/>
                  </a:lnTo>
                  <a:lnTo>
                    <a:pt x="0" y="7200"/>
                  </a:lnTo>
                  <a:lnTo>
                    <a:pt x="10423" y="7200"/>
                  </a:lnTo>
                  <a:lnTo>
                    <a:pt x="10423" y="21600"/>
                  </a:lnTo>
                  <a:lnTo>
                    <a:pt x="14747" y="20743"/>
                  </a:lnTo>
                  <a:lnTo>
                    <a:pt x="18303" y="18414"/>
                  </a:lnTo>
                  <a:lnTo>
                    <a:pt x="20713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0" name="Shape"/>
            <p:cNvSpPr/>
            <p:nvPr/>
          </p:nvSpPr>
          <p:spPr>
            <a:xfrm>
              <a:off x="57149" y="57150"/>
              <a:ext cx="539496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288" y="7200"/>
                  </a:moveTo>
                  <a:lnTo>
                    <a:pt x="2288" y="0"/>
                  </a:lnTo>
                  <a:lnTo>
                    <a:pt x="2132" y="7200"/>
                  </a:lnTo>
                  <a:lnTo>
                    <a:pt x="2288" y="7200"/>
                  </a:lnTo>
                  <a:close/>
                  <a:moveTo>
                    <a:pt x="19468" y="7200"/>
                  </a:moveTo>
                  <a:lnTo>
                    <a:pt x="19312" y="0"/>
                  </a:lnTo>
                  <a:lnTo>
                    <a:pt x="19312" y="7200"/>
                  </a:lnTo>
                  <a:lnTo>
                    <a:pt x="19468" y="7200"/>
                  </a:lnTo>
                  <a:close/>
                  <a:moveTo>
                    <a:pt x="2132" y="7200"/>
                  </a:moveTo>
                  <a:lnTo>
                    <a:pt x="0" y="7200"/>
                  </a:lnTo>
                  <a:lnTo>
                    <a:pt x="0" y="21600"/>
                  </a:lnTo>
                  <a:lnTo>
                    <a:pt x="885" y="19885"/>
                  </a:lnTo>
                  <a:lnTo>
                    <a:pt x="1613" y="15228"/>
                  </a:lnTo>
                  <a:lnTo>
                    <a:pt x="2106" y="8356"/>
                  </a:lnTo>
                  <a:lnTo>
                    <a:pt x="2132" y="7200"/>
                  </a:lnTo>
                  <a:close/>
                  <a:moveTo>
                    <a:pt x="21600" y="21600"/>
                  </a:moveTo>
                  <a:lnTo>
                    <a:pt x="21600" y="7200"/>
                  </a:lnTo>
                  <a:lnTo>
                    <a:pt x="19468" y="7200"/>
                  </a:lnTo>
                  <a:lnTo>
                    <a:pt x="19494" y="8356"/>
                  </a:lnTo>
                  <a:lnTo>
                    <a:pt x="19987" y="15228"/>
                  </a:lnTo>
                  <a:lnTo>
                    <a:pt x="20715" y="19885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29" name="object 70"/>
          <p:cNvGrpSpPr/>
          <p:nvPr/>
        </p:nvGrpSpPr>
        <p:grpSpPr>
          <a:xfrm>
            <a:off x="3888437" y="2651711"/>
            <a:ext cx="652690" cy="1194138"/>
            <a:chOff x="0" y="0"/>
            <a:chExt cx="652689" cy="1194137"/>
          </a:xfrm>
        </p:grpSpPr>
        <p:sp>
          <p:nvSpPr>
            <p:cNvPr id="822" name="Shape"/>
            <p:cNvSpPr/>
            <p:nvPr/>
          </p:nvSpPr>
          <p:spPr>
            <a:xfrm>
              <a:off x="0" y="0"/>
              <a:ext cx="113955" cy="111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335"/>
                  </a:moveTo>
                  <a:lnTo>
                    <a:pt x="20519" y="6082"/>
                  </a:lnTo>
                  <a:lnTo>
                    <a:pt x="17833" y="2610"/>
                  </a:lnTo>
                  <a:lnTo>
                    <a:pt x="14200" y="528"/>
                  </a:lnTo>
                  <a:lnTo>
                    <a:pt x="10079" y="0"/>
                  </a:lnTo>
                  <a:lnTo>
                    <a:pt x="5931" y="1194"/>
                  </a:lnTo>
                  <a:lnTo>
                    <a:pt x="2546" y="3862"/>
                  </a:lnTo>
                  <a:lnTo>
                    <a:pt x="514" y="7544"/>
                  </a:lnTo>
                  <a:lnTo>
                    <a:pt x="0" y="11754"/>
                  </a:lnTo>
                  <a:lnTo>
                    <a:pt x="1164" y="16005"/>
                  </a:lnTo>
                  <a:lnTo>
                    <a:pt x="3767" y="19478"/>
                  </a:lnTo>
                  <a:lnTo>
                    <a:pt x="7357" y="21577"/>
                  </a:lnTo>
                  <a:lnTo>
                    <a:pt x="7520" y="21600"/>
                  </a:lnTo>
                  <a:lnTo>
                    <a:pt x="7520" y="12746"/>
                  </a:lnTo>
                  <a:lnTo>
                    <a:pt x="14019" y="9488"/>
                  </a:lnTo>
                  <a:lnTo>
                    <a:pt x="18497" y="18691"/>
                  </a:lnTo>
                  <a:lnTo>
                    <a:pt x="18996" y="18287"/>
                  </a:lnTo>
                  <a:lnTo>
                    <a:pt x="21043" y="14561"/>
                  </a:lnTo>
                  <a:lnTo>
                    <a:pt x="21600" y="1033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3" name="Shape"/>
            <p:cNvSpPr/>
            <p:nvPr/>
          </p:nvSpPr>
          <p:spPr>
            <a:xfrm>
              <a:off x="39671" y="48815"/>
              <a:ext cx="57916" cy="6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89"/>
                  </a:moveTo>
                  <a:lnTo>
                    <a:pt x="12789" y="0"/>
                  </a:lnTo>
                  <a:lnTo>
                    <a:pt x="0" y="5625"/>
                  </a:lnTo>
                  <a:lnTo>
                    <a:pt x="8859" y="21600"/>
                  </a:lnTo>
                  <a:lnTo>
                    <a:pt x="15915" y="19945"/>
                  </a:lnTo>
                  <a:lnTo>
                    <a:pt x="21600" y="15889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4" name="Shape"/>
            <p:cNvSpPr/>
            <p:nvPr/>
          </p:nvSpPr>
          <p:spPr>
            <a:xfrm>
              <a:off x="39671" y="65579"/>
              <a:ext cx="23753" cy="48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56"/>
                  </a:moveTo>
                  <a:lnTo>
                    <a:pt x="0" y="0"/>
                  </a:lnTo>
                  <a:lnTo>
                    <a:pt x="0" y="20339"/>
                  </a:lnTo>
                  <a:lnTo>
                    <a:pt x="18915" y="21600"/>
                  </a:lnTo>
                  <a:lnTo>
                    <a:pt x="21600" y="2125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5" name="Shape"/>
            <p:cNvSpPr/>
            <p:nvPr/>
          </p:nvSpPr>
          <p:spPr>
            <a:xfrm>
              <a:off x="63423" y="96166"/>
              <a:ext cx="525360" cy="100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32"/>
                  </a:moveTo>
                  <a:lnTo>
                    <a:pt x="1405" y="0"/>
                  </a:lnTo>
                  <a:lnTo>
                    <a:pt x="778" y="261"/>
                  </a:lnTo>
                  <a:lnTo>
                    <a:pt x="0" y="367"/>
                  </a:lnTo>
                  <a:lnTo>
                    <a:pt x="20196" y="21600"/>
                  </a:lnTo>
                  <a:lnTo>
                    <a:pt x="20829" y="21345"/>
                  </a:lnTo>
                  <a:lnTo>
                    <a:pt x="21600" y="2123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6" name="Shape"/>
            <p:cNvSpPr/>
            <p:nvPr/>
          </p:nvSpPr>
          <p:spPr>
            <a:xfrm>
              <a:off x="538412" y="1097710"/>
              <a:ext cx="74284" cy="96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753"/>
                  </a:moveTo>
                  <a:lnTo>
                    <a:pt x="21600" y="6913"/>
                  </a:lnTo>
                  <a:lnTo>
                    <a:pt x="11629" y="10668"/>
                  </a:lnTo>
                  <a:lnTo>
                    <a:pt x="4720" y="0"/>
                  </a:lnTo>
                  <a:lnTo>
                    <a:pt x="3995" y="429"/>
                  </a:lnTo>
                  <a:lnTo>
                    <a:pt x="855" y="4672"/>
                  </a:lnTo>
                  <a:lnTo>
                    <a:pt x="0" y="9524"/>
                  </a:lnTo>
                  <a:lnTo>
                    <a:pt x="1658" y="14423"/>
                  </a:lnTo>
                  <a:lnTo>
                    <a:pt x="5778" y="18522"/>
                  </a:lnTo>
                  <a:lnTo>
                    <a:pt x="11352" y="20973"/>
                  </a:lnTo>
                  <a:lnTo>
                    <a:pt x="17674" y="21600"/>
                  </a:lnTo>
                  <a:lnTo>
                    <a:pt x="21600" y="2075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7" name="Shape"/>
            <p:cNvSpPr/>
            <p:nvPr/>
          </p:nvSpPr>
          <p:spPr>
            <a:xfrm>
              <a:off x="554644" y="1080641"/>
              <a:ext cx="58052" cy="64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003"/>
                  </a:moveTo>
                  <a:lnTo>
                    <a:pt x="12702" y="0"/>
                  </a:lnTo>
                  <a:lnTo>
                    <a:pt x="5722" y="1755"/>
                  </a:lnTo>
                  <a:lnTo>
                    <a:pt x="0" y="5699"/>
                  </a:lnTo>
                  <a:lnTo>
                    <a:pt x="8841" y="21600"/>
                  </a:lnTo>
                  <a:lnTo>
                    <a:pt x="21600" y="1600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28" name="Shape"/>
            <p:cNvSpPr/>
            <p:nvPr/>
          </p:nvSpPr>
          <p:spPr>
            <a:xfrm>
              <a:off x="588782" y="1079765"/>
              <a:ext cx="63908" cy="110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530"/>
                  </a:moveTo>
                  <a:lnTo>
                    <a:pt x="19672" y="6258"/>
                  </a:lnTo>
                  <a:lnTo>
                    <a:pt x="14884" y="2684"/>
                  </a:lnTo>
                  <a:lnTo>
                    <a:pt x="8405" y="546"/>
                  </a:lnTo>
                  <a:lnTo>
                    <a:pt x="1056" y="0"/>
                  </a:lnTo>
                  <a:lnTo>
                    <a:pt x="0" y="171"/>
                  </a:lnTo>
                  <a:lnTo>
                    <a:pt x="8083" y="9532"/>
                  </a:lnTo>
                  <a:lnTo>
                    <a:pt x="8083" y="21600"/>
                  </a:lnTo>
                  <a:lnTo>
                    <a:pt x="10916" y="21141"/>
                  </a:lnTo>
                  <a:lnTo>
                    <a:pt x="16956" y="18460"/>
                  </a:lnTo>
                  <a:lnTo>
                    <a:pt x="20606" y="14760"/>
                  </a:lnTo>
                  <a:lnTo>
                    <a:pt x="21600" y="1053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30" name="object 71"/>
          <p:cNvSpPr/>
          <p:nvPr/>
        </p:nvSpPr>
        <p:spPr>
          <a:xfrm>
            <a:off x="6100571" y="3432047"/>
            <a:ext cx="1088454" cy="377953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1" name="object 72"/>
          <p:cNvSpPr/>
          <p:nvPr/>
        </p:nvSpPr>
        <p:spPr>
          <a:xfrm>
            <a:off x="4527803" y="3248405"/>
            <a:ext cx="991362" cy="55473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2" name="object 73"/>
          <p:cNvSpPr/>
          <p:nvPr/>
        </p:nvSpPr>
        <p:spPr>
          <a:xfrm>
            <a:off x="2996183" y="3187954"/>
            <a:ext cx="815340" cy="769621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3" name="object 74"/>
          <p:cNvSpPr/>
          <p:nvPr/>
        </p:nvSpPr>
        <p:spPr>
          <a:xfrm>
            <a:off x="6324599" y="2117598"/>
            <a:ext cx="611125" cy="586741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4" name="object 75"/>
          <p:cNvSpPr/>
          <p:nvPr/>
        </p:nvSpPr>
        <p:spPr>
          <a:xfrm>
            <a:off x="2894076" y="2330956"/>
            <a:ext cx="1001268" cy="367285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5" name="object 76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object 2"/>
          <p:cNvSpPr/>
          <p:nvPr/>
        </p:nvSpPr>
        <p:spPr>
          <a:xfrm>
            <a:off x="2430778" y="1562506"/>
            <a:ext cx="4943095" cy="46310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8" name="object 3"/>
          <p:cNvSpPr/>
          <p:nvPr/>
        </p:nvSpPr>
        <p:spPr>
          <a:xfrm>
            <a:off x="2427732" y="3449573"/>
            <a:ext cx="2753868" cy="27538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9" name="object 4"/>
          <p:cNvSpPr/>
          <p:nvPr/>
        </p:nvSpPr>
        <p:spPr>
          <a:xfrm>
            <a:off x="3531108" y="1549908"/>
            <a:ext cx="2753868" cy="27538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0" name="object 5"/>
          <p:cNvSpPr txBox="1"/>
          <p:nvPr/>
        </p:nvSpPr>
        <p:spPr>
          <a:xfrm>
            <a:off x="3318755" y="4940806"/>
            <a:ext cx="922020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5109">
              <a:spcBef>
                <a:spcPts val="100"/>
              </a:spcBef>
              <a:defRPr spc="-15">
                <a:solidFill>
                  <a:srgbClr val="BFBFBF"/>
                </a:solidFill>
              </a:defRPr>
            </a:pPr>
            <a:r>
              <a:t>Data  </a:t>
            </a:r>
            <a:r>
              <a:rPr spc="-5"/>
              <a:t>Dis</a:t>
            </a:r>
            <a:r>
              <a:rPr spc="-20"/>
              <a:t>c</a:t>
            </a:r>
            <a:r>
              <a:rPr spc="-10"/>
              <a:t>o</a:t>
            </a:r>
            <a:r>
              <a:t>v</a:t>
            </a:r>
            <a:r>
              <a:rPr spc="0"/>
              <a:t>e</a:t>
            </a:r>
            <a:r>
              <a:rPr spc="15"/>
              <a:t>r</a:t>
            </a:r>
            <a:r>
              <a:rPr spc="0"/>
              <a:t>y</a:t>
            </a:r>
          </a:p>
        </p:txBody>
      </p:sp>
      <p:sp>
        <p:nvSpPr>
          <p:cNvPr id="841" name="object 6"/>
          <p:cNvSpPr/>
          <p:nvPr/>
        </p:nvSpPr>
        <p:spPr>
          <a:xfrm>
            <a:off x="3515867" y="4235196"/>
            <a:ext cx="582931" cy="58216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2" name="object 7"/>
          <p:cNvSpPr/>
          <p:nvPr/>
        </p:nvSpPr>
        <p:spPr>
          <a:xfrm>
            <a:off x="4613147" y="2801110"/>
            <a:ext cx="582931" cy="58217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3" name="object 8"/>
          <p:cNvSpPr/>
          <p:nvPr/>
        </p:nvSpPr>
        <p:spPr>
          <a:xfrm>
            <a:off x="5776721" y="4235196"/>
            <a:ext cx="578359" cy="58216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4" name="object 9"/>
          <p:cNvSpPr txBox="1"/>
          <p:nvPr/>
        </p:nvSpPr>
        <p:spPr>
          <a:xfrm>
            <a:off x="5597897" y="4940806"/>
            <a:ext cx="937261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8580">
              <a:spcBef>
                <a:spcPts val="100"/>
              </a:spcBef>
              <a:defRPr spc="-5"/>
            </a:pPr>
            <a:r>
              <a:t>Business  </a:t>
            </a:r>
            <a:r>
              <a:rPr spc="-30"/>
              <a:t>R</a:t>
            </a:r>
            <a:r>
              <a:t>e</a:t>
            </a:r>
            <a:r>
              <a:rPr spc="0"/>
              <a:t>p</a:t>
            </a:r>
            <a:r>
              <a:t>o</a:t>
            </a:r>
            <a:r>
              <a:rPr spc="0"/>
              <a:t>r</a:t>
            </a:r>
            <a:r>
              <a:t>t</a:t>
            </a:r>
            <a:r>
              <a:rPr spc="0"/>
              <a:t>ing</a:t>
            </a:r>
          </a:p>
        </p:txBody>
      </p:sp>
      <p:sp>
        <p:nvSpPr>
          <p:cNvPr id="845" name="object 10"/>
          <p:cNvSpPr txBox="1"/>
          <p:nvPr/>
        </p:nvSpPr>
        <p:spPr>
          <a:xfrm>
            <a:off x="4401542" y="2132845"/>
            <a:ext cx="1096646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93344">
              <a:spcBef>
                <a:spcPts val="100"/>
              </a:spcBef>
              <a:defRPr spc="-10">
                <a:solidFill>
                  <a:srgbClr val="BFBFBF"/>
                </a:solidFill>
              </a:defRPr>
            </a:pPr>
            <a:r>
              <a:t>Real </a:t>
            </a:r>
            <a:r>
              <a:rPr spc="0"/>
              <a:t>Time  I</a:t>
            </a:r>
            <a:r>
              <a:rPr spc="-20"/>
              <a:t>n</a:t>
            </a:r>
            <a:r>
              <a:rPr spc="-25"/>
              <a:t>t</a:t>
            </a:r>
            <a:r>
              <a:rPr spc="-5"/>
              <a:t>e</a:t>
            </a:r>
            <a:r>
              <a:rPr spc="0"/>
              <a:t>lli</a:t>
            </a:r>
            <a:r>
              <a:rPr spc="-25"/>
              <a:t>g</a:t>
            </a:r>
            <a:r>
              <a:rPr spc="0"/>
              <a:t>ence</a:t>
            </a:r>
          </a:p>
        </p:txBody>
      </p:sp>
      <p:sp>
        <p:nvSpPr>
          <p:cNvPr id="846" name="object 11"/>
          <p:cNvSpPr txBox="1"/>
          <p:nvPr>
            <p:ph type="title"/>
          </p:nvPr>
        </p:nvSpPr>
        <p:spPr>
          <a:xfrm>
            <a:off x="737108" y="201251"/>
            <a:ext cx="8194924" cy="1059478"/>
          </a:xfrm>
          <a:prstGeom prst="rect">
            <a:avLst/>
          </a:prstGeom>
        </p:spPr>
        <p:txBody>
          <a:bodyPr/>
          <a:lstStyle>
            <a:lvl1pPr indent="7492" defTabSz="539495">
              <a:defRPr b="0" spc="-172" sz="4837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 Use Cases</a:t>
            </a:r>
          </a:p>
        </p:txBody>
      </p:sp>
      <p:sp>
        <p:nvSpPr>
          <p:cNvPr id="847" name="object 12"/>
          <p:cNvSpPr txBox="1"/>
          <p:nvPr/>
        </p:nvSpPr>
        <p:spPr>
          <a:xfrm>
            <a:off x="7460994" y="2730371"/>
            <a:ext cx="111379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Intelligent</a:t>
            </a:r>
            <a:r>
              <a:rPr spc="-30"/>
              <a:t> </a:t>
            </a:r>
            <a:r>
              <a:t>Agents</a:t>
            </a:r>
          </a:p>
        </p:txBody>
      </p:sp>
      <p:sp>
        <p:nvSpPr>
          <p:cNvPr id="848" name="object 13"/>
          <p:cNvSpPr/>
          <p:nvPr/>
        </p:nvSpPr>
        <p:spPr>
          <a:xfrm>
            <a:off x="6637018" y="2123694"/>
            <a:ext cx="582931" cy="58216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49" name="object 14"/>
          <p:cNvSpPr/>
          <p:nvPr/>
        </p:nvSpPr>
        <p:spPr>
          <a:xfrm>
            <a:off x="7701533" y="2123694"/>
            <a:ext cx="578359" cy="58216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0" name="object 15"/>
          <p:cNvSpPr txBox="1"/>
          <p:nvPr/>
        </p:nvSpPr>
        <p:spPr>
          <a:xfrm>
            <a:off x="6579361" y="2730371"/>
            <a:ext cx="7124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Consumers</a:t>
            </a:r>
          </a:p>
        </p:txBody>
      </p:sp>
      <p:sp>
        <p:nvSpPr>
          <p:cNvPr id="851" name="object 16"/>
          <p:cNvSpPr/>
          <p:nvPr/>
        </p:nvSpPr>
        <p:spPr>
          <a:xfrm>
            <a:off x="1275588" y="5228082"/>
            <a:ext cx="582931" cy="582931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2" name="object 17"/>
          <p:cNvSpPr txBox="1"/>
          <p:nvPr/>
        </p:nvSpPr>
        <p:spPr>
          <a:xfrm>
            <a:off x="1105152" y="5873623"/>
            <a:ext cx="923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25"/>
              <a:t> </a:t>
            </a:r>
            <a:r>
              <a:rPr spc="-9"/>
              <a:t>Scientists</a:t>
            </a:r>
          </a:p>
        </p:txBody>
      </p:sp>
      <p:sp>
        <p:nvSpPr>
          <p:cNvPr id="853" name="object 18"/>
          <p:cNvSpPr/>
          <p:nvPr/>
        </p:nvSpPr>
        <p:spPr>
          <a:xfrm>
            <a:off x="7904988" y="5228082"/>
            <a:ext cx="578359" cy="582931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54" name="object 19"/>
          <p:cNvSpPr txBox="1"/>
          <p:nvPr/>
        </p:nvSpPr>
        <p:spPr>
          <a:xfrm>
            <a:off x="7600442" y="4581144"/>
            <a:ext cx="1178561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19" marR="5080" indent="-33020">
              <a:spcBef>
                <a:spcPts val="100"/>
              </a:spcBef>
              <a:defRPr spc="-15">
                <a:solidFill>
                  <a:srgbClr val="E46C0A"/>
                </a:solidFill>
              </a:defRPr>
            </a:pPr>
            <a:r>
              <a:t>Data</a:t>
            </a:r>
            <a:r>
              <a:rPr spc="-80"/>
              <a:t> </a:t>
            </a:r>
            <a:r>
              <a:rPr spc="0"/>
              <a:t>Quality  </a:t>
            </a:r>
            <a:r>
              <a:rPr spc="-5"/>
              <a:t>Self</a:t>
            </a:r>
            <a:r>
              <a:rPr spc="-25"/>
              <a:t> </a:t>
            </a:r>
            <a:r>
              <a:rPr spc="-5"/>
              <a:t>Service</a:t>
            </a:r>
          </a:p>
        </p:txBody>
      </p:sp>
      <p:sp>
        <p:nvSpPr>
          <p:cNvPr id="855" name="object 21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6" name="object 20"/>
          <p:cNvSpPr txBox="1"/>
          <p:nvPr/>
        </p:nvSpPr>
        <p:spPr>
          <a:xfrm>
            <a:off x="7701785" y="5873623"/>
            <a:ext cx="9207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Business</a:t>
            </a:r>
            <a:r>
              <a:rPr spc="-60"/>
              <a:t> </a:t>
            </a:r>
            <a:r>
              <a:t>Users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object 2"/>
          <p:cNvSpPr txBox="1"/>
          <p:nvPr>
            <p:ph type="title"/>
          </p:nvPr>
        </p:nvSpPr>
        <p:spPr>
          <a:xfrm>
            <a:off x="737108" y="360044"/>
            <a:ext cx="8584184" cy="900685"/>
          </a:xfrm>
          <a:prstGeom prst="rect">
            <a:avLst/>
          </a:prstGeom>
        </p:spPr>
        <p:txBody>
          <a:bodyPr/>
          <a:lstStyle>
            <a:lvl1pPr indent="5714" defTabSz="411479">
              <a:defRPr b="0" spc="-131" sz="3689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Business Reporting: Hybrid Architecture</a:t>
            </a:r>
          </a:p>
        </p:txBody>
      </p:sp>
      <p:sp>
        <p:nvSpPr>
          <p:cNvPr id="859" name="object 3"/>
          <p:cNvSpPr txBox="1"/>
          <p:nvPr/>
        </p:nvSpPr>
        <p:spPr>
          <a:xfrm>
            <a:off x="9183878" y="6877174"/>
            <a:ext cx="18542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b="1"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18</a:t>
            </a:r>
          </a:p>
        </p:txBody>
      </p:sp>
      <p:grpSp>
        <p:nvGrpSpPr>
          <p:cNvPr id="862" name="object 4"/>
          <p:cNvGrpSpPr/>
          <p:nvPr/>
        </p:nvGrpSpPr>
        <p:grpSpPr>
          <a:xfrm>
            <a:off x="7543038" y="1735835"/>
            <a:ext cx="1450087" cy="4832605"/>
            <a:chOff x="0" y="0"/>
            <a:chExt cx="1450086" cy="4832604"/>
          </a:xfrm>
        </p:grpSpPr>
        <p:sp>
          <p:nvSpPr>
            <p:cNvPr id="860" name="Shape"/>
            <p:cNvSpPr/>
            <p:nvPr/>
          </p:nvSpPr>
          <p:spPr>
            <a:xfrm>
              <a:off x="0" y="0"/>
              <a:ext cx="1450087" cy="4832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7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7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79" y="21600"/>
                  </a:lnTo>
                  <a:lnTo>
                    <a:pt x="79" y="41"/>
                  </a:lnTo>
                  <a:lnTo>
                    <a:pt x="148" y="20"/>
                  </a:lnTo>
                  <a:lnTo>
                    <a:pt x="148" y="41"/>
                  </a:lnTo>
                  <a:lnTo>
                    <a:pt x="21452" y="41"/>
                  </a:lnTo>
                  <a:lnTo>
                    <a:pt x="21452" y="20"/>
                  </a:lnTo>
                  <a:lnTo>
                    <a:pt x="21521" y="41"/>
                  </a:lnTo>
                  <a:lnTo>
                    <a:pt x="21521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1" name="Shape"/>
            <p:cNvSpPr/>
            <p:nvPr/>
          </p:nvSpPr>
          <p:spPr>
            <a:xfrm>
              <a:off x="5333" y="4572"/>
              <a:ext cx="1439419" cy="482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0"/>
                  </a:moveTo>
                  <a:lnTo>
                    <a:pt x="69" y="0"/>
                  </a:lnTo>
                  <a:lnTo>
                    <a:pt x="0" y="20"/>
                  </a:lnTo>
                  <a:lnTo>
                    <a:pt x="69" y="20"/>
                  </a:lnTo>
                  <a:close/>
                  <a:moveTo>
                    <a:pt x="69" y="21559"/>
                  </a:moveTo>
                  <a:lnTo>
                    <a:pt x="69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69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65" name="object 5"/>
          <p:cNvGrpSpPr/>
          <p:nvPr/>
        </p:nvGrpSpPr>
        <p:grpSpPr>
          <a:xfrm>
            <a:off x="5918453" y="1737359"/>
            <a:ext cx="1449326" cy="4833368"/>
            <a:chOff x="0" y="0"/>
            <a:chExt cx="1449325" cy="4833366"/>
          </a:xfrm>
        </p:grpSpPr>
        <p:sp>
          <p:nvSpPr>
            <p:cNvPr id="863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36" y="24"/>
                  </a:lnTo>
                  <a:lnTo>
                    <a:pt x="136" y="44"/>
                  </a:lnTo>
                  <a:lnTo>
                    <a:pt x="21452" y="44"/>
                  </a:lnTo>
                  <a:lnTo>
                    <a:pt x="21452" y="24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64" name="Shape"/>
            <p:cNvSpPr/>
            <p:nvPr/>
          </p:nvSpPr>
          <p:spPr>
            <a:xfrm>
              <a:off x="4572" y="5334"/>
              <a:ext cx="1440182" cy="482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0"/>
                  </a:moveTo>
                  <a:lnTo>
                    <a:pt x="69" y="0"/>
                  </a:lnTo>
                  <a:lnTo>
                    <a:pt x="0" y="20"/>
                  </a:lnTo>
                  <a:lnTo>
                    <a:pt x="69" y="20"/>
                  </a:lnTo>
                  <a:close/>
                  <a:moveTo>
                    <a:pt x="69" y="21559"/>
                  </a:moveTo>
                  <a:lnTo>
                    <a:pt x="69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69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20" y="21600"/>
                  </a:lnTo>
                  <a:lnTo>
                    <a:pt x="21520" y="21580"/>
                  </a:lnTo>
                  <a:lnTo>
                    <a:pt x="21600" y="21559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0"/>
                  </a:moveTo>
                  <a:lnTo>
                    <a:pt x="21520" y="0"/>
                  </a:lnTo>
                  <a:lnTo>
                    <a:pt x="21520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20" y="20"/>
                  </a:lnTo>
                  <a:lnTo>
                    <a:pt x="21520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20" y="21580"/>
                  </a:lnTo>
                  <a:lnTo>
                    <a:pt x="2152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66" name="object 6"/>
          <p:cNvSpPr/>
          <p:nvPr/>
        </p:nvSpPr>
        <p:spPr>
          <a:xfrm>
            <a:off x="7721344" y="5483352"/>
            <a:ext cx="1079757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7" name="object 7"/>
          <p:cNvSpPr txBox="1"/>
          <p:nvPr/>
        </p:nvSpPr>
        <p:spPr>
          <a:xfrm>
            <a:off x="7842756" y="6030594"/>
            <a:ext cx="1020060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Web</a:t>
            </a:r>
            <a:r>
              <a:rPr spc="-45"/>
              <a:t> </a:t>
            </a:r>
            <a:r>
              <a:t>Services</a:t>
            </a:r>
          </a:p>
        </p:txBody>
      </p:sp>
      <p:sp>
        <p:nvSpPr>
          <p:cNvPr id="868" name="object 8"/>
          <p:cNvSpPr/>
          <p:nvPr/>
        </p:nvSpPr>
        <p:spPr>
          <a:xfrm>
            <a:off x="7722106" y="4403597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69" name="object 9"/>
          <p:cNvSpPr txBox="1"/>
          <p:nvPr/>
        </p:nvSpPr>
        <p:spPr>
          <a:xfrm>
            <a:off x="8015727" y="4831968"/>
            <a:ext cx="6218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2384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Mobile  </a:t>
            </a:r>
            <a:r>
              <a:rPr spc="-4"/>
              <a:t>Devices</a:t>
            </a:r>
          </a:p>
        </p:txBody>
      </p:sp>
      <p:sp>
        <p:nvSpPr>
          <p:cNvPr id="870" name="object 10"/>
          <p:cNvSpPr/>
          <p:nvPr/>
        </p:nvSpPr>
        <p:spPr>
          <a:xfrm>
            <a:off x="7726680" y="3323844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1" name="object 11"/>
          <p:cNvSpPr txBox="1"/>
          <p:nvPr/>
        </p:nvSpPr>
        <p:spPr>
          <a:xfrm>
            <a:off x="7998972" y="3752215"/>
            <a:ext cx="65532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98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Native  </a:t>
            </a:r>
            <a:r>
              <a:rPr spc="-9"/>
              <a:t>Desktop</a:t>
            </a:r>
          </a:p>
        </p:txBody>
      </p:sp>
      <p:sp>
        <p:nvSpPr>
          <p:cNvPr id="872" name="object 12"/>
          <p:cNvSpPr/>
          <p:nvPr/>
        </p:nvSpPr>
        <p:spPr>
          <a:xfrm>
            <a:off x="7722868" y="2243327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3" name="object 13"/>
          <p:cNvSpPr txBox="1"/>
          <p:nvPr/>
        </p:nvSpPr>
        <p:spPr>
          <a:xfrm>
            <a:off x="7974580" y="2672459"/>
            <a:ext cx="75641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460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Web  Browsers</a:t>
            </a:r>
          </a:p>
        </p:txBody>
      </p:sp>
      <p:sp>
        <p:nvSpPr>
          <p:cNvPr id="874" name="object 14"/>
          <p:cNvSpPr/>
          <p:nvPr/>
        </p:nvSpPr>
        <p:spPr>
          <a:xfrm>
            <a:off x="6100571" y="3323082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5" y="617"/>
                </a:lnTo>
                <a:lnTo>
                  <a:pt x="21358" y="297"/>
                </a:lnTo>
                <a:lnTo>
                  <a:pt x="21092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95"/>
                </a:lnTo>
                <a:lnTo>
                  <a:pt x="65" y="20983"/>
                </a:lnTo>
                <a:lnTo>
                  <a:pt x="242" y="21303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92" y="21520"/>
                </a:lnTo>
                <a:lnTo>
                  <a:pt x="21358" y="21303"/>
                </a:lnTo>
                <a:lnTo>
                  <a:pt x="21535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5" name="object 15"/>
          <p:cNvSpPr txBox="1"/>
          <p:nvPr/>
        </p:nvSpPr>
        <p:spPr>
          <a:xfrm>
            <a:off x="6244082" y="3871086"/>
            <a:ext cx="93179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Map</a:t>
            </a:r>
            <a:r>
              <a:rPr spc="-39"/>
              <a:t> </a:t>
            </a:r>
            <a:r>
              <a:t>Reduce</a:t>
            </a:r>
          </a:p>
        </p:txBody>
      </p:sp>
      <p:sp>
        <p:nvSpPr>
          <p:cNvPr id="876" name="object 16"/>
          <p:cNvSpPr/>
          <p:nvPr/>
        </p:nvSpPr>
        <p:spPr>
          <a:xfrm>
            <a:off x="6107429" y="2243327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7" name="object 17"/>
          <p:cNvSpPr txBox="1"/>
          <p:nvPr/>
        </p:nvSpPr>
        <p:spPr>
          <a:xfrm>
            <a:off x="6231890" y="2672459"/>
            <a:ext cx="99136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97789" marR="5080" indent="-85725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SQL Query</a:t>
            </a:r>
            <a:r>
              <a:rPr spc="-60"/>
              <a:t> </a:t>
            </a:r>
            <a:r>
              <a:t>&amp;  Reporting</a:t>
            </a:r>
          </a:p>
        </p:txBody>
      </p:sp>
      <p:sp>
        <p:nvSpPr>
          <p:cNvPr id="878" name="object 18"/>
          <p:cNvSpPr/>
          <p:nvPr/>
        </p:nvSpPr>
        <p:spPr>
          <a:xfrm>
            <a:off x="4484370" y="3325367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2" y="299"/>
                </a:lnTo>
                <a:lnTo>
                  <a:pt x="21085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9"/>
                </a:lnTo>
                <a:lnTo>
                  <a:pt x="65" y="624"/>
                </a:lnTo>
                <a:lnTo>
                  <a:pt x="0" y="1023"/>
                </a:lnTo>
                <a:lnTo>
                  <a:pt x="0" y="20595"/>
                </a:lnTo>
                <a:lnTo>
                  <a:pt x="65" y="20991"/>
                </a:lnTo>
                <a:lnTo>
                  <a:pt x="242" y="21310"/>
                </a:lnTo>
                <a:lnTo>
                  <a:pt x="508" y="21523"/>
                </a:lnTo>
                <a:lnTo>
                  <a:pt x="839" y="21600"/>
                </a:lnTo>
                <a:lnTo>
                  <a:pt x="20761" y="21600"/>
                </a:lnTo>
                <a:lnTo>
                  <a:pt x="21085" y="21523"/>
                </a:lnTo>
                <a:lnTo>
                  <a:pt x="21352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9" name="object 19"/>
          <p:cNvSpPr txBox="1"/>
          <p:nvPr/>
        </p:nvSpPr>
        <p:spPr>
          <a:xfrm>
            <a:off x="4522470" y="3818509"/>
            <a:ext cx="107975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15265" marR="5080" indent="-203201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Distributed File  </a:t>
            </a:r>
            <a:r>
              <a:rPr spc="-4"/>
              <a:t>Systems</a:t>
            </a:r>
          </a:p>
        </p:txBody>
      </p:sp>
      <p:sp>
        <p:nvSpPr>
          <p:cNvPr id="880" name="object 20"/>
          <p:cNvSpPr/>
          <p:nvPr/>
        </p:nvSpPr>
        <p:spPr>
          <a:xfrm>
            <a:off x="2865120" y="440588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1" name="object 21"/>
          <p:cNvSpPr txBox="1"/>
          <p:nvPr/>
        </p:nvSpPr>
        <p:spPr>
          <a:xfrm>
            <a:off x="3290570" y="4953125"/>
            <a:ext cx="271017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API</a:t>
            </a:r>
          </a:p>
        </p:txBody>
      </p:sp>
      <p:sp>
        <p:nvSpPr>
          <p:cNvPr id="882" name="object 22"/>
          <p:cNvSpPr/>
          <p:nvPr/>
        </p:nvSpPr>
        <p:spPr>
          <a:xfrm>
            <a:off x="2868166" y="3326129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3" name="object 23"/>
          <p:cNvSpPr txBox="1"/>
          <p:nvPr/>
        </p:nvSpPr>
        <p:spPr>
          <a:xfrm>
            <a:off x="3077336" y="3983609"/>
            <a:ext cx="75641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884" name="object 24"/>
          <p:cNvSpPr/>
          <p:nvPr/>
        </p:nvSpPr>
        <p:spPr>
          <a:xfrm>
            <a:off x="2865882" y="224561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5" name="object 25"/>
          <p:cNvSpPr txBox="1"/>
          <p:nvPr/>
        </p:nvSpPr>
        <p:spPr>
          <a:xfrm>
            <a:off x="3288284" y="2792857"/>
            <a:ext cx="31699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ETL</a:t>
            </a:r>
          </a:p>
        </p:txBody>
      </p:sp>
      <p:sp>
        <p:nvSpPr>
          <p:cNvPr id="886" name="object 26"/>
          <p:cNvSpPr/>
          <p:nvPr/>
        </p:nvSpPr>
        <p:spPr>
          <a:xfrm>
            <a:off x="1246632" y="4403597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7" name="object 27"/>
          <p:cNvSpPr txBox="1"/>
          <p:nvPr/>
        </p:nvSpPr>
        <p:spPr>
          <a:xfrm>
            <a:off x="1319149" y="4944744"/>
            <a:ext cx="934720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Unstructured</a:t>
            </a:r>
          </a:p>
        </p:txBody>
      </p:sp>
      <p:sp>
        <p:nvSpPr>
          <p:cNvPr id="888" name="object 28"/>
          <p:cNvSpPr/>
          <p:nvPr/>
        </p:nvSpPr>
        <p:spPr>
          <a:xfrm>
            <a:off x="1247393" y="3325367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89" name="object 29"/>
          <p:cNvSpPr txBox="1"/>
          <p:nvPr/>
        </p:nvSpPr>
        <p:spPr>
          <a:xfrm>
            <a:off x="1403220" y="3789299"/>
            <a:ext cx="81597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6210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Semi-  </a:t>
            </a:r>
            <a:r>
              <a:rPr spc="-4"/>
              <a:t>Structured</a:t>
            </a:r>
          </a:p>
        </p:txBody>
      </p:sp>
      <p:grpSp>
        <p:nvGrpSpPr>
          <p:cNvPr id="892" name="object 30"/>
          <p:cNvGrpSpPr/>
          <p:nvPr/>
        </p:nvGrpSpPr>
        <p:grpSpPr>
          <a:xfrm>
            <a:off x="1062226" y="1737360"/>
            <a:ext cx="1449326" cy="4831081"/>
            <a:chOff x="0" y="0"/>
            <a:chExt cx="1449324" cy="4831079"/>
          </a:xfrm>
        </p:grpSpPr>
        <p:sp>
          <p:nvSpPr>
            <p:cNvPr id="890" name="Shape"/>
            <p:cNvSpPr/>
            <p:nvPr/>
          </p:nvSpPr>
          <p:spPr>
            <a:xfrm>
              <a:off x="0" y="0"/>
              <a:ext cx="1449325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4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4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91" name="Shape"/>
            <p:cNvSpPr/>
            <p:nvPr/>
          </p:nvSpPr>
          <p:spPr>
            <a:xfrm>
              <a:off x="4572" y="5333"/>
              <a:ext cx="1440181" cy="482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0"/>
                  </a:moveTo>
                  <a:lnTo>
                    <a:pt x="80" y="0"/>
                  </a:lnTo>
                  <a:lnTo>
                    <a:pt x="0" y="20"/>
                  </a:lnTo>
                  <a:lnTo>
                    <a:pt x="80" y="20"/>
                  </a:lnTo>
                  <a:close/>
                  <a:moveTo>
                    <a:pt x="80" y="21559"/>
                  </a:moveTo>
                  <a:lnTo>
                    <a:pt x="80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80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893" name="object 31"/>
          <p:cNvSpPr txBox="1"/>
          <p:nvPr/>
        </p:nvSpPr>
        <p:spPr>
          <a:xfrm>
            <a:off x="1183894" y="1901572"/>
            <a:ext cx="120523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60"/>
              <a:t> </a:t>
            </a:r>
            <a:r>
              <a:rPr spc="-10"/>
              <a:t>Sources</a:t>
            </a:r>
          </a:p>
        </p:txBody>
      </p:sp>
      <p:sp>
        <p:nvSpPr>
          <p:cNvPr id="894" name="object 32"/>
          <p:cNvSpPr txBox="1"/>
          <p:nvPr/>
        </p:nvSpPr>
        <p:spPr>
          <a:xfrm>
            <a:off x="2991436" y="1897379"/>
            <a:ext cx="964995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Integration</a:t>
            </a:r>
          </a:p>
        </p:txBody>
      </p:sp>
      <p:sp>
        <p:nvSpPr>
          <p:cNvPr id="895" name="object 33"/>
          <p:cNvSpPr txBox="1"/>
          <p:nvPr/>
        </p:nvSpPr>
        <p:spPr>
          <a:xfrm>
            <a:off x="4506183" y="1897379"/>
            <a:ext cx="118141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75"/>
              <a:t> </a:t>
            </a:r>
            <a:r>
              <a:rPr spc="-10"/>
              <a:t>Storages</a:t>
            </a:r>
          </a:p>
        </p:txBody>
      </p:sp>
      <p:sp>
        <p:nvSpPr>
          <p:cNvPr id="896" name="object 34"/>
          <p:cNvSpPr txBox="1"/>
          <p:nvPr/>
        </p:nvSpPr>
        <p:spPr>
          <a:xfrm>
            <a:off x="6310245" y="1897379"/>
            <a:ext cx="79946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Analytics</a:t>
            </a:r>
          </a:p>
        </p:txBody>
      </p:sp>
      <p:sp>
        <p:nvSpPr>
          <p:cNvPr id="897" name="object 35"/>
          <p:cNvSpPr txBox="1"/>
          <p:nvPr/>
        </p:nvSpPr>
        <p:spPr>
          <a:xfrm>
            <a:off x="7799467" y="1897379"/>
            <a:ext cx="93472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898" name="object 36"/>
          <p:cNvSpPr/>
          <p:nvPr/>
        </p:nvSpPr>
        <p:spPr>
          <a:xfrm>
            <a:off x="1246632" y="224561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9" name="object 37"/>
          <p:cNvSpPr txBox="1"/>
          <p:nvPr/>
        </p:nvSpPr>
        <p:spPr>
          <a:xfrm>
            <a:off x="1375916" y="2792857"/>
            <a:ext cx="84328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Structured</a:t>
            </a:r>
          </a:p>
        </p:txBody>
      </p:sp>
      <p:sp>
        <p:nvSpPr>
          <p:cNvPr id="900" name="object 38"/>
          <p:cNvSpPr/>
          <p:nvPr/>
        </p:nvSpPr>
        <p:spPr>
          <a:xfrm>
            <a:off x="1661922" y="2385060"/>
            <a:ext cx="246126" cy="25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1" name="object 39"/>
          <p:cNvSpPr/>
          <p:nvPr/>
        </p:nvSpPr>
        <p:spPr>
          <a:xfrm>
            <a:off x="1687066" y="3428238"/>
            <a:ext cx="220980" cy="28803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2" name="object 40"/>
          <p:cNvSpPr/>
          <p:nvPr/>
        </p:nvSpPr>
        <p:spPr>
          <a:xfrm>
            <a:off x="1658111" y="4575809"/>
            <a:ext cx="278891" cy="24155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3" name="object 41"/>
          <p:cNvSpPr/>
          <p:nvPr/>
        </p:nvSpPr>
        <p:spPr>
          <a:xfrm>
            <a:off x="3245356" y="2360676"/>
            <a:ext cx="316992" cy="32461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4" name="object 42"/>
          <p:cNvSpPr/>
          <p:nvPr/>
        </p:nvSpPr>
        <p:spPr>
          <a:xfrm>
            <a:off x="3249928" y="3466338"/>
            <a:ext cx="312421" cy="21640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05" name="object 43"/>
          <p:cNvSpPr/>
          <p:nvPr/>
        </p:nvSpPr>
        <p:spPr>
          <a:xfrm>
            <a:off x="3262121" y="4555235"/>
            <a:ext cx="283464" cy="28346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08" name="object 44"/>
          <p:cNvGrpSpPr/>
          <p:nvPr/>
        </p:nvGrpSpPr>
        <p:grpSpPr>
          <a:xfrm>
            <a:off x="2681477" y="1737360"/>
            <a:ext cx="1449326" cy="4831081"/>
            <a:chOff x="0" y="0"/>
            <a:chExt cx="1449325" cy="4831079"/>
          </a:xfrm>
        </p:grpSpPr>
        <p:sp>
          <p:nvSpPr>
            <p:cNvPr id="906" name="Shape"/>
            <p:cNvSpPr/>
            <p:nvPr/>
          </p:nvSpPr>
          <p:spPr>
            <a:xfrm>
              <a:off x="0" y="0"/>
              <a:ext cx="1449326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4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4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07" name="Shape"/>
            <p:cNvSpPr/>
            <p:nvPr/>
          </p:nvSpPr>
          <p:spPr>
            <a:xfrm>
              <a:off x="4572" y="5333"/>
              <a:ext cx="1440182" cy="482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0"/>
                  </a:moveTo>
                  <a:lnTo>
                    <a:pt x="80" y="0"/>
                  </a:lnTo>
                  <a:lnTo>
                    <a:pt x="0" y="20"/>
                  </a:lnTo>
                  <a:lnTo>
                    <a:pt x="80" y="20"/>
                  </a:lnTo>
                  <a:close/>
                  <a:moveTo>
                    <a:pt x="80" y="21559"/>
                  </a:moveTo>
                  <a:lnTo>
                    <a:pt x="80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80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1" name="object 45"/>
          <p:cNvGrpSpPr/>
          <p:nvPr/>
        </p:nvGrpSpPr>
        <p:grpSpPr>
          <a:xfrm>
            <a:off x="4307585" y="1737359"/>
            <a:ext cx="1449326" cy="4833368"/>
            <a:chOff x="0" y="0"/>
            <a:chExt cx="1449325" cy="4833366"/>
          </a:xfrm>
        </p:grpSpPr>
        <p:sp>
          <p:nvSpPr>
            <p:cNvPr id="909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4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4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10" name="Shape"/>
            <p:cNvSpPr/>
            <p:nvPr/>
          </p:nvSpPr>
          <p:spPr>
            <a:xfrm>
              <a:off x="4572" y="5333"/>
              <a:ext cx="1440182" cy="482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0"/>
                  </a:moveTo>
                  <a:lnTo>
                    <a:pt x="80" y="0"/>
                  </a:lnTo>
                  <a:lnTo>
                    <a:pt x="0" y="20"/>
                  </a:lnTo>
                  <a:lnTo>
                    <a:pt x="80" y="20"/>
                  </a:lnTo>
                  <a:close/>
                  <a:moveTo>
                    <a:pt x="80" y="21559"/>
                  </a:moveTo>
                  <a:lnTo>
                    <a:pt x="80" y="20"/>
                  </a:lnTo>
                  <a:lnTo>
                    <a:pt x="0" y="20"/>
                  </a:lnTo>
                  <a:lnTo>
                    <a:pt x="0" y="21559"/>
                  </a:lnTo>
                  <a:lnTo>
                    <a:pt x="80" y="21559"/>
                  </a:lnTo>
                  <a:close/>
                  <a:moveTo>
                    <a:pt x="21600" y="21559"/>
                  </a:moveTo>
                  <a:lnTo>
                    <a:pt x="0" y="21559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9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9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9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9"/>
                  </a:lnTo>
                  <a:lnTo>
                    <a:pt x="21600" y="21559"/>
                  </a:lnTo>
                  <a:close/>
                  <a:moveTo>
                    <a:pt x="21600" y="21600"/>
                  </a:moveTo>
                  <a:lnTo>
                    <a:pt x="21600" y="21559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12" name="object 46"/>
          <p:cNvSpPr/>
          <p:nvPr/>
        </p:nvSpPr>
        <p:spPr>
          <a:xfrm>
            <a:off x="6521194" y="2360676"/>
            <a:ext cx="253746" cy="253746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3" name="object 47"/>
          <p:cNvSpPr/>
          <p:nvPr/>
        </p:nvSpPr>
        <p:spPr>
          <a:xfrm>
            <a:off x="8116823" y="2398014"/>
            <a:ext cx="300228" cy="22936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4" name="object 48"/>
          <p:cNvSpPr/>
          <p:nvPr/>
        </p:nvSpPr>
        <p:spPr>
          <a:xfrm>
            <a:off x="8108442" y="3453384"/>
            <a:ext cx="308610" cy="25831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5" name="object 49"/>
          <p:cNvSpPr/>
          <p:nvPr/>
        </p:nvSpPr>
        <p:spPr>
          <a:xfrm>
            <a:off x="8179306" y="4521708"/>
            <a:ext cx="175261" cy="283464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6" name="object 50"/>
          <p:cNvSpPr/>
          <p:nvPr/>
        </p:nvSpPr>
        <p:spPr>
          <a:xfrm>
            <a:off x="8104630" y="5593841"/>
            <a:ext cx="316230" cy="312421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7" name="object 51"/>
          <p:cNvSpPr/>
          <p:nvPr/>
        </p:nvSpPr>
        <p:spPr>
          <a:xfrm>
            <a:off x="4837938" y="3457954"/>
            <a:ext cx="378714" cy="258319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8" name="object 52"/>
          <p:cNvSpPr/>
          <p:nvPr/>
        </p:nvSpPr>
        <p:spPr>
          <a:xfrm>
            <a:off x="6491478" y="3453384"/>
            <a:ext cx="262891" cy="37109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9" name="object 53"/>
          <p:cNvSpPr/>
          <p:nvPr/>
        </p:nvSpPr>
        <p:spPr>
          <a:xfrm>
            <a:off x="4484370" y="2245614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5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95"/>
                </a:lnTo>
                <a:lnTo>
                  <a:pt x="65" y="20983"/>
                </a:lnTo>
                <a:lnTo>
                  <a:pt x="242" y="21303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85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0" name="object 54"/>
          <p:cNvSpPr txBox="1"/>
          <p:nvPr/>
        </p:nvSpPr>
        <p:spPr>
          <a:xfrm>
            <a:off x="4710176" y="2718181"/>
            <a:ext cx="77342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904" marR="5080" indent="1016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Relational  DWH/DM</a:t>
            </a:r>
          </a:p>
        </p:txBody>
      </p:sp>
      <p:grpSp>
        <p:nvGrpSpPr>
          <p:cNvPr id="927" name="object 55"/>
          <p:cNvGrpSpPr/>
          <p:nvPr/>
        </p:nvGrpSpPr>
        <p:grpSpPr>
          <a:xfrm>
            <a:off x="2269234" y="2638805"/>
            <a:ext cx="653796" cy="114301"/>
            <a:chOff x="0" y="0"/>
            <a:chExt cx="653795" cy="114300"/>
          </a:xfrm>
        </p:grpSpPr>
        <p:sp>
          <p:nvSpPr>
            <p:cNvPr id="921" name="Shape"/>
            <p:cNvSpPr/>
            <p:nvPr/>
          </p:nvSpPr>
          <p:spPr>
            <a:xfrm>
              <a:off x="0" y="0"/>
              <a:ext cx="110392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77" y="6622"/>
                  </a:lnTo>
                  <a:lnTo>
                    <a:pt x="19066" y="3186"/>
                  </a:lnTo>
                  <a:lnTo>
                    <a:pt x="15508" y="857"/>
                  </a:lnTo>
                  <a:lnTo>
                    <a:pt x="11182" y="0"/>
                  </a:lnTo>
                  <a:lnTo>
                    <a:pt x="6793" y="857"/>
                  </a:lnTo>
                  <a:lnTo>
                    <a:pt x="3243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67" y="14978"/>
                  </a:lnTo>
                  <a:lnTo>
                    <a:pt x="3243" y="18414"/>
                  </a:lnTo>
                  <a:lnTo>
                    <a:pt x="6793" y="20743"/>
                  </a:lnTo>
                  <a:lnTo>
                    <a:pt x="11182" y="21600"/>
                  </a:lnTo>
                  <a:lnTo>
                    <a:pt x="11182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2" name="Shape"/>
            <p:cNvSpPr/>
            <p:nvPr/>
          </p:nvSpPr>
          <p:spPr>
            <a:xfrm>
              <a:off x="57149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23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3" name="Shape"/>
            <p:cNvSpPr/>
            <p:nvPr/>
          </p:nvSpPr>
          <p:spPr>
            <a:xfrm>
              <a:off x="110390" y="38100"/>
              <a:ext cx="433015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5" y="10800"/>
                  </a:lnTo>
                  <a:lnTo>
                    <a:pt x="195" y="21600"/>
                  </a:lnTo>
                  <a:lnTo>
                    <a:pt x="21405" y="21600"/>
                  </a:lnTo>
                  <a:lnTo>
                    <a:pt x="21405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4" name="Shape"/>
            <p:cNvSpPr/>
            <p:nvPr/>
          </p:nvSpPr>
          <p:spPr>
            <a:xfrm>
              <a:off x="539495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477" y="0"/>
                  </a:lnTo>
                  <a:lnTo>
                    <a:pt x="0" y="10800"/>
                  </a:lnTo>
                  <a:lnTo>
                    <a:pt x="1477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5" name="Shape"/>
            <p:cNvSpPr/>
            <p:nvPr/>
          </p:nvSpPr>
          <p:spPr>
            <a:xfrm>
              <a:off x="543404" y="0"/>
              <a:ext cx="110392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12" y="6622"/>
                  </a:lnTo>
                  <a:lnTo>
                    <a:pt x="18301" y="3186"/>
                  </a:lnTo>
                  <a:lnTo>
                    <a:pt x="14744" y="857"/>
                  </a:lnTo>
                  <a:lnTo>
                    <a:pt x="10418" y="0"/>
                  </a:lnTo>
                  <a:lnTo>
                    <a:pt x="6092" y="857"/>
                  </a:lnTo>
                  <a:lnTo>
                    <a:pt x="2534" y="3186"/>
                  </a:lnTo>
                  <a:lnTo>
                    <a:pt x="123" y="6622"/>
                  </a:lnTo>
                  <a:lnTo>
                    <a:pt x="0" y="7200"/>
                  </a:lnTo>
                  <a:lnTo>
                    <a:pt x="10418" y="7200"/>
                  </a:lnTo>
                  <a:lnTo>
                    <a:pt x="10418" y="21600"/>
                  </a:lnTo>
                  <a:lnTo>
                    <a:pt x="14744" y="20743"/>
                  </a:lnTo>
                  <a:lnTo>
                    <a:pt x="18301" y="18414"/>
                  </a:lnTo>
                  <a:lnTo>
                    <a:pt x="20712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6" name="Shape"/>
            <p:cNvSpPr/>
            <p:nvPr/>
          </p:nvSpPr>
          <p:spPr>
            <a:xfrm>
              <a:off x="57149" y="57150"/>
              <a:ext cx="539496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2" y="7200"/>
                  </a:moveTo>
                  <a:lnTo>
                    <a:pt x="0" y="7200"/>
                  </a:lnTo>
                  <a:lnTo>
                    <a:pt x="0" y="21600"/>
                  </a:lnTo>
                  <a:lnTo>
                    <a:pt x="885" y="19885"/>
                  </a:lnTo>
                  <a:lnTo>
                    <a:pt x="1613" y="15228"/>
                  </a:lnTo>
                  <a:lnTo>
                    <a:pt x="2106" y="8356"/>
                  </a:lnTo>
                  <a:lnTo>
                    <a:pt x="2132" y="7200"/>
                  </a:lnTo>
                  <a:close/>
                  <a:moveTo>
                    <a:pt x="19468" y="7200"/>
                  </a:moveTo>
                  <a:lnTo>
                    <a:pt x="19312" y="0"/>
                  </a:lnTo>
                  <a:lnTo>
                    <a:pt x="19312" y="7200"/>
                  </a:lnTo>
                  <a:lnTo>
                    <a:pt x="19468" y="7200"/>
                  </a:lnTo>
                  <a:close/>
                  <a:moveTo>
                    <a:pt x="2288" y="7200"/>
                  </a:moveTo>
                  <a:lnTo>
                    <a:pt x="2288" y="0"/>
                  </a:lnTo>
                  <a:lnTo>
                    <a:pt x="2132" y="7200"/>
                  </a:lnTo>
                  <a:lnTo>
                    <a:pt x="2288" y="7200"/>
                  </a:lnTo>
                  <a:close/>
                  <a:moveTo>
                    <a:pt x="21600" y="21600"/>
                  </a:moveTo>
                  <a:lnTo>
                    <a:pt x="21600" y="7200"/>
                  </a:lnTo>
                  <a:lnTo>
                    <a:pt x="19468" y="7200"/>
                  </a:lnTo>
                  <a:lnTo>
                    <a:pt x="19494" y="8356"/>
                  </a:lnTo>
                  <a:lnTo>
                    <a:pt x="19987" y="15228"/>
                  </a:lnTo>
                  <a:lnTo>
                    <a:pt x="20715" y="19885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4" name="object 56"/>
          <p:cNvGrpSpPr/>
          <p:nvPr/>
        </p:nvGrpSpPr>
        <p:grpSpPr>
          <a:xfrm>
            <a:off x="3888485" y="2638805"/>
            <a:ext cx="653036" cy="114301"/>
            <a:chOff x="0" y="0"/>
            <a:chExt cx="653035" cy="114300"/>
          </a:xfrm>
        </p:grpSpPr>
        <p:sp>
          <p:nvSpPr>
            <p:cNvPr id="928" name="Shape"/>
            <p:cNvSpPr/>
            <p:nvPr/>
          </p:nvSpPr>
          <p:spPr>
            <a:xfrm>
              <a:off x="0" y="0"/>
              <a:ext cx="110392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77" y="6622"/>
                  </a:lnTo>
                  <a:lnTo>
                    <a:pt x="19066" y="3186"/>
                  </a:lnTo>
                  <a:lnTo>
                    <a:pt x="15508" y="857"/>
                  </a:lnTo>
                  <a:lnTo>
                    <a:pt x="11182" y="0"/>
                  </a:lnTo>
                  <a:lnTo>
                    <a:pt x="6793" y="857"/>
                  </a:lnTo>
                  <a:lnTo>
                    <a:pt x="3243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67" y="14978"/>
                  </a:lnTo>
                  <a:lnTo>
                    <a:pt x="3243" y="18414"/>
                  </a:lnTo>
                  <a:lnTo>
                    <a:pt x="6793" y="20743"/>
                  </a:lnTo>
                  <a:lnTo>
                    <a:pt x="11182" y="21600"/>
                  </a:lnTo>
                  <a:lnTo>
                    <a:pt x="11182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29" name="Shape"/>
            <p:cNvSpPr/>
            <p:nvPr/>
          </p:nvSpPr>
          <p:spPr>
            <a:xfrm>
              <a:off x="57150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23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0" name="Shape"/>
            <p:cNvSpPr/>
            <p:nvPr/>
          </p:nvSpPr>
          <p:spPr>
            <a:xfrm>
              <a:off x="110391" y="38100"/>
              <a:ext cx="43216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5" y="10800"/>
                  </a:lnTo>
                  <a:lnTo>
                    <a:pt x="195" y="21600"/>
                  </a:lnTo>
                  <a:lnTo>
                    <a:pt x="21409" y="21600"/>
                  </a:lnTo>
                  <a:lnTo>
                    <a:pt x="21409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1" name="Shape"/>
            <p:cNvSpPr/>
            <p:nvPr/>
          </p:nvSpPr>
          <p:spPr>
            <a:xfrm>
              <a:off x="538734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442" y="0"/>
                  </a:lnTo>
                  <a:lnTo>
                    <a:pt x="0" y="10800"/>
                  </a:lnTo>
                  <a:lnTo>
                    <a:pt x="1442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2" name="Shape"/>
            <p:cNvSpPr/>
            <p:nvPr/>
          </p:nvSpPr>
          <p:spPr>
            <a:xfrm>
              <a:off x="542550" y="0"/>
              <a:ext cx="110486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13" y="6622"/>
                  </a:lnTo>
                  <a:lnTo>
                    <a:pt x="18304" y="3186"/>
                  </a:lnTo>
                  <a:lnTo>
                    <a:pt x="14749" y="857"/>
                  </a:lnTo>
                  <a:lnTo>
                    <a:pt x="10427" y="0"/>
                  </a:lnTo>
                  <a:lnTo>
                    <a:pt x="6041" y="857"/>
                  </a:lnTo>
                  <a:lnTo>
                    <a:pt x="2494" y="3186"/>
                  </a:lnTo>
                  <a:lnTo>
                    <a:pt x="120" y="6622"/>
                  </a:lnTo>
                  <a:lnTo>
                    <a:pt x="0" y="7200"/>
                  </a:lnTo>
                  <a:lnTo>
                    <a:pt x="10427" y="7200"/>
                  </a:lnTo>
                  <a:lnTo>
                    <a:pt x="10427" y="21600"/>
                  </a:lnTo>
                  <a:lnTo>
                    <a:pt x="14749" y="20743"/>
                  </a:lnTo>
                  <a:lnTo>
                    <a:pt x="18304" y="18414"/>
                  </a:lnTo>
                  <a:lnTo>
                    <a:pt x="20713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3" name="Shape"/>
            <p:cNvSpPr/>
            <p:nvPr/>
          </p:nvSpPr>
          <p:spPr>
            <a:xfrm>
              <a:off x="57150" y="57150"/>
              <a:ext cx="538735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5" y="7200"/>
                  </a:moveTo>
                  <a:lnTo>
                    <a:pt x="0" y="7200"/>
                  </a:lnTo>
                  <a:lnTo>
                    <a:pt x="0" y="21600"/>
                  </a:lnTo>
                  <a:lnTo>
                    <a:pt x="886" y="19885"/>
                  </a:lnTo>
                  <a:lnTo>
                    <a:pt x="1615" y="15228"/>
                  </a:lnTo>
                  <a:lnTo>
                    <a:pt x="2109" y="8356"/>
                  </a:lnTo>
                  <a:lnTo>
                    <a:pt x="2135" y="7200"/>
                  </a:lnTo>
                  <a:close/>
                  <a:moveTo>
                    <a:pt x="19462" y="7200"/>
                  </a:moveTo>
                  <a:lnTo>
                    <a:pt x="19309" y="0"/>
                  </a:lnTo>
                  <a:lnTo>
                    <a:pt x="19309" y="7200"/>
                  </a:lnTo>
                  <a:lnTo>
                    <a:pt x="19462" y="7200"/>
                  </a:lnTo>
                  <a:close/>
                  <a:moveTo>
                    <a:pt x="2291" y="7200"/>
                  </a:moveTo>
                  <a:lnTo>
                    <a:pt x="2291" y="0"/>
                  </a:lnTo>
                  <a:lnTo>
                    <a:pt x="2135" y="7200"/>
                  </a:lnTo>
                  <a:lnTo>
                    <a:pt x="2291" y="7200"/>
                  </a:lnTo>
                  <a:close/>
                  <a:moveTo>
                    <a:pt x="21600" y="21600"/>
                  </a:moveTo>
                  <a:lnTo>
                    <a:pt x="21600" y="7200"/>
                  </a:lnTo>
                  <a:lnTo>
                    <a:pt x="19462" y="7200"/>
                  </a:lnTo>
                  <a:lnTo>
                    <a:pt x="19486" y="8356"/>
                  </a:lnTo>
                  <a:lnTo>
                    <a:pt x="19973" y="15228"/>
                  </a:lnTo>
                  <a:lnTo>
                    <a:pt x="20701" y="19885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2" name="object 57"/>
          <p:cNvGrpSpPr/>
          <p:nvPr/>
        </p:nvGrpSpPr>
        <p:grpSpPr>
          <a:xfrm>
            <a:off x="2269998" y="3718559"/>
            <a:ext cx="655322" cy="115062"/>
            <a:chOff x="0" y="0"/>
            <a:chExt cx="655321" cy="115061"/>
          </a:xfrm>
        </p:grpSpPr>
        <p:sp>
          <p:nvSpPr>
            <p:cNvPr id="935" name="Shape"/>
            <p:cNvSpPr/>
            <p:nvPr/>
          </p:nvSpPr>
          <p:spPr>
            <a:xfrm>
              <a:off x="0" y="0"/>
              <a:ext cx="110407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14"/>
                  </a:moveTo>
                  <a:lnTo>
                    <a:pt x="21474" y="6622"/>
                  </a:lnTo>
                  <a:lnTo>
                    <a:pt x="19063" y="3186"/>
                  </a:lnTo>
                  <a:lnTo>
                    <a:pt x="15506" y="857"/>
                  </a:lnTo>
                  <a:lnTo>
                    <a:pt x="11181" y="0"/>
                  </a:lnTo>
                  <a:lnTo>
                    <a:pt x="6792" y="857"/>
                  </a:lnTo>
                  <a:lnTo>
                    <a:pt x="3242" y="3186"/>
                  </a:lnTo>
                  <a:lnTo>
                    <a:pt x="866" y="6622"/>
                  </a:lnTo>
                  <a:lnTo>
                    <a:pt x="0" y="10800"/>
                  </a:lnTo>
                  <a:lnTo>
                    <a:pt x="866" y="15039"/>
                  </a:lnTo>
                  <a:lnTo>
                    <a:pt x="3242" y="18468"/>
                  </a:lnTo>
                  <a:lnTo>
                    <a:pt x="6792" y="20763"/>
                  </a:lnTo>
                  <a:lnTo>
                    <a:pt x="11181" y="21600"/>
                  </a:lnTo>
                  <a:lnTo>
                    <a:pt x="11181" y="7200"/>
                  </a:lnTo>
                  <a:lnTo>
                    <a:pt x="21600" y="721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6" name="Shape"/>
            <p:cNvSpPr/>
            <p:nvPr/>
          </p:nvSpPr>
          <p:spPr>
            <a:xfrm>
              <a:off x="57150" y="38099"/>
              <a:ext cx="57151" cy="3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79"/>
                  </a:moveTo>
                  <a:lnTo>
                    <a:pt x="20128" y="42"/>
                  </a:lnTo>
                  <a:lnTo>
                    <a:pt x="0" y="0"/>
                  </a:lnTo>
                  <a:lnTo>
                    <a:pt x="0" y="21558"/>
                  </a:lnTo>
                  <a:lnTo>
                    <a:pt x="20138" y="21600"/>
                  </a:lnTo>
                  <a:lnTo>
                    <a:pt x="21600" y="10779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7" name="Shape"/>
            <p:cNvSpPr/>
            <p:nvPr/>
          </p:nvSpPr>
          <p:spPr>
            <a:xfrm>
              <a:off x="57150" y="76200"/>
              <a:ext cx="53283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43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8963" y="19089"/>
                  </a:lnTo>
                  <a:lnTo>
                    <a:pt x="16333" y="12204"/>
                  </a:lnTo>
                  <a:lnTo>
                    <a:pt x="21329" y="1917"/>
                  </a:lnTo>
                  <a:lnTo>
                    <a:pt x="21600" y="4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8" name="Shape"/>
            <p:cNvSpPr/>
            <p:nvPr/>
          </p:nvSpPr>
          <p:spPr>
            <a:xfrm>
              <a:off x="110406" y="38174"/>
              <a:ext cx="434508" cy="38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406" y="11012"/>
                  </a:lnTo>
                  <a:lnTo>
                    <a:pt x="21406" y="338"/>
                  </a:lnTo>
                  <a:lnTo>
                    <a:pt x="0" y="0"/>
                  </a:lnTo>
                  <a:lnTo>
                    <a:pt x="194" y="10588"/>
                  </a:lnTo>
                  <a:lnTo>
                    <a:pt x="194" y="21262"/>
                  </a:lnTo>
                  <a:lnTo>
                    <a:pt x="21406" y="21597"/>
                  </a:lnTo>
                  <a:lnTo>
                    <a:pt x="21406" y="11012"/>
                  </a:lnTo>
                  <a:lnTo>
                    <a:pt x="21599" y="341"/>
                  </a:lnTo>
                  <a:lnTo>
                    <a:pt x="21599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39" name="Shape"/>
            <p:cNvSpPr/>
            <p:nvPr/>
          </p:nvSpPr>
          <p:spPr>
            <a:xfrm>
              <a:off x="541020" y="38785"/>
              <a:ext cx="57151" cy="38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42"/>
                  </a:lnTo>
                  <a:lnTo>
                    <a:pt x="1462" y="0"/>
                  </a:lnTo>
                  <a:lnTo>
                    <a:pt x="0" y="10821"/>
                  </a:lnTo>
                  <a:lnTo>
                    <a:pt x="1462" y="21487"/>
                  </a:lnTo>
                  <a:lnTo>
                    <a:pt x="1714" y="2155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0" name="Shape"/>
            <p:cNvSpPr/>
            <p:nvPr/>
          </p:nvSpPr>
          <p:spPr>
            <a:xfrm>
              <a:off x="544887" y="761"/>
              <a:ext cx="110435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13" y="6561"/>
                  </a:lnTo>
                  <a:lnTo>
                    <a:pt x="18302" y="3132"/>
                  </a:lnTo>
                  <a:lnTo>
                    <a:pt x="14746" y="837"/>
                  </a:lnTo>
                  <a:lnTo>
                    <a:pt x="10422" y="0"/>
                  </a:lnTo>
                  <a:lnTo>
                    <a:pt x="6097" y="837"/>
                  </a:lnTo>
                  <a:lnTo>
                    <a:pt x="2541" y="3132"/>
                  </a:lnTo>
                  <a:lnTo>
                    <a:pt x="131" y="6561"/>
                  </a:lnTo>
                  <a:lnTo>
                    <a:pt x="0" y="7186"/>
                  </a:lnTo>
                  <a:lnTo>
                    <a:pt x="10422" y="7200"/>
                  </a:lnTo>
                  <a:lnTo>
                    <a:pt x="10422" y="21600"/>
                  </a:lnTo>
                  <a:lnTo>
                    <a:pt x="14746" y="20743"/>
                  </a:lnTo>
                  <a:lnTo>
                    <a:pt x="18302" y="18414"/>
                  </a:lnTo>
                  <a:lnTo>
                    <a:pt x="20713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1" name="Shape"/>
            <p:cNvSpPr/>
            <p:nvPr/>
          </p:nvSpPr>
          <p:spPr>
            <a:xfrm>
              <a:off x="110432" y="57150"/>
              <a:ext cx="487739" cy="5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1" y="7135"/>
                  </a:moveTo>
                  <a:lnTo>
                    <a:pt x="171" y="0"/>
                  </a:lnTo>
                  <a:lnTo>
                    <a:pt x="0" y="7133"/>
                  </a:lnTo>
                  <a:lnTo>
                    <a:pt x="171" y="7135"/>
                  </a:lnTo>
                  <a:close/>
                  <a:moveTo>
                    <a:pt x="21600" y="21600"/>
                  </a:moveTo>
                  <a:lnTo>
                    <a:pt x="21600" y="7389"/>
                  </a:lnTo>
                  <a:lnTo>
                    <a:pt x="19241" y="7361"/>
                  </a:lnTo>
                  <a:lnTo>
                    <a:pt x="19270" y="8531"/>
                  </a:lnTo>
                  <a:lnTo>
                    <a:pt x="19816" y="15312"/>
                  </a:lnTo>
                  <a:lnTo>
                    <a:pt x="20621" y="19908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9" name="object 58"/>
          <p:cNvGrpSpPr/>
          <p:nvPr/>
        </p:nvGrpSpPr>
        <p:grpSpPr>
          <a:xfrm>
            <a:off x="3890771" y="3718559"/>
            <a:ext cx="650749" cy="115063"/>
            <a:chOff x="0" y="0"/>
            <a:chExt cx="650748" cy="115062"/>
          </a:xfrm>
        </p:grpSpPr>
        <p:sp>
          <p:nvSpPr>
            <p:cNvPr id="943" name="Shape"/>
            <p:cNvSpPr/>
            <p:nvPr/>
          </p:nvSpPr>
          <p:spPr>
            <a:xfrm>
              <a:off x="0" y="762"/>
              <a:ext cx="11043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186"/>
                  </a:moveTo>
                  <a:lnTo>
                    <a:pt x="21469" y="6561"/>
                  </a:lnTo>
                  <a:lnTo>
                    <a:pt x="19059" y="3132"/>
                  </a:lnTo>
                  <a:lnTo>
                    <a:pt x="15503" y="837"/>
                  </a:lnTo>
                  <a:lnTo>
                    <a:pt x="11178" y="0"/>
                  </a:lnTo>
                  <a:lnTo>
                    <a:pt x="6791" y="837"/>
                  </a:lnTo>
                  <a:lnTo>
                    <a:pt x="3242" y="3132"/>
                  </a:lnTo>
                  <a:lnTo>
                    <a:pt x="866" y="6561"/>
                  </a:lnTo>
                  <a:lnTo>
                    <a:pt x="0" y="10800"/>
                  </a:lnTo>
                  <a:lnTo>
                    <a:pt x="866" y="14978"/>
                  </a:lnTo>
                  <a:lnTo>
                    <a:pt x="3242" y="18414"/>
                  </a:lnTo>
                  <a:lnTo>
                    <a:pt x="6791" y="20743"/>
                  </a:lnTo>
                  <a:lnTo>
                    <a:pt x="11178" y="21600"/>
                  </a:lnTo>
                  <a:lnTo>
                    <a:pt x="11178" y="7200"/>
                  </a:lnTo>
                  <a:lnTo>
                    <a:pt x="21600" y="718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4" name="Shape"/>
            <p:cNvSpPr/>
            <p:nvPr/>
          </p:nvSpPr>
          <p:spPr>
            <a:xfrm>
              <a:off x="57150" y="38785"/>
              <a:ext cx="57151" cy="3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22"/>
                  </a:moveTo>
                  <a:lnTo>
                    <a:pt x="20138" y="0"/>
                  </a:lnTo>
                  <a:lnTo>
                    <a:pt x="0" y="43"/>
                  </a:lnTo>
                  <a:lnTo>
                    <a:pt x="0" y="21600"/>
                  </a:lnTo>
                  <a:lnTo>
                    <a:pt x="20129" y="21557"/>
                  </a:lnTo>
                  <a:lnTo>
                    <a:pt x="21600" y="1082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5" name="Shape"/>
            <p:cNvSpPr/>
            <p:nvPr/>
          </p:nvSpPr>
          <p:spPr>
            <a:xfrm>
              <a:off x="110432" y="38176"/>
              <a:ext cx="429792" cy="38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62"/>
                  </a:moveTo>
                  <a:lnTo>
                    <a:pt x="21410" y="10589"/>
                  </a:lnTo>
                  <a:lnTo>
                    <a:pt x="21410" y="3"/>
                  </a:lnTo>
                  <a:lnTo>
                    <a:pt x="0" y="340"/>
                  </a:lnTo>
                  <a:lnTo>
                    <a:pt x="194" y="11014"/>
                  </a:lnTo>
                  <a:lnTo>
                    <a:pt x="194" y="21600"/>
                  </a:lnTo>
                  <a:lnTo>
                    <a:pt x="21410" y="21266"/>
                  </a:lnTo>
                  <a:lnTo>
                    <a:pt x="21410" y="10589"/>
                  </a:lnTo>
                  <a:lnTo>
                    <a:pt x="21587" y="0"/>
                  </a:lnTo>
                  <a:lnTo>
                    <a:pt x="21587" y="21263"/>
                  </a:lnTo>
                  <a:lnTo>
                    <a:pt x="21600" y="2126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6" name="Shape"/>
            <p:cNvSpPr/>
            <p:nvPr/>
          </p:nvSpPr>
          <p:spPr>
            <a:xfrm>
              <a:off x="536448" y="38098"/>
              <a:ext cx="57151" cy="38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58"/>
                  </a:moveTo>
                  <a:lnTo>
                    <a:pt x="21600" y="0"/>
                  </a:lnTo>
                  <a:lnTo>
                    <a:pt x="1328" y="44"/>
                  </a:lnTo>
                  <a:lnTo>
                    <a:pt x="0" y="10779"/>
                  </a:lnTo>
                  <a:lnTo>
                    <a:pt x="1427" y="21600"/>
                  </a:lnTo>
                  <a:lnTo>
                    <a:pt x="21600" y="2155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7" name="Shape"/>
            <p:cNvSpPr/>
            <p:nvPr/>
          </p:nvSpPr>
          <p:spPr>
            <a:xfrm>
              <a:off x="539962" y="0"/>
              <a:ext cx="110787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650" y="6622"/>
                  </a:lnTo>
                  <a:lnTo>
                    <a:pt x="18239" y="3186"/>
                  </a:lnTo>
                  <a:lnTo>
                    <a:pt x="14685" y="857"/>
                  </a:lnTo>
                  <a:lnTo>
                    <a:pt x="10309" y="0"/>
                  </a:lnTo>
                  <a:lnTo>
                    <a:pt x="6000" y="857"/>
                  </a:lnTo>
                  <a:lnTo>
                    <a:pt x="2472" y="3186"/>
                  </a:lnTo>
                  <a:lnTo>
                    <a:pt x="113" y="6622"/>
                  </a:lnTo>
                  <a:lnTo>
                    <a:pt x="0" y="7214"/>
                  </a:lnTo>
                  <a:lnTo>
                    <a:pt x="10457" y="7200"/>
                  </a:lnTo>
                  <a:lnTo>
                    <a:pt x="10457" y="21600"/>
                  </a:lnTo>
                  <a:lnTo>
                    <a:pt x="14768" y="20763"/>
                  </a:lnTo>
                  <a:lnTo>
                    <a:pt x="18313" y="18468"/>
                  </a:lnTo>
                  <a:lnTo>
                    <a:pt x="20715" y="15039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8" name="Shape"/>
            <p:cNvSpPr/>
            <p:nvPr/>
          </p:nvSpPr>
          <p:spPr>
            <a:xfrm>
              <a:off x="57149" y="57912"/>
              <a:ext cx="5364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301" y="7169"/>
                  </a:moveTo>
                  <a:lnTo>
                    <a:pt x="2301" y="0"/>
                  </a:lnTo>
                  <a:lnTo>
                    <a:pt x="2144" y="7171"/>
                  </a:lnTo>
                  <a:lnTo>
                    <a:pt x="2301" y="7169"/>
                  </a:lnTo>
                  <a:close/>
                  <a:moveTo>
                    <a:pt x="2144" y="7171"/>
                  </a:moveTo>
                  <a:lnTo>
                    <a:pt x="0" y="7200"/>
                  </a:lnTo>
                  <a:lnTo>
                    <a:pt x="0" y="21600"/>
                  </a:lnTo>
                  <a:lnTo>
                    <a:pt x="890" y="19885"/>
                  </a:lnTo>
                  <a:lnTo>
                    <a:pt x="1622" y="15228"/>
                  </a:lnTo>
                  <a:lnTo>
                    <a:pt x="2118" y="8356"/>
                  </a:lnTo>
                  <a:lnTo>
                    <a:pt x="2144" y="7171"/>
                  </a:lnTo>
                  <a:close/>
                  <a:moveTo>
                    <a:pt x="21600" y="21312"/>
                  </a:moveTo>
                  <a:lnTo>
                    <a:pt x="21600" y="6912"/>
                  </a:lnTo>
                  <a:lnTo>
                    <a:pt x="19451" y="6940"/>
                  </a:lnTo>
                  <a:lnTo>
                    <a:pt x="19477" y="8190"/>
                  </a:lnTo>
                  <a:lnTo>
                    <a:pt x="19966" y="15048"/>
                  </a:lnTo>
                  <a:lnTo>
                    <a:pt x="20697" y="19638"/>
                  </a:lnTo>
                  <a:lnTo>
                    <a:pt x="21600" y="21312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950" name="object 59"/>
          <p:cNvSpPr/>
          <p:nvPr/>
        </p:nvSpPr>
        <p:spPr>
          <a:xfrm>
            <a:off x="4887467" y="2347722"/>
            <a:ext cx="271273" cy="333757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958" name="object 60"/>
          <p:cNvGrpSpPr/>
          <p:nvPr/>
        </p:nvGrpSpPr>
        <p:grpSpPr>
          <a:xfrm>
            <a:off x="5506210" y="3716273"/>
            <a:ext cx="651511" cy="116587"/>
            <a:chOff x="0" y="0"/>
            <a:chExt cx="651510" cy="116586"/>
          </a:xfrm>
        </p:grpSpPr>
        <p:sp>
          <p:nvSpPr>
            <p:cNvPr id="951" name="Shape"/>
            <p:cNvSpPr/>
            <p:nvPr/>
          </p:nvSpPr>
          <p:spPr>
            <a:xfrm>
              <a:off x="0" y="2285"/>
              <a:ext cx="110346" cy="114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166"/>
                  </a:moveTo>
                  <a:lnTo>
                    <a:pt x="21486" y="6630"/>
                  </a:lnTo>
                  <a:lnTo>
                    <a:pt x="19074" y="3190"/>
                  </a:lnTo>
                  <a:lnTo>
                    <a:pt x="15515" y="858"/>
                  </a:lnTo>
                  <a:lnTo>
                    <a:pt x="11187" y="0"/>
                  </a:lnTo>
                  <a:lnTo>
                    <a:pt x="6796" y="921"/>
                  </a:lnTo>
                  <a:lnTo>
                    <a:pt x="3244" y="3262"/>
                  </a:lnTo>
                  <a:lnTo>
                    <a:pt x="867" y="6711"/>
                  </a:lnTo>
                  <a:lnTo>
                    <a:pt x="0" y="10957"/>
                  </a:lnTo>
                  <a:lnTo>
                    <a:pt x="890" y="15138"/>
                  </a:lnTo>
                  <a:lnTo>
                    <a:pt x="3319" y="18562"/>
                  </a:lnTo>
                  <a:lnTo>
                    <a:pt x="6922" y="20851"/>
                  </a:lnTo>
                  <a:lnTo>
                    <a:pt x="11187" y="21600"/>
                  </a:lnTo>
                  <a:lnTo>
                    <a:pt x="11187" y="7209"/>
                  </a:lnTo>
                  <a:lnTo>
                    <a:pt x="21600" y="716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2" name="Shape"/>
            <p:cNvSpPr/>
            <p:nvPr/>
          </p:nvSpPr>
          <p:spPr>
            <a:xfrm>
              <a:off x="57149" y="40159"/>
              <a:ext cx="57151" cy="3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4"/>
                  </a:moveTo>
                  <a:lnTo>
                    <a:pt x="20105" y="0"/>
                  </a:lnTo>
                  <a:lnTo>
                    <a:pt x="0" y="128"/>
                  </a:lnTo>
                  <a:lnTo>
                    <a:pt x="0" y="21600"/>
                  </a:lnTo>
                  <a:lnTo>
                    <a:pt x="20179" y="21472"/>
                  </a:lnTo>
                  <a:lnTo>
                    <a:pt x="21600" y="1086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3" name="Shape"/>
            <p:cNvSpPr/>
            <p:nvPr/>
          </p:nvSpPr>
          <p:spPr>
            <a:xfrm>
              <a:off x="57149" y="78257"/>
              <a:ext cx="53390" cy="3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8"/>
                  </a:lnTo>
                  <a:lnTo>
                    <a:pt x="0" y="21522"/>
                  </a:lnTo>
                  <a:lnTo>
                    <a:pt x="308" y="21600"/>
                  </a:lnTo>
                  <a:lnTo>
                    <a:pt x="9205" y="19043"/>
                  </a:lnTo>
                  <a:lnTo>
                    <a:pt x="16455" y="12098"/>
                  </a:lnTo>
                  <a:lnTo>
                    <a:pt x="21334" y="1852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4" name="Shape"/>
            <p:cNvSpPr/>
            <p:nvPr/>
          </p:nvSpPr>
          <p:spPr>
            <a:xfrm>
              <a:off x="110345" y="38327"/>
              <a:ext cx="430764" cy="39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617"/>
                  </a:moveTo>
                  <a:lnTo>
                    <a:pt x="21405" y="10186"/>
                  </a:lnTo>
                  <a:lnTo>
                    <a:pt x="21405" y="9"/>
                  </a:lnTo>
                  <a:lnTo>
                    <a:pt x="0" y="991"/>
                  </a:lnTo>
                  <a:lnTo>
                    <a:pt x="198" y="11423"/>
                  </a:lnTo>
                  <a:lnTo>
                    <a:pt x="198" y="21600"/>
                  </a:lnTo>
                  <a:lnTo>
                    <a:pt x="21405" y="20626"/>
                  </a:lnTo>
                  <a:lnTo>
                    <a:pt x="21405" y="10186"/>
                  </a:lnTo>
                  <a:lnTo>
                    <a:pt x="21593" y="0"/>
                  </a:lnTo>
                  <a:lnTo>
                    <a:pt x="21593" y="20618"/>
                  </a:lnTo>
                  <a:lnTo>
                    <a:pt x="21600" y="2061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5" name="Shape"/>
            <p:cNvSpPr/>
            <p:nvPr/>
          </p:nvSpPr>
          <p:spPr>
            <a:xfrm>
              <a:off x="537210" y="38099"/>
              <a:ext cx="57151" cy="38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73"/>
                  </a:moveTo>
                  <a:lnTo>
                    <a:pt x="21600" y="0"/>
                  </a:lnTo>
                  <a:lnTo>
                    <a:pt x="1421" y="128"/>
                  </a:lnTo>
                  <a:lnTo>
                    <a:pt x="0" y="10736"/>
                  </a:lnTo>
                  <a:lnTo>
                    <a:pt x="1473" y="21600"/>
                  </a:lnTo>
                  <a:lnTo>
                    <a:pt x="21600" y="2147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6" name="Shape"/>
            <p:cNvSpPr/>
            <p:nvPr/>
          </p:nvSpPr>
          <p:spPr>
            <a:xfrm>
              <a:off x="540970" y="0"/>
              <a:ext cx="11054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648" y="6561"/>
                  </a:lnTo>
                  <a:lnTo>
                    <a:pt x="18231" y="3132"/>
                  </a:lnTo>
                  <a:lnTo>
                    <a:pt x="14669" y="837"/>
                  </a:lnTo>
                  <a:lnTo>
                    <a:pt x="10284" y="0"/>
                  </a:lnTo>
                  <a:lnTo>
                    <a:pt x="5987" y="857"/>
                  </a:lnTo>
                  <a:lnTo>
                    <a:pt x="2485" y="3186"/>
                  </a:lnTo>
                  <a:lnTo>
                    <a:pt x="128" y="6622"/>
                  </a:lnTo>
                  <a:lnTo>
                    <a:pt x="0" y="7243"/>
                  </a:lnTo>
                  <a:lnTo>
                    <a:pt x="10433" y="7200"/>
                  </a:lnTo>
                  <a:lnTo>
                    <a:pt x="10433" y="21600"/>
                  </a:lnTo>
                  <a:lnTo>
                    <a:pt x="14753" y="20743"/>
                  </a:lnTo>
                  <a:lnTo>
                    <a:pt x="18305" y="18414"/>
                  </a:lnTo>
                  <a:lnTo>
                    <a:pt x="20713" y="14978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57" name="Shape"/>
            <p:cNvSpPr/>
            <p:nvPr/>
          </p:nvSpPr>
          <p:spPr>
            <a:xfrm>
              <a:off x="110539" y="59435"/>
              <a:ext cx="483822" cy="54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8" y="7404"/>
                  </a:moveTo>
                  <a:lnTo>
                    <a:pt x="168" y="0"/>
                  </a:lnTo>
                  <a:lnTo>
                    <a:pt x="0" y="7410"/>
                  </a:lnTo>
                  <a:lnTo>
                    <a:pt x="168" y="7404"/>
                  </a:lnTo>
                  <a:close/>
                  <a:moveTo>
                    <a:pt x="21600" y="21600"/>
                  </a:moveTo>
                  <a:lnTo>
                    <a:pt x="21600" y="6600"/>
                  </a:lnTo>
                  <a:lnTo>
                    <a:pt x="19223" y="6689"/>
                  </a:lnTo>
                  <a:lnTo>
                    <a:pt x="19251" y="7931"/>
                  </a:lnTo>
                  <a:lnTo>
                    <a:pt x="19801" y="15075"/>
                  </a:lnTo>
                  <a:lnTo>
                    <a:pt x="20613" y="19856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6" name="object 61"/>
          <p:cNvGrpSpPr/>
          <p:nvPr/>
        </p:nvGrpSpPr>
        <p:grpSpPr>
          <a:xfrm>
            <a:off x="5506604" y="2638769"/>
            <a:ext cx="650725" cy="1191852"/>
            <a:chOff x="0" y="0"/>
            <a:chExt cx="650724" cy="1191851"/>
          </a:xfrm>
        </p:grpSpPr>
        <p:sp>
          <p:nvSpPr>
            <p:cNvPr id="959" name="Shape"/>
            <p:cNvSpPr/>
            <p:nvPr/>
          </p:nvSpPr>
          <p:spPr>
            <a:xfrm>
              <a:off x="0" y="0"/>
              <a:ext cx="113955" cy="111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25"/>
                  </a:moveTo>
                  <a:lnTo>
                    <a:pt x="20436" y="6196"/>
                  </a:lnTo>
                  <a:lnTo>
                    <a:pt x="17833" y="2657"/>
                  </a:lnTo>
                  <a:lnTo>
                    <a:pt x="14243" y="541"/>
                  </a:lnTo>
                  <a:lnTo>
                    <a:pt x="10138" y="0"/>
                  </a:lnTo>
                  <a:lnTo>
                    <a:pt x="5992" y="1186"/>
                  </a:lnTo>
                  <a:lnTo>
                    <a:pt x="2604" y="3840"/>
                  </a:lnTo>
                  <a:lnTo>
                    <a:pt x="557" y="7504"/>
                  </a:lnTo>
                  <a:lnTo>
                    <a:pt x="0" y="11692"/>
                  </a:lnTo>
                  <a:lnTo>
                    <a:pt x="1081" y="15921"/>
                  </a:lnTo>
                  <a:lnTo>
                    <a:pt x="3767" y="19460"/>
                  </a:lnTo>
                  <a:lnTo>
                    <a:pt x="7400" y="21576"/>
                  </a:lnTo>
                  <a:lnTo>
                    <a:pt x="7581" y="21600"/>
                  </a:lnTo>
                  <a:lnTo>
                    <a:pt x="7581" y="12679"/>
                  </a:lnTo>
                  <a:lnTo>
                    <a:pt x="14080" y="9438"/>
                  </a:lnTo>
                  <a:lnTo>
                    <a:pt x="18577" y="18651"/>
                  </a:lnTo>
                  <a:lnTo>
                    <a:pt x="19054" y="18277"/>
                  </a:lnTo>
                  <a:lnTo>
                    <a:pt x="21086" y="14613"/>
                  </a:lnTo>
                  <a:lnTo>
                    <a:pt x="21600" y="1042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0" name="Shape"/>
            <p:cNvSpPr/>
            <p:nvPr/>
          </p:nvSpPr>
          <p:spPr>
            <a:xfrm>
              <a:off x="39993" y="48803"/>
              <a:ext cx="58012" cy="64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05"/>
                  </a:moveTo>
                  <a:lnTo>
                    <a:pt x="12768" y="0"/>
                  </a:lnTo>
                  <a:lnTo>
                    <a:pt x="0" y="5596"/>
                  </a:lnTo>
                  <a:lnTo>
                    <a:pt x="8887" y="21600"/>
                  </a:lnTo>
                  <a:lnTo>
                    <a:pt x="15889" y="19841"/>
                  </a:lnTo>
                  <a:lnTo>
                    <a:pt x="21600" y="1590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1" name="Shape"/>
            <p:cNvSpPr/>
            <p:nvPr/>
          </p:nvSpPr>
          <p:spPr>
            <a:xfrm>
              <a:off x="39993" y="65567"/>
              <a:ext cx="23869" cy="48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18"/>
                  </a:moveTo>
                  <a:lnTo>
                    <a:pt x="0" y="0"/>
                  </a:lnTo>
                  <a:lnTo>
                    <a:pt x="0" y="20416"/>
                  </a:lnTo>
                  <a:lnTo>
                    <a:pt x="18813" y="21600"/>
                  </a:lnTo>
                  <a:lnTo>
                    <a:pt x="21600" y="2121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2" name="Shape"/>
            <p:cNvSpPr/>
            <p:nvPr/>
          </p:nvSpPr>
          <p:spPr>
            <a:xfrm>
              <a:off x="63860" y="96447"/>
              <a:ext cx="523165" cy="999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37"/>
                  </a:moveTo>
                  <a:lnTo>
                    <a:pt x="1410" y="0"/>
                  </a:lnTo>
                  <a:lnTo>
                    <a:pt x="776" y="255"/>
                  </a:lnTo>
                  <a:lnTo>
                    <a:pt x="0" y="369"/>
                  </a:lnTo>
                  <a:lnTo>
                    <a:pt x="20185" y="21600"/>
                  </a:lnTo>
                  <a:lnTo>
                    <a:pt x="20817" y="21343"/>
                  </a:lnTo>
                  <a:lnTo>
                    <a:pt x="21600" y="2123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3" name="Shape"/>
            <p:cNvSpPr/>
            <p:nvPr/>
          </p:nvSpPr>
          <p:spPr>
            <a:xfrm>
              <a:off x="536769" y="1095464"/>
              <a:ext cx="73963" cy="96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751"/>
                  </a:moveTo>
                  <a:lnTo>
                    <a:pt x="21600" y="6904"/>
                  </a:lnTo>
                  <a:lnTo>
                    <a:pt x="11586" y="10660"/>
                  </a:lnTo>
                  <a:lnTo>
                    <a:pt x="4669" y="0"/>
                  </a:lnTo>
                  <a:lnTo>
                    <a:pt x="3922" y="444"/>
                  </a:lnTo>
                  <a:lnTo>
                    <a:pt x="793" y="4748"/>
                  </a:lnTo>
                  <a:lnTo>
                    <a:pt x="0" y="9660"/>
                  </a:lnTo>
                  <a:lnTo>
                    <a:pt x="1794" y="14588"/>
                  </a:lnTo>
                  <a:lnTo>
                    <a:pt x="5803" y="18590"/>
                  </a:lnTo>
                  <a:lnTo>
                    <a:pt x="11335" y="20992"/>
                  </a:lnTo>
                  <a:lnTo>
                    <a:pt x="17660" y="21600"/>
                  </a:lnTo>
                  <a:lnTo>
                    <a:pt x="21600" y="20751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4" name="Shape"/>
            <p:cNvSpPr/>
            <p:nvPr/>
          </p:nvSpPr>
          <p:spPr>
            <a:xfrm>
              <a:off x="552756" y="1078657"/>
              <a:ext cx="57976" cy="6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75"/>
                  </a:moveTo>
                  <a:lnTo>
                    <a:pt x="12767" y="0"/>
                  </a:lnTo>
                  <a:lnTo>
                    <a:pt x="5702" y="1658"/>
                  </a:lnTo>
                  <a:lnTo>
                    <a:pt x="0" y="5639"/>
                  </a:lnTo>
                  <a:lnTo>
                    <a:pt x="8824" y="21600"/>
                  </a:lnTo>
                  <a:lnTo>
                    <a:pt x="21600" y="1597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5" name="Shape"/>
            <p:cNvSpPr/>
            <p:nvPr/>
          </p:nvSpPr>
          <p:spPr>
            <a:xfrm>
              <a:off x="587024" y="1077896"/>
              <a:ext cx="63701" cy="110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486"/>
                  </a:moveTo>
                  <a:lnTo>
                    <a:pt x="19666" y="6198"/>
                  </a:lnTo>
                  <a:lnTo>
                    <a:pt x="14862" y="2694"/>
                  </a:lnTo>
                  <a:lnTo>
                    <a:pt x="8362" y="577"/>
                  </a:lnTo>
                  <a:lnTo>
                    <a:pt x="989" y="0"/>
                  </a:lnTo>
                  <a:lnTo>
                    <a:pt x="0" y="149"/>
                  </a:lnTo>
                  <a:lnTo>
                    <a:pt x="8039" y="9485"/>
                  </a:lnTo>
                  <a:lnTo>
                    <a:pt x="8039" y="21600"/>
                  </a:lnTo>
                  <a:lnTo>
                    <a:pt x="10881" y="21138"/>
                  </a:lnTo>
                  <a:lnTo>
                    <a:pt x="16941" y="18447"/>
                  </a:lnTo>
                  <a:lnTo>
                    <a:pt x="20603" y="14733"/>
                  </a:lnTo>
                  <a:lnTo>
                    <a:pt x="21600" y="1048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5" name="object 62"/>
          <p:cNvGrpSpPr/>
          <p:nvPr/>
        </p:nvGrpSpPr>
        <p:grpSpPr>
          <a:xfrm>
            <a:off x="5506210" y="2636520"/>
            <a:ext cx="658369" cy="116587"/>
            <a:chOff x="0" y="0"/>
            <a:chExt cx="658368" cy="116586"/>
          </a:xfrm>
        </p:grpSpPr>
        <p:sp>
          <p:nvSpPr>
            <p:cNvPr id="967" name="Shape"/>
            <p:cNvSpPr/>
            <p:nvPr/>
          </p:nvSpPr>
          <p:spPr>
            <a:xfrm>
              <a:off x="0" y="2286"/>
              <a:ext cx="11040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158"/>
                  </a:moveTo>
                  <a:lnTo>
                    <a:pt x="21475" y="6561"/>
                  </a:lnTo>
                  <a:lnTo>
                    <a:pt x="19064" y="3132"/>
                  </a:lnTo>
                  <a:lnTo>
                    <a:pt x="15507" y="837"/>
                  </a:lnTo>
                  <a:lnTo>
                    <a:pt x="11181" y="0"/>
                  </a:lnTo>
                  <a:lnTo>
                    <a:pt x="6793" y="857"/>
                  </a:lnTo>
                  <a:lnTo>
                    <a:pt x="3242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87" y="15039"/>
                  </a:lnTo>
                  <a:lnTo>
                    <a:pt x="3298" y="18468"/>
                  </a:lnTo>
                  <a:lnTo>
                    <a:pt x="6856" y="20763"/>
                  </a:lnTo>
                  <a:lnTo>
                    <a:pt x="11181" y="21600"/>
                  </a:lnTo>
                  <a:lnTo>
                    <a:pt x="11181" y="7200"/>
                  </a:lnTo>
                  <a:lnTo>
                    <a:pt x="21600" y="715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8" name="Shape"/>
            <p:cNvSpPr/>
            <p:nvPr/>
          </p:nvSpPr>
          <p:spPr>
            <a:xfrm>
              <a:off x="57150" y="40162"/>
              <a:ext cx="57151" cy="38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63"/>
                  </a:moveTo>
                  <a:lnTo>
                    <a:pt x="20127" y="0"/>
                  </a:lnTo>
                  <a:lnTo>
                    <a:pt x="0" y="126"/>
                  </a:lnTo>
                  <a:lnTo>
                    <a:pt x="0" y="21600"/>
                  </a:lnTo>
                  <a:lnTo>
                    <a:pt x="20174" y="21473"/>
                  </a:lnTo>
                  <a:lnTo>
                    <a:pt x="21600" y="10863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69" name="Shape"/>
            <p:cNvSpPr/>
            <p:nvPr/>
          </p:nvSpPr>
          <p:spPr>
            <a:xfrm>
              <a:off x="57150" y="78260"/>
              <a:ext cx="53379" cy="38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127"/>
                  </a:lnTo>
                  <a:lnTo>
                    <a:pt x="0" y="21600"/>
                  </a:lnTo>
                  <a:lnTo>
                    <a:pt x="9077" y="19043"/>
                  </a:lnTo>
                  <a:lnTo>
                    <a:pt x="16420" y="12098"/>
                  </a:lnTo>
                  <a:lnTo>
                    <a:pt x="21334" y="185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0" name="Shape"/>
            <p:cNvSpPr/>
            <p:nvPr/>
          </p:nvSpPr>
          <p:spPr>
            <a:xfrm>
              <a:off x="110402" y="38323"/>
              <a:ext cx="437532" cy="39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995"/>
                  </a:lnTo>
                  <a:lnTo>
                    <a:pt x="192" y="11423"/>
                  </a:lnTo>
                  <a:lnTo>
                    <a:pt x="192" y="21600"/>
                  </a:lnTo>
                  <a:lnTo>
                    <a:pt x="21409" y="20623"/>
                  </a:lnTo>
                  <a:lnTo>
                    <a:pt x="21409" y="10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1" name="Shape"/>
            <p:cNvSpPr/>
            <p:nvPr/>
          </p:nvSpPr>
          <p:spPr>
            <a:xfrm>
              <a:off x="544068" y="38100"/>
              <a:ext cx="57151" cy="38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474"/>
                  </a:moveTo>
                  <a:lnTo>
                    <a:pt x="21600" y="0"/>
                  </a:lnTo>
                  <a:lnTo>
                    <a:pt x="1461" y="126"/>
                  </a:lnTo>
                  <a:lnTo>
                    <a:pt x="0" y="11166"/>
                  </a:lnTo>
                  <a:lnTo>
                    <a:pt x="1436" y="21600"/>
                  </a:lnTo>
                  <a:lnTo>
                    <a:pt x="21600" y="2147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2" name="Shape"/>
            <p:cNvSpPr/>
            <p:nvPr/>
          </p:nvSpPr>
          <p:spPr>
            <a:xfrm>
              <a:off x="547868" y="76200"/>
              <a:ext cx="53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127"/>
                  </a:lnTo>
                  <a:lnTo>
                    <a:pt x="298" y="2160"/>
                  </a:lnTo>
                  <a:lnTo>
                    <a:pt x="5287" y="12420"/>
                  </a:lnTo>
                  <a:lnTo>
                    <a:pt x="12648" y="1927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3" name="Shape"/>
            <p:cNvSpPr/>
            <p:nvPr/>
          </p:nvSpPr>
          <p:spPr>
            <a:xfrm>
              <a:off x="547933" y="0"/>
              <a:ext cx="110436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13" y="6622"/>
                  </a:lnTo>
                  <a:lnTo>
                    <a:pt x="18302" y="3186"/>
                  </a:lnTo>
                  <a:lnTo>
                    <a:pt x="14746" y="857"/>
                  </a:lnTo>
                  <a:lnTo>
                    <a:pt x="10422" y="0"/>
                  </a:lnTo>
                  <a:lnTo>
                    <a:pt x="6035" y="920"/>
                  </a:lnTo>
                  <a:lnTo>
                    <a:pt x="2486" y="3258"/>
                  </a:lnTo>
                  <a:lnTo>
                    <a:pt x="110" y="6703"/>
                  </a:lnTo>
                  <a:lnTo>
                    <a:pt x="0" y="7242"/>
                  </a:lnTo>
                  <a:lnTo>
                    <a:pt x="10422" y="7200"/>
                  </a:lnTo>
                  <a:lnTo>
                    <a:pt x="10422" y="21600"/>
                  </a:lnTo>
                  <a:lnTo>
                    <a:pt x="14809" y="20763"/>
                  </a:lnTo>
                  <a:lnTo>
                    <a:pt x="18358" y="18468"/>
                  </a:lnTo>
                  <a:lnTo>
                    <a:pt x="20734" y="15039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4" name="Shape"/>
            <p:cNvSpPr/>
            <p:nvPr/>
          </p:nvSpPr>
          <p:spPr>
            <a:xfrm>
              <a:off x="110527" y="57912"/>
              <a:ext cx="437342" cy="2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6" y="21583"/>
                  </a:moveTo>
                  <a:lnTo>
                    <a:pt x="186" y="1618"/>
                  </a:lnTo>
                  <a:lnTo>
                    <a:pt x="0" y="21600"/>
                  </a:lnTo>
                  <a:lnTo>
                    <a:pt x="186" y="21583"/>
                  </a:lnTo>
                  <a:close/>
                  <a:moveTo>
                    <a:pt x="21600" y="19650"/>
                  </a:moveTo>
                  <a:lnTo>
                    <a:pt x="21412" y="0"/>
                  </a:lnTo>
                  <a:lnTo>
                    <a:pt x="21412" y="19667"/>
                  </a:lnTo>
                  <a:lnTo>
                    <a:pt x="21600" y="1965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84" name="object 63"/>
          <p:cNvGrpSpPr/>
          <p:nvPr/>
        </p:nvGrpSpPr>
        <p:grpSpPr>
          <a:xfrm>
            <a:off x="7130033" y="2636520"/>
            <a:ext cx="649987" cy="114301"/>
            <a:chOff x="0" y="0"/>
            <a:chExt cx="649986" cy="114300"/>
          </a:xfrm>
        </p:grpSpPr>
        <p:sp>
          <p:nvSpPr>
            <p:cNvPr id="976" name="Shape"/>
            <p:cNvSpPr/>
            <p:nvPr/>
          </p:nvSpPr>
          <p:spPr>
            <a:xfrm>
              <a:off x="0" y="0"/>
              <a:ext cx="110392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7200"/>
                  </a:moveTo>
                  <a:lnTo>
                    <a:pt x="21477" y="6622"/>
                  </a:lnTo>
                  <a:lnTo>
                    <a:pt x="19066" y="3186"/>
                  </a:lnTo>
                  <a:lnTo>
                    <a:pt x="15508" y="857"/>
                  </a:lnTo>
                  <a:lnTo>
                    <a:pt x="11182" y="0"/>
                  </a:lnTo>
                  <a:lnTo>
                    <a:pt x="6793" y="857"/>
                  </a:lnTo>
                  <a:lnTo>
                    <a:pt x="3243" y="3186"/>
                  </a:lnTo>
                  <a:lnTo>
                    <a:pt x="867" y="6622"/>
                  </a:lnTo>
                  <a:lnTo>
                    <a:pt x="0" y="10800"/>
                  </a:lnTo>
                  <a:lnTo>
                    <a:pt x="867" y="15039"/>
                  </a:lnTo>
                  <a:lnTo>
                    <a:pt x="3243" y="18468"/>
                  </a:lnTo>
                  <a:lnTo>
                    <a:pt x="6793" y="20763"/>
                  </a:lnTo>
                  <a:lnTo>
                    <a:pt x="11182" y="21600"/>
                  </a:lnTo>
                  <a:lnTo>
                    <a:pt x="11182" y="7200"/>
                  </a:lnTo>
                  <a:lnTo>
                    <a:pt x="21600" y="72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7" name="Shape"/>
            <p:cNvSpPr/>
            <p:nvPr/>
          </p:nvSpPr>
          <p:spPr>
            <a:xfrm>
              <a:off x="57149" y="38100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123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0144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8" name="Shape"/>
            <p:cNvSpPr/>
            <p:nvPr/>
          </p:nvSpPr>
          <p:spPr>
            <a:xfrm>
              <a:off x="57149" y="76200"/>
              <a:ext cx="53298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8960" y="19089"/>
                  </a:lnTo>
                  <a:lnTo>
                    <a:pt x="16329" y="12204"/>
                  </a:lnTo>
                  <a:lnTo>
                    <a:pt x="21323" y="191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79" name="Shape"/>
            <p:cNvSpPr/>
            <p:nvPr/>
          </p:nvSpPr>
          <p:spPr>
            <a:xfrm>
              <a:off x="110390" y="38100"/>
              <a:ext cx="429205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197" y="10800"/>
                  </a:lnTo>
                  <a:lnTo>
                    <a:pt x="197" y="21600"/>
                  </a:lnTo>
                  <a:lnTo>
                    <a:pt x="21403" y="21600"/>
                  </a:lnTo>
                  <a:lnTo>
                    <a:pt x="21403" y="108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0" name="Shape"/>
            <p:cNvSpPr/>
            <p:nvPr/>
          </p:nvSpPr>
          <p:spPr>
            <a:xfrm>
              <a:off x="535686" y="38100"/>
              <a:ext cx="571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1477" y="0"/>
                  </a:lnTo>
                  <a:lnTo>
                    <a:pt x="0" y="10800"/>
                  </a:lnTo>
                  <a:lnTo>
                    <a:pt x="1456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1" name="Shape"/>
            <p:cNvSpPr/>
            <p:nvPr/>
          </p:nvSpPr>
          <p:spPr>
            <a:xfrm>
              <a:off x="539538" y="76200"/>
              <a:ext cx="53298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1600" y="0"/>
                  </a:lnTo>
                  <a:lnTo>
                    <a:pt x="0" y="0"/>
                  </a:lnTo>
                  <a:lnTo>
                    <a:pt x="277" y="1917"/>
                  </a:lnTo>
                  <a:lnTo>
                    <a:pt x="5271" y="12204"/>
                  </a:lnTo>
                  <a:lnTo>
                    <a:pt x="12640" y="19089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2" name="Shape"/>
            <p:cNvSpPr/>
            <p:nvPr/>
          </p:nvSpPr>
          <p:spPr>
            <a:xfrm>
              <a:off x="539594" y="0"/>
              <a:ext cx="11039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20733" y="6622"/>
                  </a:lnTo>
                  <a:lnTo>
                    <a:pt x="18357" y="3186"/>
                  </a:lnTo>
                  <a:lnTo>
                    <a:pt x="14807" y="857"/>
                  </a:lnTo>
                  <a:lnTo>
                    <a:pt x="10417" y="0"/>
                  </a:lnTo>
                  <a:lnTo>
                    <a:pt x="6091" y="857"/>
                  </a:lnTo>
                  <a:lnTo>
                    <a:pt x="2534" y="3186"/>
                  </a:lnTo>
                  <a:lnTo>
                    <a:pt x="123" y="6622"/>
                  </a:lnTo>
                  <a:lnTo>
                    <a:pt x="0" y="7200"/>
                  </a:lnTo>
                  <a:lnTo>
                    <a:pt x="10417" y="7200"/>
                  </a:lnTo>
                  <a:lnTo>
                    <a:pt x="10417" y="21600"/>
                  </a:lnTo>
                  <a:lnTo>
                    <a:pt x="14807" y="20763"/>
                  </a:lnTo>
                  <a:lnTo>
                    <a:pt x="18357" y="18468"/>
                  </a:lnTo>
                  <a:lnTo>
                    <a:pt x="20733" y="15039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3" name="Shape"/>
            <p:cNvSpPr/>
            <p:nvPr/>
          </p:nvSpPr>
          <p:spPr>
            <a:xfrm>
              <a:off x="110446" y="57150"/>
              <a:ext cx="429093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4" y="21600"/>
                  </a:moveTo>
                  <a:lnTo>
                    <a:pt x="194" y="0"/>
                  </a:lnTo>
                  <a:lnTo>
                    <a:pt x="0" y="21600"/>
                  </a:lnTo>
                  <a:lnTo>
                    <a:pt x="194" y="21600"/>
                  </a:lnTo>
                  <a:close/>
                  <a:moveTo>
                    <a:pt x="21600" y="21600"/>
                  </a:moveTo>
                  <a:lnTo>
                    <a:pt x="21406" y="0"/>
                  </a:lnTo>
                  <a:lnTo>
                    <a:pt x="21406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92" name="object 64"/>
          <p:cNvGrpSpPr/>
          <p:nvPr/>
        </p:nvGrpSpPr>
        <p:grpSpPr>
          <a:xfrm>
            <a:off x="7122807" y="2623196"/>
            <a:ext cx="661071" cy="1207747"/>
            <a:chOff x="0" y="0"/>
            <a:chExt cx="661070" cy="1207746"/>
          </a:xfrm>
        </p:grpSpPr>
        <p:sp>
          <p:nvSpPr>
            <p:cNvPr id="985" name="Shape"/>
            <p:cNvSpPr/>
            <p:nvPr/>
          </p:nvSpPr>
          <p:spPr>
            <a:xfrm>
              <a:off x="0" y="0"/>
              <a:ext cx="113955" cy="111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374"/>
                  </a:moveTo>
                  <a:lnTo>
                    <a:pt x="20436" y="6131"/>
                  </a:lnTo>
                  <a:lnTo>
                    <a:pt x="17833" y="2665"/>
                  </a:lnTo>
                  <a:lnTo>
                    <a:pt x="14243" y="570"/>
                  </a:lnTo>
                  <a:lnTo>
                    <a:pt x="10138" y="0"/>
                  </a:lnTo>
                  <a:lnTo>
                    <a:pt x="5992" y="1106"/>
                  </a:lnTo>
                  <a:lnTo>
                    <a:pt x="2604" y="3854"/>
                  </a:lnTo>
                  <a:lnTo>
                    <a:pt x="557" y="7572"/>
                  </a:lnTo>
                  <a:lnTo>
                    <a:pt x="0" y="11790"/>
                  </a:lnTo>
                  <a:lnTo>
                    <a:pt x="1081" y="16034"/>
                  </a:lnTo>
                  <a:lnTo>
                    <a:pt x="3767" y="19498"/>
                  </a:lnTo>
                  <a:lnTo>
                    <a:pt x="7400" y="21577"/>
                  </a:lnTo>
                  <a:lnTo>
                    <a:pt x="7581" y="21600"/>
                  </a:lnTo>
                  <a:lnTo>
                    <a:pt x="7581" y="12783"/>
                  </a:lnTo>
                  <a:lnTo>
                    <a:pt x="14080" y="9383"/>
                  </a:lnTo>
                  <a:lnTo>
                    <a:pt x="18586" y="18617"/>
                  </a:lnTo>
                  <a:lnTo>
                    <a:pt x="19054" y="18249"/>
                  </a:lnTo>
                  <a:lnTo>
                    <a:pt x="21086" y="14575"/>
                  </a:lnTo>
                  <a:lnTo>
                    <a:pt x="21600" y="1037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6" name="Shape"/>
            <p:cNvSpPr/>
            <p:nvPr/>
          </p:nvSpPr>
          <p:spPr>
            <a:xfrm>
              <a:off x="39993" y="48374"/>
              <a:ext cx="58061" cy="64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74"/>
                  </a:moveTo>
                  <a:lnTo>
                    <a:pt x="12757" y="0"/>
                  </a:lnTo>
                  <a:lnTo>
                    <a:pt x="0" y="5844"/>
                  </a:lnTo>
                  <a:lnTo>
                    <a:pt x="8796" y="21600"/>
                  </a:lnTo>
                  <a:lnTo>
                    <a:pt x="15875" y="19819"/>
                  </a:lnTo>
                  <a:lnTo>
                    <a:pt x="21600" y="1587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Shape"/>
            <p:cNvSpPr/>
            <p:nvPr/>
          </p:nvSpPr>
          <p:spPr>
            <a:xfrm>
              <a:off x="39993" y="65900"/>
              <a:ext cx="23643" cy="48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40"/>
                  </a:moveTo>
                  <a:lnTo>
                    <a:pt x="0" y="0"/>
                  </a:lnTo>
                  <a:lnTo>
                    <a:pt x="0" y="20434"/>
                  </a:lnTo>
                  <a:lnTo>
                    <a:pt x="18993" y="21600"/>
                  </a:lnTo>
                  <a:lnTo>
                    <a:pt x="21600" y="21240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8" name="Shape"/>
            <p:cNvSpPr/>
            <p:nvPr/>
          </p:nvSpPr>
          <p:spPr>
            <a:xfrm>
              <a:off x="63635" y="95982"/>
              <a:ext cx="533162" cy="1015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244"/>
                  </a:moveTo>
                  <a:lnTo>
                    <a:pt x="1394" y="0"/>
                  </a:lnTo>
                  <a:lnTo>
                    <a:pt x="771" y="252"/>
                  </a:lnTo>
                  <a:lnTo>
                    <a:pt x="0" y="365"/>
                  </a:lnTo>
                  <a:lnTo>
                    <a:pt x="20239" y="21600"/>
                  </a:lnTo>
                  <a:lnTo>
                    <a:pt x="20868" y="21352"/>
                  </a:lnTo>
                  <a:lnTo>
                    <a:pt x="21600" y="21244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9" name="Shape"/>
            <p:cNvSpPr/>
            <p:nvPr/>
          </p:nvSpPr>
          <p:spPr>
            <a:xfrm>
              <a:off x="546687" y="1111583"/>
              <a:ext cx="73951" cy="96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852"/>
                  </a:moveTo>
                  <a:lnTo>
                    <a:pt x="21600" y="6969"/>
                  </a:lnTo>
                  <a:lnTo>
                    <a:pt x="11807" y="10734"/>
                  </a:lnTo>
                  <a:lnTo>
                    <a:pt x="4823" y="0"/>
                  </a:lnTo>
                  <a:lnTo>
                    <a:pt x="4013" y="467"/>
                  </a:lnTo>
                  <a:lnTo>
                    <a:pt x="817" y="4722"/>
                  </a:lnTo>
                  <a:lnTo>
                    <a:pt x="0" y="9587"/>
                  </a:lnTo>
                  <a:lnTo>
                    <a:pt x="1791" y="14500"/>
                  </a:lnTo>
                  <a:lnTo>
                    <a:pt x="5836" y="18514"/>
                  </a:lnTo>
                  <a:lnTo>
                    <a:pt x="11445" y="20939"/>
                  </a:lnTo>
                  <a:lnTo>
                    <a:pt x="17848" y="21600"/>
                  </a:lnTo>
                  <a:lnTo>
                    <a:pt x="21600" y="2085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0" name="Shape"/>
            <p:cNvSpPr/>
            <p:nvPr/>
          </p:nvSpPr>
          <p:spPr>
            <a:xfrm>
              <a:off x="563198" y="1094859"/>
              <a:ext cx="57440" cy="64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987"/>
                  </a:moveTo>
                  <a:lnTo>
                    <a:pt x="12635" y="0"/>
                  </a:lnTo>
                  <a:lnTo>
                    <a:pt x="5840" y="1700"/>
                  </a:lnTo>
                  <a:lnTo>
                    <a:pt x="0" y="5600"/>
                  </a:lnTo>
                  <a:lnTo>
                    <a:pt x="8992" y="21600"/>
                  </a:lnTo>
                  <a:lnTo>
                    <a:pt x="21600" y="1598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1" name="Shape"/>
            <p:cNvSpPr/>
            <p:nvPr/>
          </p:nvSpPr>
          <p:spPr>
            <a:xfrm>
              <a:off x="596796" y="1093791"/>
              <a:ext cx="64275" cy="11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382"/>
                  </a:moveTo>
                  <a:lnTo>
                    <a:pt x="19536" y="6110"/>
                  </a:lnTo>
                  <a:lnTo>
                    <a:pt x="14922" y="2622"/>
                  </a:lnTo>
                  <a:lnTo>
                    <a:pt x="8556" y="530"/>
                  </a:lnTo>
                  <a:lnTo>
                    <a:pt x="1278" y="0"/>
                  </a:lnTo>
                  <a:lnTo>
                    <a:pt x="0" y="209"/>
                  </a:lnTo>
                  <a:lnTo>
                    <a:pt x="8012" y="9532"/>
                  </a:lnTo>
                  <a:lnTo>
                    <a:pt x="8012" y="21600"/>
                  </a:lnTo>
                  <a:lnTo>
                    <a:pt x="11085" y="21137"/>
                  </a:lnTo>
                  <a:lnTo>
                    <a:pt x="17087" y="18370"/>
                  </a:lnTo>
                  <a:lnTo>
                    <a:pt x="20688" y="14628"/>
                  </a:lnTo>
                  <a:lnTo>
                    <a:pt x="21600" y="10382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000" name="object 65"/>
          <p:cNvGrpSpPr/>
          <p:nvPr/>
        </p:nvGrpSpPr>
        <p:grpSpPr>
          <a:xfrm>
            <a:off x="7130498" y="2637733"/>
            <a:ext cx="648190" cy="2272142"/>
            <a:chOff x="0" y="0"/>
            <a:chExt cx="648189" cy="2272141"/>
          </a:xfrm>
        </p:grpSpPr>
        <p:sp>
          <p:nvSpPr>
            <p:cNvPr id="993" name="Shape"/>
            <p:cNvSpPr/>
            <p:nvPr/>
          </p:nvSpPr>
          <p:spPr>
            <a:xfrm>
              <a:off x="0" y="0"/>
              <a:ext cx="112943" cy="108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918"/>
                  </a:moveTo>
                  <a:lnTo>
                    <a:pt x="21479" y="8369"/>
                  </a:lnTo>
                  <a:lnTo>
                    <a:pt x="19612" y="4333"/>
                  </a:lnTo>
                  <a:lnTo>
                    <a:pt x="16488" y="1459"/>
                  </a:lnTo>
                  <a:lnTo>
                    <a:pt x="12544" y="0"/>
                  </a:lnTo>
                  <a:lnTo>
                    <a:pt x="8218" y="212"/>
                  </a:lnTo>
                  <a:lnTo>
                    <a:pt x="4240" y="2124"/>
                  </a:lnTo>
                  <a:lnTo>
                    <a:pt x="1423" y="5311"/>
                  </a:lnTo>
                  <a:lnTo>
                    <a:pt x="0" y="9347"/>
                  </a:lnTo>
                  <a:lnTo>
                    <a:pt x="203" y="13807"/>
                  </a:lnTo>
                  <a:lnTo>
                    <a:pt x="2070" y="17931"/>
                  </a:lnTo>
                  <a:lnTo>
                    <a:pt x="5194" y="20850"/>
                  </a:lnTo>
                  <a:lnTo>
                    <a:pt x="7198" y="21600"/>
                  </a:lnTo>
                  <a:lnTo>
                    <a:pt x="7198" y="11995"/>
                  </a:lnTo>
                  <a:lnTo>
                    <a:pt x="14338" y="10182"/>
                  </a:lnTo>
                  <a:lnTo>
                    <a:pt x="16799" y="20477"/>
                  </a:lnTo>
                  <a:lnTo>
                    <a:pt x="17360" y="20201"/>
                  </a:lnTo>
                  <a:lnTo>
                    <a:pt x="20150" y="16999"/>
                  </a:lnTo>
                  <a:lnTo>
                    <a:pt x="21600" y="12918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4" name="Shape"/>
            <p:cNvSpPr/>
            <p:nvPr/>
          </p:nvSpPr>
          <p:spPr>
            <a:xfrm>
              <a:off x="37635" y="51363"/>
              <a:ext cx="50203" cy="61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51"/>
                  </a:moveTo>
                  <a:lnTo>
                    <a:pt x="16065" y="0"/>
                  </a:lnTo>
                  <a:lnTo>
                    <a:pt x="0" y="3231"/>
                  </a:lnTo>
                  <a:lnTo>
                    <a:pt x="5548" y="21600"/>
                  </a:lnTo>
                  <a:lnTo>
                    <a:pt x="14098" y="21271"/>
                  </a:lnTo>
                  <a:lnTo>
                    <a:pt x="21600" y="18351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5" name="Shape"/>
            <p:cNvSpPr/>
            <p:nvPr/>
          </p:nvSpPr>
          <p:spPr>
            <a:xfrm>
              <a:off x="37635" y="60507"/>
              <a:ext cx="12896" cy="52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7"/>
                  </a:moveTo>
                  <a:lnTo>
                    <a:pt x="0" y="0"/>
                  </a:lnTo>
                  <a:lnTo>
                    <a:pt x="0" y="20083"/>
                  </a:lnTo>
                  <a:lnTo>
                    <a:pt x="16992" y="21600"/>
                  </a:lnTo>
                  <a:lnTo>
                    <a:pt x="21600" y="2154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6" name="Shape"/>
            <p:cNvSpPr/>
            <p:nvPr/>
          </p:nvSpPr>
          <p:spPr>
            <a:xfrm>
              <a:off x="50530" y="103295"/>
              <a:ext cx="546684" cy="2065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05"/>
                  </a:moveTo>
                  <a:lnTo>
                    <a:pt x="1474" y="0"/>
                  </a:lnTo>
                  <a:lnTo>
                    <a:pt x="785" y="86"/>
                  </a:lnTo>
                  <a:lnTo>
                    <a:pt x="0" y="96"/>
                  </a:lnTo>
                  <a:lnTo>
                    <a:pt x="20153" y="21600"/>
                  </a:lnTo>
                  <a:lnTo>
                    <a:pt x="20837" y="21515"/>
                  </a:lnTo>
                  <a:lnTo>
                    <a:pt x="21600" y="2150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7" name="Shape"/>
            <p:cNvSpPr/>
            <p:nvPr/>
          </p:nvSpPr>
          <p:spPr>
            <a:xfrm>
              <a:off x="535031" y="2168733"/>
              <a:ext cx="74867" cy="10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0926"/>
                  </a:moveTo>
                  <a:lnTo>
                    <a:pt x="21600" y="8802"/>
                  </a:lnTo>
                  <a:lnTo>
                    <a:pt x="11047" y="10712"/>
                  </a:lnTo>
                  <a:lnTo>
                    <a:pt x="7377" y="0"/>
                  </a:lnTo>
                  <a:lnTo>
                    <a:pt x="6458" y="314"/>
                  </a:lnTo>
                  <a:lnTo>
                    <a:pt x="2198" y="3689"/>
                  </a:lnTo>
                  <a:lnTo>
                    <a:pt x="0" y="7989"/>
                  </a:lnTo>
                  <a:lnTo>
                    <a:pt x="275" y="12781"/>
                  </a:lnTo>
                  <a:lnTo>
                    <a:pt x="3091" y="17034"/>
                  </a:lnTo>
                  <a:lnTo>
                    <a:pt x="7805" y="20063"/>
                  </a:lnTo>
                  <a:lnTo>
                    <a:pt x="13754" y="21600"/>
                  </a:lnTo>
                  <a:lnTo>
                    <a:pt x="20281" y="21376"/>
                  </a:lnTo>
                  <a:lnTo>
                    <a:pt x="21600" y="20926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8" name="Shape"/>
            <p:cNvSpPr/>
            <p:nvPr/>
          </p:nvSpPr>
          <p:spPr>
            <a:xfrm>
              <a:off x="560600" y="2159664"/>
              <a:ext cx="49298" cy="6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327"/>
                  </a:moveTo>
                  <a:lnTo>
                    <a:pt x="16042" y="0"/>
                  </a:lnTo>
                  <a:lnTo>
                    <a:pt x="7577" y="327"/>
                  </a:lnTo>
                  <a:lnTo>
                    <a:pt x="0" y="3246"/>
                  </a:lnTo>
                  <a:lnTo>
                    <a:pt x="5574" y="21600"/>
                  </a:lnTo>
                  <a:lnTo>
                    <a:pt x="21600" y="18327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99" name="Shape"/>
            <p:cNvSpPr/>
            <p:nvPr/>
          </p:nvSpPr>
          <p:spPr>
            <a:xfrm>
              <a:off x="597213" y="2159508"/>
              <a:ext cx="50977" cy="109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2865"/>
                  </a:moveTo>
                  <a:lnTo>
                    <a:pt x="21196" y="8335"/>
                  </a:lnTo>
                  <a:lnTo>
                    <a:pt x="17059" y="4316"/>
                  </a:lnTo>
                  <a:lnTo>
                    <a:pt x="10137" y="1453"/>
                  </a:lnTo>
                  <a:lnTo>
                    <a:pt x="1399" y="0"/>
                  </a:lnTo>
                  <a:lnTo>
                    <a:pt x="0" y="31"/>
                  </a:lnTo>
                  <a:lnTo>
                    <a:pt x="5375" y="10141"/>
                  </a:lnTo>
                  <a:lnTo>
                    <a:pt x="5375" y="21600"/>
                  </a:lnTo>
                  <a:lnTo>
                    <a:pt x="12115" y="20119"/>
                  </a:lnTo>
                  <a:lnTo>
                    <a:pt x="18371" y="16929"/>
                  </a:lnTo>
                  <a:lnTo>
                    <a:pt x="21600" y="12865"/>
                  </a:lnTo>
                  <a:close/>
                </a:path>
              </a:pathLst>
            </a:custGeom>
            <a:solidFill>
              <a:srgbClr val="00B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001" name="object 66"/>
          <p:cNvSpPr/>
          <p:nvPr/>
        </p:nvSpPr>
        <p:spPr>
          <a:xfrm>
            <a:off x="6108953" y="5490971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2" y="290"/>
                </a:lnTo>
                <a:lnTo>
                  <a:pt x="21086" y="77"/>
                </a:lnTo>
                <a:lnTo>
                  <a:pt x="20762" y="0"/>
                </a:lnTo>
                <a:lnTo>
                  <a:pt x="854" y="0"/>
                </a:lnTo>
                <a:lnTo>
                  <a:pt x="521" y="77"/>
                </a:lnTo>
                <a:lnTo>
                  <a:pt x="250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50" y="21310"/>
                </a:lnTo>
                <a:lnTo>
                  <a:pt x="521" y="21523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3"/>
                </a:lnTo>
                <a:lnTo>
                  <a:pt x="21352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2" name="object 67"/>
          <p:cNvSpPr txBox="1"/>
          <p:nvPr/>
        </p:nvSpPr>
        <p:spPr>
          <a:xfrm>
            <a:off x="6331710" y="5919342"/>
            <a:ext cx="71171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2384" marR="5080" indent="-20318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Advanced  Analytics</a:t>
            </a:r>
          </a:p>
        </p:txBody>
      </p:sp>
      <p:sp>
        <p:nvSpPr>
          <p:cNvPr id="1003" name="object 68"/>
          <p:cNvSpPr/>
          <p:nvPr/>
        </p:nvSpPr>
        <p:spPr>
          <a:xfrm>
            <a:off x="6108953" y="4405884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6" y="80"/>
                </a:lnTo>
                <a:lnTo>
                  <a:pt x="20762" y="0"/>
                </a:lnTo>
                <a:lnTo>
                  <a:pt x="854" y="0"/>
                </a:lnTo>
                <a:lnTo>
                  <a:pt x="521" y="80"/>
                </a:lnTo>
                <a:lnTo>
                  <a:pt x="250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50" y="21303"/>
                </a:lnTo>
                <a:lnTo>
                  <a:pt x="521" y="21520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D9D9D9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4" name="object 69"/>
          <p:cNvSpPr txBox="1"/>
          <p:nvPr/>
        </p:nvSpPr>
        <p:spPr>
          <a:xfrm>
            <a:off x="6121653" y="4944744"/>
            <a:ext cx="1133350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Search</a:t>
            </a:r>
            <a:r>
              <a:rPr spc="-19"/>
              <a:t> </a:t>
            </a:r>
            <a:r>
              <a:t>Engines</a:t>
            </a:r>
          </a:p>
        </p:txBody>
      </p:sp>
      <p:sp>
        <p:nvSpPr>
          <p:cNvPr id="1005" name="object 70"/>
          <p:cNvSpPr/>
          <p:nvPr/>
        </p:nvSpPr>
        <p:spPr>
          <a:xfrm>
            <a:off x="6483858" y="5593841"/>
            <a:ext cx="312421" cy="30022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6" name="object 71"/>
          <p:cNvSpPr/>
          <p:nvPr/>
        </p:nvSpPr>
        <p:spPr>
          <a:xfrm>
            <a:off x="6508242" y="4600954"/>
            <a:ext cx="296419" cy="29108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7" name="object 72"/>
          <p:cNvSpPr/>
          <p:nvPr/>
        </p:nvSpPr>
        <p:spPr>
          <a:xfrm>
            <a:off x="2875788" y="2277616"/>
            <a:ext cx="1056133" cy="40767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8" name="object 73"/>
          <p:cNvSpPr/>
          <p:nvPr/>
        </p:nvSpPr>
        <p:spPr>
          <a:xfrm>
            <a:off x="3018408" y="3332226"/>
            <a:ext cx="815340" cy="592454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9" name="object 74"/>
          <p:cNvSpPr/>
          <p:nvPr/>
        </p:nvSpPr>
        <p:spPr>
          <a:xfrm>
            <a:off x="4527803" y="3236214"/>
            <a:ext cx="991362" cy="553974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0" name="object 75"/>
          <p:cNvSpPr/>
          <p:nvPr/>
        </p:nvSpPr>
        <p:spPr>
          <a:xfrm>
            <a:off x="6100571" y="3419854"/>
            <a:ext cx="1092276" cy="377191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1" name="object 76"/>
          <p:cNvSpPr/>
          <p:nvPr/>
        </p:nvSpPr>
        <p:spPr>
          <a:xfrm>
            <a:off x="4543044" y="2250948"/>
            <a:ext cx="970026" cy="484631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2" name="object 77"/>
          <p:cNvSpPr/>
          <p:nvPr/>
        </p:nvSpPr>
        <p:spPr>
          <a:xfrm>
            <a:off x="6100571" y="2293620"/>
            <a:ext cx="1078992" cy="316992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3" name="object 78"/>
          <p:cNvSpPr/>
          <p:nvPr/>
        </p:nvSpPr>
        <p:spPr>
          <a:xfrm>
            <a:off x="2100072" y="6748271"/>
            <a:ext cx="43815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168"/>
                </a:moveTo>
                <a:lnTo>
                  <a:pt x="21600" y="432"/>
                </a:lnTo>
                <a:lnTo>
                  <a:pt x="21299" y="0"/>
                </a:lnTo>
                <a:lnTo>
                  <a:pt x="300" y="0"/>
                </a:lnTo>
                <a:lnTo>
                  <a:pt x="0" y="432"/>
                </a:lnTo>
                <a:lnTo>
                  <a:pt x="0" y="21168"/>
                </a:lnTo>
                <a:lnTo>
                  <a:pt x="301" y="21600"/>
                </a:lnTo>
                <a:lnTo>
                  <a:pt x="21299" y="21600"/>
                </a:lnTo>
                <a:lnTo>
                  <a:pt x="21600" y="21168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4" name="object 79"/>
          <p:cNvSpPr txBox="1"/>
          <p:nvPr/>
        </p:nvSpPr>
        <p:spPr>
          <a:xfrm>
            <a:off x="2698494" y="6795516"/>
            <a:ext cx="241109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Extended </a:t>
            </a:r>
            <a:r>
              <a:rPr spc="-10"/>
              <a:t>Relational</a:t>
            </a:r>
            <a:r>
              <a:rPr spc="-75"/>
              <a:t> </a:t>
            </a:r>
            <a:r>
              <a:rPr spc="0"/>
              <a:t>components</a:t>
            </a:r>
          </a:p>
        </p:txBody>
      </p:sp>
      <p:sp>
        <p:nvSpPr>
          <p:cNvPr id="1015" name="object 80"/>
          <p:cNvSpPr/>
          <p:nvPr/>
        </p:nvSpPr>
        <p:spPr>
          <a:xfrm>
            <a:off x="5397246" y="6748271"/>
            <a:ext cx="43815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168"/>
                </a:moveTo>
                <a:lnTo>
                  <a:pt x="21600" y="432"/>
                </a:lnTo>
                <a:lnTo>
                  <a:pt x="21299" y="0"/>
                </a:lnTo>
                <a:lnTo>
                  <a:pt x="300" y="0"/>
                </a:lnTo>
                <a:lnTo>
                  <a:pt x="0" y="432"/>
                </a:lnTo>
                <a:lnTo>
                  <a:pt x="0" y="21168"/>
                </a:lnTo>
                <a:lnTo>
                  <a:pt x="301" y="21600"/>
                </a:lnTo>
                <a:lnTo>
                  <a:pt x="21299" y="21600"/>
                </a:lnTo>
                <a:lnTo>
                  <a:pt x="21600" y="21168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6" name="object 81"/>
          <p:cNvSpPr txBox="1"/>
          <p:nvPr/>
        </p:nvSpPr>
        <p:spPr>
          <a:xfrm>
            <a:off x="5995670" y="6795516"/>
            <a:ext cx="2034540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Non-relational</a:t>
            </a:r>
            <a:r>
              <a:rPr spc="-75"/>
              <a:t> </a:t>
            </a:r>
            <a:r>
              <a:rPr spc="0"/>
              <a:t>components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object 2"/>
          <p:cNvSpPr/>
          <p:nvPr/>
        </p:nvSpPr>
        <p:spPr>
          <a:xfrm>
            <a:off x="2430778" y="1562506"/>
            <a:ext cx="4943095" cy="46310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9" name="object 3"/>
          <p:cNvSpPr/>
          <p:nvPr/>
        </p:nvSpPr>
        <p:spPr>
          <a:xfrm>
            <a:off x="2427732" y="3449573"/>
            <a:ext cx="2753868" cy="275386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0" name="object 4"/>
          <p:cNvSpPr/>
          <p:nvPr/>
        </p:nvSpPr>
        <p:spPr>
          <a:xfrm>
            <a:off x="4637532" y="3456432"/>
            <a:ext cx="2753868" cy="27538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1" name="object 5"/>
          <p:cNvSpPr txBox="1"/>
          <p:nvPr/>
        </p:nvSpPr>
        <p:spPr>
          <a:xfrm>
            <a:off x="3318755" y="4940806"/>
            <a:ext cx="922020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5109">
              <a:spcBef>
                <a:spcPts val="100"/>
              </a:spcBef>
              <a:defRPr spc="-15">
                <a:solidFill>
                  <a:srgbClr val="BFBFBF"/>
                </a:solidFill>
              </a:defRPr>
            </a:pPr>
            <a:r>
              <a:t>Data  </a:t>
            </a:r>
            <a:r>
              <a:rPr spc="-5"/>
              <a:t>Dis</a:t>
            </a:r>
            <a:r>
              <a:rPr spc="-20"/>
              <a:t>c</a:t>
            </a:r>
            <a:r>
              <a:rPr spc="-10"/>
              <a:t>o</a:t>
            </a:r>
            <a:r>
              <a:t>v</a:t>
            </a:r>
            <a:r>
              <a:rPr spc="0"/>
              <a:t>e</a:t>
            </a:r>
            <a:r>
              <a:rPr spc="15"/>
              <a:t>r</a:t>
            </a:r>
            <a:r>
              <a:rPr spc="0"/>
              <a:t>y</a:t>
            </a:r>
          </a:p>
        </p:txBody>
      </p:sp>
      <p:sp>
        <p:nvSpPr>
          <p:cNvPr id="1022" name="object 6"/>
          <p:cNvSpPr/>
          <p:nvPr/>
        </p:nvSpPr>
        <p:spPr>
          <a:xfrm>
            <a:off x="3515867" y="4235196"/>
            <a:ext cx="582931" cy="58216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3" name="object 7"/>
          <p:cNvSpPr/>
          <p:nvPr/>
        </p:nvSpPr>
        <p:spPr>
          <a:xfrm>
            <a:off x="4613147" y="2801110"/>
            <a:ext cx="582931" cy="58217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4" name="object 8"/>
          <p:cNvSpPr/>
          <p:nvPr/>
        </p:nvSpPr>
        <p:spPr>
          <a:xfrm>
            <a:off x="5776721" y="4235196"/>
            <a:ext cx="578359" cy="58216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5" name="object 9"/>
          <p:cNvSpPr txBox="1"/>
          <p:nvPr/>
        </p:nvSpPr>
        <p:spPr>
          <a:xfrm>
            <a:off x="5597897" y="4940806"/>
            <a:ext cx="937261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8580">
              <a:spcBef>
                <a:spcPts val="100"/>
              </a:spcBef>
              <a:defRPr spc="-5">
                <a:solidFill>
                  <a:srgbClr val="BFBFBF"/>
                </a:solidFill>
              </a:defRPr>
            </a:pPr>
            <a:r>
              <a:t>Business  </a:t>
            </a:r>
            <a:r>
              <a:rPr spc="-30"/>
              <a:t>R</a:t>
            </a:r>
            <a:r>
              <a:t>e</a:t>
            </a:r>
            <a:r>
              <a:rPr spc="0"/>
              <a:t>p</a:t>
            </a:r>
            <a:r>
              <a:t>o</a:t>
            </a:r>
            <a:r>
              <a:rPr spc="0"/>
              <a:t>r</a:t>
            </a:r>
            <a:r>
              <a:t>t</a:t>
            </a:r>
            <a:r>
              <a:rPr spc="0"/>
              <a:t>ing</a:t>
            </a:r>
          </a:p>
        </p:txBody>
      </p:sp>
      <p:sp>
        <p:nvSpPr>
          <p:cNvPr id="1026" name="object 10"/>
          <p:cNvSpPr txBox="1"/>
          <p:nvPr/>
        </p:nvSpPr>
        <p:spPr>
          <a:xfrm>
            <a:off x="4401542" y="2132845"/>
            <a:ext cx="1096646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93344">
              <a:spcBef>
                <a:spcPts val="100"/>
              </a:spcBef>
              <a:defRPr spc="-10"/>
            </a:pPr>
            <a:r>
              <a:t>Real </a:t>
            </a:r>
            <a:r>
              <a:rPr spc="0"/>
              <a:t>Time  I</a:t>
            </a:r>
            <a:r>
              <a:rPr spc="-20"/>
              <a:t>n</a:t>
            </a:r>
            <a:r>
              <a:rPr spc="-25"/>
              <a:t>t</a:t>
            </a:r>
            <a:r>
              <a:rPr spc="-5"/>
              <a:t>e</a:t>
            </a:r>
            <a:r>
              <a:rPr spc="0"/>
              <a:t>lli</a:t>
            </a:r>
            <a:r>
              <a:rPr spc="-25"/>
              <a:t>g</a:t>
            </a:r>
            <a:r>
              <a:rPr spc="0"/>
              <a:t>ence</a:t>
            </a:r>
          </a:p>
        </p:txBody>
      </p:sp>
      <p:sp>
        <p:nvSpPr>
          <p:cNvPr id="1027" name="object 11"/>
          <p:cNvSpPr txBox="1"/>
          <p:nvPr>
            <p:ph type="title"/>
          </p:nvPr>
        </p:nvSpPr>
        <p:spPr>
          <a:xfrm>
            <a:off x="737108" y="142116"/>
            <a:ext cx="8020348" cy="1118613"/>
          </a:xfrm>
          <a:prstGeom prst="rect">
            <a:avLst/>
          </a:prstGeom>
        </p:spPr>
        <p:txBody>
          <a:bodyPr/>
          <a:lstStyle>
            <a:lvl1pPr indent="7238" defTabSz="521208">
              <a:defRPr b="0" spc="-166" sz="4674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 Use Cases</a:t>
            </a:r>
          </a:p>
        </p:txBody>
      </p:sp>
      <p:sp>
        <p:nvSpPr>
          <p:cNvPr id="1028" name="object 12"/>
          <p:cNvSpPr/>
          <p:nvPr/>
        </p:nvSpPr>
        <p:spPr>
          <a:xfrm>
            <a:off x="1275588" y="5228082"/>
            <a:ext cx="582931" cy="58293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9" name="object 13"/>
          <p:cNvSpPr txBox="1"/>
          <p:nvPr/>
        </p:nvSpPr>
        <p:spPr>
          <a:xfrm>
            <a:off x="1105152" y="5873623"/>
            <a:ext cx="92329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25"/>
              <a:t> </a:t>
            </a:r>
            <a:r>
              <a:rPr spc="-9"/>
              <a:t>Scientists</a:t>
            </a:r>
          </a:p>
        </p:txBody>
      </p:sp>
      <p:sp>
        <p:nvSpPr>
          <p:cNvPr id="1030" name="object 14"/>
          <p:cNvSpPr/>
          <p:nvPr/>
        </p:nvSpPr>
        <p:spPr>
          <a:xfrm>
            <a:off x="7904988" y="5228082"/>
            <a:ext cx="578359" cy="58293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1" name="object 15"/>
          <p:cNvSpPr txBox="1"/>
          <p:nvPr/>
        </p:nvSpPr>
        <p:spPr>
          <a:xfrm>
            <a:off x="7701785" y="5873623"/>
            <a:ext cx="9207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BFBFB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Business</a:t>
            </a:r>
            <a:r>
              <a:rPr spc="-60"/>
              <a:t> </a:t>
            </a:r>
            <a:r>
              <a:t>Users</a:t>
            </a:r>
          </a:p>
        </p:txBody>
      </p:sp>
      <p:sp>
        <p:nvSpPr>
          <p:cNvPr id="1032" name="object 16"/>
          <p:cNvSpPr txBox="1"/>
          <p:nvPr/>
        </p:nvSpPr>
        <p:spPr>
          <a:xfrm>
            <a:off x="7460991" y="2730370"/>
            <a:ext cx="111379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Intelligent</a:t>
            </a:r>
            <a:r>
              <a:rPr spc="-30"/>
              <a:t> </a:t>
            </a:r>
            <a:r>
              <a:t>Agents</a:t>
            </a:r>
          </a:p>
        </p:txBody>
      </p:sp>
      <p:sp>
        <p:nvSpPr>
          <p:cNvPr id="1033" name="object 17"/>
          <p:cNvSpPr/>
          <p:nvPr/>
        </p:nvSpPr>
        <p:spPr>
          <a:xfrm>
            <a:off x="6637018" y="2123694"/>
            <a:ext cx="582931" cy="582169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4" name="object 18"/>
          <p:cNvSpPr/>
          <p:nvPr/>
        </p:nvSpPr>
        <p:spPr>
          <a:xfrm>
            <a:off x="7701533" y="2123694"/>
            <a:ext cx="578359" cy="582169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35" name="object 19"/>
          <p:cNvSpPr txBox="1"/>
          <p:nvPr/>
        </p:nvSpPr>
        <p:spPr>
          <a:xfrm>
            <a:off x="6579361" y="2730371"/>
            <a:ext cx="71247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Consumers</a:t>
            </a:r>
          </a:p>
        </p:txBody>
      </p:sp>
      <p:sp>
        <p:nvSpPr>
          <p:cNvPr id="1036" name="object 21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7" name="object 20"/>
          <p:cNvSpPr txBox="1"/>
          <p:nvPr/>
        </p:nvSpPr>
        <p:spPr>
          <a:xfrm>
            <a:off x="6920735" y="1397508"/>
            <a:ext cx="1169671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9379" marR="5080" indent="-107314">
              <a:spcBef>
                <a:spcPts val="100"/>
              </a:spcBef>
              <a:defRPr spc="-5">
                <a:solidFill>
                  <a:srgbClr val="E46C0A"/>
                </a:solidFill>
              </a:defRPr>
            </a:pPr>
            <a:r>
              <a:t>Low</a:t>
            </a:r>
            <a:r>
              <a:rPr spc="-69"/>
              <a:t> </a:t>
            </a:r>
            <a:r>
              <a:rPr spc="-10"/>
              <a:t>Latency  Reliability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2"/>
          <p:cNvSpPr txBox="1"/>
          <p:nvPr>
            <p:ph type="title"/>
          </p:nvPr>
        </p:nvSpPr>
        <p:spPr>
          <a:xfrm>
            <a:off x="737107" y="155828"/>
            <a:ext cx="8211127" cy="1379096"/>
          </a:xfrm>
          <a:prstGeom prst="rect">
            <a:avLst/>
          </a:prstGeom>
        </p:spPr>
        <p:txBody>
          <a:bodyPr/>
          <a:lstStyle>
            <a:lvl1pPr indent="7238" defTabSz="521208">
              <a:defRPr b="0" spc="-166" sz="4674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Relational vs. Non-Relational Architecture</a:t>
            </a:r>
          </a:p>
        </p:txBody>
      </p:sp>
      <p:sp>
        <p:nvSpPr>
          <p:cNvPr id="70" name="object 3"/>
          <p:cNvSpPr txBox="1"/>
          <p:nvPr/>
        </p:nvSpPr>
        <p:spPr>
          <a:xfrm>
            <a:off x="1776476" y="1698625"/>
            <a:ext cx="7062231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tabLst>
                <a:tab pos="4013200" algn="l"/>
              </a:tabLst>
              <a:defRPr spc="-15" sz="3200">
                <a:solidFill>
                  <a:schemeClr val="accent6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Relational	Non-Relational</a:t>
            </a:r>
          </a:p>
        </p:txBody>
      </p:sp>
      <p:sp>
        <p:nvSpPr>
          <p:cNvPr id="71" name="object 4"/>
          <p:cNvSpPr/>
          <p:nvPr/>
        </p:nvSpPr>
        <p:spPr>
          <a:xfrm>
            <a:off x="927406" y="2497834"/>
            <a:ext cx="4084926" cy="26751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2" name="object 5"/>
          <p:cNvSpPr txBox="1"/>
          <p:nvPr/>
        </p:nvSpPr>
        <p:spPr>
          <a:xfrm>
            <a:off x="1640838" y="5405628"/>
            <a:ext cx="2014519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4795" indent="-252095">
              <a:spcBef>
                <a:spcPts val="100"/>
              </a:spcBef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z="2400">
                <a:latin typeface="Segoe UI"/>
                <a:ea typeface="Segoe UI"/>
                <a:cs typeface="Segoe UI"/>
                <a:sym typeface="Segoe UI"/>
              </a:defRPr>
            </a:pPr>
            <a:r>
              <a:t>Rational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z="2400">
                <a:latin typeface="Segoe UI"/>
                <a:ea typeface="Segoe UI"/>
                <a:cs typeface="Segoe UI"/>
                <a:sym typeface="Segoe UI"/>
              </a:defRPr>
            </a:pPr>
            <a:r>
              <a:t>P</a:t>
            </a:r>
            <a:r>
              <a:rPr spc="-35"/>
              <a:t>r</a:t>
            </a:r>
            <a:r>
              <a:t>edictable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pc="-20" sz="2400">
                <a:latin typeface="Segoe UI"/>
                <a:ea typeface="Segoe UI"/>
                <a:cs typeface="Segoe UI"/>
                <a:sym typeface="Segoe UI"/>
              </a:defRPr>
            </a:pPr>
            <a:r>
              <a:t>Traditional</a:t>
            </a:r>
          </a:p>
        </p:txBody>
      </p:sp>
      <p:sp>
        <p:nvSpPr>
          <p:cNvPr id="73" name="object 6"/>
          <p:cNvSpPr txBox="1"/>
          <p:nvPr/>
        </p:nvSpPr>
        <p:spPr>
          <a:xfrm>
            <a:off x="6570980" y="5422391"/>
            <a:ext cx="1616235" cy="1104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64795" indent="-252095">
              <a:spcBef>
                <a:spcPts val="100"/>
              </a:spcBef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z="2400">
                <a:latin typeface="Segoe UI"/>
                <a:ea typeface="Segoe UI"/>
                <a:cs typeface="Segoe UI"/>
                <a:sym typeface="Segoe UI"/>
              </a:defRPr>
            </a:pPr>
            <a:r>
              <a:t>Agile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pc="-5" sz="2400">
                <a:latin typeface="Segoe UI"/>
                <a:ea typeface="Segoe UI"/>
                <a:cs typeface="Segoe UI"/>
                <a:sym typeface="Segoe UI"/>
              </a:defRPr>
            </a:pPr>
            <a:r>
              <a:t>Flexible</a:t>
            </a:r>
          </a:p>
          <a:p>
            <a:pPr marL="264795" indent="-252095">
              <a:buSzPct val="100000"/>
              <a:buFont typeface="Arial"/>
              <a:buChar char="•"/>
              <a:tabLst>
                <a:tab pos="254000" algn="l"/>
                <a:tab pos="254000" algn="l"/>
              </a:tabLst>
              <a:defRPr spc="-5" sz="2400">
                <a:latin typeface="Segoe UI"/>
                <a:ea typeface="Segoe UI"/>
                <a:cs typeface="Segoe UI"/>
                <a:sym typeface="Segoe UI"/>
              </a:defRPr>
            </a:pPr>
            <a:r>
              <a:t>Modern</a:t>
            </a:r>
          </a:p>
        </p:txBody>
      </p:sp>
      <p:sp>
        <p:nvSpPr>
          <p:cNvPr id="74" name="object 7"/>
          <p:cNvSpPr/>
          <p:nvPr/>
        </p:nvSpPr>
        <p:spPr>
          <a:xfrm>
            <a:off x="5296660" y="2357626"/>
            <a:ext cx="3819905" cy="27744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object 8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object 2"/>
          <p:cNvSpPr txBox="1"/>
          <p:nvPr>
            <p:ph type="title"/>
          </p:nvPr>
        </p:nvSpPr>
        <p:spPr>
          <a:xfrm>
            <a:off x="737107" y="807973"/>
            <a:ext cx="3272156" cy="452756"/>
          </a:xfrm>
          <a:prstGeom prst="rect">
            <a:avLst/>
          </a:prstGeom>
        </p:spPr>
        <p:txBody>
          <a:bodyPr/>
          <a:lstStyle/>
          <a:p>
            <a:pPr indent="11684" defTabSz="841247">
              <a:defRPr b="0" sz="2576">
                <a:solidFill>
                  <a:srgbClr val="006591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Lambda</a:t>
            </a:r>
            <a:r>
              <a:rPr spc="-92"/>
              <a:t> Architecture</a:t>
            </a:r>
          </a:p>
        </p:txBody>
      </p:sp>
      <p:sp>
        <p:nvSpPr>
          <p:cNvPr id="1040" name="object 3"/>
          <p:cNvSpPr/>
          <p:nvPr/>
        </p:nvSpPr>
        <p:spPr>
          <a:xfrm>
            <a:off x="1171682" y="1699430"/>
            <a:ext cx="7482276" cy="424897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1" name="object 4"/>
          <p:cNvSpPr txBox="1"/>
          <p:nvPr/>
        </p:nvSpPr>
        <p:spPr>
          <a:xfrm>
            <a:off x="6814818" y="6323836"/>
            <a:ext cx="720726" cy="24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b="1" i="1" spc="-10">
                <a:solidFill>
                  <a:srgbClr val="58585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Source:</a:t>
            </a:r>
          </a:p>
        </p:txBody>
      </p:sp>
      <p:sp>
        <p:nvSpPr>
          <p:cNvPr id="1042" name="object 5"/>
          <p:cNvSpPr/>
          <p:nvPr/>
        </p:nvSpPr>
        <p:spPr>
          <a:xfrm>
            <a:off x="7696199" y="5588508"/>
            <a:ext cx="1228346" cy="154076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3" name="object 6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object 2"/>
          <p:cNvSpPr/>
          <p:nvPr/>
        </p:nvSpPr>
        <p:spPr>
          <a:xfrm>
            <a:off x="4894412" y="647834"/>
            <a:ext cx="4168373" cy="665063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6" name="object 3"/>
          <p:cNvSpPr txBox="1"/>
          <p:nvPr/>
        </p:nvSpPr>
        <p:spPr>
          <a:xfrm>
            <a:off x="765301" y="4849685"/>
            <a:ext cx="169032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>
                <a:solidFill>
                  <a:srgbClr val="2C97D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Business</a:t>
            </a:r>
            <a:r>
              <a:rPr spc="-90"/>
              <a:t> </a:t>
            </a:r>
            <a:r>
              <a:t>Goals:</a:t>
            </a:r>
          </a:p>
        </p:txBody>
      </p:sp>
      <p:sp>
        <p:nvSpPr>
          <p:cNvPr id="1047" name="object 4"/>
          <p:cNvSpPr txBox="1"/>
          <p:nvPr/>
        </p:nvSpPr>
        <p:spPr>
          <a:xfrm>
            <a:off x="765300" y="5266562"/>
            <a:ext cx="3848736" cy="1179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700" marR="237490">
              <a:lnSpc>
                <a:spcPts val="1800"/>
              </a:lnSpc>
              <a:spcBef>
                <a:spcPts val="200"/>
              </a:spcBef>
              <a:buSzPct val="100000"/>
              <a:buChar char="✓"/>
              <a:tabLst>
                <a:tab pos="228600" algn="l"/>
              </a:tabLst>
              <a:defRPr spc="-5" sz="1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Provide </a:t>
            </a:r>
            <a:r>
              <a:rPr spc="0"/>
              <a:t>visual </a:t>
            </a:r>
            <a:r>
              <a:t>environment </a:t>
            </a:r>
            <a:r>
              <a:rPr spc="0"/>
              <a:t>for building  custom mobile</a:t>
            </a:r>
            <a:r>
              <a:rPr spc="-20"/>
              <a:t> </a:t>
            </a:r>
            <a:r>
              <a:rPr spc="0"/>
              <a:t>application</a:t>
            </a:r>
          </a:p>
          <a:p>
            <a:pPr marL="12700" marR="5080">
              <a:lnSpc>
                <a:spcPts val="1900"/>
              </a:lnSpc>
              <a:buSzPct val="100000"/>
              <a:buChar char="✓"/>
              <a:tabLst>
                <a:tab pos="279400" algn="l"/>
              </a:tabLst>
              <a:defRPr spc="-5" sz="16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Charge </a:t>
            </a:r>
            <a:r>
              <a:rPr spc="0"/>
              <a:t>customers based on the </a:t>
            </a:r>
            <a:r>
              <a:t>platform  </a:t>
            </a:r>
            <a:r>
              <a:rPr spc="0"/>
              <a:t>they </a:t>
            </a:r>
            <a:r>
              <a:rPr spc="-15"/>
              <a:t>are </a:t>
            </a:r>
            <a:r>
              <a:rPr spc="0"/>
              <a:t>using, number </a:t>
            </a:r>
            <a:r>
              <a:rPr spc="-25"/>
              <a:t>of </a:t>
            </a:r>
            <a:r>
              <a:rPr spc="0"/>
              <a:t>consumers’  applications</a:t>
            </a:r>
            <a:r>
              <a:rPr spc="-20"/>
              <a:t> </a:t>
            </a:r>
            <a:r>
              <a:rPr spc="0"/>
              <a:t>etc.</a:t>
            </a:r>
          </a:p>
        </p:txBody>
      </p:sp>
      <p:sp>
        <p:nvSpPr>
          <p:cNvPr id="1048" name="object 5"/>
          <p:cNvSpPr/>
          <p:nvPr/>
        </p:nvSpPr>
        <p:spPr>
          <a:xfrm>
            <a:off x="4852054" y="4991860"/>
            <a:ext cx="4749145" cy="101574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49" name="object 6"/>
          <p:cNvSpPr txBox="1"/>
          <p:nvPr/>
        </p:nvSpPr>
        <p:spPr>
          <a:xfrm>
            <a:off x="4919137" y="5041900"/>
            <a:ext cx="4749145" cy="927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Business</a:t>
            </a:r>
            <a:r>
              <a:rPr spc="-15"/>
              <a:t> </a:t>
            </a:r>
            <a:r>
              <a:rPr spc="-5"/>
              <a:t>Area:</a:t>
            </a:r>
          </a:p>
          <a:p>
            <a:pPr marR="5080" indent="12700">
              <a:defRPr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Cloud based platform for building,</a:t>
            </a:r>
            <a:r>
              <a:rPr spc="-65"/>
              <a:t> </a:t>
            </a:r>
            <a:r>
              <a:t>deploying,  hosting and managing </a:t>
            </a:r>
            <a:r>
              <a:rPr spc="-25"/>
              <a:t>of </a:t>
            </a:r>
            <a:r>
              <a:t>mobile</a:t>
            </a:r>
            <a:r>
              <a:rPr spc="-69"/>
              <a:t> </a:t>
            </a:r>
            <a:r>
              <a:t>applications</a:t>
            </a:r>
          </a:p>
        </p:txBody>
      </p:sp>
      <p:sp>
        <p:nvSpPr>
          <p:cNvPr id="1050" name="object 7"/>
          <p:cNvSpPr/>
          <p:nvPr/>
        </p:nvSpPr>
        <p:spPr>
          <a:xfrm>
            <a:off x="1318260" y="787907"/>
            <a:ext cx="3118651" cy="138930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1" name="object 8"/>
          <p:cNvSpPr/>
          <p:nvPr/>
        </p:nvSpPr>
        <p:spPr>
          <a:xfrm>
            <a:off x="1321307" y="2235706"/>
            <a:ext cx="3062645" cy="1424178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2" name="object 9"/>
          <p:cNvSpPr/>
          <p:nvPr/>
        </p:nvSpPr>
        <p:spPr>
          <a:xfrm>
            <a:off x="457200" y="3950208"/>
            <a:ext cx="9144000" cy="76200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3" name="object 10"/>
          <p:cNvSpPr txBox="1"/>
          <p:nvPr/>
        </p:nvSpPr>
        <p:spPr>
          <a:xfrm>
            <a:off x="1534478" y="4054727"/>
            <a:ext cx="7536090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5" sz="32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Case Study </a:t>
            </a:r>
            <a:r>
              <a:rPr spc="165"/>
              <a:t>#1: </a:t>
            </a:r>
            <a:r>
              <a:t>Usage &amp; Billing</a:t>
            </a:r>
            <a:r>
              <a:rPr spc="-130"/>
              <a:t> </a:t>
            </a:r>
            <a:r>
              <a:t>Analysis</a:t>
            </a:r>
          </a:p>
        </p:txBody>
      </p:sp>
      <p:sp>
        <p:nvSpPr>
          <p:cNvPr id="1054" name="object 11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object 2"/>
          <p:cNvSpPr/>
          <p:nvPr/>
        </p:nvSpPr>
        <p:spPr>
          <a:xfrm>
            <a:off x="1066800" y="1938526"/>
            <a:ext cx="7924800" cy="206502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7" name="object 3"/>
          <p:cNvSpPr txBox="1"/>
          <p:nvPr>
            <p:ph type="title"/>
          </p:nvPr>
        </p:nvSpPr>
        <p:spPr>
          <a:xfrm>
            <a:off x="737107" y="807973"/>
            <a:ext cx="3583942" cy="452756"/>
          </a:xfrm>
          <a:prstGeom prst="rect">
            <a:avLst/>
          </a:prstGeom>
        </p:spPr>
        <p:txBody>
          <a:bodyPr/>
          <a:lstStyle>
            <a:lvl1pPr indent="11937" defTabSz="859536">
              <a:defRPr b="0" spc="-94" sz="2632">
                <a:solidFill>
                  <a:srgbClr val="006591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Architectural Decisions</a:t>
            </a:r>
          </a:p>
        </p:txBody>
      </p:sp>
      <p:sp>
        <p:nvSpPr>
          <p:cNvPr id="1058" name="object 4"/>
          <p:cNvSpPr txBox="1"/>
          <p:nvPr/>
        </p:nvSpPr>
        <p:spPr>
          <a:xfrm>
            <a:off x="5051540" y="2054427"/>
            <a:ext cx="2838451" cy="172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2404" indent="-179704">
              <a:spcBef>
                <a:spcPts val="500"/>
              </a:spcBef>
              <a:buSzPct val="100000"/>
              <a:buFont typeface="Calibri"/>
              <a:buChar char="▪"/>
              <a:tabLst>
                <a:tab pos="190500" algn="l"/>
              </a:tabLst>
              <a:defRPr spc="-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Reliability</a:t>
            </a:r>
            <a:r>
              <a:rPr spc="10"/>
              <a:t> </a:t>
            </a:r>
            <a:r>
              <a:t>(24/7)</a:t>
            </a:r>
          </a:p>
          <a:p>
            <a:pPr marL="192404" indent="-179704">
              <a:spcBef>
                <a:spcPts val="400"/>
              </a:spcBef>
              <a:buSzPct val="100000"/>
              <a:buFont typeface="Calibri"/>
              <a:buChar char="▪"/>
              <a:tabLst>
                <a:tab pos="190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Security</a:t>
            </a:r>
            <a:r>
              <a:rPr spc="5"/>
              <a:t> </a:t>
            </a:r>
            <a:r>
              <a:t>(Multitenancy)</a:t>
            </a:r>
          </a:p>
          <a:p>
            <a:pPr marL="192404" indent="-179704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190500" algn="l"/>
              </a:tabLst>
              <a:defRPr spc="-5"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Self-Service (Ad-Hoc</a:t>
            </a:r>
            <a:r>
              <a:rPr spc="-55"/>
              <a:t> </a:t>
            </a:r>
            <a:r>
              <a:rPr spc="0"/>
              <a:t>reports)</a:t>
            </a:r>
          </a:p>
          <a:p>
            <a:pPr marL="192404" indent="-179704">
              <a:spcBef>
                <a:spcPts val="400"/>
              </a:spcBef>
              <a:buSzPct val="100000"/>
              <a:buFont typeface="Calibri"/>
              <a:buChar char="▪"/>
              <a:tabLst>
                <a:tab pos="190500" algn="l"/>
              </a:tabLst>
              <a:defRPr spc="-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Cost (The less the better</a:t>
            </a:r>
            <a:r>
              <a:rPr spc="-25"/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  <a:r>
              <a:t>)</a:t>
            </a:r>
          </a:p>
          <a:p>
            <a:pPr marL="192404" indent="-179704">
              <a:spcBef>
                <a:spcPts val="400"/>
              </a:spcBef>
              <a:buSzPct val="100000"/>
              <a:buFont typeface="Calibri"/>
              <a:buChar char="▪"/>
              <a:tabLst>
                <a:tab pos="190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Constraints (Public</a:t>
            </a:r>
            <a:r>
              <a:rPr spc="0"/>
              <a:t> </a:t>
            </a:r>
            <a:r>
              <a:t>Cloud)</a:t>
            </a:r>
          </a:p>
        </p:txBody>
      </p:sp>
      <p:sp>
        <p:nvSpPr>
          <p:cNvPr id="1059" name="object 5"/>
          <p:cNvSpPr txBox="1"/>
          <p:nvPr/>
        </p:nvSpPr>
        <p:spPr>
          <a:xfrm>
            <a:off x="1055623" y="1563622"/>
            <a:ext cx="3602992" cy="341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3495">
              <a:spcBef>
                <a:spcPts val="100"/>
              </a:spcBef>
              <a:defRPr spc="-5">
                <a:solidFill>
                  <a:srgbClr val="2C97D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Architecture</a:t>
            </a:r>
            <a:r>
              <a:rPr spc="-15"/>
              <a:t> </a:t>
            </a:r>
            <a:r>
              <a:rPr spc="5"/>
              <a:t>Drivers:</a:t>
            </a:r>
          </a:p>
          <a:p>
            <a:pPr marL="580390" indent="-180340">
              <a:spcBef>
                <a:spcPts val="17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3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Volume </a:t>
            </a:r>
            <a:r>
              <a:rPr spc="-5"/>
              <a:t>(&gt; </a:t>
            </a:r>
            <a:r>
              <a:rPr spc="130"/>
              <a:t>10</a:t>
            </a:r>
            <a:r>
              <a:rPr spc="10"/>
              <a:t> </a:t>
            </a:r>
            <a:r>
              <a:rPr spc="-5"/>
              <a:t>TB)</a:t>
            </a:r>
          </a:p>
          <a:p>
            <a:pPr marL="580390" indent="-180340">
              <a:spcBef>
                <a:spcPts val="4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Sources (Semi-structured </a:t>
            </a:r>
            <a:r>
              <a:rPr spc="-5"/>
              <a:t>-</a:t>
            </a:r>
            <a:r>
              <a:rPr spc="25"/>
              <a:t> </a:t>
            </a:r>
            <a:r>
              <a:rPr spc="-5"/>
              <a:t>JSON)</a:t>
            </a:r>
          </a:p>
          <a:p>
            <a:pPr marL="580390" indent="-180340">
              <a:spcBef>
                <a:spcPts val="4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Throughput </a:t>
            </a:r>
            <a:r>
              <a:rPr spc="-5"/>
              <a:t>(&gt;</a:t>
            </a:r>
            <a:r>
              <a:rPr spc="5"/>
              <a:t> </a:t>
            </a:r>
            <a:r>
              <a:rPr spc="25"/>
              <a:t>10K/sec)</a:t>
            </a:r>
          </a:p>
          <a:p>
            <a:pPr marL="580390" indent="-180340">
              <a:spcBef>
                <a:spcPts val="4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Latency </a:t>
            </a:r>
            <a:r>
              <a:rPr spc="-5"/>
              <a:t>(2</a:t>
            </a:r>
            <a:r>
              <a:rPr spc="-15"/>
              <a:t> </a:t>
            </a:r>
            <a:r>
              <a:t>min)</a:t>
            </a:r>
          </a:p>
          <a:p>
            <a:pPr marL="580390" indent="-18034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71500" algn="l"/>
              </a:tabLst>
              <a:defRPr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Extensibility </a:t>
            </a:r>
            <a:r>
              <a:rPr spc="-5"/>
              <a:t>(Custom</a:t>
            </a:r>
            <a:r>
              <a:rPr spc="-55"/>
              <a:t> </a:t>
            </a:r>
            <a:r>
              <a:t>metrics)</a:t>
            </a:r>
          </a:p>
          <a:p>
            <a:pPr marL="580390" indent="-18034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71500" algn="l"/>
              </a:tabLst>
              <a:defRPr spc="-5"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Data Quality</a:t>
            </a:r>
            <a:r>
              <a:rPr spc="-40"/>
              <a:t> </a:t>
            </a:r>
            <a:r>
              <a:t>(Consistency)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spc="-20">
                <a:solidFill>
                  <a:srgbClr val="2C97D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Trade-off:</a:t>
            </a:r>
          </a:p>
        </p:txBody>
      </p:sp>
      <p:sp>
        <p:nvSpPr>
          <p:cNvPr id="1060" name="object 6"/>
          <p:cNvSpPr/>
          <p:nvPr/>
        </p:nvSpPr>
        <p:spPr>
          <a:xfrm>
            <a:off x="1074419" y="4724399"/>
            <a:ext cx="3788663" cy="51816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aphicFrame>
        <p:nvGraphicFramePr>
          <p:cNvPr id="1061" name="object 7"/>
          <p:cNvGraphicFramePr/>
          <p:nvPr/>
        </p:nvGraphicFramePr>
        <p:xfrm>
          <a:off x="1074545" y="4748549"/>
          <a:ext cx="4021479" cy="172948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72984"/>
                <a:gridCol w="1293252"/>
                <a:gridCol w="1370806"/>
              </a:tblGrid>
              <a:tr h="518160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133350" indent="165734">
                        <a:spcBef>
                          <a:spcPts val="300"/>
                        </a:spcBef>
                        <a:defRPr b="1" spc="-5" sz="1400"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defRPr>
                      </a:pPr>
                      <a:r>
                        <a:t>Extended  </a:t>
                      </a:r>
                      <a:r>
                        <a:rPr spc="-40"/>
                        <a:t>R</a:t>
                      </a:r>
                      <a:r>
                        <a:rPr spc="0"/>
                        <a:t>ela</a:t>
                      </a:r>
                      <a:r>
                        <a:t>t</a:t>
                      </a:r>
                      <a:r>
                        <a:rPr spc="0"/>
                        <a:t>i</a:t>
                      </a:r>
                      <a:r>
                        <a:t>on</a:t>
                      </a:r>
                      <a:r>
                        <a:rPr spc="0"/>
                        <a:t>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1100"/>
                        </a:spcBef>
                        <a:defRPr spc="0" sz="1800"/>
                      </a:pPr>
                      <a:r>
                        <a:rPr b="1" spc="-5" sz="1400"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rPr>
                        <a:t>Non-Relational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indent="0">
                        <a:spcBef>
                          <a:spcPts val="500"/>
                        </a:spcBef>
                        <a:defRPr spc="0" sz="1800"/>
                      </a:pPr>
                      <a:r>
                        <a:rPr spc="-10"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rPr>
                        <a:t>Extensibility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‐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indent="91439">
                        <a:spcBef>
                          <a:spcPts val="500"/>
                        </a:spcBef>
                        <a:defRPr spc="-5"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Data</a:t>
                      </a:r>
                      <a:r>
                        <a:rPr spc="-10"/>
                        <a:t> </a:t>
                      </a:r>
                      <a:r>
                        <a:t>Quality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‐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indent="0">
                        <a:spcBef>
                          <a:spcPts val="500"/>
                        </a:spcBef>
                        <a:defRPr spc="0" sz="1800"/>
                      </a:pPr>
                      <a:r>
                        <a:rPr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rPr>
                        <a:t>Self-Service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‐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62" name="object 8"/>
          <p:cNvSpPr/>
          <p:nvPr/>
        </p:nvSpPr>
        <p:spPr>
          <a:xfrm>
            <a:off x="5029200" y="5562600"/>
            <a:ext cx="717803" cy="48463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3" name="object 9"/>
          <p:cNvSpPr txBox="1"/>
          <p:nvPr/>
        </p:nvSpPr>
        <p:spPr>
          <a:xfrm>
            <a:off x="5946902" y="5356097"/>
            <a:ext cx="3429001" cy="85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7815" indent="-285115">
              <a:spcBef>
                <a:spcPts val="100"/>
              </a:spcBef>
              <a:buSzPct val="100000"/>
              <a:buChar char="✓"/>
              <a:tabLst>
                <a:tab pos="292100" algn="l"/>
              </a:tabLst>
              <a:defRPr b="1" spc="-5">
                <a:latin typeface="+mn-lt"/>
                <a:ea typeface="+mn-ea"/>
                <a:cs typeface="+mn-cs"/>
                <a:sym typeface="Helvetica"/>
              </a:defRPr>
            </a:pPr>
            <a:r>
              <a:t>Extended </a:t>
            </a:r>
            <a:r>
              <a:rPr spc="-10"/>
              <a:t>Relational</a:t>
            </a:r>
            <a:r>
              <a:rPr spc="-75"/>
              <a:t> </a:t>
            </a:r>
            <a:r>
              <a:rPr spc="-10"/>
              <a:t>Architecture</a:t>
            </a:r>
            <a:endParaRPr spc="-10"/>
          </a:p>
          <a:p>
            <a:pPr marL="297815" marR="382904" indent="-285115">
              <a:buSzPct val="100000"/>
              <a:buChar char="✓"/>
              <a:tabLst>
                <a:tab pos="292100" algn="l"/>
              </a:tabLst>
              <a:defRPr spc="-5"/>
            </a:pPr>
            <a:r>
              <a:t>Extensibility </a:t>
            </a:r>
            <a:r>
              <a:rPr spc="0"/>
              <a:t>via </a:t>
            </a:r>
            <a:r>
              <a:rPr b="1" spc="-10">
                <a:latin typeface="+mn-lt"/>
                <a:ea typeface="+mn-ea"/>
                <a:cs typeface="+mn-cs"/>
                <a:sym typeface="Helvetica"/>
              </a:rPr>
              <a:t>Pre‐allocated 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Fields</a:t>
            </a:r>
            <a:r>
              <a:rPr b="1" spc="-3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spc="-15"/>
              <a:t>pattern</a:t>
            </a:r>
          </a:p>
        </p:txBody>
      </p:sp>
      <p:sp>
        <p:nvSpPr>
          <p:cNvPr id="1064" name="object 10"/>
          <p:cNvSpPr/>
          <p:nvPr/>
        </p:nvSpPr>
        <p:spPr>
          <a:xfrm>
            <a:off x="2286000" y="4648200"/>
            <a:ext cx="1143000" cy="1905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5" name="object 11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object 2"/>
          <p:cNvSpPr txBox="1"/>
          <p:nvPr>
            <p:ph type="title"/>
          </p:nvPr>
        </p:nvSpPr>
        <p:spPr>
          <a:xfrm>
            <a:off x="737107" y="807973"/>
            <a:ext cx="3315336" cy="452756"/>
          </a:xfrm>
          <a:prstGeom prst="rect">
            <a:avLst/>
          </a:prstGeom>
        </p:spPr>
        <p:txBody>
          <a:bodyPr/>
          <a:lstStyle>
            <a:lvl1pPr indent="11937" defTabSz="859536">
              <a:defRPr b="0" spc="-94" sz="2632">
                <a:solidFill>
                  <a:srgbClr val="006591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Solution Architecture</a:t>
            </a:r>
          </a:p>
        </p:txBody>
      </p:sp>
      <p:sp>
        <p:nvSpPr>
          <p:cNvPr id="1068" name="object 3"/>
          <p:cNvSpPr txBox="1"/>
          <p:nvPr/>
        </p:nvSpPr>
        <p:spPr>
          <a:xfrm>
            <a:off x="6096000" y="685800"/>
            <a:ext cx="3200400" cy="15748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>
              <a:spcBef>
                <a:spcPts val="300"/>
              </a:spcBef>
              <a:defRPr b="1" spc="-20">
                <a:solidFill>
                  <a:srgbClr val="006591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Technologies: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Amazon Redshift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Amazon SQS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Amazon S3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Elastic </a:t>
            </a:r>
            <a:r>
              <a:rPr spc="-10"/>
              <a:t>Beanstalk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10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Jaspersoft </a:t>
            </a:r>
            <a:r>
              <a:rPr spc="-5"/>
              <a:t>BI</a:t>
            </a:r>
            <a:r>
              <a:rPr spc="5"/>
              <a:t> </a:t>
            </a:r>
            <a:r>
              <a:rPr spc="-15"/>
              <a:t>Professional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Python</a:t>
            </a:r>
          </a:p>
        </p:txBody>
      </p:sp>
      <p:sp>
        <p:nvSpPr>
          <p:cNvPr id="1069" name="object 4"/>
          <p:cNvSpPr/>
          <p:nvPr/>
        </p:nvSpPr>
        <p:spPr>
          <a:xfrm>
            <a:off x="1287779" y="2389358"/>
            <a:ext cx="7632194" cy="406137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0" name="object 5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object 2"/>
          <p:cNvSpPr txBox="1"/>
          <p:nvPr/>
        </p:nvSpPr>
        <p:spPr>
          <a:xfrm>
            <a:off x="762253" y="4858510"/>
            <a:ext cx="3709672" cy="184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600">
                <a:solidFill>
                  <a:srgbClr val="2C97D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Business</a:t>
            </a:r>
            <a:r>
              <a:rPr spc="-20"/>
              <a:t> </a:t>
            </a:r>
            <a:r>
              <a:t>Goals:</a:t>
            </a:r>
          </a:p>
          <a:p>
            <a:pPr marL="12700" marR="14604">
              <a:buSzPct val="100000"/>
              <a:buChar char="✓"/>
              <a:tabLst>
                <a:tab pos="190500" algn="l"/>
              </a:tabLst>
              <a:defRPr sz="12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Build in-house Analytics </a:t>
            </a:r>
            <a:r>
              <a:rPr spc="-5"/>
              <a:t>Platform for ROI </a:t>
            </a:r>
            <a:r>
              <a:rPr spc="-10"/>
              <a:t>measurement  </a:t>
            </a:r>
            <a:r>
              <a:rPr spc="-5"/>
              <a:t>and performance analysis </a:t>
            </a:r>
            <a:r>
              <a:rPr spc="-20"/>
              <a:t>of </a:t>
            </a:r>
            <a:r>
              <a:rPr spc="10"/>
              <a:t>every </a:t>
            </a:r>
            <a:r>
              <a:rPr spc="-10"/>
              <a:t>product </a:t>
            </a:r>
            <a:r>
              <a:rPr spc="-5"/>
              <a:t>and feature  </a:t>
            </a:r>
            <a:r>
              <a:rPr spc="-10"/>
              <a:t>delivered </a:t>
            </a:r>
            <a:r>
              <a:rPr spc="-5"/>
              <a:t>by </a:t>
            </a:r>
            <a:r>
              <a:t>the </a:t>
            </a:r>
            <a:r>
              <a:rPr spc="-5"/>
              <a:t>e-commerce</a:t>
            </a:r>
            <a:r>
              <a:rPr spc="-10"/>
              <a:t> </a:t>
            </a:r>
            <a:r>
              <a:rPr spc="-5"/>
              <a:t>platform;</a:t>
            </a:r>
          </a:p>
          <a:p>
            <a:pPr marL="12700" marR="5080">
              <a:buSzPct val="100000"/>
              <a:buChar char="✓"/>
              <a:tabLst>
                <a:tab pos="190500" algn="l"/>
              </a:tabLst>
              <a:defRPr spc="-10" sz="12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Provide </a:t>
            </a:r>
            <a:r>
              <a:rPr spc="-5"/>
              <a:t>the ability to understand how end-users </a:t>
            </a:r>
            <a:r>
              <a:t>are  </a:t>
            </a:r>
            <a:r>
              <a:rPr spc="-5"/>
              <a:t>interacting </a:t>
            </a:r>
            <a:r>
              <a:rPr spc="0"/>
              <a:t>with </a:t>
            </a:r>
            <a:r>
              <a:rPr spc="5"/>
              <a:t>service </a:t>
            </a:r>
            <a:r>
              <a:rPr spc="-5"/>
              <a:t>content, </a:t>
            </a:r>
            <a:r>
              <a:t>products, </a:t>
            </a:r>
            <a:r>
              <a:rPr spc="-5"/>
              <a:t>and </a:t>
            </a:r>
            <a:r>
              <a:t>features </a:t>
            </a:r>
            <a:r>
              <a:rPr spc="-5"/>
              <a:t>on  </a:t>
            </a:r>
            <a:r>
              <a:rPr spc="0"/>
              <a:t>sites;</a:t>
            </a:r>
          </a:p>
          <a:p>
            <a:pPr marL="192404" indent="-179704">
              <a:buSzPct val="100000"/>
              <a:buChar char="✓"/>
              <a:tabLst>
                <a:tab pos="190500" algn="l"/>
              </a:tabLst>
              <a:defRPr sz="12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Do </a:t>
            </a:r>
            <a:r>
              <a:rPr spc="-5"/>
              <a:t>clickstream</a:t>
            </a:r>
            <a:r>
              <a:rPr spc="5"/>
              <a:t> </a:t>
            </a:r>
            <a:r>
              <a:rPr spc="-5"/>
              <a:t>analysis;</a:t>
            </a:r>
          </a:p>
          <a:p>
            <a:pPr marL="192404" indent="-179704">
              <a:buSzPct val="100000"/>
              <a:buChar char="✓"/>
              <a:tabLst>
                <a:tab pos="190500" algn="l"/>
              </a:tabLst>
              <a:defRPr spc="-10" sz="12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Perform </a:t>
            </a:r>
            <a:r>
              <a:rPr spc="-5"/>
              <a:t>A/B</a:t>
            </a:r>
            <a:r>
              <a:rPr spc="-20"/>
              <a:t> </a:t>
            </a:r>
            <a:r>
              <a:rPr spc="-35"/>
              <a:t>Testing</a:t>
            </a:r>
          </a:p>
        </p:txBody>
      </p:sp>
      <p:sp>
        <p:nvSpPr>
          <p:cNvPr id="1073" name="object 3"/>
          <p:cNvSpPr txBox="1"/>
          <p:nvPr/>
        </p:nvSpPr>
        <p:spPr>
          <a:xfrm>
            <a:off x="5029200" y="4902708"/>
            <a:ext cx="4572000" cy="1206501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>
              <a:spcBef>
                <a:spcPts val="200"/>
              </a:spcBef>
              <a:defRPr sz="2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Business</a:t>
            </a:r>
            <a:r>
              <a:rPr spc="-15"/>
              <a:t> </a:t>
            </a:r>
            <a:r>
              <a:rPr spc="-5"/>
              <a:t>Area:</a:t>
            </a:r>
          </a:p>
          <a:p>
            <a:pPr marR="786130" indent="92075">
              <a:defRPr spc="-5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Retail. </a:t>
            </a:r>
            <a:r>
              <a:rPr spc="0"/>
              <a:t>A platform for </a:t>
            </a:r>
            <a:r>
              <a:t>e-commerce and  </a:t>
            </a:r>
            <a:r>
              <a:rPr spc="0"/>
              <a:t>collecting feedbacks </a:t>
            </a:r>
            <a:r>
              <a:rPr spc="-15"/>
              <a:t>from</a:t>
            </a:r>
            <a:r>
              <a:rPr spc="10"/>
              <a:t> </a:t>
            </a:r>
            <a:r>
              <a:rPr spc="0"/>
              <a:t>customers</a:t>
            </a:r>
          </a:p>
        </p:txBody>
      </p:sp>
      <p:sp>
        <p:nvSpPr>
          <p:cNvPr id="1074" name="object 4"/>
          <p:cNvSpPr/>
          <p:nvPr/>
        </p:nvSpPr>
        <p:spPr>
          <a:xfrm>
            <a:off x="457200" y="457199"/>
            <a:ext cx="9144000" cy="355625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5" name="object 5"/>
          <p:cNvSpPr txBox="1"/>
          <p:nvPr/>
        </p:nvSpPr>
        <p:spPr>
          <a:xfrm>
            <a:off x="456819" y="3886200"/>
            <a:ext cx="9145270" cy="482600"/>
          </a:xfrm>
          <a:prstGeom prst="rect">
            <a:avLst/>
          </a:prstGeom>
          <a:solidFill>
            <a:srgbClr val="7F7F7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05839">
              <a:spcBef>
                <a:spcPts val="1000"/>
              </a:spcBef>
              <a:defRPr spc="-5" sz="32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Case Study #2: </a:t>
            </a:r>
            <a:r>
              <a:rPr spc="-15"/>
              <a:t>Clickstream </a:t>
            </a:r>
            <a:r>
              <a:t>for </a:t>
            </a:r>
            <a:r>
              <a:rPr spc="-15"/>
              <a:t>retail</a:t>
            </a:r>
            <a:r>
              <a:rPr spc="114"/>
              <a:t> </a:t>
            </a:r>
            <a:r>
              <a:t>website</a:t>
            </a:r>
          </a:p>
        </p:txBody>
      </p:sp>
      <p:sp>
        <p:nvSpPr>
          <p:cNvPr id="1076" name="object 6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8" name="object 2"/>
          <p:cNvGraphicFramePr/>
          <p:nvPr/>
        </p:nvGraphicFramePr>
        <p:xfrm>
          <a:off x="1068069" y="4598415"/>
          <a:ext cx="3954779" cy="200101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668779"/>
                <a:gridCol w="1263203"/>
                <a:gridCol w="1036834"/>
              </a:tblGrid>
              <a:tr h="518160">
                <a:tc>
                  <a:txBody>
                    <a:bodyPr/>
                    <a:lstStyle/>
                    <a:p>
                      <a:pPr indent="0">
                        <a:spcBef>
                          <a:spcPts val="0"/>
                        </a:spcBef>
                        <a:defRPr spc="0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163829" indent="196214">
                        <a:spcBef>
                          <a:spcPts val="300"/>
                        </a:spcBef>
                        <a:defRPr b="1" spc="-5" sz="1400"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defRPr>
                      </a:pPr>
                      <a:r>
                        <a:t>Extended  </a:t>
                      </a:r>
                      <a:r>
                        <a:rPr spc="-40"/>
                        <a:t>R</a:t>
                      </a:r>
                      <a:r>
                        <a:rPr spc="0"/>
                        <a:t>ela</a:t>
                      </a:r>
                      <a:r>
                        <a:t>t</a:t>
                      </a:r>
                      <a:r>
                        <a:rPr spc="0"/>
                        <a:t>i</a:t>
                      </a:r>
                      <a:r>
                        <a:t>on</a:t>
                      </a:r>
                      <a:r>
                        <a:rPr spc="0"/>
                        <a:t>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163829" indent="363220">
                        <a:spcBef>
                          <a:spcPts val="300"/>
                        </a:spcBef>
                        <a:defRPr b="1" spc="-5" sz="1400"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defRPr>
                      </a:pPr>
                      <a:r>
                        <a:t>Non-  </a:t>
                      </a:r>
                      <a:r>
                        <a:rPr spc="-40"/>
                        <a:t>R</a:t>
                      </a:r>
                      <a:r>
                        <a:rPr spc="0"/>
                        <a:t>ela</a:t>
                      </a:r>
                      <a:r>
                        <a:t>t</a:t>
                      </a:r>
                      <a:r>
                        <a:rPr spc="0"/>
                        <a:t>i</a:t>
                      </a:r>
                      <a:r>
                        <a:t>on</a:t>
                      </a:r>
                      <a:r>
                        <a:rPr spc="0"/>
                        <a:t>al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indent="0">
                        <a:spcBef>
                          <a:spcPts val="500"/>
                        </a:spcBef>
                        <a:defRPr spc="0" sz="1800"/>
                      </a:pPr>
                      <a:r>
                        <a:rPr spc="-15"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rPr>
                        <a:t>Volume/Scalability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 spc="-5">
                          <a:sym typeface="Calibri"/>
                        </a:rPr>
                        <a:t>+/‐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indent="0">
                        <a:spcBef>
                          <a:spcPts val="500"/>
                        </a:spcBef>
                        <a:defRPr spc="0" sz="1800"/>
                      </a:pPr>
                      <a:r>
                        <a:rPr spc="-5"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rPr>
                        <a:t>Throughput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indent="0">
                        <a:spcBef>
                          <a:spcPts val="500"/>
                        </a:spcBef>
                        <a:defRPr spc="0" sz="1800"/>
                      </a:pPr>
                      <a:r>
                        <a:rPr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rPr>
                        <a:t>Self-Service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 spc="-5">
                          <a:sym typeface="Calibri"/>
                        </a:rPr>
                        <a:t>+/‐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indent="0">
                        <a:spcBef>
                          <a:spcPts val="500"/>
                        </a:spcBef>
                        <a:defRPr spc="0" sz="1800"/>
                      </a:pPr>
                      <a:r>
                        <a:rPr spc="-10" sz="1400">
                          <a:solidFill>
                            <a:srgbClr val="E46C0A"/>
                          </a:solidFill>
                          <a:latin typeface="Segoe UI"/>
                          <a:ea typeface="Segoe UI"/>
                          <a:cs typeface="Segoe UI"/>
                        </a:rPr>
                        <a:t>Extensibility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‐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200"/>
                        </a:spcBef>
                        <a:defRPr spc="0" sz="1800"/>
                      </a:pPr>
                      <a:r>
                        <a:rPr>
                          <a:sym typeface="Calibri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9050">
                      <a:solidFill>
                        <a:srgbClr val="FFFFFF"/>
                      </a:solidFill>
                    </a:lnT>
                    <a:lnB w="19050">
                      <a:solidFill>
                        <a:srgbClr val="FFFFF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1079" name="object 3"/>
          <p:cNvSpPr/>
          <p:nvPr/>
        </p:nvSpPr>
        <p:spPr>
          <a:xfrm>
            <a:off x="1066800" y="1938526"/>
            <a:ext cx="7924800" cy="206502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0" name="object 4"/>
          <p:cNvSpPr txBox="1"/>
          <p:nvPr>
            <p:ph type="title"/>
          </p:nvPr>
        </p:nvSpPr>
        <p:spPr>
          <a:xfrm>
            <a:off x="737107" y="195198"/>
            <a:ext cx="7441185" cy="1065531"/>
          </a:xfrm>
          <a:prstGeom prst="rect">
            <a:avLst/>
          </a:prstGeom>
        </p:spPr>
        <p:txBody>
          <a:bodyPr/>
          <a:lstStyle>
            <a:lvl1pPr indent="8509" defTabSz="612648">
              <a:defRPr b="0" spc="-196" sz="5494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Architectural Decisions</a:t>
            </a:r>
          </a:p>
        </p:txBody>
      </p:sp>
      <p:sp>
        <p:nvSpPr>
          <p:cNvPr id="1081" name="object 5"/>
          <p:cNvSpPr txBox="1"/>
          <p:nvPr/>
        </p:nvSpPr>
        <p:spPr>
          <a:xfrm>
            <a:off x="5051519" y="2054427"/>
            <a:ext cx="3304541" cy="1902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20650" indent="-107950">
              <a:spcBef>
                <a:spcPts val="5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190500" algn="l"/>
              </a:tabLst>
            </a:pPr>
            <a:r>
              <a:t>	</a:t>
            </a:r>
            <a:r>
              <a:rPr spc="-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Reliability</a:t>
            </a:r>
            <a:r>
              <a:rPr spc="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spc="-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(24/7)</a:t>
            </a:r>
            <a:endParaRPr sz="1700"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120650" indent="-10795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190500" algn="l"/>
              </a:tabLst>
            </a:pPr>
            <a:r>
              <a:t>	</a:t>
            </a:r>
            <a:r>
              <a: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Security</a:t>
            </a:r>
            <a:r>
              <a:rPr spc="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 </a:t>
            </a:r>
            <a:r>
              <a: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(Multitenancy)</a:t>
            </a:r>
            <a:endParaRPr sz="1700"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120650" marR="5080" indent="-10795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190500" algn="l"/>
              </a:tabLst>
            </a:pPr>
            <a:r>
              <a:t>	</a:t>
            </a:r>
            <a:r>
              <a:rPr spc="-5"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Self-Service (Canned </a:t>
            </a:r>
            <a:r>
              <a:rPr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reports, Data  </a:t>
            </a:r>
            <a:r>
              <a:rPr spc="-5"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rPr>
              <a:t>science)</a:t>
            </a:r>
            <a:endParaRPr sz="1700">
              <a:latin typeface="Segoe UI Light"/>
              <a:ea typeface="Segoe UI Light"/>
              <a:cs typeface="Segoe UI Light"/>
              <a:sym typeface="Segoe UI Light"/>
            </a:endParaRPr>
          </a:p>
          <a:p>
            <a:pPr marL="192404" indent="-179704">
              <a:spcBef>
                <a:spcPts val="400"/>
              </a:spcBef>
              <a:buSzPct val="100000"/>
              <a:buFont typeface="Calibri"/>
              <a:buChar char="▪"/>
              <a:tabLst>
                <a:tab pos="190500" algn="l"/>
              </a:tabLst>
              <a:defRPr spc="-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Cost (The less the better</a:t>
            </a:r>
            <a:r>
              <a:rPr spc="0"/>
              <a:t>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☺</a:t>
            </a:r>
            <a:r>
              <a:t>)</a:t>
            </a:r>
          </a:p>
          <a:p>
            <a:pPr marL="192404" indent="-179704">
              <a:spcBef>
                <a:spcPts val="400"/>
              </a:spcBef>
              <a:buSzPct val="100000"/>
              <a:buFont typeface="Calibri"/>
              <a:buChar char="▪"/>
              <a:tabLst>
                <a:tab pos="190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Constraints (Public</a:t>
            </a:r>
            <a:r>
              <a:rPr spc="0"/>
              <a:t> </a:t>
            </a:r>
            <a:r>
              <a:t>Cloud)</a:t>
            </a:r>
          </a:p>
        </p:txBody>
      </p:sp>
      <p:sp>
        <p:nvSpPr>
          <p:cNvPr id="1082" name="object 6"/>
          <p:cNvSpPr txBox="1"/>
          <p:nvPr/>
        </p:nvSpPr>
        <p:spPr>
          <a:xfrm>
            <a:off x="1055623" y="1563622"/>
            <a:ext cx="3602992" cy="332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23495">
              <a:spcBef>
                <a:spcPts val="100"/>
              </a:spcBef>
              <a:defRPr spc="-5">
                <a:solidFill>
                  <a:srgbClr val="2C97D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Architecture</a:t>
            </a:r>
            <a:r>
              <a:rPr spc="-15"/>
              <a:t> </a:t>
            </a:r>
            <a:r>
              <a:rPr spc="5"/>
              <a:t>Drivers:</a:t>
            </a:r>
          </a:p>
          <a:p>
            <a:pPr marL="580390" indent="-180340">
              <a:spcBef>
                <a:spcPts val="17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71500" algn="l"/>
              </a:tabLst>
              <a:defRPr spc="-30"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Volume </a:t>
            </a:r>
            <a:r>
              <a:rPr spc="-10"/>
              <a:t>(45 </a:t>
            </a:r>
            <a:r>
              <a:rPr spc="-5"/>
              <a:t>TB)</a:t>
            </a:r>
          </a:p>
          <a:p>
            <a:pPr marL="580390" indent="-180340">
              <a:spcBef>
                <a:spcPts val="4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Sources (Semi-structured </a:t>
            </a:r>
            <a:r>
              <a:rPr spc="-5"/>
              <a:t>-</a:t>
            </a:r>
            <a:r>
              <a:rPr spc="25"/>
              <a:t> </a:t>
            </a:r>
            <a:r>
              <a:rPr spc="-5"/>
              <a:t>JSON)</a:t>
            </a:r>
          </a:p>
          <a:p>
            <a:pPr marL="580390" indent="-18034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71500" algn="l"/>
              </a:tabLst>
              <a:defRPr spc="-5"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Throughput (&gt;</a:t>
            </a:r>
            <a:r>
              <a:rPr spc="-45"/>
              <a:t> </a:t>
            </a:r>
            <a:r>
              <a:t>20K/sec)</a:t>
            </a:r>
          </a:p>
          <a:p>
            <a:pPr marL="580390" indent="-180340">
              <a:spcBef>
                <a:spcPts val="4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10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Latency </a:t>
            </a:r>
            <a:r>
              <a:rPr spc="130"/>
              <a:t>(1</a:t>
            </a:r>
            <a:r>
              <a:rPr spc="-15"/>
              <a:t> </a:t>
            </a:r>
            <a:r>
              <a:t>hour)</a:t>
            </a:r>
          </a:p>
          <a:p>
            <a:pPr marL="580390" indent="-18034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71500" algn="l"/>
              </a:tabLst>
              <a:defRPr sz="1700">
                <a:solidFill>
                  <a:srgbClr val="E46C0A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Extensibility </a:t>
            </a:r>
            <a:r>
              <a:rPr spc="-5"/>
              <a:t>(Custom</a:t>
            </a:r>
            <a:r>
              <a:rPr spc="-50"/>
              <a:t> </a:t>
            </a:r>
            <a:r>
              <a:rPr spc="-5"/>
              <a:t>tags)</a:t>
            </a:r>
          </a:p>
          <a:p>
            <a:pPr marL="580390" indent="-180340">
              <a:spcBef>
                <a:spcPts val="400"/>
              </a:spcBef>
              <a:buSzPct val="100000"/>
              <a:buFont typeface="Calibri"/>
              <a:buChar char="▪"/>
              <a:tabLst>
                <a:tab pos="571500" algn="l"/>
              </a:tabLst>
              <a:defRPr spc="-5" sz="1700">
                <a:solidFill>
                  <a:srgbClr val="3F3F3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Data Quality (Not</a:t>
            </a:r>
            <a:r>
              <a:rPr spc="-10"/>
              <a:t> </a:t>
            </a:r>
            <a:r>
              <a:t>critical)</a:t>
            </a:r>
          </a:p>
          <a:p>
            <a:pPr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spcBef>
                <a:spcPts val="1500"/>
              </a:spcBef>
              <a:defRPr spc="-20">
                <a:solidFill>
                  <a:srgbClr val="2C97DE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Trade-off:</a:t>
            </a:r>
          </a:p>
        </p:txBody>
      </p:sp>
      <p:sp>
        <p:nvSpPr>
          <p:cNvPr id="1083" name="object 7"/>
          <p:cNvSpPr/>
          <p:nvPr/>
        </p:nvSpPr>
        <p:spPr>
          <a:xfrm>
            <a:off x="5181600" y="5382767"/>
            <a:ext cx="717803" cy="48463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4" name="object 8"/>
          <p:cNvSpPr txBox="1"/>
          <p:nvPr/>
        </p:nvSpPr>
        <p:spPr>
          <a:xfrm>
            <a:off x="6023102" y="5212841"/>
            <a:ext cx="3306446" cy="859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98450" indent="-285750">
              <a:spcBef>
                <a:spcPts val="100"/>
              </a:spcBef>
              <a:buSzPct val="100000"/>
              <a:buChar char="✓"/>
              <a:tabLst>
                <a:tab pos="292100" algn="l"/>
              </a:tabLst>
              <a:defRPr b="1" spc="-10">
                <a:latin typeface="+mn-lt"/>
                <a:ea typeface="+mn-ea"/>
                <a:cs typeface="+mn-cs"/>
                <a:sym typeface="Helvetica"/>
              </a:defRPr>
            </a:pPr>
            <a:r>
              <a:t>Non‐Relational</a:t>
            </a:r>
            <a:r>
              <a:rPr spc="-34"/>
              <a:t> </a:t>
            </a:r>
            <a:r>
              <a:t>Architecture</a:t>
            </a:r>
          </a:p>
          <a:p>
            <a:pPr marL="298450" indent="-285750">
              <a:buSzPct val="100000"/>
              <a:buChar char="✓"/>
              <a:tabLst>
                <a:tab pos="292100" algn="l"/>
              </a:tabLst>
              <a:defRPr spc="-5"/>
            </a:pPr>
            <a:r>
              <a:t>Reporting </a:t>
            </a:r>
            <a:r>
              <a:rPr spc="0"/>
              <a:t>via </a:t>
            </a:r>
            <a:r>
              <a:rPr b="1" spc="-15">
                <a:latin typeface="+mn-lt"/>
                <a:ea typeface="+mn-ea"/>
                <a:cs typeface="+mn-cs"/>
                <a:sym typeface="Helvetica"/>
              </a:rPr>
              <a:t>Materialized</a:t>
            </a:r>
            <a:r>
              <a:rPr b="1" spc="-25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b="1" spc="-10">
                <a:latin typeface="+mn-lt"/>
                <a:ea typeface="+mn-ea"/>
                <a:cs typeface="+mn-cs"/>
                <a:sym typeface="Helvetica"/>
              </a:rPr>
              <a:t>View</a:t>
            </a:r>
            <a:endParaRPr b="1" spc="-10">
              <a:latin typeface="+mn-lt"/>
              <a:ea typeface="+mn-ea"/>
              <a:cs typeface="+mn-cs"/>
              <a:sym typeface="Helvetica"/>
            </a:endParaRPr>
          </a:p>
          <a:p>
            <a:pPr indent="297815">
              <a:defRPr spc="-15"/>
            </a:pPr>
            <a:r>
              <a:t>pattern</a:t>
            </a:r>
          </a:p>
        </p:txBody>
      </p:sp>
      <p:sp>
        <p:nvSpPr>
          <p:cNvPr id="1085" name="object 9"/>
          <p:cNvSpPr/>
          <p:nvPr/>
        </p:nvSpPr>
        <p:spPr>
          <a:xfrm>
            <a:off x="3886200" y="4572000"/>
            <a:ext cx="1143000" cy="20574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6" name="object 10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object 2"/>
          <p:cNvSpPr txBox="1"/>
          <p:nvPr>
            <p:ph type="title"/>
          </p:nvPr>
        </p:nvSpPr>
        <p:spPr>
          <a:xfrm>
            <a:off x="737107" y="616134"/>
            <a:ext cx="5055533" cy="644595"/>
          </a:xfrm>
          <a:prstGeom prst="rect">
            <a:avLst/>
          </a:prstGeom>
        </p:spPr>
        <p:txBody>
          <a:bodyPr/>
          <a:lstStyle>
            <a:lvl1pPr indent="6350" defTabSz="457200">
              <a:defRPr b="0" spc="-146" sz="4100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Solution Architecture</a:t>
            </a:r>
          </a:p>
        </p:txBody>
      </p:sp>
      <p:sp>
        <p:nvSpPr>
          <p:cNvPr id="1089" name="object 3"/>
          <p:cNvSpPr txBox="1"/>
          <p:nvPr/>
        </p:nvSpPr>
        <p:spPr>
          <a:xfrm>
            <a:off x="6096000" y="685800"/>
            <a:ext cx="3200400" cy="15748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>
              <a:spcBef>
                <a:spcPts val="300"/>
              </a:spcBef>
              <a:defRPr b="1" spc="-20">
                <a:solidFill>
                  <a:srgbClr val="006591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Technologies: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Amazon S3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10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Flume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Hadoop/HDFS,</a:t>
            </a:r>
            <a:r>
              <a:rPr spc="25"/>
              <a:t> </a:t>
            </a:r>
            <a:r>
              <a:rPr spc="-10"/>
              <a:t>MapReduce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HBase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10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Oozie</a:t>
            </a:r>
          </a:p>
          <a:p>
            <a:pPr marL="451484" indent="-179704">
              <a:buClr>
                <a:srgbClr val="0070C0"/>
              </a:buClr>
              <a:buSzPct val="100000"/>
              <a:buFont typeface="Arial"/>
              <a:buChar char="•"/>
              <a:tabLst>
                <a:tab pos="444500" algn="l"/>
              </a:tabLst>
              <a:defRPr spc="-5" sz="1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Hive</a:t>
            </a:r>
          </a:p>
        </p:txBody>
      </p:sp>
      <p:sp>
        <p:nvSpPr>
          <p:cNvPr id="1090" name="object 4"/>
          <p:cNvSpPr/>
          <p:nvPr/>
        </p:nvSpPr>
        <p:spPr>
          <a:xfrm>
            <a:off x="780989" y="2692856"/>
            <a:ext cx="8641903" cy="38245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1" name="object 5"/>
          <p:cNvSpPr txBox="1"/>
          <p:nvPr/>
        </p:nvSpPr>
        <p:spPr>
          <a:xfrm>
            <a:off x="7008621" y="3651684"/>
            <a:ext cx="497413" cy="1129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5240">
              <a:spcBef>
                <a:spcPts val="100"/>
              </a:spcBef>
              <a:defRPr spc="-5" sz="1200">
                <a:solidFill>
                  <a:srgbClr val="FFFFFF"/>
                </a:solidFill>
              </a:defRPr>
            </a:pPr>
            <a:r>
              <a:t>Node</a:t>
            </a:r>
            <a:r>
              <a:rPr spc="-90"/>
              <a:t> </a:t>
            </a:r>
            <a:r>
              <a:rPr spc="0"/>
              <a:t>1</a:t>
            </a:r>
            <a:endParaRPr spc="0"/>
          </a:p>
          <a:p>
            <a:pPr indent="15240">
              <a:spcBef>
                <a:spcPts val="100"/>
              </a:spcBef>
              <a:defRPr spc="-5" sz="1200">
                <a:solidFill>
                  <a:srgbClr val="FFFFFF"/>
                </a:solidFill>
              </a:defRPr>
            </a:pPr>
          </a:p>
          <a:p>
            <a:pPr marR="5080" indent="15240">
              <a:lnSpc>
                <a:spcPct val="307100"/>
              </a:lnSpc>
              <a:spcBef>
                <a:spcPts val="500"/>
              </a:spcBef>
              <a:defRPr spc="-5" sz="1200">
                <a:solidFill>
                  <a:srgbClr val="FFFFFF"/>
                </a:solidFill>
              </a:defRPr>
            </a:pPr>
            <a:r>
              <a:t>Node </a:t>
            </a:r>
            <a:r>
              <a:rPr spc="0"/>
              <a:t>2  </a:t>
            </a:r>
            <a:r>
              <a:t>Node</a:t>
            </a:r>
            <a:r>
              <a:rPr spc="-90"/>
              <a:t> </a:t>
            </a:r>
            <a:r>
              <a:rPr spc="0"/>
              <a:t>N</a:t>
            </a:r>
          </a:p>
        </p:txBody>
      </p:sp>
      <p:sp>
        <p:nvSpPr>
          <p:cNvPr id="1092" name="object 6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object 2"/>
          <p:cNvSpPr txBox="1"/>
          <p:nvPr>
            <p:ph type="title"/>
          </p:nvPr>
        </p:nvSpPr>
        <p:spPr>
          <a:xfrm>
            <a:off x="737107" y="106398"/>
            <a:ext cx="8904418" cy="1154331"/>
          </a:xfrm>
          <a:prstGeom prst="rect">
            <a:avLst/>
          </a:prstGeom>
        </p:spPr>
        <p:txBody>
          <a:bodyPr/>
          <a:lstStyle>
            <a:lvl1pPr indent="6476" defTabSz="466344">
              <a:defRPr b="0" spc="-149" sz="4182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Tips for Designing Big Data Solutions</a:t>
            </a:r>
          </a:p>
        </p:txBody>
      </p:sp>
      <p:sp>
        <p:nvSpPr>
          <p:cNvPr id="1095" name="object 4"/>
          <p:cNvSpPr txBox="1"/>
          <p:nvPr>
            <p:ph type="sldNum" sz="quarter" idx="4294967295"/>
          </p:nvPr>
        </p:nvSpPr>
        <p:spPr>
          <a:xfrm>
            <a:off x="9171178" y="6854080"/>
            <a:ext cx="235467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6" name="object 3"/>
          <p:cNvSpPr txBox="1"/>
          <p:nvPr/>
        </p:nvSpPr>
        <p:spPr>
          <a:xfrm>
            <a:off x="1070102" y="1848610"/>
            <a:ext cx="7884794" cy="441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43890" indent="-631190">
              <a:spcBef>
                <a:spcPts val="100"/>
              </a:spcBef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Understand data users </a:t>
            </a:r>
            <a:r>
              <a:rPr spc="-5"/>
              <a:t>and</a:t>
            </a:r>
            <a:r>
              <a:rPr spc="50"/>
              <a:t> </a:t>
            </a:r>
            <a:r>
              <a:rPr spc="-10"/>
              <a:t>sources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Discover </a:t>
            </a:r>
            <a:r>
              <a:rPr spc="-10"/>
              <a:t>architecture</a:t>
            </a:r>
            <a:r>
              <a:rPr spc="-25"/>
              <a:t> </a:t>
            </a:r>
            <a:r>
              <a:t>drivers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pc="-5"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Select </a:t>
            </a:r>
            <a:r>
              <a:rPr spc="-10"/>
              <a:t>proper </a:t>
            </a:r>
            <a:r>
              <a:rPr spc="-15"/>
              <a:t>reference</a:t>
            </a:r>
            <a:r>
              <a:rPr spc="0"/>
              <a:t> </a:t>
            </a:r>
            <a:r>
              <a:rPr spc="-10"/>
              <a:t>architecture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Do </a:t>
            </a:r>
            <a:r>
              <a:rPr spc="-10"/>
              <a:t>trade-off </a:t>
            </a:r>
            <a:r>
              <a:rPr spc="-5"/>
              <a:t>analysis, </a:t>
            </a:r>
            <a:r>
              <a:rPr spc="-10"/>
              <a:t>address</a:t>
            </a:r>
            <a:r>
              <a:rPr spc="55"/>
              <a:t> </a:t>
            </a:r>
            <a:r>
              <a:t>cons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Map </a:t>
            </a:r>
            <a:r>
              <a:rPr spc="-15"/>
              <a:t>reference </a:t>
            </a:r>
            <a:r>
              <a:rPr spc="-10"/>
              <a:t>architecture </a:t>
            </a:r>
            <a:r>
              <a:t>to technology</a:t>
            </a:r>
            <a:r>
              <a:rPr spc="35"/>
              <a:t> </a:t>
            </a:r>
            <a:r>
              <a:t>stack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pc="-5"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Prototype, re-evaluate</a:t>
            </a:r>
            <a:r>
              <a:rPr spc="10"/>
              <a:t> </a:t>
            </a:r>
            <a:r>
              <a:rPr spc="-10"/>
              <a:t>architecture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Estimate implementation</a:t>
            </a:r>
            <a:r>
              <a:rPr spc="5"/>
              <a:t> </a:t>
            </a:r>
            <a:r>
              <a:rPr spc="15"/>
              <a:t>efforts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pc="-5"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Set up devops practices </a:t>
            </a:r>
            <a:r>
              <a:rPr spc="-15"/>
              <a:t>from </a:t>
            </a:r>
            <a:r>
              <a:rPr spc="0"/>
              <a:t>the </a:t>
            </a:r>
            <a:r>
              <a:rPr spc="30"/>
              <a:t>very</a:t>
            </a:r>
            <a:r>
              <a:rPr spc="55"/>
              <a:t> </a:t>
            </a:r>
            <a:r>
              <a:t>beginning</a:t>
            </a:r>
          </a:p>
          <a:p>
            <a:pPr marL="64389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Advance </a:t>
            </a:r>
            <a:r>
              <a:rPr spc="-5"/>
              <a:t>in solution </a:t>
            </a:r>
            <a:r>
              <a:t>development </a:t>
            </a:r>
            <a:r>
              <a:rPr spc="-10"/>
              <a:t>through </a:t>
            </a:r>
            <a:r>
              <a:rPr spc="-25"/>
              <a:t>“small</a:t>
            </a:r>
            <a:r>
              <a:rPr spc="45"/>
              <a:t> </a:t>
            </a:r>
            <a:r>
              <a:t>wins”</a:t>
            </a:r>
          </a:p>
          <a:p>
            <a:pPr marL="643890" marR="5080" indent="-631190">
              <a:buClr>
                <a:srgbClr val="006591"/>
              </a:buClr>
              <a:buSzPct val="100000"/>
              <a:buChar char="❑"/>
              <a:tabLst>
                <a:tab pos="635000" algn="l"/>
                <a:tab pos="635000" algn="l"/>
              </a:tabLst>
              <a:defRPr sz="2400"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Be </a:t>
            </a:r>
            <a:r>
              <a:rPr spc="-15"/>
              <a:t>ready </a:t>
            </a:r>
            <a:r>
              <a:t>for changes, </a:t>
            </a:r>
            <a:r>
              <a:rPr spc="-5"/>
              <a:t>big data </a:t>
            </a:r>
            <a:r>
              <a:t>technologies </a:t>
            </a:r>
            <a:r>
              <a:rPr spc="-20"/>
              <a:t>are </a:t>
            </a:r>
            <a:r>
              <a:t>evolving  </a:t>
            </a:r>
            <a:r>
              <a:rPr spc="-5"/>
              <a:t>rapidly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t the end of this lesson, students should be able to:…"/>
          <p:cNvSpPr txBox="1"/>
          <p:nvPr>
            <p:ph type="body" idx="1"/>
          </p:nvPr>
        </p:nvSpPr>
        <p:spPr>
          <a:xfrm>
            <a:off x="765301" y="2028188"/>
            <a:ext cx="8420739" cy="553021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At the end of this lesson, students should be able to:</a:t>
            </a:r>
          </a:p>
          <a:p>
            <a:pPr>
              <a:defRPr sz="3000"/>
            </a:pPr>
          </a:p>
          <a:p>
            <a:pPr marL="180473" indent="-180473">
              <a:buSzPct val="100000"/>
              <a:buChar char="•"/>
              <a:defRPr sz="3000"/>
            </a:pPr>
            <a:r>
              <a:t>Discuss big data challenges</a:t>
            </a:r>
          </a:p>
          <a:p>
            <a:pPr marL="180473" indent="-180473">
              <a:buSzPct val="100000"/>
              <a:buChar char="•"/>
              <a:defRPr sz="3000"/>
            </a:pPr>
            <a:r>
              <a:t>Gain awareness of big data reference architectures</a:t>
            </a:r>
          </a:p>
          <a:p>
            <a:pPr marL="180473" indent="-180473">
              <a:buSzPct val="100000"/>
              <a:buChar char="•"/>
              <a:defRPr sz="3000"/>
            </a:pPr>
            <a:r>
              <a:t>Apply big data analytics techniques from Case studies</a:t>
            </a:r>
          </a:p>
          <a:p>
            <a:pPr marL="180473" indent="-180473">
              <a:buSzPct val="100000"/>
              <a:buChar char="•"/>
              <a:defRPr sz="3000"/>
            </a:pPr>
            <a:r>
              <a:t>Explain tips for designing big data solutions</a:t>
            </a:r>
          </a:p>
        </p:txBody>
      </p:sp>
      <p:sp>
        <p:nvSpPr>
          <p:cNvPr id="78" name="object 2"/>
          <p:cNvSpPr txBox="1"/>
          <p:nvPr>
            <p:ph type="title"/>
          </p:nvPr>
        </p:nvSpPr>
        <p:spPr>
          <a:xfrm>
            <a:off x="737107" y="17647"/>
            <a:ext cx="6533893" cy="1243082"/>
          </a:xfrm>
          <a:prstGeom prst="rect">
            <a:avLst/>
          </a:prstGeom>
        </p:spPr>
        <p:txBody>
          <a:bodyPr/>
          <a:lstStyle>
            <a:lvl1pPr indent="9525" defTabSz="685800">
              <a:defRPr b="0" spc="-219" sz="6150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Lesson Objectives</a:t>
            </a:r>
          </a:p>
        </p:txBody>
      </p:sp>
      <p:sp>
        <p:nvSpPr>
          <p:cNvPr id="79" name="object 8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 txBox="1"/>
          <p:nvPr>
            <p:ph type="title"/>
          </p:nvPr>
        </p:nvSpPr>
        <p:spPr>
          <a:xfrm>
            <a:off x="830071" y="22561"/>
            <a:ext cx="7293100" cy="858183"/>
          </a:xfrm>
          <a:prstGeom prst="rect">
            <a:avLst/>
          </a:prstGeom>
        </p:spPr>
        <p:txBody>
          <a:bodyPr/>
          <a:lstStyle>
            <a:lvl1pPr indent="9144" defTabSz="658368">
              <a:defRPr b="0" spc="-210" sz="5904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Challenges</a:t>
            </a:r>
          </a:p>
        </p:txBody>
      </p:sp>
      <p:sp>
        <p:nvSpPr>
          <p:cNvPr id="82" name="object 3"/>
          <p:cNvSpPr/>
          <p:nvPr/>
        </p:nvSpPr>
        <p:spPr>
          <a:xfrm>
            <a:off x="9096756" y="2374392"/>
            <a:ext cx="50292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object 4"/>
          <p:cNvSpPr/>
          <p:nvPr/>
        </p:nvSpPr>
        <p:spPr>
          <a:xfrm>
            <a:off x="8221218" y="2374392"/>
            <a:ext cx="301754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4" name="object 5"/>
          <p:cNvSpPr/>
          <p:nvPr/>
        </p:nvSpPr>
        <p:spPr>
          <a:xfrm>
            <a:off x="7345680" y="2374392"/>
            <a:ext cx="301753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5" name="object 6"/>
          <p:cNvSpPr/>
          <p:nvPr/>
        </p:nvSpPr>
        <p:spPr>
          <a:xfrm>
            <a:off x="6470141" y="2374392"/>
            <a:ext cx="301754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6" name="object 7"/>
          <p:cNvSpPr/>
          <p:nvPr/>
        </p:nvSpPr>
        <p:spPr>
          <a:xfrm>
            <a:off x="5594603" y="2374392"/>
            <a:ext cx="301752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object 8"/>
          <p:cNvSpPr/>
          <p:nvPr/>
        </p:nvSpPr>
        <p:spPr>
          <a:xfrm>
            <a:off x="4726685" y="2374392"/>
            <a:ext cx="294133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8" name="object 9"/>
          <p:cNvSpPr/>
          <p:nvPr/>
        </p:nvSpPr>
        <p:spPr>
          <a:xfrm>
            <a:off x="3876294" y="2374392"/>
            <a:ext cx="276605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object 10"/>
          <p:cNvSpPr/>
          <p:nvPr/>
        </p:nvSpPr>
        <p:spPr>
          <a:xfrm>
            <a:off x="3010661" y="2374392"/>
            <a:ext cx="291847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0" name="object 11"/>
          <p:cNvSpPr/>
          <p:nvPr/>
        </p:nvSpPr>
        <p:spPr>
          <a:xfrm>
            <a:off x="2161794" y="2374392"/>
            <a:ext cx="275083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object 12"/>
          <p:cNvSpPr/>
          <p:nvPr/>
        </p:nvSpPr>
        <p:spPr>
          <a:xfrm>
            <a:off x="745235" y="2374392"/>
            <a:ext cx="842774" cy="1"/>
          </a:xfrm>
          <a:prstGeom prst="line">
            <a:avLst/>
          </a:prstGeom>
          <a:ln w="9144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object 13"/>
          <p:cNvSpPr/>
          <p:nvPr/>
        </p:nvSpPr>
        <p:spPr>
          <a:xfrm>
            <a:off x="8221218" y="2086355"/>
            <a:ext cx="925831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object 14"/>
          <p:cNvSpPr/>
          <p:nvPr/>
        </p:nvSpPr>
        <p:spPr>
          <a:xfrm>
            <a:off x="6470141" y="2086355"/>
            <a:ext cx="1177290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4" name="object 15"/>
          <p:cNvSpPr/>
          <p:nvPr/>
        </p:nvSpPr>
        <p:spPr>
          <a:xfrm>
            <a:off x="5594603" y="2086355"/>
            <a:ext cx="301752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object 16"/>
          <p:cNvSpPr/>
          <p:nvPr/>
        </p:nvSpPr>
        <p:spPr>
          <a:xfrm>
            <a:off x="4726685" y="2086355"/>
            <a:ext cx="294133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object 17"/>
          <p:cNvSpPr/>
          <p:nvPr/>
        </p:nvSpPr>
        <p:spPr>
          <a:xfrm>
            <a:off x="3010661" y="2086355"/>
            <a:ext cx="1142239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object 18"/>
          <p:cNvSpPr/>
          <p:nvPr/>
        </p:nvSpPr>
        <p:spPr>
          <a:xfrm>
            <a:off x="2161794" y="2086355"/>
            <a:ext cx="275083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object 19"/>
          <p:cNvSpPr/>
          <p:nvPr/>
        </p:nvSpPr>
        <p:spPr>
          <a:xfrm>
            <a:off x="745235" y="2086355"/>
            <a:ext cx="842774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99" name="object 20"/>
          <p:cNvSpPr/>
          <p:nvPr/>
        </p:nvSpPr>
        <p:spPr>
          <a:xfrm>
            <a:off x="4726685" y="1798320"/>
            <a:ext cx="4420362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object 21"/>
          <p:cNvSpPr/>
          <p:nvPr/>
        </p:nvSpPr>
        <p:spPr>
          <a:xfrm>
            <a:off x="745235" y="1798320"/>
            <a:ext cx="3407666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object 22"/>
          <p:cNvSpPr/>
          <p:nvPr/>
        </p:nvSpPr>
        <p:spPr>
          <a:xfrm>
            <a:off x="745236" y="1510283"/>
            <a:ext cx="8401812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object 23"/>
          <p:cNvSpPr txBox="1"/>
          <p:nvPr/>
        </p:nvSpPr>
        <p:spPr>
          <a:xfrm>
            <a:off x="765301" y="1607947"/>
            <a:ext cx="720726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104" sz="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UNSTRUCTURED</a:t>
            </a:r>
          </a:p>
        </p:txBody>
      </p:sp>
      <p:sp>
        <p:nvSpPr>
          <p:cNvPr id="103" name="object 24"/>
          <p:cNvSpPr txBox="1"/>
          <p:nvPr/>
        </p:nvSpPr>
        <p:spPr>
          <a:xfrm>
            <a:off x="769112" y="2174115"/>
            <a:ext cx="60071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104" sz="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STRUCTURED</a:t>
            </a:r>
          </a:p>
        </p:txBody>
      </p:sp>
      <p:sp>
        <p:nvSpPr>
          <p:cNvPr id="104" name="object 25"/>
          <p:cNvSpPr/>
          <p:nvPr/>
        </p:nvSpPr>
        <p:spPr>
          <a:xfrm>
            <a:off x="1588008" y="1828800"/>
            <a:ext cx="573787" cy="553974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object 26"/>
          <p:cNvSpPr/>
          <p:nvPr/>
        </p:nvSpPr>
        <p:spPr>
          <a:xfrm>
            <a:off x="2436876" y="1870710"/>
            <a:ext cx="573788" cy="512066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object 27"/>
          <p:cNvSpPr/>
          <p:nvPr/>
        </p:nvSpPr>
        <p:spPr>
          <a:xfrm>
            <a:off x="3302508" y="2177033"/>
            <a:ext cx="573788" cy="205741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object 28"/>
          <p:cNvSpPr/>
          <p:nvPr/>
        </p:nvSpPr>
        <p:spPr>
          <a:xfrm>
            <a:off x="4152900" y="1676399"/>
            <a:ext cx="573788" cy="706375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object 29"/>
          <p:cNvSpPr/>
          <p:nvPr/>
        </p:nvSpPr>
        <p:spPr>
          <a:xfrm>
            <a:off x="5020817" y="1798320"/>
            <a:ext cx="573788" cy="584455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object 30"/>
          <p:cNvSpPr/>
          <p:nvPr/>
        </p:nvSpPr>
        <p:spPr>
          <a:xfrm>
            <a:off x="5896354" y="1942338"/>
            <a:ext cx="573788" cy="440438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object 31"/>
          <p:cNvSpPr/>
          <p:nvPr/>
        </p:nvSpPr>
        <p:spPr>
          <a:xfrm>
            <a:off x="6771892" y="2279904"/>
            <a:ext cx="573786" cy="102871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object 32"/>
          <p:cNvSpPr/>
          <p:nvPr/>
        </p:nvSpPr>
        <p:spPr>
          <a:xfrm>
            <a:off x="7647430" y="1981199"/>
            <a:ext cx="573786" cy="401575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object 33"/>
          <p:cNvSpPr/>
          <p:nvPr/>
        </p:nvSpPr>
        <p:spPr>
          <a:xfrm>
            <a:off x="8522968" y="2133600"/>
            <a:ext cx="573786" cy="249173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object 34"/>
          <p:cNvSpPr/>
          <p:nvPr/>
        </p:nvSpPr>
        <p:spPr>
          <a:xfrm>
            <a:off x="4737352" y="3488054"/>
            <a:ext cx="4409695" cy="1"/>
          </a:xfrm>
          <a:prstGeom prst="line">
            <a:avLst/>
          </a:prstGeom>
          <a:ln w="9905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4" name="object 35"/>
          <p:cNvSpPr/>
          <p:nvPr/>
        </p:nvSpPr>
        <p:spPr>
          <a:xfrm>
            <a:off x="4542282" y="3488054"/>
            <a:ext cx="15241" cy="1"/>
          </a:xfrm>
          <a:prstGeom prst="line">
            <a:avLst/>
          </a:prstGeom>
          <a:ln w="9905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object 36"/>
          <p:cNvSpPr/>
          <p:nvPr/>
        </p:nvSpPr>
        <p:spPr>
          <a:xfrm>
            <a:off x="745236" y="3488054"/>
            <a:ext cx="3616452" cy="1"/>
          </a:xfrm>
          <a:prstGeom prst="line">
            <a:avLst/>
          </a:prstGeom>
          <a:ln w="9905">
            <a:solidFill>
              <a:srgbClr val="99CBE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object 37"/>
          <p:cNvSpPr/>
          <p:nvPr/>
        </p:nvSpPr>
        <p:spPr>
          <a:xfrm>
            <a:off x="9096756" y="3200019"/>
            <a:ext cx="50292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7" name="object 38"/>
          <p:cNvSpPr/>
          <p:nvPr/>
        </p:nvSpPr>
        <p:spPr>
          <a:xfrm>
            <a:off x="8900159" y="3200019"/>
            <a:ext cx="16765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object 39"/>
          <p:cNvSpPr/>
          <p:nvPr/>
        </p:nvSpPr>
        <p:spPr>
          <a:xfrm>
            <a:off x="8702802" y="3200019"/>
            <a:ext cx="17527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object 40"/>
          <p:cNvSpPr/>
          <p:nvPr/>
        </p:nvSpPr>
        <p:spPr>
          <a:xfrm>
            <a:off x="8221218" y="3200019"/>
            <a:ext cx="301754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object 41"/>
          <p:cNvSpPr/>
          <p:nvPr/>
        </p:nvSpPr>
        <p:spPr>
          <a:xfrm>
            <a:off x="8024621" y="3200019"/>
            <a:ext cx="16764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object 42"/>
          <p:cNvSpPr/>
          <p:nvPr/>
        </p:nvSpPr>
        <p:spPr>
          <a:xfrm>
            <a:off x="7827264" y="3200019"/>
            <a:ext cx="17528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object 43"/>
          <p:cNvSpPr/>
          <p:nvPr/>
        </p:nvSpPr>
        <p:spPr>
          <a:xfrm>
            <a:off x="7345680" y="3200019"/>
            <a:ext cx="301753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object 44"/>
          <p:cNvSpPr/>
          <p:nvPr/>
        </p:nvSpPr>
        <p:spPr>
          <a:xfrm>
            <a:off x="7149083" y="3200019"/>
            <a:ext cx="16765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object 45"/>
          <p:cNvSpPr/>
          <p:nvPr/>
        </p:nvSpPr>
        <p:spPr>
          <a:xfrm>
            <a:off x="6957947" y="3200019"/>
            <a:ext cx="12701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object 46"/>
          <p:cNvSpPr/>
          <p:nvPr/>
        </p:nvSpPr>
        <p:spPr>
          <a:xfrm>
            <a:off x="6472428" y="3200019"/>
            <a:ext cx="307087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object 47"/>
          <p:cNvSpPr/>
          <p:nvPr/>
        </p:nvSpPr>
        <p:spPr>
          <a:xfrm>
            <a:off x="6278117" y="3200019"/>
            <a:ext cx="14478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object 48"/>
          <p:cNvSpPr/>
          <p:nvPr/>
        </p:nvSpPr>
        <p:spPr>
          <a:xfrm>
            <a:off x="6083808" y="3200019"/>
            <a:ext cx="14478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object 49"/>
          <p:cNvSpPr/>
          <p:nvPr/>
        </p:nvSpPr>
        <p:spPr>
          <a:xfrm>
            <a:off x="5586984" y="3200019"/>
            <a:ext cx="316992" cy="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9" name="object 50"/>
          <p:cNvSpPr/>
          <p:nvPr/>
        </p:nvSpPr>
        <p:spPr>
          <a:xfrm>
            <a:off x="5402579" y="3193668"/>
            <a:ext cx="1" cy="12701"/>
          </a:xfrm>
          <a:prstGeom prst="line">
            <a:avLst/>
          </a:prstGeom>
          <a:ln w="9144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0" name="object 51"/>
          <p:cNvSpPr/>
          <p:nvPr/>
        </p:nvSpPr>
        <p:spPr>
          <a:xfrm>
            <a:off x="5213222" y="3193669"/>
            <a:ext cx="1" cy="1270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object 52"/>
          <p:cNvSpPr/>
          <p:nvPr/>
        </p:nvSpPr>
        <p:spPr>
          <a:xfrm>
            <a:off x="4737353" y="3200019"/>
            <a:ext cx="291085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object 53"/>
          <p:cNvSpPr/>
          <p:nvPr/>
        </p:nvSpPr>
        <p:spPr>
          <a:xfrm>
            <a:off x="4542282" y="3200019"/>
            <a:ext cx="15241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object 54"/>
          <p:cNvSpPr/>
          <p:nvPr/>
        </p:nvSpPr>
        <p:spPr>
          <a:xfrm>
            <a:off x="4343399" y="3200019"/>
            <a:ext cx="18289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object 55"/>
          <p:cNvSpPr/>
          <p:nvPr/>
        </p:nvSpPr>
        <p:spPr>
          <a:xfrm>
            <a:off x="3886199" y="3200019"/>
            <a:ext cx="277368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object 56"/>
          <p:cNvSpPr/>
          <p:nvPr/>
        </p:nvSpPr>
        <p:spPr>
          <a:xfrm>
            <a:off x="3689603" y="3200019"/>
            <a:ext cx="16764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object 57"/>
          <p:cNvSpPr/>
          <p:nvPr/>
        </p:nvSpPr>
        <p:spPr>
          <a:xfrm>
            <a:off x="3493008" y="3200019"/>
            <a:ext cx="16764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object 58"/>
          <p:cNvSpPr/>
          <p:nvPr/>
        </p:nvSpPr>
        <p:spPr>
          <a:xfrm>
            <a:off x="2814066" y="3200019"/>
            <a:ext cx="499109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8" name="object 59"/>
          <p:cNvSpPr/>
          <p:nvPr/>
        </p:nvSpPr>
        <p:spPr>
          <a:xfrm>
            <a:off x="2161794" y="3200019"/>
            <a:ext cx="472441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object 60"/>
          <p:cNvSpPr/>
          <p:nvPr/>
        </p:nvSpPr>
        <p:spPr>
          <a:xfrm>
            <a:off x="1964434" y="3200019"/>
            <a:ext cx="16765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object 61"/>
          <p:cNvSpPr/>
          <p:nvPr/>
        </p:nvSpPr>
        <p:spPr>
          <a:xfrm>
            <a:off x="745235" y="3200019"/>
            <a:ext cx="1039369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1" name="object 62"/>
          <p:cNvSpPr/>
          <p:nvPr/>
        </p:nvSpPr>
        <p:spPr>
          <a:xfrm>
            <a:off x="9096756" y="2911982"/>
            <a:ext cx="50292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2" name="object 63"/>
          <p:cNvSpPr/>
          <p:nvPr/>
        </p:nvSpPr>
        <p:spPr>
          <a:xfrm>
            <a:off x="8900159" y="2911982"/>
            <a:ext cx="16765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3" name="object 64"/>
          <p:cNvSpPr/>
          <p:nvPr/>
        </p:nvSpPr>
        <p:spPr>
          <a:xfrm>
            <a:off x="8702802" y="2911982"/>
            <a:ext cx="17527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object 65"/>
          <p:cNvSpPr/>
          <p:nvPr/>
        </p:nvSpPr>
        <p:spPr>
          <a:xfrm>
            <a:off x="8221218" y="2911982"/>
            <a:ext cx="301754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object 66"/>
          <p:cNvSpPr/>
          <p:nvPr/>
        </p:nvSpPr>
        <p:spPr>
          <a:xfrm>
            <a:off x="8024621" y="2911982"/>
            <a:ext cx="16764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object 67"/>
          <p:cNvSpPr/>
          <p:nvPr/>
        </p:nvSpPr>
        <p:spPr>
          <a:xfrm>
            <a:off x="7827264" y="2911982"/>
            <a:ext cx="17528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object 68"/>
          <p:cNvSpPr/>
          <p:nvPr/>
        </p:nvSpPr>
        <p:spPr>
          <a:xfrm>
            <a:off x="7345680" y="2911982"/>
            <a:ext cx="301753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8" name="object 69"/>
          <p:cNvSpPr/>
          <p:nvPr/>
        </p:nvSpPr>
        <p:spPr>
          <a:xfrm>
            <a:off x="6472428" y="2911982"/>
            <a:ext cx="693420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49" name="object 70"/>
          <p:cNvSpPr/>
          <p:nvPr/>
        </p:nvSpPr>
        <p:spPr>
          <a:xfrm>
            <a:off x="6278117" y="2911982"/>
            <a:ext cx="14478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0" name="object 71"/>
          <p:cNvSpPr/>
          <p:nvPr/>
        </p:nvSpPr>
        <p:spPr>
          <a:xfrm>
            <a:off x="5586984" y="2911982"/>
            <a:ext cx="511301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object 72"/>
          <p:cNvSpPr/>
          <p:nvPr/>
        </p:nvSpPr>
        <p:spPr>
          <a:xfrm>
            <a:off x="5208270" y="2911982"/>
            <a:ext cx="198883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object 73"/>
          <p:cNvSpPr/>
          <p:nvPr/>
        </p:nvSpPr>
        <p:spPr>
          <a:xfrm>
            <a:off x="4737353" y="2911982"/>
            <a:ext cx="291085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object 74"/>
          <p:cNvSpPr/>
          <p:nvPr/>
        </p:nvSpPr>
        <p:spPr>
          <a:xfrm>
            <a:off x="2161794" y="2911982"/>
            <a:ext cx="2395729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object 75"/>
          <p:cNvSpPr/>
          <p:nvPr/>
        </p:nvSpPr>
        <p:spPr>
          <a:xfrm>
            <a:off x="745236" y="2911982"/>
            <a:ext cx="1235965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5" name="object 76"/>
          <p:cNvSpPr/>
          <p:nvPr/>
        </p:nvSpPr>
        <p:spPr>
          <a:xfrm>
            <a:off x="745236" y="2623947"/>
            <a:ext cx="8401811" cy="1"/>
          </a:xfrm>
          <a:prstGeom prst="line">
            <a:avLst/>
          </a:prstGeom>
          <a:ln w="9905">
            <a:solidFill>
              <a:srgbClr val="EAF7F9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56" name="object 77"/>
          <p:cNvSpPr txBox="1"/>
          <p:nvPr/>
        </p:nvSpPr>
        <p:spPr>
          <a:xfrm>
            <a:off x="769112" y="2715894"/>
            <a:ext cx="363221" cy="500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95" sz="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</a:t>
            </a:r>
          </a:p>
          <a:p>
            <a:pPr marR="5080" indent="12700">
              <a:lnSpc>
                <a:spcPct val="233699"/>
              </a:lnSpc>
              <a:spcBef>
                <a:spcPts val="100"/>
              </a:spcBef>
              <a:defRPr spc="-85" sz="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MEDIUM  </a:t>
            </a:r>
            <a:r>
              <a:rPr spc="-114"/>
              <a:t>LOW</a:t>
            </a:r>
          </a:p>
        </p:txBody>
      </p:sp>
      <p:sp>
        <p:nvSpPr>
          <p:cNvPr id="157" name="object 78"/>
          <p:cNvSpPr txBox="1"/>
          <p:nvPr/>
        </p:nvSpPr>
        <p:spPr>
          <a:xfrm>
            <a:off x="1605024" y="3515232"/>
            <a:ext cx="60071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Archives</a:t>
            </a:r>
          </a:p>
        </p:txBody>
      </p:sp>
      <p:sp>
        <p:nvSpPr>
          <p:cNvPr id="158" name="object 79"/>
          <p:cNvSpPr/>
          <p:nvPr/>
        </p:nvSpPr>
        <p:spPr>
          <a:xfrm>
            <a:off x="1587246" y="3199638"/>
            <a:ext cx="179834" cy="288038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object 80"/>
          <p:cNvSpPr txBox="1"/>
          <p:nvPr/>
        </p:nvSpPr>
        <p:spPr>
          <a:xfrm>
            <a:off x="2559811" y="3515232"/>
            <a:ext cx="374399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Docs</a:t>
            </a:r>
          </a:p>
        </p:txBody>
      </p:sp>
      <p:sp>
        <p:nvSpPr>
          <p:cNvPr id="160" name="object 81"/>
          <p:cNvSpPr/>
          <p:nvPr/>
        </p:nvSpPr>
        <p:spPr>
          <a:xfrm>
            <a:off x="2432304" y="3199638"/>
            <a:ext cx="179833" cy="288038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object 82"/>
          <p:cNvSpPr/>
          <p:nvPr/>
        </p:nvSpPr>
        <p:spPr>
          <a:xfrm>
            <a:off x="2634233" y="2911600"/>
            <a:ext cx="179833" cy="576074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2" name="object 83"/>
          <p:cNvSpPr/>
          <p:nvPr/>
        </p:nvSpPr>
        <p:spPr>
          <a:xfrm>
            <a:off x="2830828" y="3199638"/>
            <a:ext cx="179833" cy="288038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3" name="object 84"/>
          <p:cNvSpPr txBox="1"/>
          <p:nvPr/>
        </p:nvSpPr>
        <p:spPr>
          <a:xfrm>
            <a:off x="3282950" y="3515232"/>
            <a:ext cx="644525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104775" marR="5080" indent="-9271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Business  Apps</a:t>
            </a:r>
          </a:p>
        </p:txBody>
      </p:sp>
      <p:sp>
        <p:nvSpPr>
          <p:cNvPr id="164" name="object 85"/>
          <p:cNvSpPr/>
          <p:nvPr/>
        </p:nvSpPr>
        <p:spPr>
          <a:xfrm>
            <a:off x="3313176" y="2911600"/>
            <a:ext cx="179834" cy="576074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5" name="object 86"/>
          <p:cNvSpPr/>
          <p:nvPr/>
        </p:nvSpPr>
        <p:spPr>
          <a:xfrm>
            <a:off x="3509771" y="3078478"/>
            <a:ext cx="179834" cy="409195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6" name="object 87"/>
          <p:cNvSpPr/>
          <p:nvPr/>
        </p:nvSpPr>
        <p:spPr>
          <a:xfrm>
            <a:off x="3706367" y="2911600"/>
            <a:ext cx="179834" cy="576074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7" name="object 88"/>
          <p:cNvSpPr txBox="1"/>
          <p:nvPr/>
        </p:nvSpPr>
        <p:spPr>
          <a:xfrm>
            <a:off x="4227067" y="3515232"/>
            <a:ext cx="499109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Media</a:t>
            </a:r>
          </a:p>
        </p:txBody>
      </p:sp>
      <p:sp>
        <p:nvSpPr>
          <p:cNvPr id="168" name="object 89"/>
          <p:cNvSpPr/>
          <p:nvPr/>
        </p:nvSpPr>
        <p:spPr>
          <a:xfrm>
            <a:off x="4361688" y="2916934"/>
            <a:ext cx="180595" cy="576074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69" name="object 90"/>
          <p:cNvSpPr/>
          <p:nvPr/>
        </p:nvSpPr>
        <p:spPr>
          <a:xfrm>
            <a:off x="4557521" y="2628899"/>
            <a:ext cx="179834" cy="864110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0" name="object 91"/>
          <p:cNvSpPr txBox="1"/>
          <p:nvPr/>
        </p:nvSpPr>
        <p:spPr>
          <a:xfrm>
            <a:off x="5002784" y="3515232"/>
            <a:ext cx="69342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5729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Social  </a:t>
            </a:r>
            <a:r>
              <a:rPr spc="-4"/>
              <a:t>Networks</a:t>
            </a:r>
          </a:p>
        </p:txBody>
      </p:sp>
      <p:sp>
        <p:nvSpPr>
          <p:cNvPr id="171" name="object 92"/>
          <p:cNvSpPr/>
          <p:nvPr/>
        </p:nvSpPr>
        <p:spPr>
          <a:xfrm>
            <a:off x="5028438" y="2623566"/>
            <a:ext cx="179834" cy="864109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2" name="object 93"/>
          <p:cNvSpPr/>
          <p:nvPr/>
        </p:nvSpPr>
        <p:spPr>
          <a:xfrm>
            <a:off x="5218176" y="3078478"/>
            <a:ext cx="179834" cy="409195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3" name="object 94"/>
          <p:cNvSpPr/>
          <p:nvPr/>
        </p:nvSpPr>
        <p:spPr>
          <a:xfrm>
            <a:off x="5407152" y="2780538"/>
            <a:ext cx="179834" cy="707138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4" name="object 95"/>
          <p:cNvSpPr/>
          <p:nvPr/>
        </p:nvSpPr>
        <p:spPr>
          <a:xfrm>
            <a:off x="5903976" y="2911600"/>
            <a:ext cx="179834" cy="576073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5" name="object 96"/>
          <p:cNvSpPr/>
          <p:nvPr/>
        </p:nvSpPr>
        <p:spPr>
          <a:xfrm>
            <a:off x="6098285" y="2623566"/>
            <a:ext cx="179834" cy="864108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6" name="object 97"/>
          <p:cNvSpPr/>
          <p:nvPr/>
        </p:nvSpPr>
        <p:spPr>
          <a:xfrm>
            <a:off x="6292596" y="2623566"/>
            <a:ext cx="179834" cy="864108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7" name="object 98"/>
          <p:cNvSpPr/>
          <p:nvPr/>
        </p:nvSpPr>
        <p:spPr>
          <a:xfrm>
            <a:off x="6779514" y="2911600"/>
            <a:ext cx="179832" cy="576073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8" name="object 99"/>
          <p:cNvSpPr/>
          <p:nvPr/>
        </p:nvSpPr>
        <p:spPr>
          <a:xfrm>
            <a:off x="6969252" y="2911600"/>
            <a:ext cx="179832" cy="576073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object 100"/>
          <p:cNvSpPr/>
          <p:nvPr/>
        </p:nvSpPr>
        <p:spPr>
          <a:xfrm>
            <a:off x="7165847" y="2780538"/>
            <a:ext cx="179832" cy="707138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0" name="object 101"/>
          <p:cNvSpPr/>
          <p:nvPr/>
        </p:nvSpPr>
        <p:spPr>
          <a:xfrm>
            <a:off x="7647430" y="2623566"/>
            <a:ext cx="179832" cy="864108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object 102"/>
          <p:cNvSpPr/>
          <p:nvPr/>
        </p:nvSpPr>
        <p:spPr>
          <a:xfrm>
            <a:off x="7844790" y="2623566"/>
            <a:ext cx="179832" cy="864108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object 103"/>
          <p:cNvSpPr/>
          <p:nvPr/>
        </p:nvSpPr>
        <p:spPr>
          <a:xfrm>
            <a:off x="8041385" y="2623566"/>
            <a:ext cx="179832" cy="864108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object 104"/>
          <p:cNvSpPr/>
          <p:nvPr/>
        </p:nvSpPr>
        <p:spPr>
          <a:xfrm>
            <a:off x="8522968" y="2623566"/>
            <a:ext cx="179832" cy="864108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object 105"/>
          <p:cNvSpPr/>
          <p:nvPr/>
        </p:nvSpPr>
        <p:spPr>
          <a:xfrm>
            <a:off x="8720328" y="2623566"/>
            <a:ext cx="179832" cy="864109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5" name="object 106"/>
          <p:cNvSpPr/>
          <p:nvPr/>
        </p:nvSpPr>
        <p:spPr>
          <a:xfrm>
            <a:off x="8916923" y="2623566"/>
            <a:ext cx="179832" cy="864109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86" name="object 107"/>
          <p:cNvSpPr txBox="1"/>
          <p:nvPr/>
        </p:nvSpPr>
        <p:spPr>
          <a:xfrm>
            <a:off x="7249159" y="4535590"/>
            <a:ext cx="191325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5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Data</a:t>
            </a:r>
            <a:r>
              <a:rPr spc="-25"/>
              <a:t> </a:t>
            </a:r>
            <a:r>
              <a:rPr spc="-10"/>
              <a:t>Storages</a:t>
            </a:r>
          </a:p>
          <a:p>
            <a:pPr marR="5080" indent="12700">
              <a:spcBef>
                <a:spcPts val="100"/>
              </a:spcBef>
              <a:defRPr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RDBMS, NoSQL, </a:t>
            </a:r>
            <a:r>
              <a:rPr spc="-5"/>
              <a:t>Hadoop, </a:t>
            </a:r>
            <a:r>
              <a:t>file</a:t>
            </a:r>
            <a:r>
              <a:rPr spc="-55"/>
              <a:t> </a:t>
            </a:r>
            <a:r>
              <a:rPr spc="-5"/>
              <a:t>systems  etc.</a:t>
            </a:r>
          </a:p>
        </p:txBody>
      </p:sp>
      <p:sp>
        <p:nvSpPr>
          <p:cNvPr id="187" name="object 108"/>
          <p:cNvSpPr txBox="1"/>
          <p:nvPr/>
        </p:nvSpPr>
        <p:spPr>
          <a:xfrm>
            <a:off x="7249159" y="5255679"/>
            <a:ext cx="17703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0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Machine </a:t>
            </a:r>
            <a:r>
              <a:rPr spc="-5"/>
              <a:t>Log</a:t>
            </a:r>
            <a:r>
              <a:rPr spc="5"/>
              <a:t> </a:t>
            </a:r>
            <a:r>
              <a:t>Data</a:t>
            </a:r>
          </a:p>
          <a:p>
            <a:pPr marR="5080" indent="12700">
              <a:spcBef>
                <a:spcPts val="100"/>
              </a:spcBef>
              <a:defRPr spc="-5"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Application logs, event logs, server  data, CDRs, clickstream data etc.</a:t>
            </a:r>
          </a:p>
        </p:txBody>
      </p:sp>
      <p:sp>
        <p:nvSpPr>
          <p:cNvPr id="188" name="object 109"/>
          <p:cNvSpPr txBox="1"/>
          <p:nvPr/>
        </p:nvSpPr>
        <p:spPr>
          <a:xfrm>
            <a:off x="7249159" y="5975771"/>
            <a:ext cx="175133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0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Sensor</a:t>
            </a:r>
            <a:r>
              <a:rPr spc="-5"/>
              <a:t> </a:t>
            </a:r>
            <a:r>
              <a:t>Data</a:t>
            </a:r>
          </a:p>
          <a:p>
            <a:pPr marR="5080" indent="12700">
              <a:spcBef>
                <a:spcPts val="100"/>
              </a:spcBef>
              <a:defRPr spc="-5"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Smart electric meters, medical  devices, car sensors, </a:t>
            </a:r>
            <a:r>
              <a:rPr spc="0"/>
              <a:t>road </a:t>
            </a:r>
            <a:r>
              <a:t>cameras  etc.</a:t>
            </a:r>
          </a:p>
        </p:txBody>
      </p:sp>
      <p:sp>
        <p:nvSpPr>
          <p:cNvPr id="189" name="object 110"/>
          <p:cNvSpPr/>
          <p:nvPr/>
        </p:nvSpPr>
        <p:spPr>
          <a:xfrm>
            <a:off x="991785" y="4588326"/>
            <a:ext cx="447969" cy="43786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0" name="object 111"/>
          <p:cNvSpPr/>
          <p:nvPr/>
        </p:nvSpPr>
        <p:spPr>
          <a:xfrm>
            <a:off x="1022179" y="6001170"/>
            <a:ext cx="370134" cy="47083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1" name="object 112"/>
          <p:cNvSpPr/>
          <p:nvPr/>
        </p:nvSpPr>
        <p:spPr>
          <a:xfrm>
            <a:off x="6674691" y="4559024"/>
            <a:ext cx="466387" cy="470551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2" name="object 113"/>
          <p:cNvSpPr/>
          <p:nvPr/>
        </p:nvSpPr>
        <p:spPr>
          <a:xfrm>
            <a:off x="1038814" y="5236495"/>
            <a:ext cx="345181" cy="470551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3" name="object 114"/>
          <p:cNvSpPr/>
          <p:nvPr/>
        </p:nvSpPr>
        <p:spPr>
          <a:xfrm>
            <a:off x="3790562" y="5348649"/>
            <a:ext cx="465786" cy="39143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4" name="object 115"/>
          <p:cNvSpPr/>
          <p:nvPr/>
        </p:nvSpPr>
        <p:spPr>
          <a:xfrm>
            <a:off x="6674691" y="5278335"/>
            <a:ext cx="458059" cy="465786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5" name="object 116"/>
          <p:cNvSpPr/>
          <p:nvPr/>
        </p:nvSpPr>
        <p:spPr>
          <a:xfrm>
            <a:off x="3798880" y="4546815"/>
            <a:ext cx="461628" cy="46994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6" name="object 117"/>
          <p:cNvSpPr/>
          <p:nvPr/>
        </p:nvSpPr>
        <p:spPr>
          <a:xfrm>
            <a:off x="3794330" y="6067976"/>
            <a:ext cx="466387" cy="391432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object 118"/>
          <p:cNvSpPr/>
          <p:nvPr/>
        </p:nvSpPr>
        <p:spPr>
          <a:xfrm>
            <a:off x="6670885" y="6080169"/>
            <a:ext cx="395087" cy="383104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object 119"/>
          <p:cNvSpPr txBox="1"/>
          <p:nvPr/>
        </p:nvSpPr>
        <p:spPr>
          <a:xfrm>
            <a:off x="1578354" y="4535590"/>
            <a:ext cx="1683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5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Archives</a:t>
            </a:r>
          </a:p>
          <a:p>
            <a:pPr marR="5714" indent="12700">
              <a:spcBef>
                <a:spcPts val="100"/>
              </a:spcBef>
              <a:defRPr spc="-5"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Scanned </a:t>
            </a:r>
            <a:r>
              <a:rPr spc="0"/>
              <a:t>documents, </a:t>
            </a:r>
            <a:r>
              <a:t>statements,  medical records, e-mails</a:t>
            </a:r>
            <a:r>
              <a:rPr spc="10"/>
              <a:t> </a:t>
            </a:r>
            <a:r>
              <a:t>etc..</a:t>
            </a:r>
          </a:p>
        </p:txBody>
      </p:sp>
      <p:sp>
        <p:nvSpPr>
          <p:cNvPr id="199" name="object 120"/>
          <p:cNvSpPr txBox="1"/>
          <p:nvPr/>
        </p:nvSpPr>
        <p:spPr>
          <a:xfrm>
            <a:off x="1578354" y="5255679"/>
            <a:ext cx="1615442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5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Docs</a:t>
            </a:r>
          </a:p>
          <a:p>
            <a:pPr indent="12700">
              <a:spcBef>
                <a:spcPts val="100"/>
              </a:spcBef>
              <a:defRPr spc="-5"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XLS, </a:t>
            </a:r>
            <a:r>
              <a:rPr spc="0"/>
              <a:t>PDF, CSV, </a:t>
            </a:r>
            <a:r>
              <a:t>HTML, </a:t>
            </a:r>
            <a:r>
              <a:rPr spc="0"/>
              <a:t>JSON</a:t>
            </a:r>
            <a:r>
              <a:rPr spc="-34"/>
              <a:t> </a:t>
            </a:r>
            <a:r>
              <a:t>etc.</a:t>
            </a:r>
          </a:p>
        </p:txBody>
      </p:sp>
      <p:sp>
        <p:nvSpPr>
          <p:cNvPr id="200" name="object 121"/>
          <p:cNvSpPr txBox="1"/>
          <p:nvPr/>
        </p:nvSpPr>
        <p:spPr>
          <a:xfrm>
            <a:off x="1592071" y="5964342"/>
            <a:ext cx="1561467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0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Business</a:t>
            </a:r>
            <a:r>
              <a:rPr spc="-5"/>
              <a:t> </a:t>
            </a:r>
            <a:r>
              <a:t>Apps</a:t>
            </a:r>
          </a:p>
          <a:p>
            <a:pPr marR="5080" indent="12700">
              <a:spcBef>
                <a:spcPts val="100"/>
              </a:spcBef>
              <a:defRPr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CRM, ERP </a:t>
            </a:r>
            <a:r>
              <a:rPr spc="-5"/>
              <a:t>systems, HR, project  management</a:t>
            </a:r>
            <a:r>
              <a:rPr spc="20"/>
              <a:t> </a:t>
            </a:r>
            <a:r>
              <a:rPr spc="-5"/>
              <a:t>etc.</a:t>
            </a:r>
          </a:p>
        </p:txBody>
      </p:sp>
      <p:sp>
        <p:nvSpPr>
          <p:cNvPr id="201" name="object 122"/>
          <p:cNvSpPr txBox="1"/>
          <p:nvPr/>
        </p:nvSpPr>
        <p:spPr>
          <a:xfrm>
            <a:off x="4387088" y="5255679"/>
            <a:ext cx="1440816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0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Social</a:t>
            </a:r>
            <a:r>
              <a:rPr spc="-30"/>
              <a:t> </a:t>
            </a:r>
            <a:r>
              <a:rPr spc="-5"/>
              <a:t>Networks</a:t>
            </a:r>
          </a:p>
          <a:p>
            <a:pPr marR="5080" indent="12700">
              <a:spcBef>
                <a:spcPts val="100"/>
              </a:spcBef>
              <a:defRPr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Twitter, </a:t>
            </a:r>
            <a:r>
              <a:rPr spc="-5"/>
              <a:t>Facebook, Google+,  LinkedIn etc.</a:t>
            </a:r>
          </a:p>
        </p:txBody>
      </p:sp>
      <p:sp>
        <p:nvSpPr>
          <p:cNvPr id="202" name="object 123"/>
          <p:cNvSpPr txBox="1"/>
          <p:nvPr/>
        </p:nvSpPr>
        <p:spPr>
          <a:xfrm>
            <a:off x="4387088" y="5975771"/>
            <a:ext cx="1663065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0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Public</a:t>
            </a:r>
            <a:r>
              <a:rPr spc="-20"/>
              <a:t> </a:t>
            </a:r>
            <a:r>
              <a:rPr spc="-15"/>
              <a:t>Web</a:t>
            </a:r>
          </a:p>
          <a:p>
            <a:pPr marR="5080" indent="12700">
              <a:spcBef>
                <a:spcPts val="100"/>
              </a:spcBef>
              <a:defRPr spc="-5"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Wikipedia, news, weather, public  finance</a:t>
            </a:r>
            <a:r>
              <a:rPr spc="15"/>
              <a:t> </a:t>
            </a:r>
            <a:r>
              <a:t>etc</a:t>
            </a:r>
          </a:p>
        </p:txBody>
      </p:sp>
      <p:sp>
        <p:nvSpPr>
          <p:cNvPr id="203" name="object 124"/>
          <p:cNvSpPr txBox="1"/>
          <p:nvPr/>
        </p:nvSpPr>
        <p:spPr>
          <a:xfrm>
            <a:off x="4373371" y="4531017"/>
            <a:ext cx="12700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300"/>
              </a:spcBef>
              <a:defRPr b="1" spc="-10" sz="1400">
                <a:solidFill>
                  <a:srgbClr val="101010"/>
                </a:solidFill>
                <a:latin typeface="Segoe UI Semibold"/>
                <a:ea typeface="Segoe UI Semibold"/>
                <a:cs typeface="Segoe UI Semibold"/>
                <a:sym typeface="Segoe UI Semibold"/>
              </a:defRPr>
            </a:pPr>
            <a:r>
              <a:t>Media</a:t>
            </a:r>
          </a:p>
          <a:p>
            <a:pPr indent="12700">
              <a:spcBef>
                <a:spcPts val="100"/>
              </a:spcBef>
              <a:defRPr spc="-5" sz="900">
                <a:solidFill>
                  <a:srgbClr val="101010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Images, video, audio</a:t>
            </a:r>
            <a:r>
              <a:rPr spc="-45"/>
              <a:t> </a:t>
            </a:r>
            <a:r>
              <a:t>etc.</a:t>
            </a:r>
          </a:p>
        </p:txBody>
      </p:sp>
      <p:sp>
        <p:nvSpPr>
          <p:cNvPr id="204" name="object 125"/>
          <p:cNvSpPr/>
          <p:nvPr/>
        </p:nvSpPr>
        <p:spPr>
          <a:xfrm>
            <a:off x="6771892" y="3973067"/>
            <a:ext cx="179832" cy="171451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5" name="object 126"/>
          <p:cNvSpPr txBox="1"/>
          <p:nvPr/>
        </p:nvSpPr>
        <p:spPr>
          <a:xfrm>
            <a:off x="6777487" y="3515232"/>
            <a:ext cx="75234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115570" indent="138429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  </a:t>
            </a:r>
            <a:r>
              <a:rPr spc="-4"/>
              <a:t>Storages</a:t>
            </a:r>
          </a:p>
          <a:p>
            <a:pPr indent="215265">
              <a:spcBef>
                <a:spcPts val="900"/>
              </a:spcBef>
              <a:defRPr spc="-4" sz="1000">
                <a:latin typeface="Segoe UI"/>
                <a:ea typeface="Segoe UI"/>
                <a:cs typeface="Segoe UI"/>
                <a:sym typeface="Segoe UI"/>
              </a:defRPr>
            </a:pPr>
            <a:r>
              <a:t>Velocity</a:t>
            </a:r>
          </a:p>
        </p:txBody>
      </p:sp>
      <p:sp>
        <p:nvSpPr>
          <p:cNvPr id="206" name="object 127"/>
          <p:cNvSpPr txBox="1"/>
          <p:nvPr/>
        </p:nvSpPr>
        <p:spPr>
          <a:xfrm>
            <a:off x="7644641" y="3515232"/>
            <a:ext cx="75234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68580" indent="26669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Machine  Log</a:t>
            </a:r>
            <a:r>
              <a:rPr spc="-65"/>
              <a:t> </a:t>
            </a:r>
            <a:r>
              <a:rPr spc="-9"/>
              <a:t>Data</a:t>
            </a:r>
          </a:p>
          <a:p>
            <a:pPr indent="241300">
              <a:spcBef>
                <a:spcPts val="900"/>
              </a:spcBef>
              <a:defRPr spc="-4" sz="1000">
                <a:latin typeface="Segoe UI"/>
                <a:ea typeface="Segoe UI"/>
                <a:cs typeface="Segoe UI"/>
                <a:sym typeface="Segoe UI"/>
              </a:defRPr>
            </a:pPr>
            <a:r>
              <a:t>Variety</a:t>
            </a:r>
          </a:p>
        </p:txBody>
      </p:sp>
      <p:sp>
        <p:nvSpPr>
          <p:cNvPr id="207" name="object 128"/>
          <p:cNvSpPr txBox="1"/>
          <p:nvPr/>
        </p:nvSpPr>
        <p:spPr>
          <a:xfrm>
            <a:off x="8589518" y="3515232"/>
            <a:ext cx="75234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4768" marR="181610" indent="-52068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Sensor  </a:t>
            </a:r>
            <a:r>
              <a:rPr spc="-9"/>
              <a:t>Data</a:t>
            </a:r>
          </a:p>
          <a:p>
            <a:pPr indent="172085">
              <a:spcBef>
                <a:spcPts val="900"/>
              </a:spcBef>
              <a:defRPr sz="1000">
                <a:latin typeface="Segoe UI"/>
                <a:ea typeface="Segoe UI"/>
                <a:cs typeface="Segoe UI"/>
                <a:sym typeface="Segoe UI"/>
              </a:defRPr>
            </a:pPr>
            <a:r>
              <a:t>Volume</a:t>
            </a:r>
          </a:p>
        </p:txBody>
      </p:sp>
      <p:sp>
        <p:nvSpPr>
          <p:cNvPr id="208" name="object 129"/>
          <p:cNvSpPr/>
          <p:nvPr/>
        </p:nvSpPr>
        <p:spPr>
          <a:xfrm>
            <a:off x="8540494" y="3973067"/>
            <a:ext cx="179832" cy="171451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9" name="object 130"/>
          <p:cNvSpPr/>
          <p:nvPr/>
        </p:nvSpPr>
        <p:spPr>
          <a:xfrm>
            <a:off x="7664194" y="3979164"/>
            <a:ext cx="180595" cy="165354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0" name="object 131"/>
          <p:cNvSpPr/>
          <p:nvPr/>
        </p:nvSpPr>
        <p:spPr>
          <a:xfrm>
            <a:off x="5702808" y="3975353"/>
            <a:ext cx="179834" cy="169164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1" name="object 132"/>
          <p:cNvSpPr txBox="1"/>
          <p:nvPr/>
        </p:nvSpPr>
        <p:spPr>
          <a:xfrm>
            <a:off x="5933947" y="3515232"/>
            <a:ext cx="75234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3180" marR="212090" indent="19685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P</a:t>
            </a:r>
            <a:r>
              <a:rPr spc="-4"/>
              <a:t>u</a:t>
            </a:r>
            <a:r>
              <a:t>blic  </a:t>
            </a:r>
            <a:r>
              <a:rPr spc="-4"/>
              <a:t>Web</a:t>
            </a:r>
          </a:p>
          <a:p>
            <a:pPr indent="12700">
              <a:spcBef>
                <a:spcPts val="900"/>
              </a:spcBef>
              <a:defRPr spc="-4" sz="1000">
                <a:latin typeface="Segoe UI"/>
                <a:ea typeface="Segoe UI"/>
                <a:cs typeface="Segoe UI"/>
                <a:sym typeface="Segoe UI"/>
              </a:defRPr>
            </a:pPr>
            <a:r>
              <a:t>Complexity</a:t>
            </a:r>
          </a:p>
        </p:txBody>
      </p:sp>
      <p:sp>
        <p:nvSpPr>
          <p:cNvPr id="212" name="object 133"/>
          <p:cNvSpPr/>
          <p:nvPr/>
        </p:nvSpPr>
        <p:spPr>
          <a:xfrm>
            <a:off x="1784604" y="2911600"/>
            <a:ext cx="179834" cy="576074"/>
          </a:xfrm>
          <a:prstGeom prst="rect">
            <a:avLst/>
          </a:prstGeom>
          <a:solidFill>
            <a:srgbClr val="2C97D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3" name="object 134"/>
          <p:cNvSpPr/>
          <p:nvPr/>
        </p:nvSpPr>
        <p:spPr>
          <a:xfrm>
            <a:off x="1981199" y="2782060"/>
            <a:ext cx="180596" cy="707900"/>
          </a:xfrm>
          <a:prstGeom prst="rect">
            <a:avLst/>
          </a:prstGeom>
          <a:solidFill>
            <a:srgbClr val="99CBE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4" name="object 135"/>
          <p:cNvSpPr/>
          <p:nvPr/>
        </p:nvSpPr>
        <p:spPr>
          <a:xfrm>
            <a:off x="4163567" y="2914650"/>
            <a:ext cx="179834" cy="576074"/>
          </a:xfrm>
          <a:prstGeom prst="rect">
            <a:avLst/>
          </a:pr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5" name="object 136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bject 2"/>
          <p:cNvSpPr txBox="1"/>
          <p:nvPr>
            <p:ph type="title"/>
          </p:nvPr>
        </p:nvSpPr>
        <p:spPr>
          <a:xfrm>
            <a:off x="737107" y="185673"/>
            <a:ext cx="7915149" cy="1002613"/>
          </a:xfrm>
          <a:prstGeom prst="rect">
            <a:avLst/>
          </a:prstGeom>
        </p:spPr>
        <p:txBody>
          <a:bodyPr/>
          <a:lstStyle>
            <a:lvl1pPr indent="10540" defTabSz="758951">
              <a:defRPr b="0" spc="-243" sz="6806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</a:t>
            </a:r>
          </a:p>
        </p:txBody>
      </p:sp>
      <p:sp>
        <p:nvSpPr>
          <p:cNvPr id="218" name="object 3"/>
          <p:cNvSpPr txBox="1"/>
          <p:nvPr/>
        </p:nvSpPr>
        <p:spPr>
          <a:xfrm>
            <a:off x="2647949" y="2145792"/>
            <a:ext cx="2708912" cy="248742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>
              <a:spcBef>
                <a:spcPts val="200"/>
              </a:spcBef>
              <a:defRPr spc="-19" sz="2000">
                <a:solidFill>
                  <a:srgbClr val="FFFFFF"/>
                </a:solidFill>
              </a:defRPr>
            </a:pPr>
            <a:r>
              <a:t>Traditional </a:t>
            </a:r>
            <a:r>
              <a:rPr spc="-4"/>
              <a:t>Analytics</a:t>
            </a:r>
            <a:r>
              <a:rPr spc="65"/>
              <a:t> </a:t>
            </a:r>
            <a:r>
              <a:rPr spc="-9"/>
              <a:t>(BI)</a:t>
            </a:r>
          </a:p>
        </p:txBody>
      </p:sp>
      <p:sp>
        <p:nvSpPr>
          <p:cNvPr id="219" name="object 4"/>
          <p:cNvSpPr txBox="1"/>
          <p:nvPr/>
        </p:nvSpPr>
        <p:spPr>
          <a:xfrm>
            <a:off x="5922264" y="2133599"/>
            <a:ext cx="2043430" cy="248743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0805">
              <a:spcBef>
                <a:spcPts val="200"/>
              </a:spcBef>
              <a:defRPr spc="-4" sz="2000">
                <a:solidFill>
                  <a:srgbClr val="FFFFFF"/>
                </a:solidFill>
              </a:defRPr>
            </a:pPr>
            <a:r>
              <a:t>Big </a:t>
            </a:r>
            <a:r>
              <a:rPr spc="-15"/>
              <a:t>Data</a:t>
            </a:r>
            <a:r>
              <a:rPr spc="-19"/>
              <a:t> </a:t>
            </a:r>
            <a:r>
              <a:t>Analytics</a:t>
            </a:r>
          </a:p>
        </p:txBody>
      </p:sp>
      <p:graphicFrame>
        <p:nvGraphicFramePr>
          <p:cNvPr id="220" name="object 5"/>
          <p:cNvGraphicFramePr/>
          <p:nvPr/>
        </p:nvGraphicFramePr>
        <p:xfrm>
          <a:off x="1142238" y="2862072"/>
          <a:ext cx="7768590" cy="298475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323340"/>
                <a:gridCol w="3164205"/>
                <a:gridCol w="3281045"/>
              </a:tblGrid>
              <a:tr h="891159">
                <a:tc>
                  <a:txBody>
                    <a:bodyPr/>
                    <a:lstStyle/>
                    <a:p>
                      <a:pPr indent="50165">
                        <a:lnSpc>
                          <a:spcPts val="2100"/>
                        </a:lnSpc>
                        <a:spcBef>
                          <a:spcPts val="0"/>
                        </a:spcBef>
                        <a:defRPr b="1" spc="-5" sz="1800">
                          <a:solidFill>
                            <a:srgbClr val="006591"/>
                          </a:solidFill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defRPr>
                      </a:pPr>
                      <a:r>
                        <a:t>Focus</a:t>
                      </a:r>
                      <a:r>
                        <a:rPr spc="-15"/>
                        <a:t> </a:t>
                      </a:r>
                      <a:r>
                        <a:t>on</a:t>
                      </a:r>
                    </a:p>
                  </a:txBody>
                  <a:tcPr marL="0" marR="0" marT="0" marB="0" anchor="t" anchorCtr="0" horzOverflow="overflow">
                    <a:lnB w="12700">
                      <a:solidFill>
                        <a:srgbClr val="00659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468630" indent="-171450">
                        <a:spcBef>
                          <a:spcPts val="400"/>
                        </a:spcBef>
                        <a:buSzPct val="100000"/>
                        <a:buFont typeface="Arial"/>
                        <a:buChar char="•"/>
                        <a:tabLst>
                          <a:tab pos="457200" algn="l"/>
                        </a:tabLst>
                        <a:defRPr spc="-5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Descriptive</a:t>
                      </a:r>
                      <a:r>
                        <a:rPr spc="30"/>
                        <a:t> </a:t>
                      </a:r>
                      <a:r>
                        <a:t>analytics</a:t>
                      </a:r>
                    </a:p>
                    <a:p>
                      <a:pPr marL="468630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457200" algn="l"/>
                        </a:tabLst>
                        <a:defRPr spc="-5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Diagnosis</a:t>
                      </a:r>
                      <a:r>
                        <a:rPr spc="25"/>
                        <a:t> </a:t>
                      </a:r>
                      <a:r>
                        <a:t>analytics</a:t>
                      </a:r>
                    </a:p>
                  </a:txBody>
                  <a:tcPr marL="0" marR="0" marT="0" marB="0" anchor="t" anchorCtr="0" horzOverflow="overflow">
                    <a:lnR w="19050">
                      <a:solidFill>
                        <a:srgbClr val="006591"/>
                      </a:solidFill>
                    </a:lnR>
                    <a:lnB w="12700">
                      <a:solidFill>
                        <a:srgbClr val="00659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91184" indent="-171450">
                        <a:spcBef>
                          <a:spcPts val="300"/>
                        </a:spcBef>
                        <a:buSzPct val="100000"/>
                        <a:buFont typeface="Arial"/>
                        <a:buChar char="•"/>
                        <a:tabLst>
                          <a:tab pos="584200" algn="l"/>
                        </a:tabLst>
                        <a:defRPr b="1"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Predictive</a:t>
                      </a:r>
                      <a:r>
                        <a:rPr spc="20"/>
                        <a:t> </a:t>
                      </a:r>
                      <a:r>
                        <a:t>analytics</a:t>
                      </a:r>
                    </a:p>
                    <a:p>
                      <a:pPr marL="591184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584200" algn="l"/>
                        </a:tabLst>
                        <a:defRPr b="1" spc="-5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Data</a:t>
                      </a:r>
                      <a:r>
                        <a:rPr spc="0"/>
                        <a:t> </a:t>
                      </a:r>
                      <a:r>
                        <a:t>Science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006591"/>
                      </a:solidFill>
                    </a:lnL>
                    <a:lnB w="12700">
                      <a:solidFill>
                        <a:srgbClr val="006591"/>
                      </a:solidFill>
                    </a:lnB>
                  </a:tcPr>
                </a:tc>
              </a:tr>
              <a:tr h="1062608">
                <a:tc>
                  <a:txBody>
                    <a:bodyPr/>
                    <a:lstStyle/>
                    <a:p>
                      <a:pPr indent="52068">
                        <a:spcBef>
                          <a:spcPts val="1300"/>
                        </a:spcBef>
                        <a:defRPr b="1" spc="-5" sz="1800">
                          <a:solidFill>
                            <a:srgbClr val="006591"/>
                          </a:solidFill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defRPr>
                      </a:pPr>
                      <a:r>
                        <a:t>Data</a:t>
                      </a:r>
                      <a:r>
                        <a:rPr spc="-25"/>
                        <a:t> </a:t>
                      </a:r>
                      <a:r>
                        <a:t>Sets</a:t>
                      </a:r>
                    </a:p>
                  </a:txBody>
                  <a:tcPr marL="0" marR="0" marT="0" marB="0" anchor="t" anchorCtr="0" horzOverflow="overflow">
                    <a:lnT w="12700">
                      <a:solidFill>
                        <a:srgbClr val="006591"/>
                      </a:solidFill>
                    </a:lnT>
                    <a:lnB>
                      <a:solidFill>
                        <a:srgbClr val="00659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468630" indent="-171450">
                        <a:spcBef>
                          <a:spcPts val="800"/>
                        </a:spcBef>
                        <a:buSzPct val="100000"/>
                        <a:buFont typeface="Arial"/>
                        <a:buChar char="•"/>
                        <a:tabLst>
                          <a:tab pos="457200" algn="l"/>
                        </a:tabLst>
                        <a:defRPr spc="-5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Limited data</a:t>
                      </a:r>
                      <a:r>
                        <a:rPr spc="20"/>
                        <a:t> </a:t>
                      </a:r>
                      <a:r>
                        <a:rPr spc="-10"/>
                        <a:t>sets</a:t>
                      </a:r>
                    </a:p>
                    <a:p>
                      <a:pPr marL="468630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457200" algn="l"/>
                        </a:tabLst>
                        <a:defRPr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Cleansed</a:t>
                      </a:r>
                      <a:r>
                        <a:rPr spc="10"/>
                        <a:t> </a:t>
                      </a:r>
                      <a:r>
                        <a:rPr spc="-5"/>
                        <a:t>data</a:t>
                      </a:r>
                    </a:p>
                    <a:p>
                      <a:pPr marL="468630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457200" algn="l"/>
                        </a:tabLst>
                        <a:defRPr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Simple</a:t>
                      </a:r>
                      <a:r>
                        <a:rPr spc="10"/>
                        <a:t> </a:t>
                      </a:r>
                      <a:r>
                        <a:t>models</a:t>
                      </a:r>
                    </a:p>
                  </a:txBody>
                  <a:tcPr marL="0" marR="0" marT="0" marB="0" anchor="t" anchorCtr="0" horzOverflow="overflow">
                    <a:lnR w="19050">
                      <a:solidFill>
                        <a:srgbClr val="006591"/>
                      </a:solidFill>
                    </a:lnR>
                    <a:lnT w="12700">
                      <a:solidFill>
                        <a:srgbClr val="006591"/>
                      </a:solidFill>
                    </a:lnT>
                    <a:lnB>
                      <a:solidFill>
                        <a:srgbClr val="00659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591184" indent="-171450">
                        <a:spcBef>
                          <a:spcPts val="700"/>
                        </a:spcBef>
                        <a:buSzPct val="100000"/>
                        <a:buFont typeface="Arial"/>
                        <a:buChar char="•"/>
                        <a:tabLst>
                          <a:tab pos="584200" algn="l"/>
                        </a:tabLst>
                        <a:defRPr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Large </a:t>
                      </a:r>
                      <a:r>
                        <a:rPr spc="-5"/>
                        <a:t>scale data</a:t>
                      </a:r>
                      <a:r>
                        <a:rPr spc="40"/>
                        <a:t> </a:t>
                      </a:r>
                      <a:r>
                        <a:rPr spc="-5"/>
                        <a:t>sets</a:t>
                      </a:r>
                    </a:p>
                    <a:p>
                      <a:pPr marL="591184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584200" algn="l"/>
                        </a:tabLst>
                        <a:defRPr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More </a:t>
                      </a:r>
                      <a:r>
                        <a:rPr spc="-5"/>
                        <a:t>types </a:t>
                      </a:r>
                      <a:r>
                        <a:rPr spc="-15"/>
                        <a:t>of</a:t>
                      </a:r>
                      <a:r>
                        <a:rPr spc="50"/>
                        <a:t> </a:t>
                      </a:r>
                      <a:r>
                        <a:rPr spc="-5"/>
                        <a:t>data</a:t>
                      </a:r>
                    </a:p>
                    <a:p>
                      <a:pPr marL="591184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584200" algn="l"/>
                        </a:tabLst>
                        <a:defRPr spc="-5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Raw</a:t>
                      </a:r>
                      <a:r>
                        <a:rPr spc="5"/>
                        <a:t> </a:t>
                      </a:r>
                      <a:r>
                        <a:rPr spc="-10"/>
                        <a:t>data</a:t>
                      </a:r>
                    </a:p>
                    <a:p>
                      <a:pPr marL="591184" indent="-171450">
                        <a:spcBef>
                          <a:spcPts val="0"/>
                        </a:spcBef>
                        <a:buSzPct val="100000"/>
                        <a:buFont typeface="Arial"/>
                        <a:buChar char="•"/>
                        <a:tabLst>
                          <a:tab pos="584200" algn="l"/>
                        </a:tabLst>
                        <a:defRPr spc="-5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Complex data</a:t>
                      </a:r>
                      <a:r>
                        <a:rPr spc="10"/>
                        <a:t> </a:t>
                      </a:r>
                      <a:r>
                        <a:t>models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006591"/>
                      </a:solidFill>
                    </a:lnL>
                    <a:lnT w="12700">
                      <a:solidFill>
                        <a:srgbClr val="006591"/>
                      </a:solidFill>
                    </a:lnT>
                    <a:lnB>
                      <a:solidFill>
                        <a:srgbClr val="006591"/>
                      </a:solidFill>
                    </a:lnB>
                  </a:tcPr>
                </a:tc>
              </a:tr>
              <a:tr h="1030986">
                <a:tc>
                  <a:txBody>
                    <a:bodyPr/>
                    <a:lstStyle/>
                    <a:p>
                      <a:pPr indent="0">
                        <a:spcBef>
                          <a:spcPts val="800"/>
                        </a:spcBef>
                        <a:defRPr spc="0" sz="1800"/>
                      </a:pPr>
                      <a:r>
                        <a:rPr b="1">
                          <a:solidFill>
                            <a:srgbClr val="006591"/>
                          </a:solidFill>
                          <a:latin typeface="Segoe UI Semibold"/>
                          <a:ea typeface="Segoe UI Semibold"/>
                          <a:cs typeface="Segoe UI Semibold"/>
                          <a:sym typeface="Segoe UI Semibold"/>
                        </a:rPr>
                        <a:t>Supports</a:t>
                      </a:r>
                    </a:p>
                  </a:txBody>
                  <a:tcPr marL="0" marR="0" marT="0" marB="0" anchor="t" anchorCtr="0" horzOverflow="overflow">
                    <a:lnT>
                      <a:solidFill>
                        <a:srgbClr val="00659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R="677544" indent="297179">
                        <a:spcBef>
                          <a:spcPts val="1100"/>
                        </a:spcBef>
                        <a:defRPr b="1"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Causation: </a:t>
                      </a:r>
                      <a:r>
                        <a:rPr b="0" spc="-5"/>
                        <a:t>what happened,  and </a:t>
                      </a:r>
                      <a:r>
                        <a:rPr b="0" spc="-15"/>
                        <a:t>why?</a:t>
                      </a:r>
                    </a:p>
                  </a:txBody>
                  <a:tcPr marL="0" marR="0" marT="0" marB="0" anchor="t" anchorCtr="0" horzOverflow="overflow">
                    <a:lnR w="19050">
                      <a:solidFill>
                        <a:srgbClr val="006591"/>
                      </a:solidFill>
                    </a:lnR>
                    <a:lnT>
                      <a:solidFill>
                        <a:srgbClr val="00659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pPr marR="926464" indent="419734">
                        <a:spcBef>
                          <a:spcPts val="1100"/>
                        </a:spcBef>
                        <a:defRPr b="1" spc="-10" sz="1400">
                          <a:solidFill>
                            <a:srgbClr val="101010"/>
                          </a:solidFill>
                          <a:latin typeface="Segoe UI"/>
                          <a:ea typeface="Segoe UI"/>
                          <a:cs typeface="Segoe UI"/>
                        </a:defRPr>
                      </a:pPr>
                      <a:r>
                        <a:t>Correlation</a:t>
                      </a:r>
                      <a:r>
                        <a:rPr b="0"/>
                        <a:t>: </a:t>
                      </a:r>
                      <a:r>
                        <a:rPr b="0" spc="-5"/>
                        <a:t>new </a:t>
                      </a:r>
                      <a:r>
                        <a:rPr b="0"/>
                        <a:t>insight  More </a:t>
                      </a:r>
                      <a:r>
                        <a:rPr b="0" spc="-5"/>
                        <a:t>accurate</a:t>
                      </a:r>
                      <a:r>
                        <a:rPr b="0" spc="20"/>
                        <a:t> </a:t>
                      </a:r>
                      <a:r>
                        <a:rPr b="0" spc="-5"/>
                        <a:t>answers</a:t>
                      </a:r>
                    </a:p>
                  </a:txBody>
                  <a:tcPr marL="0" marR="0" marT="0" marB="0" anchor="t" anchorCtr="0" horzOverflow="overflow">
                    <a:lnL w="19050">
                      <a:solidFill>
                        <a:srgbClr val="006591"/>
                      </a:solidFill>
                    </a:lnL>
                    <a:lnT>
                      <a:solidFill>
                        <a:srgbClr val="006591"/>
                      </a:solidFill>
                    </a:lnT>
                  </a:tcPr>
                </a:tc>
              </a:tr>
            </a:tbl>
          </a:graphicData>
        </a:graphic>
      </p:graphicFrame>
      <p:sp>
        <p:nvSpPr>
          <p:cNvPr id="221" name="object 6"/>
          <p:cNvSpPr/>
          <p:nvPr/>
        </p:nvSpPr>
        <p:spPr>
          <a:xfrm>
            <a:off x="11422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2" name="object 7"/>
          <p:cNvSpPr/>
          <p:nvPr/>
        </p:nvSpPr>
        <p:spPr>
          <a:xfrm>
            <a:off x="12085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3" name="object 8"/>
          <p:cNvSpPr/>
          <p:nvPr/>
        </p:nvSpPr>
        <p:spPr>
          <a:xfrm>
            <a:off x="12755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4" name="object 9"/>
          <p:cNvSpPr/>
          <p:nvPr/>
        </p:nvSpPr>
        <p:spPr>
          <a:xfrm>
            <a:off x="13418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5" name="object 10"/>
          <p:cNvSpPr/>
          <p:nvPr/>
        </p:nvSpPr>
        <p:spPr>
          <a:xfrm>
            <a:off x="14089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6" name="object 11"/>
          <p:cNvSpPr/>
          <p:nvPr/>
        </p:nvSpPr>
        <p:spPr>
          <a:xfrm>
            <a:off x="14752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7" name="object 12"/>
          <p:cNvSpPr/>
          <p:nvPr/>
        </p:nvSpPr>
        <p:spPr>
          <a:xfrm>
            <a:off x="15422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8" name="object 13"/>
          <p:cNvSpPr/>
          <p:nvPr/>
        </p:nvSpPr>
        <p:spPr>
          <a:xfrm>
            <a:off x="16085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29" name="object 14"/>
          <p:cNvSpPr/>
          <p:nvPr/>
        </p:nvSpPr>
        <p:spPr>
          <a:xfrm>
            <a:off x="16756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0" name="object 15"/>
          <p:cNvSpPr/>
          <p:nvPr/>
        </p:nvSpPr>
        <p:spPr>
          <a:xfrm>
            <a:off x="17419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object 16"/>
          <p:cNvSpPr/>
          <p:nvPr/>
        </p:nvSpPr>
        <p:spPr>
          <a:xfrm>
            <a:off x="18089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2" name="object 17"/>
          <p:cNvSpPr/>
          <p:nvPr/>
        </p:nvSpPr>
        <p:spPr>
          <a:xfrm>
            <a:off x="18752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3" name="object 18"/>
          <p:cNvSpPr/>
          <p:nvPr/>
        </p:nvSpPr>
        <p:spPr>
          <a:xfrm>
            <a:off x="19423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4" name="object 19"/>
          <p:cNvSpPr/>
          <p:nvPr/>
        </p:nvSpPr>
        <p:spPr>
          <a:xfrm>
            <a:off x="20086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5" name="object 20"/>
          <p:cNvSpPr/>
          <p:nvPr/>
        </p:nvSpPr>
        <p:spPr>
          <a:xfrm>
            <a:off x="20756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6" name="object 21"/>
          <p:cNvSpPr/>
          <p:nvPr/>
        </p:nvSpPr>
        <p:spPr>
          <a:xfrm>
            <a:off x="21419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7" name="object 22"/>
          <p:cNvSpPr/>
          <p:nvPr/>
        </p:nvSpPr>
        <p:spPr>
          <a:xfrm>
            <a:off x="22090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8" name="object 23"/>
          <p:cNvSpPr/>
          <p:nvPr/>
        </p:nvSpPr>
        <p:spPr>
          <a:xfrm>
            <a:off x="22753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9" name="object 24"/>
          <p:cNvSpPr/>
          <p:nvPr/>
        </p:nvSpPr>
        <p:spPr>
          <a:xfrm>
            <a:off x="23423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0" name="object 25"/>
          <p:cNvSpPr/>
          <p:nvPr/>
        </p:nvSpPr>
        <p:spPr>
          <a:xfrm>
            <a:off x="24086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1" name="object 26"/>
          <p:cNvSpPr/>
          <p:nvPr/>
        </p:nvSpPr>
        <p:spPr>
          <a:xfrm>
            <a:off x="24757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2" name="object 27"/>
          <p:cNvSpPr/>
          <p:nvPr/>
        </p:nvSpPr>
        <p:spPr>
          <a:xfrm>
            <a:off x="25420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3" name="object 28"/>
          <p:cNvSpPr/>
          <p:nvPr/>
        </p:nvSpPr>
        <p:spPr>
          <a:xfrm>
            <a:off x="26090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4" name="object 29"/>
          <p:cNvSpPr/>
          <p:nvPr/>
        </p:nvSpPr>
        <p:spPr>
          <a:xfrm>
            <a:off x="26753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object 30"/>
          <p:cNvSpPr/>
          <p:nvPr/>
        </p:nvSpPr>
        <p:spPr>
          <a:xfrm>
            <a:off x="27424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6" name="object 31"/>
          <p:cNvSpPr/>
          <p:nvPr/>
        </p:nvSpPr>
        <p:spPr>
          <a:xfrm>
            <a:off x="28087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7" name="object 32"/>
          <p:cNvSpPr/>
          <p:nvPr/>
        </p:nvSpPr>
        <p:spPr>
          <a:xfrm>
            <a:off x="28757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8" name="object 33"/>
          <p:cNvSpPr/>
          <p:nvPr/>
        </p:nvSpPr>
        <p:spPr>
          <a:xfrm>
            <a:off x="29420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49" name="object 34"/>
          <p:cNvSpPr/>
          <p:nvPr/>
        </p:nvSpPr>
        <p:spPr>
          <a:xfrm>
            <a:off x="30091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0" name="object 35"/>
          <p:cNvSpPr/>
          <p:nvPr/>
        </p:nvSpPr>
        <p:spPr>
          <a:xfrm>
            <a:off x="30754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1" name="object 36"/>
          <p:cNvSpPr/>
          <p:nvPr/>
        </p:nvSpPr>
        <p:spPr>
          <a:xfrm>
            <a:off x="31424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2" name="object 37"/>
          <p:cNvSpPr/>
          <p:nvPr/>
        </p:nvSpPr>
        <p:spPr>
          <a:xfrm>
            <a:off x="32087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3" name="object 38"/>
          <p:cNvSpPr/>
          <p:nvPr/>
        </p:nvSpPr>
        <p:spPr>
          <a:xfrm>
            <a:off x="32758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4" name="object 39"/>
          <p:cNvSpPr/>
          <p:nvPr/>
        </p:nvSpPr>
        <p:spPr>
          <a:xfrm>
            <a:off x="33421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5" name="object 40"/>
          <p:cNvSpPr/>
          <p:nvPr/>
        </p:nvSpPr>
        <p:spPr>
          <a:xfrm>
            <a:off x="34091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6" name="object 41"/>
          <p:cNvSpPr/>
          <p:nvPr/>
        </p:nvSpPr>
        <p:spPr>
          <a:xfrm>
            <a:off x="34754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7" name="object 42"/>
          <p:cNvSpPr/>
          <p:nvPr/>
        </p:nvSpPr>
        <p:spPr>
          <a:xfrm>
            <a:off x="35425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8" name="object 43"/>
          <p:cNvSpPr/>
          <p:nvPr/>
        </p:nvSpPr>
        <p:spPr>
          <a:xfrm>
            <a:off x="36088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object 44"/>
          <p:cNvSpPr/>
          <p:nvPr/>
        </p:nvSpPr>
        <p:spPr>
          <a:xfrm>
            <a:off x="36758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object 45"/>
          <p:cNvSpPr/>
          <p:nvPr/>
        </p:nvSpPr>
        <p:spPr>
          <a:xfrm>
            <a:off x="37421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1" name="object 46"/>
          <p:cNvSpPr/>
          <p:nvPr/>
        </p:nvSpPr>
        <p:spPr>
          <a:xfrm>
            <a:off x="38092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2" name="object 47"/>
          <p:cNvSpPr/>
          <p:nvPr/>
        </p:nvSpPr>
        <p:spPr>
          <a:xfrm>
            <a:off x="38755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3" name="object 48"/>
          <p:cNvSpPr/>
          <p:nvPr/>
        </p:nvSpPr>
        <p:spPr>
          <a:xfrm>
            <a:off x="39425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4" name="object 49"/>
          <p:cNvSpPr/>
          <p:nvPr/>
        </p:nvSpPr>
        <p:spPr>
          <a:xfrm>
            <a:off x="40088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object 50"/>
          <p:cNvSpPr/>
          <p:nvPr/>
        </p:nvSpPr>
        <p:spPr>
          <a:xfrm>
            <a:off x="40759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6" name="object 51"/>
          <p:cNvSpPr/>
          <p:nvPr/>
        </p:nvSpPr>
        <p:spPr>
          <a:xfrm>
            <a:off x="41422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7" name="object 52"/>
          <p:cNvSpPr/>
          <p:nvPr/>
        </p:nvSpPr>
        <p:spPr>
          <a:xfrm>
            <a:off x="42092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8" name="object 53"/>
          <p:cNvSpPr/>
          <p:nvPr/>
        </p:nvSpPr>
        <p:spPr>
          <a:xfrm>
            <a:off x="42755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69" name="object 54"/>
          <p:cNvSpPr/>
          <p:nvPr/>
        </p:nvSpPr>
        <p:spPr>
          <a:xfrm>
            <a:off x="43426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object 55"/>
          <p:cNvSpPr/>
          <p:nvPr/>
        </p:nvSpPr>
        <p:spPr>
          <a:xfrm>
            <a:off x="44089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object 56"/>
          <p:cNvSpPr/>
          <p:nvPr/>
        </p:nvSpPr>
        <p:spPr>
          <a:xfrm>
            <a:off x="44759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object 57"/>
          <p:cNvSpPr/>
          <p:nvPr/>
        </p:nvSpPr>
        <p:spPr>
          <a:xfrm>
            <a:off x="45422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3" name="object 58"/>
          <p:cNvSpPr/>
          <p:nvPr/>
        </p:nvSpPr>
        <p:spPr>
          <a:xfrm>
            <a:off x="46093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4" name="object 59"/>
          <p:cNvSpPr/>
          <p:nvPr/>
        </p:nvSpPr>
        <p:spPr>
          <a:xfrm>
            <a:off x="46756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object 60"/>
          <p:cNvSpPr/>
          <p:nvPr/>
        </p:nvSpPr>
        <p:spPr>
          <a:xfrm>
            <a:off x="47426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6" name="object 61"/>
          <p:cNvSpPr/>
          <p:nvPr/>
        </p:nvSpPr>
        <p:spPr>
          <a:xfrm>
            <a:off x="48089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7" name="object 62"/>
          <p:cNvSpPr/>
          <p:nvPr/>
        </p:nvSpPr>
        <p:spPr>
          <a:xfrm>
            <a:off x="48760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8" name="object 63"/>
          <p:cNvSpPr/>
          <p:nvPr/>
        </p:nvSpPr>
        <p:spPr>
          <a:xfrm>
            <a:off x="49423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9" name="object 64"/>
          <p:cNvSpPr/>
          <p:nvPr/>
        </p:nvSpPr>
        <p:spPr>
          <a:xfrm>
            <a:off x="50093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0" name="object 65"/>
          <p:cNvSpPr/>
          <p:nvPr/>
        </p:nvSpPr>
        <p:spPr>
          <a:xfrm>
            <a:off x="50756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1" name="object 66"/>
          <p:cNvSpPr/>
          <p:nvPr/>
        </p:nvSpPr>
        <p:spPr>
          <a:xfrm>
            <a:off x="51427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2" name="object 67"/>
          <p:cNvSpPr/>
          <p:nvPr/>
        </p:nvSpPr>
        <p:spPr>
          <a:xfrm>
            <a:off x="52090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3" name="object 68"/>
          <p:cNvSpPr/>
          <p:nvPr/>
        </p:nvSpPr>
        <p:spPr>
          <a:xfrm>
            <a:off x="52760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4" name="object 69"/>
          <p:cNvSpPr/>
          <p:nvPr/>
        </p:nvSpPr>
        <p:spPr>
          <a:xfrm>
            <a:off x="53423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5" name="object 70"/>
          <p:cNvSpPr/>
          <p:nvPr/>
        </p:nvSpPr>
        <p:spPr>
          <a:xfrm>
            <a:off x="54094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6" name="object 71"/>
          <p:cNvSpPr/>
          <p:nvPr/>
        </p:nvSpPr>
        <p:spPr>
          <a:xfrm>
            <a:off x="54757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7" name="object 72"/>
          <p:cNvSpPr/>
          <p:nvPr/>
        </p:nvSpPr>
        <p:spPr>
          <a:xfrm>
            <a:off x="55427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8" name="object 73"/>
          <p:cNvSpPr/>
          <p:nvPr/>
        </p:nvSpPr>
        <p:spPr>
          <a:xfrm>
            <a:off x="56090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9" name="object 74"/>
          <p:cNvSpPr/>
          <p:nvPr/>
        </p:nvSpPr>
        <p:spPr>
          <a:xfrm>
            <a:off x="56761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0" name="object 75"/>
          <p:cNvSpPr/>
          <p:nvPr/>
        </p:nvSpPr>
        <p:spPr>
          <a:xfrm>
            <a:off x="57424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1" name="object 76"/>
          <p:cNvSpPr/>
          <p:nvPr/>
        </p:nvSpPr>
        <p:spPr>
          <a:xfrm>
            <a:off x="58094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2" name="object 77"/>
          <p:cNvSpPr/>
          <p:nvPr/>
        </p:nvSpPr>
        <p:spPr>
          <a:xfrm>
            <a:off x="58757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object 78"/>
          <p:cNvSpPr/>
          <p:nvPr/>
        </p:nvSpPr>
        <p:spPr>
          <a:xfrm>
            <a:off x="59428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object 79"/>
          <p:cNvSpPr/>
          <p:nvPr/>
        </p:nvSpPr>
        <p:spPr>
          <a:xfrm>
            <a:off x="60091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5" name="object 80"/>
          <p:cNvSpPr/>
          <p:nvPr/>
        </p:nvSpPr>
        <p:spPr>
          <a:xfrm>
            <a:off x="60761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6" name="object 81"/>
          <p:cNvSpPr/>
          <p:nvPr/>
        </p:nvSpPr>
        <p:spPr>
          <a:xfrm>
            <a:off x="61424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7" name="object 82"/>
          <p:cNvSpPr/>
          <p:nvPr/>
        </p:nvSpPr>
        <p:spPr>
          <a:xfrm>
            <a:off x="62095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8" name="object 83"/>
          <p:cNvSpPr/>
          <p:nvPr/>
        </p:nvSpPr>
        <p:spPr>
          <a:xfrm>
            <a:off x="627583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9" name="object 84"/>
          <p:cNvSpPr/>
          <p:nvPr/>
        </p:nvSpPr>
        <p:spPr>
          <a:xfrm>
            <a:off x="63428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0" name="object 85"/>
          <p:cNvSpPr/>
          <p:nvPr/>
        </p:nvSpPr>
        <p:spPr>
          <a:xfrm>
            <a:off x="6409182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1" name="object 86"/>
          <p:cNvSpPr/>
          <p:nvPr/>
        </p:nvSpPr>
        <p:spPr>
          <a:xfrm>
            <a:off x="64762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2" name="object 87"/>
          <p:cNvSpPr/>
          <p:nvPr/>
        </p:nvSpPr>
        <p:spPr>
          <a:xfrm>
            <a:off x="65425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3" name="object 88"/>
          <p:cNvSpPr/>
          <p:nvPr/>
        </p:nvSpPr>
        <p:spPr>
          <a:xfrm>
            <a:off x="6609588" y="5886957"/>
            <a:ext cx="38102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4" name="object 89"/>
          <p:cNvSpPr/>
          <p:nvPr/>
        </p:nvSpPr>
        <p:spPr>
          <a:xfrm>
            <a:off x="66758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5" name="object 90"/>
          <p:cNvSpPr/>
          <p:nvPr/>
        </p:nvSpPr>
        <p:spPr>
          <a:xfrm>
            <a:off x="67429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6" name="object 91"/>
          <p:cNvSpPr/>
          <p:nvPr/>
        </p:nvSpPr>
        <p:spPr>
          <a:xfrm>
            <a:off x="68092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7" name="object 92"/>
          <p:cNvSpPr/>
          <p:nvPr/>
        </p:nvSpPr>
        <p:spPr>
          <a:xfrm>
            <a:off x="68762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8" name="object 93"/>
          <p:cNvSpPr/>
          <p:nvPr/>
        </p:nvSpPr>
        <p:spPr>
          <a:xfrm>
            <a:off x="69425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09" name="object 94"/>
          <p:cNvSpPr/>
          <p:nvPr/>
        </p:nvSpPr>
        <p:spPr>
          <a:xfrm>
            <a:off x="70096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0" name="object 95"/>
          <p:cNvSpPr/>
          <p:nvPr/>
        </p:nvSpPr>
        <p:spPr>
          <a:xfrm>
            <a:off x="70759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1" name="object 96"/>
          <p:cNvSpPr/>
          <p:nvPr/>
        </p:nvSpPr>
        <p:spPr>
          <a:xfrm>
            <a:off x="71429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2" name="object 97"/>
          <p:cNvSpPr/>
          <p:nvPr/>
        </p:nvSpPr>
        <p:spPr>
          <a:xfrm>
            <a:off x="72092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3" name="object 98"/>
          <p:cNvSpPr/>
          <p:nvPr/>
        </p:nvSpPr>
        <p:spPr>
          <a:xfrm>
            <a:off x="72763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4" name="object 99"/>
          <p:cNvSpPr/>
          <p:nvPr/>
        </p:nvSpPr>
        <p:spPr>
          <a:xfrm>
            <a:off x="73426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object 100"/>
          <p:cNvSpPr/>
          <p:nvPr/>
        </p:nvSpPr>
        <p:spPr>
          <a:xfrm>
            <a:off x="74096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object 101"/>
          <p:cNvSpPr/>
          <p:nvPr/>
        </p:nvSpPr>
        <p:spPr>
          <a:xfrm>
            <a:off x="74759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object 102"/>
          <p:cNvSpPr/>
          <p:nvPr/>
        </p:nvSpPr>
        <p:spPr>
          <a:xfrm>
            <a:off x="75430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8" name="object 103"/>
          <p:cNvSpPr/>
          <p:nvPr/>
        </p:nvSpPr>
        <p:spPr>
          <a:xfrm>
            <a:off x="76093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19" name="object 104"/>
          <p:cNvSpPr/>
          <p:nvPr/>
        </p:nvSpPr>
        <p:spPr>
          <a:xfrm>
            <a:off x="76763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0" name="object 105"/>
          <p:cNvSpPr/>
          <p:nvPr/>
        </p:nvSpPr>
        <p:spPr>
          <a:xfrm>
            <a:off x="77426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1" name="object 106"/>
          <p:cNvSpPr/>
          <p:nvPr/>
        </p:nvSpPr>
        <p:spPr>
          <a:xfrm>
            <a:off x="78097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2" name="object 107"/>
          <p:cNvSpPr/>
          <p:nvPr/>
        </p:nvSpPr>
        <p:spPr>
          <a:xfrm>
            <a:off x="78760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3" name="object 108"/>
          <p:cNvSpPr/>
          <p:nvPr/>
        </p:nvSpPr>
        <p:spPr>
          <a:xfrm>
            <a:off x="79430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object 109"/>
          <p:cNvSpPr/>
          <p:nvPr/>
        </p:nvSpPr>
        <p:spPr>
          <a:xfrm>
            <a:off x="80093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5" name="object 110"/>
          <p:cNvSpPr/>
          <p:nvPr/>
        </p:nvSpPr>
        <p:spPr>
          <a:xfrm>
            <a:off x="80764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6" name="object 111"/>
          <p:cNvSpPr/>
          <p:nvPr/>
        </p:nvSpPr>
        <p:spPr>
          <a:xfrm>
            <a:off x="81427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object 112"/>
          <p:cNvSpPr/>
          <p:nvPr/>
        </p:nvSpPr>
        <p:spPr>
          <a:xfrm>
            <a:off x="82097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object 113"/>
          <p:cNvSpPr/>
          <p:nvPr/>
        </p:nvSpPr>
        <p:spPr>
          <a:xfrm>
            <a:off x="82760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29" name="object 114"/>
          <p:cNvSpPr/>
          <p:nvPr/>
        </p:nvSpPr>
        <p:spPr>
          <a:xfrm>
            <a:off x="83431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object 115"/>
          <p:cNvSpPr/>
          <p:nvPr/>
        </p:nvSpPr>
        <p:spPr>
          <a:xfrm>
            <a:off x="84094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1" name="object 116"/>
          <p:cNvSpPr/>
          <p:nvPr/>
        </p:nvSpPr>
        <p:spPr>
          <a:xfrm>
            <a:off x="84764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2" name="object 117"/>
          <p:cNvSpPr/>
          <p:nvPr/>
        </p:nvSpPr>
        <p:spPr>
          <a:xfrm>
            <a:off x="85427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3" name="object 118"/>
          <p:cNvSpPr/>
          <p:nvPr/>
        </p:nvSpPr>
        <p:spPr>
          <a:xfrm>
            <a:off x="860983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4" name="object 119"/>
          <p:cNvSpPr/>
          <p:nvPr/>
        </p:nvSpPr>
        <p:spPr>
          <a:xfrm>
            <a:off x="867613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5" name="object 120"/>
          <p:cNvSpPr/>
          <p:nvPr/>
        </p:nvSpPr>
        <p:spPr>
          <a:xfrm>
            <a:off x="8743188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6" name="object 121"/>
          <p:cNvSpPr/>
          <p:nvPr/>
        </p:nvSpPr>
        <p:spPr>
          <a:xfrm>
            <a:off x="8809480" y="5886957"/>
            <a:ext cx="3810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7" name="object 122"/>
          <p:cNvSpPr/>
          <p:nvPr/>
        </p:nvSpPr>
        <p:spPr>
          <a:xfrm>
            <a:off x="8876538" y="5886957"/>
            <a:ext cx="26671" cy="12701"/>
          </a:xfrm>
          <a:prstGeom prst="rect">
            <a:avLst/>
          </a:prstGeom>
          <a:solidFill>
            <a:srgbClr val="006591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object 123"/>
          <p:cNvSpPr txBox="1"/>
          <p:nvPr/>
        </p:nvSpPr>
        <p:spPr>
          <a:xfrm>
            <a:off x="5540754" y="2189988"/>
            <a:ext cx="217805" cy="24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>
                <a:solidFill>
                  <a:srgbClr val="585858"/>
                </a:solidFill>
              </a:defRPr>
            </a:lvl1pPr>
          </a:lstStyle>
          <a:p>
            <a:pPr/>
            <a:r>
              <a:t>vs</a:t>
            </a:r>
          </a:p>
        </p:txBody>
      </p:sp>
      <p:sp>
        <p:nvSpPr>
          <p:cNvPr id="339" name="object 124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object 2"/>
          <p:cNvSpPr txBox="1"/>
          <p:nvPr>
            <p:ph type="title"/>
          </p:nvPr>
        </p:nvSpPr>
        <p:spPr>
          <a:xfrm>
            <a:off x="737108" y="33174"/>
            <a:ext cx="7873901" cy="1227555"/>
          </a:xfrm>
          <a:prstGeom prst="rect">
            <a:avLst/>
          </a:prstGeom>
        </p:spPr>
        <p:txBody>
          <a:bodyPr/>
          <a:lstStyle>
            <a:lvl1pPr indent="7112" defTabSz="512063">
              <a:defRPr b="0" spc="-164" sz="4592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 Use Cases</a:t>
            </a:r>
          </a:p>
        </p:txBody>
      </p:sp>
      <p:sp>
        <p:nvSpPr>
          <p:cNvPr id="342" name="object 3"/>
          <p:cNvSpPr/>
          <p:nvPr/>
        </p:nvSpPr>
        <p:spPr>
          <a:xfrm>
            <a:off x="2430778" y="1562506"/>
            <a:ext cx="4943095" cy="463102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3" name="object 4"/>
          <p:cNvSpPr txBox="1"/>
          <p:nvPr/>
        </p:nvSpPr>
        <p:spPr>
          <a:xfrm>
            <a:off x="3318755" y="4940806"/>
            <a:ext cx="922020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5109">
              <a:spcBef>
                <a:spcPts val="100"/>
              </a:spcBef>
              <a:defRPr spc="-15"/>
            </a:pPr>
            <a:r>
              <a:t>Data  </a:t>
            </a:r>
            <a:r>
              <a:rPr spc="-5"/>
              <a:t>Dis</a:t>
            </a:r>
            <a:r>
              <a:rPr spc="-20"/>
              <a:t>c</a:t>
            </a:r>
            <a:r>
              <a:rPr spc="-10"/>
              <a:t>o</a:t>
            </a:r>
            <a:r>
              <a:t>v</a:t>
            </a:r>
            <a:r>
              <a:rPr spc="0"/>
              <a:t>e</a:t>
            </a:r>
            <a:r>
              <a:rPr spc="15"/>
              <a:t>r</a:t>
            </a:r>
            <a:r>
              <a:rPr spc="0"/>
              <a:t>y</a:t>
            </a:r>
          </a:p>
        </p:txBody>
      </p:sp>
      <p:sp>
        <p:nvSpPr>
          <p:cNvPr id="344" name="object 5"/>
          <p:cNvSpPr/>
          <p:nvPr/>
        </p:nvSpPr>
        <p:spPr>
          <a:xfrm>
            <a:off x="3515867" y="4235196"/>
            <a:ext cx="582931" cy="58216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5" name="object 6"/>
          <p:cNvSpPr/>
          <p:nvPr/>
        </p:nvSpPr>
        <p:spPr>
          <a:xfrm>
            <a:off x="4613147" y="2801110"/>
            <a:ext cx="582931" cy="58217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6" name="object 7"/>
          <p:cNvSpPr/>
          <p:nvPr/>
        </p:nvSpPr>
        <p:spPr>
          <a:xfrm>
            <a:off x="5776721" y="4235196"/>
            <a:ext cx="578359" cy="582169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7" name="object 8"/>
          <p:cNvSpPr txBox="1"/>
          <p:nvPr/>
        </p:nvSpPr>
        <p:spPr>
          <a:xfrm>
            <a:off x="5597897" y="4940806"/>
            <a:ext cx="937261" cy="53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8580">
              <a:spcBef>
                <a:spcPts val="100"/>
              </a:spcBef>
              <a:defRPr spc="-5"/>
            </a:pPr>
            <a:r>
              <a:t>Business  </a:t>
            </a:r>
            <a:r>
              <a:rPr spc="-30"/>
              <a:t>R</a:t>
            </a:r>
            <a:r>
              <a:t>e</a:t>
            </a:r>
            <a:r>
              <a:rPr spc="0"/>
              <a:t>p</a:t>
            </a:r>
            <a:r>
              <a:t>o</a:t>
            </a:r>
            <a:r>
              <a:rPr spc="0"/>
              <a:t>r</a:t>
            </a:r>
            <a:r>
              <a:t>t</a:t>
            </a:r>
            <a:r>
              <a:rPr spc="0"/>
              <a:t>ing</a:t>
            </a:r>
          </a:p>
        </p:txBody>
      </p:sp>
      <p:sp>
        <p:nvSpPr>
          <p:cNvPr id="348" name="object 9"/>
          <p:cNvSpPr txBox="1"/>
          <p:nvPr/>
        </p:nvSpPr>
        <p:spPr>
          <a:xfrm>
            <a:off x="4401542" y="2132845"/>
            <a:ext cx="1096646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93344">
              <a:spcBef>
                <a:spcPts val="100"/>
              </a:spcBef>
              <a:defRPr spc="-10"/>
            </a:pPr>
            <a:r>
              <a:t>Real </a:t>
            </a:r>
            <a:r>
              <a:rPr spc="0"/>
              <a:t>Time  I</a:t>
            </a:r>
            <a:r>
              <a:rPr spc="-20"/>
              <a:t>n</a:t>
            </a:r>
            <a:r>
              <a:rPr spc="-25"/>
              <a:t>t</a:t>
            </a:r>
            <a:r>
              <a:rPr spc="-5"/>
              <a:t>e</a:t>
            </a:r>
            <a:r>
              <a:rPr spc="0"/>
              <a:t>lli</a:t>
            </a:r>
            <a:r>
              <a:rPr spc="-25"/>
              <a:t>g</a:t>
            </a:r>
            <a:r>
              <a:rPr spc="0"/>
              <a:t>ence</a:t>
            </a:r>
          </a:p>
        </p:txBody>
      </p:sp>
      <p:sp>
        <p:nvSpPr>
          <p:cNvPr id="349" name="object 10"/>
          <p:cNvSpPr/>
          <p:nvPr/>
        </p:nvSpPr>
        <p:spPr>
          <a:xfrm>
            <a:off x="7904988" y="5228082"/>
            <a:ext cx="578359" cy="582931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0" name="object 11"/>
          <p:cNvSpPr txBox="1"/>
          <p:nvPr/>
        </p:nvSpPr>
        <p:spPr>
          <a:xfrm>
            <a:off x="7600442" y="4581144"/>
            <a:ext cx="1178561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19" marR="5080" indent="-33020">
              <a:spcBef>
                <a:spcPts val="100"/>
              </a:spcBef>
              <a:defRPr spc="-15">
                <a:solidFill>
                  <a:srgbClr val="E46C0A"/>
                </a:solidFill>
              </a:defRPr>
            </a:pPr>
            <a:r>
              <a:t>Data</a:t>
            </a:r>
            <a:r>
              <a:rPr spc="-80"/>
              <a:t> </a:t>
            </a:r>
            <a:r>
              <a:rPr spc="0"/>
              <a:t>Quality  </a:t>
            </a:r>
            <a:r>
              <a:rPr spc="-5"/>
              <a:t>Self</a:t>
            </a:r>
            <a:r>
              <a:rPr spc="-25"/>
              <a:t> </a:t>
            </a:r>
            <a:r>
              <a:rPr spc="-5"/>
              <a:t>Service</a:t>
            </a:r>
          </a:p>
        </p:txBody>
      </p:sp>
      <p:sp>
        <p:nvSpPr>
          <p:cNvPr id="351" name="object 12"/>
          <p:cNvSpPr txBox="1"/>
          <p:nvPr/>
        </p:nvSpPr>
        <p:spPr>
          <a:xfrm>
            <a:off x="7701785" y="5873623"/>
            <a:ext cx="92075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Business</a:t>
            </a:r>
            <a:r>
              <a:rPr spc="-60"/>
              <a:t> </a:t>
            </a:r>
            <a:r>
              <a:t>Users</a:t>
            </a:r>
          </a:p>
        </p:txBody>
      </p:sp>
      <p:sp>
        <p:nvSpPr>
          <p:cNvPr id="352" name="object 13"/>
          <p:cNvSpPr txBox="1"/>
          <p:nvPr/>
        </p:nvSpPr>
        <p:spPr>
          <a:xfrm>
            <a:off x="7460991" y="2730370"/>
            <a:ext cx="1402340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Intelligent</a:t>
            </a:r>
            <a:r>
              <a:rPr spc="-30"/>
              <a:t> </a:t>
            </a:r>
            <a:r>
              <a:t>Agents</a:t>
            </a:r>
          </a:p>
        </p:txBody>
      </p:sp>
      <p:sp>
        <p:nvSpPr>
          <p:cNvPr id="353" name="object 14"/>
          <p:cNvSpPr/>
          <p:nvPr/>
        </p:nvSpPr>
        <p:spPr>
          <a:xfrm>
            <a:off x="6637018" y="2123694"/>
            <a:ext cx="582931" cy="58216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4" name="object 15"/>
          <p:cNvSpPr/>
          <p:nvPr/>
        </p:nvSpPr>
        <p:spPr>
          <a:xfrm>
            <a:off x="7701533" y="2123694"/>
            <a:ext cx="578359" cy="58216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5" name="object 16"/>
          <p:cNvSpPr txBox="1"/>
          <p:nvPr/>
        </p:nvSpPr>
        <p:spPr>
          <a:xfrm>
            <a:off x="6467640" y="2730371"/>
            <a:ext cx="82419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Consumers</a:t>
            </a:r>
          </a:p>
        </p:txBody>
      </p:sp>
      <p:sp>
        <p:nvSpPr>
          <p:cNvPr id="356" name="object 17"/>
          <p:cNvSpPr txBox="1"/>
          <p:nvPr/>
        </p:nvSpPr>
        <p:spPr>
          <a:xfrm>
            <a:off x="6920735" y="1397508"/>
            <a:ext cx="1169671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19379" marR="5080" indent="-107314">
              <a:spcBef>
                <a:spcPts val="100"/>
              </a:spcBef>
              <a:defRPr spc="-5">
                <a:solidFill>
                  <a:srgbClr val="E46C0A"/>
                </a:solidFill>
              </a:defRPr>
            </a:pPr>
            <a:r>
              <a:t>Low</a:t>
            </a:r>
            <a:r>
              <a:rPr spc="-69"/>
              <a:t> </a:t>
            </a:r>
            <a:r>
              <a:rPr spc="-10"/>
              <a:t>Latency  Reliability</a:t>
            </a:r>
          </a:p>
        </p:txBody>
      </p:sp>
      <p:sp>
        <p:nvSpPr>
          <p:cNvPr id="357" name="object 18"/>
          <p:cNvSpPr/>
          <p:nvPr/>
        </p:nvSpPr>
        <p:spPr>
          <a:xfrm>
            <a:off x="1275588" y="5228082"/>
            <a:ext cx="582931" cy="582931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8" name="object 19"/>
          <p:cNvSpPr txBox="1"/>
          <p:nvPr/>
        </p:nvSpPr>
        <p:spPr>
          <a:xfrm>
            <a:off x="953507" y="4581144"/>
            <a:ext cx="1222376" cy="533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56540">
              <a:spcBef>
                <a:spcPts val="100"/>
              </a:spcBef>
              <a:defRPr spc="-15">
                <a:solidFill>
                  <a:srgbClr val="E46C0A"/>
                </a:solidFill>
              </a:defRPr>
            </a:pPr>
            <a:r>
              <a:t>Volume  </a:t>
            </a:r>
            <a:r>
              <a:rPr spc="-40"/>
              <a:t>P</a:t>
            </a:r>
            <a:r>
              <a:rPr spc="-5"/>
              <a:t>e</a:t>
            </a:r>
            <a:r>
              <a:rPr spc="0"/>
              <a:t>r</a:t>
            </a:r>
            <a:r>
              <a:rPr spc="-34"/>
              <a:t>f</a:t>
            </a:r>
            <a:r>
              <a:rPr spc="-5"/>
              <a:t>o</a:t>
            </a:r>
            <a:r>
              <a:rPr spc="0"/>
              <a:t>rmance</a:t>
            </a:r>
          </a:p>
        </p:txBody>
      </p:sp>
      <p:sp>
        <p:nvSpPr>
          <p:cNvPr id="359" name="object 21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object 20"/>
          <p:cNvSpPr txBox="1"/>
          <p:nvPr/>
        </p:nvSpPr>
        <p:spPr>
          <a:xfrm>
            <a:off x="1077722" y="5873623"/>
            <a:ext cx="11696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2884" marR="5080" indent="-210819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 </a:t>
            </a:r>
            <a:r>
              <a:rPr spc="-9"/>
              <a:t>Scientists/  </a:t>
            </a:r>
            <a:r>
              <a:t>Analysts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object 2"/>
          <p:cNvSpPr txBox="1"/>
          <p:nvPr>
            <p:ph type="title"/>
          </p:nvPr>
        </p:nvSpPr>
        <p:spPr>
          <a:xfrm>
            <a:off x="737107" y="42402"/>
            <a:ext cx="8754872" cy="1457891"/>
          </a:xfrm>
          <a:prstGeom prst="rect">
            <a:avLst/>
          </a:prstGeom>
        </p:spPr>
        <p:txBody>
          <a:bodyPr/>
          <a:lstStyle>
            <a:lvl1pPr indent="7620" defTabSz="548640">
              <a:defRPr b="0" spc="-175" sz="4920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Big Data Analytics Reference Architectures</a:t>
            </a:r>
          </a:p>
        </p:txBody>
      </p:sp>
      <p:grpSp>
        <p:nvGrpSpPr>
          <p:cNvPr id="365" name="object 3"/>
          <p:cNvGrpSpPr/>
          <p:nvPr/>
        </p:nvGrpSpPr>
        <p:grpSpPr>
          <a:xfrm>
            <a:off x="4755641" y="2087117"/>
            <a:ext cx="717805" cy="484633"/>
            <a:chOff x="0" y="0"/>
            <a:chExt cx="717804" cy="484632"/>
          </a:xfrm>
        </p:grpSpPr>
        <p:sp>
          <p:nvSpPr>
            <p:cNvPr id="363" name="Rectangle"/>
            <p:cNvSpPr/>
            <p:nvPr/>
          </p:nvSpPr>
          <p:spPr>
            <a:xfrm>
              <a:off x="0" y="121158"/>
              <a:ext cx="475489" cy="242317"/>
            </a:xfrm>
            <a:prstGeom prst="rect">
              <a:avLst/>
            </a:prstGeom>
            <a:solidFill>
              <a:srgbClr val="2C97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64" name="Triangle"/>
            <p:cNvSpPr/>
            <p:nvPr/>
          </p:nvSpPr>
          <p:spPr>
            <a:xfrm>
              <a:off x="475488" y="0"/>
              <a:ext cx="242317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0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10800"/>
                  </a:lnTo>
                  <a:close/>
                </a:path>
              </a:pathLst>
            </a:custGeom>
            <a:solidFill>
              <a:srgbClr val="2C97D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66" name="object 4"/>
          <p:cNvSpPr txBox="1"/>
          <p:nvPr/>
        </p:nvSpPr>
        <p:spPr>
          <a:xfrm>
            <a:off x="990600" y="2057399"/>
            <a:ext cx="3581400" cy="301031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08585">
              <a:spcBef>
                <a:spcPts val="200"/>
              </a:spcBef>
              <a:defRPr spc="-15" sz="2400">
                <a:solidFill>
                  <a:srgbClr val="FFFFFF"/>
                </a:solidFill>
              </a:defRPr>
            </a:pPr>
            <a:r>
              <a:t>Architecture</a:t>
            </a:r>
            <a:r>
              <a:rPr spc="-10"/>
              <a:t> </a:t>
            </a:r>
            <a:r>
              <a:t>Drivers:</a:t>
            </a:r>
          </a:p>
        </p:txBody>
      </p:sp>
      <p:sp>
        <p:nvSpPr>
          <p:cNvPr id="367" name="object 8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8" name="object 5"/>
          <p:cNvSpPr txBox="1"/>
          <p:nvPr/>
        </p:nvSpPr>
        <p:spPr>
          <a:xfrm>
            <a:off x="5638800" y="2067305"/>
            <a:ext cx="3581400" cy="301030"/>
          </a:xfrm>
          <a:prstGeom prst="rect">
            <a:avLst/>
          </a:prstGeom>
          <a:solidFill>
            <a:srgbClr val="E87E0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92075">
              <a:spcBef>
                <a:spcPts val="200"/>
              </a:spcBef>
              <a:defRPr spc="-20" sz="2400">
                <a:solidFill>
                  <a:srgbClr val="FFFFFF"/>
                </a:solidFill>
              </a:defRPr>
            </a:pPr>
            <a:r>
              <a:t>Reference</a:t>
            </a:r>
            <a:r>
              <a:rPr spc="0"/>
              <a:t> </a:t>
            </a:r>
            <a:r>
              <a:rPr spc="-10"/>
              <a:t>Architectures:</a:t>
            </a:r>
          </a:p>
        </p:txBody>
      </p:sp>
      <p:sp>
        <p:nvSpPr>
          <p:cNvPr id="369" name="object 6"/>
          <p:cNvSpPr txBox="1"/>
          <p:nvPr/>
        </p:nvSpPr>
        <p:spPr>
          <a:xfrm>
            <a:off x="990600" y="2599182"/>
            <a:ext cx="3581400" cy="35052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60069" indent="-228600">
              <a:spcBef>
                <a:spcPts val="3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25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Volume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Sources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Throughput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Latency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4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Extensibility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4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9"/>
              <a:t> Quality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Reliability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Security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4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Self-Service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Cost</a:t>
            </a:r>
          </a:p>
        </p:txBody>
      </p:sp>
      <p:sp>
        <p:nvSpPr>
          <p:cNvPr id="370" name="object 7"/>
          <p:cNvSpPr txBox="1"/>
          <p:nvPr/>
        </p:nvSpPr>
        <p:spPr>
          <a:xfrm>
            <a:off x="5638800" y="2590800"/>
            <a:ext cx="3581400" cy="1016001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560069" indent="-228600">
              <a:spcBef>
                <a:spcPts val="3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Extended</a:t>
            </a:r>
            <a:r>
              <a:rPr spc="15"/>
              <a:t> </a:t>
            </a:r>
            <a:r>
              <a:rPr spc="-15"/>
              <a:t>Relational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9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Non-Relational</a:t>
            </a:r>
          </a:p>
          <a:p>
            <a:pPr marL="560069" indent="-228600">
              <a:spcBef>
                <a:spcPts val="400"/>
              </a:spcBef>
              <a:buClr>
                <a:srgbClr val="3F3F3F"/>
              </a:buClr>
              <a:buSzPct val="100000"/>
              <a:buFont typeface="Calibri"/>
              <a:buChar char="▪"/>
              <a:tabLst>
                <a:tab pos="558800" algn="l"/>
                <a:tab pos="558800" algn="l"/>
              </a:tabLst>
              <a:defRPr spc="-4" sz="2000">
                <a:solidFill>
                  <a:srgbClr val="252525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Hybrid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object 2"/>
          <p:cNvSpPr txBox="1"/>
          <p:nvPr>
            <p:ph type="title"/>
          </p:nvPr>
        </p:nvSpPr>
        <p:spPr>
          <a:xfrm>
            <a:off x="737107" y="100693"/>
            <a:ext cx="8450850" cy="1160036"/>
          </a:xfrm>
          <a:prstGeom prst="rect">
            <a:avLst/>
          </a:prstGeom>
        </p:spPr>
        <p:txBody>
          <a:bodyPr/>
          <a:lstStyle>
            <a:lvl1pPr indent="6730" defTabSz="484631">
              <a:defRPr b="0" spc="-155" sz="4346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Relational Reference Architecture</a:t>
            </a:r>
          </a:p>
        </p:txBody>
      </p:sp>
      <p:grpSp>
        <p:nvGrpSpPr>
          <p:cNvPr id="375" name="object 3"/>
          <p:cNvGrpSpPr/>
          <p:nvPr/>
        </p:nvGrpSpPr>
        <p:grpSpPr>
          <a:xfrm>
            <a:off x="7543038" y="1721356"/>
            <a:ext cx="1450087" cy="4833367"/>
            <a:chOff x="0" y="0"/>
            <a:chExt cx="1450086" cy="4833366"/>
          </a:xfrm>
        </p:grpSpPr>
        <p:sp>
          <p:nvSpPr>
            <p:cNvPr id="373" name="Shape"/>
            <p:cNvSpPr/>
            <p:nvPr/>
          </p:nvSpPr>
          <p:spPr>
            <a:xfrm>
              <a:off x="0" y="0"/>
              <a:ext cx="1450087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79" y="21600"/>
                  </a:lnTo>
                  <a:lnTo>
                    <a:pt x="79" y="44"/>
                  </a:lnTo>
                  <a:lnTo>
                    <a:pt x="148" y="24"/>
                  </a:lnTo>
                  <a:lnTo>
                    <a:pt x="148" y="44"/>
                  </a:lnTo>
                  <a:lnTo>
                    <a:pt x="21452" y="44"/>
                  </a:lnTo>
                  <a:lnTo>
                    <a:pt x="21452" y="24"/>
                  </a:lnTo>
                  <a:lnTo>
                    <a:pt x="21521" y="44"/>
                  </a:lnTo>
                  <a:lnTo>
                    <a:pt x="21521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4" name="Shape"/>
            <p:cNvSpPr/>
            <p:nvPr/>
          </p:nvSpPr>
          <p:spPr>
            <a:xfrm>
              <a:off x="5333" y="5334"/>
              <a:ext cx="1439419" cy="482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0"/>
                  </a:moveTo>
                  <a:lnTo>
                    <a:pt x="69" y="0"/>
                  </a:lnTo>
                  <a:lnTo>
                    <a:pt x="0" y="20"/>
                  </a:lnTo>
                  <a:lnTo>
                    <a:pt x="69" y="20"/>
                  </a:lnTo>
                  <a:close/>
                  <a:moveTo>
                    <a:pt x="69" y="21556"/>
                  </a:moveTo>
                  <a:lnTo>
                    <a:pt x="69" y="20"/>
                  </a:lnTo>
                  <a:lnTo>
                    <a:pt x="0" y="20"/>
                  </a:lnTo>
                  <a:lnTo>
                    <a:pt x="0" y="21556"/>
                  </a:lnTo>
                  <a:lnTo>
                    <a:pt x="69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6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378" name="object 4"/>
          <p:cNvGrpSpPr/>
          <p:nvPr/>
        </p:nvGrpSpPr>
        <p:grpSpPr>
          <a:xfrm>
            <a:off x="5918453" y="1723643"/>
            <a:ext cx="1449326" cy="4833368"/>
            <a:chOff x="0" y="0"/>
            <a:chExt cx="1449325" cy="4833366"/>
          </a:xfrm>
        </p:grpSpPr>
        <p:sp>
          <p:nvSpPr>
            <p:cNvPr id="376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36" y="20"/>
                  </a:lnTo>
                  <a:lnTo>
                    <a:pt x="136" y="44"/>
                  </a:lnTo>
                  <a:lnTo>
                    <a:pt x="21452" y="44"/>
                  </a:lnTo>
                  <a:lnTo>
                    <a:pt x="21452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77" name="Shape"/>
            <p:cNvSpPr/>
            <p:nvPr/>
          </p:nvSpPr>
          <p:spPr>
            <a:xfrm>
              <a:off x="4572" y="4572"/>
              <a:ext cx="1440182" cy="482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4"/>
                  </a:moveTo>
                  <a:lnTo>
                    <a:pt x="69" y="0"/>
                  </a:lnTo>
                  <a:lnTo>
                    <a:pt x="0" y="24"/>
                  </a:lnTo>
                  <a:lnTo>
                    <a:pt x="69" y="24"/>
                  </a:lnTo>
                  <a:close/>
                  <a:moveTo>
                    <a:pt x="69" y="21556"/>
                  </a:moveTo>
                  <a:lnTo>
                    <a:pt x="69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69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69" y="21576"/>
                  </a:lnTo>
                  <a:lnTo>
                    <a:pt x="69" y="21600"/>
                  </a:lnTo>
                  <a:lnTo>
                    <a:pt x="21520" y="21600"/>
                  </a:lnTo>
                  <a:lnTo>
                    <a:pt x="21520" y="21576"/>
                  </a:lnTo>
                  <a:lnTo>
                    <a:pt x="21600" y="21556"/>
                  </a:lnTo>
                  <a:close/>
                  <a:moveTo>
                    <a:pt x="69" y="21600"/>
                  </a:moveTo>
                  <a:lnTo>
                    <a:pt x="69" y="21576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4"/>
                  </a:moveTo>
                  <a:lnTo>
                    <a:pt x="21520" y="0"/>
                  </a:lnTo>
                  <a:lnTo>
                    <a:pt x="21520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20" y="24"/>
                  </a:lnTo>
                  <a:lnTo>
                    <a:pt x="21520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20" y="21576"/>
                  </a:lnTo>
                  <a:lnTo>
                    <a:pt x="2152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79" name="object 5"/>
          <p:cNvSpPr/>
          <p:nvPr/>
        </p:nvSpPr>
        <p:spPr>
          <a:xfrm>
            <a:off x="7721344" y="5469635"/>
            <a:ext cx="1079757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0" name="object 6"/>
          <p:cNvSpPr txBox="1"/>
          <p:nvPr/>
        </p:nvSpPr>
        <p:spPr>
          <a:xfrm>
            <a:off x="7769665" y="5977128"/>
            <a:ext cx="107975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Web</a:t>
            </a:r>
            <a:r>
              <a:rPr spc="-45"/>
              <a:t> </a:t>
            </a:r>
            <a:r>
              <a:t>Services</a:t>
            </a:r>
          </a:p>
        </p:txBody>
      </p:sp>
      <p:sp>
        <p:nvSpPr>
          <p:cNvPr id="381" name="object 7"/>
          <p:cNvSpPr/>
          <p:nvPr/>
        </p:nvSpPr>
        <p:spPr>
          <a:xfrm>
            <a:off x="7722106" y="4389120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2" name="object 8"/>
          <p:cNvSpPr txBox="1"/>
          <p:nvPr/>
        </p:nvSpPr>
        <p:spPr>
          <a:xfrm>
            <a:off x="8015727" y="4818253"/>
            <a:ext cx="58763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2384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Mobile  </a:t>
            </a:r>
            <a:r>
              <a:rPr spc="-4"/>
              <a:t>Devices</a:t>
            </a:r>
          </a:p>
        </p:txBody>
      </p:sp>
      <p:sp>
        <p:nvSpPr>
          <p:cNvPr id="383" name="object 9"/>
          <p:cNvSpPr/>
          <p:nvPr/>
        </p:nvSpPr>
        <p:spPr>
          <a:xfrm>
            <a:off x="7726680" y="3310128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07"/>
                </a:lnTo>
                <a:lnTo>
                  <a:pt x="21350" y="283"/>
                </a:lnTo>
                <a:lnTo>
                  <a:pt x="21079" y="70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4" name="object 10"/>
          <p:cNvSpPr txBox="1"/>
          <p:nvPr/>
        </p:nvSpPr>
        <p:spPr>
          <a:xfrm>
            <a:off x="7998972" y="3738498"/>
            <a:ext cx="62114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98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Native  </a:t>
            </a:r>
            <a:r>
              <a:rPr spc="-9"/>
              <a:t>Desktop</a:t>
            </a:r>
          </a:p>
        </p:txBody>
      </p:sp>
      <p:sp>
        <p:nvSpPr>
          <p:cNvPr id="385" name="object 11"/>
          <p:cNvSpPr/>
          <p:nvPr/>
        </p:nvSpPr>
        <p:spPr>
          <a:xfrm>
            <a:off x="7722868" y="2229611"/>
            <a:ext cx="1079756" cy="90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6" name="object 12"/>
          <p:cNvSpPr txBox="1"/>
          <p:nvPr/>
        </p:nvSpPr>
        <p:spPr>
          <a:xfrm>
            <a:off x="7974580" y="2657982"/>
            <a:ext cx="66992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460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Web  Browsers</a:t>
            </a:r>
          </a:p>
        </p:txBody>
      </p:sp>
      <p:sp>
        <p:nvSpPr>
          <p:cNvPr id="387" name="object 13"/>
          <p:cNvSpPr/>
          <p:nvPr/>
        </p:nvSpPr>
        <p:spPr>
          <a:xfrm>
            <a:off x="6108953" y="4389882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2" y="290"/>
                </a:lnTo>
                <a:lnTo>
                  <a:pt x="21086" y="77"/>
                </a:lnTo>
                <a:lnTo>
                  <a:pt x="20762" y="0"/>
                </a:lnTo>
                <a:lnTo>
                  <a:pt x="854" y="0"/>
                </a:lnTo>
                <a:lnTo>
                  <a:pt x="521" y="77"/>
                </a:lnTo>
                <a:lnTo>
                  <a:pt x="250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50" y="21310"/>
                </a:lnTo>
                <a:lnTo>
                  <a:pt x="521" y="21523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3"/>
                </a:lnTo>
                <a:lnTo>
                  <a:pt x="21352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8" name="object 14"/>
          <p:cNvSpPr txBox="1"/>
          <p:nvPr/>
        </p:nvSpPr>
        <p:spPr>
          <a:xfrm>
            <a:off x="6331710" y="4818253"/>
            <a:ext cx="76022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2384" marR="5080" indent="-20318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Advanced  Analytics</a:t>
            </a:r>
          </a:p>
        </p:txBody>
      </p:sp>
      <p:sp>
        <p:nvSpPr>
          <p:cNvPr id="389" name="object 15"/>
          <p:cNvSpPr/>
          <p:nvPr/>
        </p:nvSpPr>
        <p:spPr>
          <a:xfrm>
            <a:off x="6100571" y="3309365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5" y="617"/>
                </a:lnTo>
                <a:lnTo>
                  <a:pt x="21358" y="297"/>
                </a:lnTo>
                <a:lnTo>
                  <a:pt x="21092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77"/>
                </a:lnTo>
                <a:lnTo>
                  <a:pt x="65" y="20976"/>
                </a:lnTo>
                <a:lnTo>
                  <a:pt x="242" y="21301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92" y="21520"/>
                </a:lnTo>
                <a:lnTo>
                  <a:pt x="21358" y="21301"/>
                </a:lnTo>
                <a:lnTo>
                  <a:pt x="21535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0" name="object 16"/>
          <p:cNvSpPr txBox="1"/>
          <p:nvPr/>
        </p:nvSpPr>
        <p:spPr>
          <a:xfrm>
            <a:off x="6252464" y="3856609"/>
            <a:ext cx="843281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OLAP</a:t>
            </a:r>
            <a:r>
              <a:rPr spc="-55"/>
              <a:t> </a:t>
            </a:r>
            <a:r>
              <a:rPr spc="-9"/>
              <a:t>Cubes</a:t>
            </a:r>
          </a:p>
        </p:txBody>
      </p:sp>
      <p:sp>
        <p:nvSpPr>
          <p:cNvPr id="391" name="object 17"/>
          <p:cNvSpPr/>
          <p:nvPr/>
        </p:nvSpPr>
        <p:spPr>
          <a:xfrm>
            <a:off x="6107429" y="2229611"/>
            <a:ext cx="1079756" cy="90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object 18"/>
          <p:cNvSpPr txBox="1"/>
          <p:nvPr/>
        </p:nvSpPr>
        <p:spPr>
          <a:xfrm>
            <a:off x="6329422" y="2657982"/>
            <a:ext cx="743333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5588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Query &amp;  Reporting</a:t>
            </a:r>
          </a:p>
        </p:txBody>
      </p:sp>
      <p:sp>
        <p:nvSpPr>
          <p:cNvPr id="393" name="object 19"/>
          <p:cNvSpPr/>
          <p:nvPr/>
        </p:nvSpPr>
        <p:spPr>
          <a:xfrm>
            <a:off x="4492752" y="4392167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6" y="80"/>
                </a:lnTo>
                <a:lnTo>
                  <a:pt x="20762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62" y="21600"/>
                </a:lnTo>
                <a:lnTo>
                  <a:pt x="21086" y="21520"/>
                </a:lnTo>
                <a:lnTo>
                  <a:pt x="21352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4" name="object 20"/>
          <p:cNvSpPr txBox="1"/>
          <p:nvPr/>
        </p:nvSpPr>
        <p:spPr>
          <a:xfrm>
            <a:off x="4657597" y="4820538"/>
            <a:ext cx="917702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620" marR="5080" indent="4444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Operational  Data</a:t>
            </a:r>
            <a:r>
              <a:rPr spc="-39"/>
              <a:t> </a:t>
            </a:r>
            <a:r>
              <a:rPr spc="-9"/>
              <a:t>Stores</a:t>
            </a:r>
          </a:p>
        </p:txBody>
      </p:sp>
      <p:sp>
        <p:nvSpPr>
          <p:cNvPr id="395" name="object 21"/>
          <p:cNvSpPr/>
          <p:nvPr/>
        </p:nvSpPr>
        <p:spPr>
          <a:xfrm>
            <a:off x="4484370" y="3311652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5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95"/>
                </a:lnTo>
                <a:lnTo>
                  <a:pt x="65" y="20983"/>
                </a:lnTo>
                <a:lnTo>
                  <a:pt x="242" y="21303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85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6" name="object 22"/>
          <p:cNvSpPr txBox="1"/>
          <p:nvPr/>
        </p:nvSpPr>
        <p:spPr>
          <a:xfrm>
            <a:off x="4674360" y="3859656"/>
            <a:ext cx="81240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39"/>
              <a:t> </a:t>
            </a:r>
            <a:r>
              <a:rPr spc="-9"/>
              <a:t>Marts</a:t>
            </a:r>
          </a:p>
        </p:txBody>
      </p:sp>
      <p:sp>
        <p:nvSpPr>
          <p:cNvPr id="397" name="object 23"/>
          <p:cNvSpPr/>
          <p:nvPr/>
        </p:nvSpPr>
        <p:spPr>
          <a:xfrm>
            <a:off x="4491228" y="223189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8" name="object 24"/>
          <p:cNvSpPr txBox="1"/>
          <p:nvPr/>
        </p:nvSpPr>
        <p:spPr>
          <a:xfrm>
            <a:off x="4640833" y="2661031"/>
            <a:ext cx="89522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6379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  </a:t>
            </a:r>
            <a:r>
              <a:rPr spc="-4"/>
              <a:t>Warehouses</a:t>
            </a:r>
          </a:p>
        </p:txBody>
      </p:sp>
      <p:sp>
        <p:nvSpPr>
          <p:cNvPr id="399" name="object 25"/>
          <p:cNvSpPr/>
          <p:nvPr/>
        </p:nvSpPr>
        <p:spPr>
          <a:xfrm>
            <a:off x="2864356" y="5469635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0" name="object 26"/>
          <p:cNvSpPr txBox="1"/>
          <p:nvPr/>
        </p:nvSpPr>
        <p:spPr>
          <a:xfrm>
            <a:off x="3050538" y="6016879"/>
            <a:ext cx="81240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Replication</a:t>
            </a:r>
          </a:p>
        </p:txBody>
      </p:sp>
      <p:sp>
        <p:nvSpPr>
          <p:cNvPr id="401" name="object 27"/>
          <p:cNvSpPr/>
          <p:nvPr/>
        </p:nvSpPr>
        <p:spPr>
          <a:xfrm>
            <a:off x="2865120" y="439140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2" name="object 28"/>
          <p:cNvSpPr txBox="1"/>
          <p:nvPr/>
        </p:nvSpPr>
        <p:spPr>
          <a:xfrm>
            <a:off x="3078733" y="4939411"/>
            <a:ext cx="74333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API/ODBC</a:t>
            </a:r>
          </a:p>
        </p:txBody>
      </p:sp>
      <p:sp>
        <p:nvSpPr>
          <p:cNvPr id="403" name="object 29"/>
          <p:cNvSpPr/>
          <p:nvPr/>
        </p:nvSpPr>
        <p:spPr>
          <a:xfrm>
            <a:off x="2868166" y="331165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4" name="object 30"/>
          <p:cNvSpPr txBox="1"/>
          <p:nvPr/>
        </p:nvSpPr>
        <p:spPr>
          <a:xfrm>
            <a:off x="3063494" y="3859656"/>
            <a:ext cx="74333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405" name="object 31"/>
          <p:cNvSpPr/>
          <p:nvPr/>
        </p:nvSpPr>
        <p:spPr>
          <a:xfrm>
            <a:off x="2865882" y="223189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6" name="object 32"/>
          <p:cNvSpPr txBox="1"/>
          <p:nvPr/>
        </p:nvSpPr>
        <p:spPr>
          <a:xfrm>
            <a:off x="3288284" y="2779140"/>
            <a:ext cx="34102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ETL</a:t>
            </a:r>
          </a:p>
        </p:txBody>
      </p:sp>
      <p:sp>
        <p:nvSpPr>
          <p:cNvPr id="407" name="object 33"/>
          <p:cNvSpPr/>
          <p:nvPr/>
        </p:nvSpPr>
        <p:spPr>
          <a:xfrm>
            <a:off x="1246632" y="438988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object 34"/>
          <p:cNvSpPr txBox="1"/>
          <p:nvPr/>
        </p:nvSpPr>
        <p:spPr>
          <a:xfrm>
            <a:off x="1371091" y="4937124"/>
            <a:ext cx="938149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Unstructured</a:t>
            </a:r>
          </a:p>
        </p:txBody>
      </p:sp>
      <p:sp>
        <p:nvSpPr>
          <p:cNvPr id="409" name="object 35"/>
          <p:cNvSpPr/>
          <p:nvPr/>
        </p:nvSpPr>
        <p:spPr>
          <a:xfrm>
            <a:off x="1247393" y="3311652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object 36"/>
          <p:cNvSpPr txBox="1"/>
          <p:nvPr/>
        </p:nvSpPr>
        <p:spPr>
          <a:xfrm>
            <a:off x="1451861" y="3740021"/>
            <a:ext cx="76987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6210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Semi-  </a:t>
            </a:r>
            <a:r>
              <a:rPr spc="-4"/>
              <a:t>Structured</a:t>
            </a:r>
          </a:p>
        </p:txBody>
      </p:sp>
      <p:grpSp>
        <p:nvGrpSpPr>
          <p:cNvPr id="413" name="object 37"/>
          <p:cNvGrpSpPr/>
          <p:nvPr/>
        </p:nvGrpSpPr>
        <p:grpSpPr>
          <a:xfrm>
            <a:off x="1062226" y="1723644"/>
            <a:ext cx="1449326" cy="4831081"/>
            <a:chOff x="0" y="0"/>
            <a:chExt cx="1449324" cy="4831079"/>
          </a:xfrm>
        </p:grpSpPr>
        <p:sp>
          <p:nvSpPr>
            <p:cNvPr id="411" name="Shape"/>
            <p:cNvSpPr/>
            <p:nvPr/>
          </p:nvSpPr>
          <p:spPr>
            <a:xfrm>
              <a:off x="0" y="0"/>
              <a:ext cx="1449325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12" name="Shape"/>
            <p:cNvSpPr/>
            <p:nvPr/>
          </p:nvSpPr>
          <p:spPr>
            <a:xfrm>
              <a:off x="4572" y="4571"/>
              <a:ext cx="1440181" cy="48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14" name="object 38"/>
          <p:cNvSpPr txBox="1"/>
          <p:nvPr/>
        </p:nvSpPr>
        <p:spPr>
          <a:xfrm>
            <a:off x="1298702" y="1883662"/>
            <a:ext cx="120523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60"/>
              <a:t> </a:t>
            </a:r>
            <a:r>
              <a:rPr spc="-10"/>
              <a:t>Sources</a:t>
            </a:r>
          </a:p>
        </p:txBody>
      </p:sp>
      <p:sp>
        <p:nvSpPr>
          <p:cNvPr id="415" name="object 39"/>
          <p:cNvSpPr txBox="1"/>
          <p:nvPr/>
        </p:nvSpPr>
        <p:spPr>
          <a:xfrm>
            <a:off x="2991436" y="1883662"/>
            <a:ext cx="93472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Integration</a:t>
            </a:r>
          </a:p>
        </p:txBody>
      </p:sp>
      <p:sp>
        <p:nvSpPr>
          <p:cNvPr id="416" name="object 40"/>
          <p:cNvSpPr txBox="1"/>
          <p:nvPr/>
        </p:nvSpPr>
        <p:spPr>
          <a:xfrm>
            <a:off x="4506183" y="1883662"/>
            <a:ext cx="120523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75"/>
              <a:t> </a:t>
            </a:r>
            <a:r>
              <a:rPr spc="-10"/>
              <a:t>Storages</a:t>
            </a:r>
          </a:p>
        </p:txBody>
      </p:sp>
      <p:sp>
        <p:nvSpPr>
          <p:cNvPr id="417" name="object 41"/>
          <p:cNvSpPr txBox="1"/>
          <p:nvPr/>
        </p:nvSpPr>
        <p:spPr>
          <a:xfrm>
            <a:off x="6310245" y="1883662"/>
            <a:ext cx="78168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Analytics</a:t>
            </a:r>
          </a:p>
        </p:txBody>
      </p:sp>
      <p:sp>
        <p:nvSpPr>
          <p:cNvPr id="418" name="object 42"/>
          <p:cNvSpPr txBox="1"/>
          <p:nvPr/>
        </p:nvSpPr>
        <p:spPr>
          <a:xfrm>
            <a:off x="7799467" y="1883662"/>
            <a:ext cx="107975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419" name="object 43"/>
          <p:cNvSpPr/>
          <p:nvPr/>
        </p:nvSpPr>
        <p:spPr>
          <a:xfrm>
            <a:off x="1246632" y="223189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object 44"/>
          <p:cNvSpPr txBox="1"/>
          <p:nvPr/>
        </p:nvSpPr>
        <p:spPr>
          <a:xfrm>
            <a:off x="1451102" y="2779140"/>
            <a:ext cx="75120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Structured</a:t>
            </a:r>
          </a:p>
        </p:txBody>
      </p:sp>
      <p:sp>
        <p:nvSpPr>
          <p:cNvPr id="421" name="object 45"/>
          <p:cNvSpPr/>
          <p:nvPr/>
        </p:nvSpPr>
        <p:spPr>
          <a:xfrm>
            <a:off x="1661922" y="2372866"/>
            <a:ext cx="246126" cy="25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object 46"/>
          <p:cNvSpPr/>
          <p:nvPr/>
        </p:nvSpPr>
        <p:spPr>
          <a:xfrm>
            <a:off x="1687066" y="3416046"/>
            <a:ext cx="220980" cy="287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object 47"/>
          <p:cNvSpPr/>
          <p:nvPr/>
        </p:nvSpPr>
        <p:spPr>
          <a:xfrm>
            <a:off x="1658111" y="4563617"/>
            <a:ext cx="278891" cy="24155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4" name="object 48"/>
          <p:cNvSpPr/>
          <p:nvPr/>
        </p:nvSpPr>
        <p:spPr>
          <a:xfrm>
            <a:off x="3245356" y="2347722"/>
            <a:ext cx="316992" cy="3208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5" name="object 49"/>
          <p:cNvSpPr/>
          <p:nvPr/>
        </p:nvSpPr>
        <p:spPr>
          <a:xfrm>
            <a:off x="3249928" y="3449573"/>
            <a:ext cx="312421" cy="21640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26" name="object 50"/>
          <p:cNvSpPr/>
          <p:nvPr/>
        </p:nvSpPr>
        <p:spPr>
          <a:xfrm>
            <a:off x="3262121" y="4542282"/>
            <a:ext cx="283464" cy="27965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29" name="object 51"/>
          <p:cNvGrpSpPr/>
          <p:nvPr/>
        </p:nvGrpSpPr>
        <p:grpSpPr>
          <a:xfrm>
            <a:off x="2681477" y="1723644"/>
            <a:ext cx="1449326" cy="4831081"/>
            <a:chOff x="0" y="0"/>
            <a:chExt cx="1449325" cy="4831079"/>
          </a:xfrm>
        </p:grpSpPr>
        <p:sp>
          <p:nvSpPr>
            <p:cNvPr id="427" name="Shape"/>
            <p:cNvSpPr/>
            <p:nvPr/>
          </p:nvSpPr>
          <p:spPr>
            <a:xfrm>
              <a:off x="0" y="0"/>
              <a:ext cx="1449326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28" name="Shape"/>
            <p:cNvSpPr/>
            <p:nvPr/>
          </p:nvSpPr>
          <p:spPr>
            <a:xfrm>
              <a:off x="4572" y="4571"/>
              <a:ext cx="1440182" cy="48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0" name="object 52"/>
          <p:cNvSpPr/>
          <p:nvPr/>
        </p:nvSpPr>
        <p:spPr>
          <a:xfrm>
            <a:off x="4929378" y="2335528"/>
            <a:ext cx="229362" cy="27889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object 53"/>
          <p:cNvSpPr/>
          <p:nvPr/>
        </p:nvSpPr>
        <p:spPr>
          <a:xfrm>
            <a:off x="3253740" y="5618988"/>
            <a:ext cx="300228" cy="30861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object 54"/>
          <p:cNvSpPr/>
          <p:nvPr/>
        </p:nvSpPr>
        <p:spPr>
          <a:xfrm>
            <a:off x="4858510" y="3416046"/>
            <a:ext cx="341376" cy="34137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object 55"/>
          <p:cNvSpPr/>
          <p:nvPr/>
        </p:nvSpPr>
        <p:spPr>
          <a:xfrm>
            <a:off x="4904232" y="4530090"/>
            <a:ext cx="241555" cy="24993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6" name="object 56"/>
          <p:cNvGrpSpPr/>
          <p:nvPr/>
        </p:nvGrpSpPr>
        <p:grpSpPr>
          <a:xfrm>
            <a:off x="4307585" y="1723643"/>
            <a:ext cx="1449326" cy="4833368"/>
            <a:chOff x="0" y="0"/>
            <a:chExt cx="1449325" cy="4833366"/>
          </a:xfrm>
        </p:grpSpPr>
        <p:sp>
          <p:nvSpPr>
            <p:cNvPr id="434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35" name="Shape"/>
            <p:cNvSpPr/>
            <p:nvPr/>
          </p:nvSpPr>
          <p:spPr>
            <a:xfrm>
              <a:off x="4572" y="4571"/>
              <a:ext cx="1440182" cy="482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76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76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76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76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37" name="object 57"/>
          <p:cNvSpPr/>
          <p:nvPr/>
        </p:nvSpPr>
        <p:spPr>
          <a:xfrm>
            <a:off x="6521194" y="2347722"/>
            <a:ext cx="253746" cy="25450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8" name="object 58"/>
          <p:cNvSpPr/>
          <p:nvPr/>
        </p:nvSpPr>
        <p:spPr>
          <a:xfrm>
            <a:off x="6512814" y="3449573"/>
            <a:ext cx="258319" cy="27508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object 59"/>
          <p:cNvSpPr/>
          <p:nvPr/>
        </p:nvSpPr>
        <p:spPr>
          <a:xfrm>
            <a:off x="6483858" y="4492752"/>
            <a:ext cx="312421" cy="300228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0" name="object 60"/>
          <p:cNvSpPr/>
          <p:nvPr/>
        </p:nvSpPr>
        <p:spPr>
          <a:xfrm>
            <a:off x="8116823" y="2381249"/>
            <a:ext cx="300228" cy="233174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object 61"/>
          <p:cNvSpPr/>
          <p:nvPr/>
        </p:nvSpPr>
        <p:spPr>
          <a:xfrm>
            <a:off x="8108442" y="3441191"/>
            <a:ext cx="308610" cy="254509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object 62"/>
          <p:cNvSpPr/>
          <p:nvPr/>
        </p:nvSpPr>
        <p:spPr>
          <a:xfrm>
            <a:off x="8179306" y="4509515"/>
            <a:ext cx="175261" cy="283464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object 63"/>
          <p:cNvSpPr/>
          <p:nvPr/>
        </p:nvSpPr>
        <p:spPr>
          <a:xfrm>
            <a:off x="8104630" y="5581649"/>
            <a:ext cx="316230" cy="312422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4" name="object 64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object 2"/>
          <p:cNvSpPr txBox="1"/>
          <p:nvPr>
            <p:ph type="title"/>
          </p:nvPr>
        </p:nvSpPr>
        <p:spPr>
          <a:xfrm>
            <a:off x="732535" y="419664"/>
            <a:ext cx="5098479" cy="1068141"/>
          </a:xfrm>
          <a:prstGeom prst="rect">
            <a:avLst/>
          </a:prstGeom>
        </p:spPr>
        <p:txBody>
          <a:bodyPr/>
          <a:lstStyle>
            <a:lvl1pPr marR="5080" indent="12700">
              <a:spcBef>
                <a:spcPts val="100"/>
              </a:spcBef>
              <a:defRPr b="0" spc="-100" sz="2800">
                <a:solidFill>
                  <a:srgbClr val="006591"/>
                </a:solidFill>
                <a:latin typeface="Arial Rounded MT Bold"/>
                <a:ea typeface="Arial Rounded MT Bold"/>
                <a:cs typeface="Arial Rounded MT Bold"/>
                <a:sym typeface="Arial Rounded MT Bold"/>
              </a:defRPr>
            </a:lvl1pPr>
          </a:lstStyle>
          <a:p>
            <a:pPr/>
            <a:r>
              <a:t>Extended Relational  Reference Architecture</a:t>
            </a:r>
          </a:p>
        </p:txBody>
      </p:sp>
      <p:grpSp>
        <p:nvGrpSpPr>
          <p:cNvPr id="449" name="object 3"/>
          <p:cNvGrpSpPr/>
          <p:nvPr/>
        </p:nvGrpSpPr>
        <p:grpSpPr>
          <a:xfrm>
            <a:off x="7543038" y="1721356"/>
            <a:ext cx="1450087" cy="4833367"/>
            <a:chOff x="0" y="0"/>
            <a:chExt cx="1450086" cy="4833366"/>
          </a:xfrm>
        </p:grpSpPr>
        <p:sp>
          <p:nvSpPr>
            <p:cNvPr id="447" name="Shape"/>
            <p:cNvSpPr/>
            <p:nvPr/>
          </p:nvSpPr>
          <p:spPr>
            <a:xfrm>
              <a:off x="0" y="0"/>
              <a:ext cx="1450087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79" y="21600"/>
                  </a:lnTo>
                  <a:lnTo>
                    <a:pt x="79" y="44"/>
                  </a:lnTo>
                  <a:lnTo>
                    <a:pt x="148" y="24"/>
                  </a:lnTo>
                  <a:lnTo>
                    <a:pt x="148" y="44"/>
                  </a:lnTo>
                  <a:lnTo>
                    <a:pt x="21452" y="44"/>
                  </a:lnTo>
                  <a:lnTo>
                    <a:pt x="21452" y="24"/>
                  </a:lnTo>
                  <a:lnTo>
                    <a:pt x="21521" y="44"/>
                  </a:lnTo>
                  <a:lnTo>
                    <a:pt x="21521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48" name="Shape"/>
            <p:cNvSpPr/>
            <p:nvPr/>
          </p:nvSpPr>
          <p:spPr>
            <a:xfrm>
              <a:off x="5333" y="5334"/>
              <a:ext cx="1439419" cy="4828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0"/>
                  </a:moveTo>
                  <a:lnTo>
                    <a:pt x="69" y="0"/>
                  </a:lnTo>
                  <a:lnTo>
                    <a:pt x="0" y="20"/>
                  </a:lnTo>
                  <a:lnTo>
                    <a:pt x="69" y="20"/>
                  </a:lnTo>
                  <a:close/>
                  <a:moveTo>
                    <a:pt x="69" y="21556"/>
                  </a:moveTo>
                  <a:lnTo>
                    <a:pt x="69" y="20"/>
                  </a:lnTo>
                  <a:lnTo>
                    <a:pt x="0" y="20"/>
                  </a:lnTo>
                  <a:lnTo>
                    <a:pt x="0" y="21556"/>
                  </a:lnTo>
                  <a:lnTo>
                    <a:pt x="69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69" y="21580"/>
                  </a:lnTo>
                  <a:lnTo>
                    <a:pt x="69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69" y="21600"/>
                  </a:moveTo>
                  <a:lnTo>
                    <a:pt x="69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0"/>
                  </a:moveTo>
                  <a:lnTo>
                    <a:pt x="21531" y="0"/>
                  </a:lnTo>
                  <a:lnTo>
                    <a:pt x="21531" y="20"/>
                  </a:lnTo>
                  <a:lnTo>
                    <a:pt x="21600" y="20"/>
                  </a:lnTo>
                  <a:close/>
                  <a:moveTo>
                    <a:pt x="21600" y="21556"/>
                  </a:moveTo>
                  <a:lnTo>
                    <a:pt x="21600" y="20"/>
                  </a:lnTo>
                  <a:lnTo>
                    <a:pt x="21531" y="20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452" name="object 4"/>
          <p:cNvGrpSpPr/>
          <p:nvPr/>
        </p:nvGrpSpPr>
        <p:grpSpPr>
          <a:xfrm>
            <a:off x="5918453" y="1723643"/>
            <a:ext cx="1449326" cy="4833368"/>
            <a:chOff x="0" y="0"/>
            <a:chExt cx="1449325" cy="4833366"/>
          </a:xfrm>
        </p:grpSpPr>
        <p:sp>
          <p:nvSpPr>
            <p:cNvPr id="450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66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36" y="20"/>
                  </a:lnTo>
                  <a:lnTo>
                    <a:pt x="136" y="44"/>
                  </a:lnTo>
                  <a:lnTo>
                    <a:pt x="21452" y="44"/>
                  </a:lnTo>
                  <a:lnTo>
                    <a:pt x="21452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66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51" name="Shape"/>
            <p:cNvSpPr/>
            <p:nvPr/>
          </p:nvSpPr>
          <p:spPr>
            <a:xfrm>
              <a:off x="4572" y="4572"/>
              <a:ext cx="1440182" cy="4828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9" y="24"/>
                  </a:moveTo>
                  <a:lnTo>
                    <a:pt x="69" y="0"/>
                  </a:lnTo>
                  <a:lnTo>
                    <a:pt x="0" y="24"/>
                  </a:lnTo>
                  <a:lnTo>
                    <a:pt x="69" y="24"/>
                  </a:lnTo>
                  <a:close/>
                  <a:moveTo>
                    <a:pt x="69" y="21556"/>
                  </a:moveTo>
                  <a:lnTo>
                    <a:pt x="69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69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69" y="21576"/>
                  </a:lnTo>
                  <a:lnTo>
                    <a:pt x="69" y="21600"/>
                  </a:lnTo>
                  <a:lnTo>
                    <a:pt x="21520" y="21600"/>
                  </a:lnTo>
                  <a:lnTo>
                    <a:pt x="21520" y="21576"/>
                  </a:lnTo>
                  <a:lnTo>
                    <a:pt x="21600" y="21556"/>
                  </a:lnTo>
                  <a:close/>
                  <a:moveTo>
                    <a:pt x="69" y="21600"/>
                  </a:moveTo>
                  <a:lnTo>
                    <a:pt x="69" y="21576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69" y="21600"/>
                  </a:lnTo>
                  <a:close/>
                  <a:moveTo>
                    <a:pt x="21600" y="24"/>
                  </a:moveTo>
                  <a:lnTo>
                    <a:pt x="21520" y="0"/>
                  </a:lnTo>
                  <a:lnTo>
                    <a:pt x="21520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20" y="24"/>
                  </a:lnTo>
                  <a:lnTo>
                    <a:pt x="21520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20" y="21576"/>
                  </a:lnTo>
                  <a:lnTo>
                    <a:pt x="21520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53" name="object 5"/>
          <p:cNvSpPr/>
          <p:nvPr/>
        </p:nvSpPr>
        <p:spPr>
          <a:xfrm>
            <a:off x="7721344" y="5469635"/>
            <a:ext cx="1079757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09"/>
                </a:lnTo>
                <a:lnTo>
                  <a:pt x="21350" y="290"/>
                </a:lnTo>
                <a:lnTo>
                  <a:pt x="21079" y="77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09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4" name="object 6"/>
          <p:cNvSpPr txBox="1"/>
          <p:nvPr/>
        </p:nvSpPr>
        <p:spPr>
          <a:xfrm>
            <a:off x="7801098" y="6019419"/>
            <a:ext cx="953780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Web</a:t>
            </a:r>
            <a:r>
              <a:rPr spc="-45"/>
              <a:t> </a:t>
            </a:r>
            <a:r>
              <a:t>Services</a:t>
            </a:r>
          </a:p>
        </p:txBody>
      </p:sp>
      <p:sp>
        <p:nvSpPr>
          <p:cNvPr id="455" name="object 7"/>
          <p:cNvSpPr/>
          <p:nvPr/>
        </p:nvSpPr>
        <p:spPr>
          <a:xfrm>
            <a:off x="7722106" y="4389120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object 8"/>
          <p:cNvSpPr txBox="1"/>
          <p:nvPr/>
        </p:nvSpPr>
        <p:spPr>
          <a:xfrm>
            <a:off x="8015727" y="4818253"/>
            <a:ext cx="65303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32384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Mobile  </a:t>
            </a:r>
            <a:r>
              <a:rPr spc="-4"/>
              <a:t>Devices</a:t>
            </a:r>
          </a:p>
        </p:txBody>
      </p:sp>
      <p:sp>
        <p:nvSpPr>
          <p:cNvPr id="457" name="object 9"/>
          <p:cNvSpPr/>
          <p:nvPr/>
        </p:nvSpPr>
        <p:spPr>
          <a:xfrm>
            <a:off x="7726680" y="3310128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07"/>
                </a:lnTo>
                <a:lnTo>
                  <a:pt x="21350" y="283"/>
                </a:lnTo>
                <a:lnTo>
                  <a:pt x="21079" y="70"/>
                </a:lnTo>
                <a:lnTo>
                  <a:pt x="20746" y="0"/>
                </a:lnTo>
                <a:lnTo>
                  <a:pt x="838" y="0"/>
                </a:lnTo>
                <a:lnTo>
                  <a:pt x="514" y="77"/>
                </a:lnTo>
                <a:lnTo>
                  <a:pt x="248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8" name="object 10"/>
          <p:cNvSpPr txBox="1"/>
          <p:nvPr/>
        </p:nvSpPr>
        <p:spPr>
          <a:xfrm>
            <a:off x="7998972" y="3738498"/>
            <a:ext cx="635001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698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Native  </a:t>
            </a:r>
            <a:r>
              <a:rPr spc="-9"/>
              <a:t>Desktop</a:t>
            </a:r>
          </a:p>
        </p:txBody>
      </p:sp>
      <p:sp>
        <p:nvSpPr>
          <p:cNvPr id="459" name="object 11"/>
          <p:cNvSpPr/>
          <p:nvPr/>
        </p:nvSpPr>
        <p:spPr>
          <a:xfrm>
            <a:off x="7722868" y="2229611"/>
            <a:ext cx="1079756" cy="90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77B2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0" name="object 12"/>
          <p:cNvSpPr txBox="1"/>
          <p:nvPr/>
        </p:nvSpPr>
        <p:spPr>
          <a:xfrm>
            <a:off x="7998972" y="2671446"/>
            <a:ext cx="70802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14605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Web  Browsers</a:t>
            </a:r>
          </a:p>
        </p:txBody>
      </p:sp>
      <p:sp>
        <p:nvSpPr>
          <p:cNvPr id="461" name="object 13"/>
          <p:cNvSpPr/>
          <p:nvPr/>
        </p:nvSpPr>
        <p:spPr>
          <a:xfrm>
            <a:off x="6108953" y="4389882"/>
            <a:ext cx="1079756" cy="8999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4"/>
                </a:moveTo>
                <a:lnTo>
                  <a:pt x="21600" y="1006"/>
                </a:lnTo>
                <a:lnTo>
                  <a:pt x="21533" y="610"/>
                </a:lnTo>
                <a:lnTo>
                  <a:pt x="21352" y="290"/>
                </a:lnTo>
                <a:lnTo>
                  <a:pt x="21086" y="77"/>
                </a:lnTo>
                <a:lnTo>
                  <a:pt x="20762" y="0"/>
                </a:lnTo>
                <a:lnTo>
                  <a:pt x="854" y="0"/>
                </a:lnTo>
                <a:lnTo>
                  <a:pt x="521" y="77"/>
                </a:lnTo>
                <a:lnTo>
                  <a:pt x="250" y="290"/>
                </a:lnTo>
                <a:lnTo>
                  <a:pt x="67" y="610"/>
                </a:lnTo>
                <a:lnTo>
                  <a:pt x="0" y="1006"/>
                </a:lnTo>
                <a:lnTo>
                  <a:pt x="0" y="20594"/>
                </a:lnTo>
                <a:lnTo>
                  <a:pt x="67" y="20990"/>
                </a:lnTo>
                <a:lnTo>
                  <a:pt x="250" y="21310"/>
                </a:lnTo>
                <a:lnTo>
                  <a:pt x="521" y="21523"/>
                </a:lnTo>
                <a:lnTo>
                  <a:pt x="854" y="21600"/>
                </a:lnTo>
                <a:lnTo>
                  <a:pt x="20762" y="21600"/>
                </a:lnTo>
                <a:lnTo>
                  <a:pt x="21086" y="21523"/>
                </a:lnTo>
                <a:lnTo>
                  <a:pt x="21352" y="21310"/>
                </a:lnTo>
                <a:lnTo>
                  <a:pt x="21533" y="20990"/>
                </a:lnTo>
                <a:lnTo>
                  <a:pt x="21600" y="20594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object 14"/>
          <p:cNvSpPr txBox="1"/>
          <p:nvPr/>
        </p:nvSpPr>
        <p:spPr>
          <a:xfrm>
            <a:off x="6331710" y="4818253"/>
            <a:ext cx="72555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2384" marR="5080" indent="-20318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Advanced  Analytics</a:t>
            </a:r>
          </a:p>
        </p:txBody>
      </p:sp>
      <p:sp>
        <p:nvSpPr>
          <p:cNvPr id="463" name="object 15"/>
          <p:cNvSpPr/>
          <p:nvPr/>
        </p:nvSpPr>
        <p:spPr>
          <a:xfrm>
            <a:off x="6100571" y="3309365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5" y="617"/>
                </a:lnTo>
                <a:lnTo>
                  <a:pt x="21358" y="297"/>
                </a:lnTo>
                <a:lnTo>
                  <a:pt x="21092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77"/>
                </a:lnTo>
                <a:lnTo>
                  <a:pt x="65" y="20976"/>
                </a:lnTo>
                <a:lnTo>
                  <a:pt x="242" y="21301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92" y="21520"/>
                </a:lnTo>
                <a:lnTo>
                  <a:pt x="21358" y="21301"/>
                </a:lnTo>
                <a:lnTo>
                  <a:pt x="21535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object 16"/>
          <p:cNvSpPr txBox="1"/>
          <p:nvPr/>
        </p:nvSpPr>
        <p:spPr>
          <a:xfrm>
            <a:off x="6252464" y="3856609"/>
            <a:ext cx="88404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OLAP</a:t>
            </a:r>
            <a:r>
              <a:rPr spc="-55"/>
              <a:t> </a:t>
            </a:r>
            <a:r>
              <a:rPr spc="-9"/>
              <a:t>Cubes</a:t>
            </a:r>
          </a:p>
        </p:txBody>
      </p:sp>
      <p:sp>
        <p:nvSpPr>
          <p:cNvPr id="465" name="object 17"/>
          <p:cNvSpPr/>
          <p:nvPr/>
        </p:nvSpPr>
        <p:spPr>
          <a:xfrm>
            <a:off x="6107429" y="2229611"/>
            <a:ext cx="1079756" cy="9006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object 18"/>
          <p:cNvSpPr txBox="1"/>
          <p:nvPr/>
        </p:nvSpPr>
        <p:spPr>
          <a:xfrm>
            <a:off x="6329422" y="2657982"/>
            <a:ext cx="730127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080" indent="5588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Query &amp;  Reporting</a:t>
            </a:r>
          </a:p>
        </p:txBody>
      </p:sp>
      <p:sp>
        <p:nvSpPr>
          <p:cNvPr id="467" name="object 19"/>
          <p:cNvSpPr/>
          <p:nvPr/>
        </p:nvSpPr>
        <p:spPr>
          <a:xfrm>
            <a:off x="4492752" y="4392167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6" y="80"/>
                </a:lnTo>
                <a:lnTo>
                  <a:pt x="20762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62" y="21600"/>
                </a:lnTo>
                <a:lnTo>
                  <a:pt x="21086" y="21520"/>
                </a:lnTo>
                <a:lnTo>
                  <a:pt x="21352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8" name="object 20"/>
          <p:cNvSpPr txBox="1"/>
          <p:nvPr/>
        </p:nvSpPr>
        <p:spPr>
          <a:xfrm>
            <a:off x="4657597" y="4820538"/>
            <a:ext cx="84797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7620" marR="5080" indent="4444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Operational  Data</a:t>
            </a:r>
            <a:r>
              <a:rPr spc="-39"/>
              <a:t> </a:t>
            </a:r>
            <a:r>
              <a:rPr spc="-9"/>
              <a:t>Stores</a:t>
            </a:r>
          </a:p>
        </p:txBody>
      </p:sp>
      <p:sp>
        <p:nvSpPr>
          <p:cNvPr id="469" name="object 21"/>
          <p:cNvSpPr/>
          <p:nvPr/>
        </p:nvSpPr>
        <p:spPr>
          <a:xfrm>
            <a:off x="4484370" y="3311652"/>
            <a:ext cx="1078993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2" y="297"/>
                </a:lnTo>
                <a:lnTo>
                  <a:pt x="21085" y="80"/>
                </a:lnTo>
                <a:lnTo>
                  <a:pt x="20761" y="0"/>
                </a:lnTo>
                <a:lnTo>
                  <a:pt x="839" y="0"/>
                </a:lnTo>
                <a:lnTo>
                  <a:pt x="508" y="80"/>
                </a:lnTo>
                <a:lnTo>
                  <a:pt x="242" y="297"/>
                </a:lnTo>
                <a:lnTo>
                  <a:pt x="65" y="617"/>
                </a:lnTo>
                <a:lnTo>
                  <a:pt x="0" y="1005"/>
                </a:lnTo>
                <a:lnTo>
                  <a:pt x="0" y="20595"/>
                </a:lnTo>
                <a:lnTo>
                  <a:pt x="65" y="20983"/>
                </a:lnTo>
                <a:lnTo>
                  <a:pt x="242" y="21303"/>
                </a:lnTo>
                <a:lnTo>
                  <a:pt x="508" y="21520"/>
                </a:lnTo>
                <a:lnTo>
                  <a:pt x="839" y="21600"/>
                </a:lnTo>
                <a:lnTo>
                  <a:pt x="20761" y="21600"/>
                </a:lnTo>
                <a:lnTo>
                  <a:pt x="21085" y="21520"/>
                </a:lnTo>
                <a:lnTo>
                  <a:pt x="21352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object 22"/>
          <p:cNvSpPr txBox="1"/>
          <p:nvPr/>
        </p:nvSpPr>
        <p:spPr>
          <a:xfrm>
            <a:off x="4674360" y="3859656"/>
            <a:ext cx="83121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39"/>
              <a:t> </a:t>
            </a:r>
            <a:r>
              <a:rPr spc="-9"/>
              <a:t>Marts</a:t>
            </a:r>
          </a:p>
        </p:txBody>
      </p:sp>
      <p:sp>
        <p:nvSpPr>
          <p:cNvPr id="471" name="object 23"/>
          <p:cNvSpPr/>
          <p:nvPr/>
        </p:nvSpPr>
        <p:spPr>
          <a:xfrm>
            <a:off x="4491228" y="223189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object 24"/>
          <p:cNvSpPr txBox="1"/>
          <p:nvPr/>
        </p:nvSpPr>
        <p:spPr>
          <a:xfrm>
            <a:off x="4607689" y="2671446"/>
            <a:ext cx="907194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246379">
              <a:defRPr spc="-9" sz="1100">
                <a:latin typeface="Segoe UI"/>
                <a:ea typeface="Segoe UI"/>
                <a:cs typeface="Segoe UI"/>
                <a:sym typeface="Segoe UI"/>
              </a:defRPr>
            </a:pPr>
            <a:r>
              <a:t>Data  </a:t>
            </a:r>
            <a:r>
              <a:rPr spc="-4"/>
              <a:t>Warehouses</a:t>
            </a:r>
          </a:p>
        </p:txBody>
      </p:sp>
      <p:sp>
        <p:nvSpPr>
          <p:cNvPr id="473" name="object 25"/>
          <p:cNvSpPr/>
          <p:nvPr/>
        </p:nvSpPr>
        <p:spPr>
          <a:xfrm>
            <a:off x="2864356" y="5469635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4" name="object 26"/>
          <p:cNvSpPr txBox="1"/>
          <p:nvPr/>
        </p:nvSpPr>
        <p:spPr>
          <a:xfrm>
            <a:off x="3050538" y="6016879"/>
            <a:ext cx="78181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Replication</a:t>
            </a:r>
          </a:p>
        </p:txBody>
      </p:sp>
      <p:sp>
        <p:nvSpPr>
          <p:cNvPr id="475" name="object 27"/>
          <p:cNvSpPr/>
          <p:nvPr/>
        </p:nvSpPr>
        <p:spPr>
          <a:xfrm>
            <a:off x="2865120" y="4391404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object 28"/>
          <p:cNvSpPr txBox="1"/>
          <p:nvPr/>
        </p:nvSpPr>
        <p:spPr>
          <a:xfrm>
            <a:off x="3078733" y="4939411"/>
            <a:ext cx="725424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9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API/ODBC</a:t>
            </a:r>
          </a:p>
        </p:txBody>
      </p:sp>
      <p:sp>
        <p:nvSpPr>
          <p:cNvPr id="477" name="object 29"/>
          <p:cNvSpPr/>
          <p:nvPr/>
        </p:nvSpPr>
        <p:spPr>
          <a:xfrm>
            <a:off x="2868166" y="331165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23"/>
                </a:lnTo>
                <a:lnTo>
                  <a:pt x="21533" y="624"/>
                </a:lnTo>
                <a:lnTo>
                  <a:pt x="21350" y="299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9"/>
                </a:lnTo>
                <a:lnTo>
                  <a:pt x="67" y="624"/>
                </a:lnTo>
                <a:lnTo>
                  <a:pt x="0" y="1023"/>
                </a:lnTo>
                <a:lnTo>
                  <a:pt x="0" y="20595"/>
                </a:lnTo>
                <a:lnTo>
                  <a:pt x="67" y="20991"/>
                </a:lnTo>
                <a:lnTo>
                  <a:pt x="248" y="21310"/>
                </a:lnTo>
                <a:lnTo>
                  <a:pt x="514" y="21523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3"/>
                </a:lnTo>
                <a:lnTo>
                  <a:pt x="21350" y="21310"/>
                </a:lnTo>
                <a:lnTo>
                  <a:pt x="21533" y="20991"/>
                </a:lnTo>
                <a:lnTo>
                  <a:pt x="21600" y="20595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8" name="object 30"/>
          <p:cNvSpPr txBox="1"/>
          <p:nvPr/>
        </p:nvSpPr>
        <p:spPr>
          <a:xfrm>
            <a:off x="3063494" y="3859656"/>
            <a:ext cx="769112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Messaging</a:t>
            </a:r>
          </a:p>
        </p:txBody>
      </p:sp>
      <p:sp>
        <p:nvSpPr>
          <p:cNvPr id="479" name="object 31"/>
          <p:cNvSpPr/>
          <p:nvPr/>
        </p:nvSpPr>
        <p:spPr>
          <a:xfrm>
            <a:off x="2865882" y="223189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C3DA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0" name="object 32"/>
          <p:cNvSpPr txBox="1"/>
          <p:nvPr/>
        </p:nvSpPr>
        <p:spPr>
          <a:xfrm>
            <a:off x="3211640" y="2823082"/>
            <a:ext cx="341376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ETL</a:t>
            </a:r>
          </a:p>
        </p:txBody>
      </p:sp>
      <p:sp>
        <p:nvSpPr>
          <p:cNvPr id="481" name="object 33"/>
          <p:cNvSpPr/>
          <p:nvPr/>
        </p:nvSpPr>
        <p:spPr>
          <a:xfrm>
            <a:off x="1246632" y="4389882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2" name="object 34"/>
          <p:cNvSpPr txBox="1"/>
          <p:nvPr/>
        </p:nvSpPr>
        <p:spPr>
          <a:xfrm>
            <a:off x="1323528" y="4903088"/>
            <a:ext cx="948057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Unstructured</a:t>
            </a:r>
          </a:p>
        </p:txBody>
      </p:sp>
      <p:sp>
        <p:nvSpPr>
          <p:cNvPr id="483" name="object 35"/>
          <p:cNvSpPr/>
          <p:nvPr/>
        </p:nvSpPr>
        <p:spPr>
          <a:xfrm>
            <a:off x="1247393" y="3311652"/>
            <a:ext cx="1079756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95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95"/>
                </a:lnTo>
                <a:lnTo>
                  <a:pt x="67" y="20983"/>
                </a:lnTo>
                <a:lnTo>
                  <a:pt x="248" y="21303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3"/>
                </a:lnTo>
                <a:lnTo>
                  <a:pt x="21533" y="20983"/>
                </a:lnTo>
                <a:lnTo>
                  <a:pt x="21600" y="20595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4" name="object 36"/>
          <p:cNvSpPr txBox="1"/>
          <p:nvPr/>
        </p:nvSpPr>
        <p:spPr>
          <a:xfrm>
            <a:off x="1451861" y="3740021"/>
            <a:ext cx="769878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56210">
              <a:defRPr spc="-9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pPr>
            <a:r>
              <a:t>Semi-  </a:t>
            </a:r>
            <a:r>
              <a:rPr spc="-4"/>
              <a:t>Structured</a:t>
            </a:r>
          </a:p>
        </p:txBody>
      </p:sp>
      <p:grpSp>
        <p:nvGrpSpPr>
          <p:cNvPr id="487" name="object 37"/>
          <p:cNvGrpSpPr/>
          <p:nvPr/>
        </p:nvGrpSpPr>
        <p:grpSpPr>
          <a:xfrm>
            <a:off x="1062226" y="1723644"/>
            <a:ext cx="1449326" cy="4831081"/>
            <a:chOff x="0" y="0"/>
            <a:chExt cx="1449324" cy="4831079"/>
          </a:xfrm>
        </p:grpSpPr>
        <p:sp>
          <p:nvSpPr>
            <p:cNvPr id="485" name="Shape"/>
            <p:cNvSpPr/>
            <p:nvPr/>
          </p:nvSpPr>
          <p:spPr>
            <a:xfrm>
              <a:off x="0" y="0"/>
              <a:ext cx="1449325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86" name="Shape"/>
            <p:cNvSpPr/>
            <p:nvPr/>
          </p:nvSpPr>
          <p:spPr>
            <a:xfrm>
              <a:off x="4572" y="4571"/>
              <a:ext cx="1440181" cy="48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488" name="object 38"/>
          <p:cNvSpPr txBox="1"/>
          <p:nvPr/>
        </p:nvSpPr>
        <p:spPr>
          <a:xfrm>
            <a:off x="1214914" y="1883662"/>
            <a:ext cx="114319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60"/>
              <a:t> </a:t>
            </a:r>
            <a:r>
              <a:rPr spc="-10"/>
              <a:t>Sources</a:t>
            </a:r>
          </a:p>
        </p:txBody>
      </p:sp>
      <p:sp>
        <p:nvSpPr>
          <p:cNvPr id="489" name="object 39"/>
          <p:cNvSpPr txBox="1"/>
          <p:nvPr/>
        </p:nvSpPr>
        <p:spPr>
          <a:xfrm>
            <a:off x="2991436" y="1883662"/>
            <a:ext cx="952677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Integration</a:t>
            </a:r>
          </a:p>
        </p:txBody>
      </p:sp>
      <p:sp>
        <p:nvSpPr>
          <p:cNvPr id="490" name="object 40"/>
          <p:cNvSpPr txBox="1"/>
          <p:nvPr/>
        </p:nvSpPr>
        <p:spPr>
          <a:xfrm>
            <a:off x="4506183" y="1883662"/>
            <a:ext cx="123739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pPr>
            <a:r>
              <a:t>Data</a:t>
            </a:r>
            <a:r>
              <a:rPr spc="-75"/>
              <a:t> </a:t>
            </a:r>
            <a:r>
              <a:rPr spc="-10"/>
              <a:t>Storages</a:t>
            </a:r>
          </a:p>
        </p:txBody>
      </p:sp>
      <p:sp>
        <p:nvSpPr>
          <p:cNvPr id="491" name="object 41"/>
          <p:cNvSpPr txBox="1"/>
          <p:nvPr/>
        </p:nvSpPr>
        <p:spPr>
          <a:xfrm>
            <a:off x="6221475" y="1883662"/>
            <a:ext cx="843281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5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Analytics</a:t>
            </a:r>
          </a:p>
        </p:txBody>
      </p:sp>
      <p:sp>
        <p:nvSpPr>
          <p:cNvPr id="492" name="object 42"/>
          <p:cNvSpPr txBox="1"/>
          <p:nvPr/>
        </p:nvSpPr>
        <p:spPr>
          <a:xfrm>
            <a:off x="7738110" y="1869567"/>
            <a:ext cx="1079756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493" name="object 43"/>
          <p:cNvSpPr/>
          <p:nvPr/>
        </p:nvSpPr>
        <p:spPr>
          <a:xfrm>
            <a:off x="1246632" y="2231898"/>
            <a:ext cx="1079755" cy="9006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0577"/>
                </a:moveTo>
                <a:lnTo>
                  <a:pt x="21600" y="1005"/>
                </a:lnTo>
                <a:lnTo>
                  <a:pt x="21533" y="617"/>
                </a:lnTo>
                <a:lnTo>
                  <a:pt x="21350" y="297"/>
                </a:lnTo>
                <a:lnTo>
                  <a:pt x="21079" y="80"/>
                </a:lnTo>
                <a:lnTo>
                  <a:pt x="20746" y="0"/>
                </a:lnTo>
                <a:lnTo>
                  <a:pt x="838" y="0"/>
                </a:lnTo>
                <a:lnTo>
                  <a:pt x="514" y="80"/>
                </a:lnTo>
                <a:lnTo>
                  <a:pt x="248" y="297"/>
                </a:lnTo>
                <a:lnTo>
                  <a:pt x="67" y="617"/>
                </a:lnTo>
                <a:lnTo>
                  <a:pt x="0" y="1005"/>
                </a:lnTo>
                <a:lnTo>
                  <a:pt x="0" y="20577"/>
                </a:lnTo>
                <a:lnTo>
                  <a:pt x="67" y="20976"/>
                </a:lnTo>
                <a:lnTo>
                  <a:pt x="248" y="21301"/>
                </a:lnTo>
                <a:lnTo>
                  <a:pt x="514" y="21520"/>
                </a:lnTo>
                <a:lnTo>
                  <a:pt x="838" y="21600"/>
                </a:lnTo>
                <a:lnTo>
                  <a:pt x="20746" y="21600"/>
                </a:lnTo>
                <a:lnTo>
                  <a:pt x="21079" y="21520"/>
                </a:lnTo>
                <a:lnTo>
                  <a:pt x="21350" y="21301"/>
                </a:lnTo>
                <a:lnTo>
                  <a:pt x="21533" y="20976"/>
                </a:lnTo>
                <a:lnTo>
                  <a:pt x="21600" y="20577"/>
                </a:lnTo>
                <a:close/>
              </a:path>
            </a:pathLst>
          </a:custGeom>
          <a:solidFill>
            <a:srgbClr val="009B3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4" name="object 44"/>
          <p:cNvSpPr txBox="1"/>
          <p:nvPr/>
        </p:nvSpPr>
        <p:spPr>
          <a:xfrm>
            <a:off x="1451102" y="2779140"/>
            <a:ext cx="669926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pc="-4" sz="1100">
                <a:solidFill>
                  <a:srgbClr val="FFFFFF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pPr/>
            <a:r>
              <a:t>Structured</a:t>
            </a:r>
          </a:p>
        </p:txBody>
      </p:sp>
      <p:sp>
        <p:nvSpPr>
          <p:cNvPr id="495" name="object 45"/>
          <p:cNvSpPr/>
          <p:nvPr/>
        </p:nvSpPr>
        <p:spPr>
          <a:xfrm>
            <a:off x="1661922" y="2372866"/>
            <a:ext cx="246126" cy="25450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6" name="object 46"/>
          <p:cNvSpPr/>
          <p:nvPr/>
        </p:nvSpPr>
        <p:spPr>
          <a:xfrm>
            <a:off x="1687066" y="3416046"/>
            <a:ext cx="220980" cy="28727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7" name="object 47"/>
          <p:cNvSpPr/>
          <p:nvPr/>
        </p:nvSpPr>
        <p:spPr>
          <a:xfrm>
            <a:off x="1658111" y="4563617"/>
            <a:ext cx="278891" cy="241555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8" name="object 48"/>
          <p:cNvSpPr/>
          <p:nvPr/>
        </p:nvSpPr>
        <p:spPr>
          <a:xfrm>
            <a:off x="3245356" y="2347722"/>
            <a:ext cx="316992" cy="3208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9" name="object 49"/>
          <p:cNvSpPr/>
          <p:nvPr/>
        </p:nvSpPr>
        <p:spPr>
          <a:xfrm>
            <a:off x="3249928" y="3449573"/>
            <a:ext cx="312421" cy="21640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0" name="object 50"/>
          <p:cNvSpPr/>
          <p:nvPr/>
        </p:nvSpPr>
        <p:spPr>
          <a:xfrm>
            <a:off x="3262121" y="4542282"/>
            <a:ext cx="283464" cy="27965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03" name="object 51"/>
          <p:cNvGrpSpPr/>
          <p:nvPr/>
        </p:nvGrpSpPr>
        <p:grpSpPr>
          <a:xfrm>
            <a:off x="2681477" y="1723644"/>
            <a:ext cx="1449326" cy="4831081"/>
            <a:chOff x="0" y="0"/>
            <a:chExt cx="1449325" cy="4831079"/>
          </a:xfrm>
        </p:grpSpPr>
        <p:sp>
          <p:nvSpPr>
            <p:cNvPr id="501" name="Shape"/>
            <p:cNvSpPr/>
            <p:nvPr/>
          </p:nvSpPr>
          <p:spPr>
            <a:xfrm>
              <a:off x="0" y="0"/>
              <a:ext cx="1449326" cy="4831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2" name="Shape"/>
            <p:cNvSpPr/>
            <p:nvPr/>
          </p:nvSpPr>
          <p:spPr>
            <a:xfrm>
              <a:off x="4572" y="4571"/>
              <a:ext cx="1440182" cy="482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80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80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80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80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04" name="object 52"/>
          <p:cNvSpPr/>
          <p:nvPr/>
        </p:nvSpPr>
        <p:spPr>
          <a:xfrm>
            <a:off x="4929378" y="2335528"/>
            <a:ext cx="229362" cy="27889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object 53"/>
          <p:cNvSpPr/>
          <p:nvPr/>
        </p:nvSpPr>
        <p:spPr>
          <a:xfrm>
            <a:off x="3253740" y="5618988"/>
            <a:ext cx="300228" cy="30861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6" name="object 54"/>
          <p:cNvSpPr/>
          <p:nvPr/>
        </p:nvSpPr>
        <p:spPr>
          <a:xfrm>
            <a:off x="4858510" y="3416046"/>
            <a:ext cx="341376" cy="341376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07" name="object 55"/>
          <p:cNvSpPr/>
          <p:nvPr/>
        </p:nvSpPr>
        <p:spPr>
          <a:xfrm>
            <a:off x="4904232" y="4530090"/>
            <a:ext cx="241555" cy="249937"/>
          </a:xfrm>
          <a:prstGeom prst="rect">
            <a:avLst/>
          </a:prstGeom>
          <a:blipFill>
            <a:blip r:embed="rId1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10" name="object 56"/>
          <p:cNvGrpSpPr/>
          <p:nvPr/>
        </p:nvGrpSpPr>
        <p:grpSpPr>
          <a:xfrm>
            <a:off x="4307585" y="1723643"/>
            <a:ext cx="1449326" cy="4833368"/>
            <a:chOff x="0" y="0"/>
            <a:chExt cx="1449325" cy="4833366"/>
          </a:xfrm>
        </p:grpSpPr>
        <p:sp>
          <p:nvSpPr>
            <p:cNvPr id="508" name="Shape"/>
            <p:cNvSpPr/>
            <p:nvPr/>
          </p:nvSpPr>
          <p:spPr>
            <a:xfrm>
              <a:off x="0" y="0"/>
              <a:ext cx="1449326" cy="4833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90"/>
                  </a:moveTo>
                  <a:lnTo>
                    <a:pt x="21600" y="10"/>
                  </a:lnTo>
                  <a:lnTo>
                    <a:pt x="21577" y="0"/>
                  </a:lnTo>
                  <a:lnTo>
                    <a:pt x="34" y="0"/>
                  </a:lnTo>
                  <a:lnTo>
                    <a:pt x="0" y="10"/>
                  </a:lnTo>
                  <a:lnTo>
                    <a:pt x="0" y="21590"/>
                  </a:lnTo>
                  <a:lnTo>
                    <a:pt x="34" y="21600"/>
                  </a:lnTo>
                  <a:lnTo>
                    <a:pt x="68" y="21600"/>
                  </a:lnTo>
                  <a:lnTo>
                    <a:pt x="68" y="44"/>
                  </a:lnTo>
                  <a:lnTo>
                    <a:pt x="148" y="20"/>
                  </a:lnTo>
                  <a:lnTo>
                    <a:pt x="148" y="44"/>
                  </a:lnTo>
                  <a:lnTo>
                    <a:pt x="21464" y="44"/>
                  </a:lnTo>
                  <a:lnTo>
                    <a:pt x="21464" y="20"/>
                  </a:lnTo>
                  <a:lnTo>
                    <a:pt x="21532" y="44"/>
                  </a:lnTo>
                  <a:lnTo>
                    <a:pt x="21532" y="21600"/>
                  </a:lnTo>
                  <a:lnTo>
                    <a:pt x="21577" y="21600"/>
                  </a:lnTo>
                  <a:lnTo>
                    <a:pt x="21600" y="21590"/>
                  </a:lnTo>
                  <a:close/>
                </a:path>
              </a:pathLst>
            </a:custGeom>
            <a:solidFill>
              <a:srgbClr val="99CBE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9" name="Shape"/>
            <p:cNvSpPr/>
            <p:nvPr/>
          </p:nvSpPr>
          <p:spPr>
            <a:xfrm>
              <a:off x="4572" y="4571"/>
              <a:ext cx="1440182" cy="4828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" y="24"/>
                  </a:moveTo>
                  <a:lnTo>
                    <a:pt x="80" y="0"/>
                  </a:lnTo>
                  <a:lnTo>
                    <a:pt x="0" y="24"/>
                  </a:lnTo>
                  <a:lnTo>
                    <a:pt x="80" y="24"/>
                  </a:lnTo>
                  <a:close/>
                  <a:moveTo>
                    <a:pt x="80" y="21556"/>
                  </a:moveTo>
                  <a:lnTo>
                    <a:pt x="80" y="24"/>
                  </a:lnTo>
                  <a:lnTo>
                    <a:pt x="0" y="24"/>
                  </a:lnTo>
                  <a:lnTo>
                    <a:pt x="0" y="21556"/>
                  </a:lnTo>
                  <a:lnTo>
                    <a:pt x="80" y="21556"/>
                  </a:lnTo>
                  <a:close/>
                  <a:moveTo>
                    <a:pt x="21600" y="21556"/>
                  </a:moveTo>
                  <a:lnTo>
                    <a:pt x="0" y="21556"/>
                  </a:lnTo>
                  <a:lnTo>
                    <a:pt x="80" y="21576"/>
                  </a:lnTo>
                  <a:lnTo>
                    <a:pt x="80" y="21600"/>
                  </a:lnTo>
                  <a:lnTo>
                    <a:pt x="21531" y="21600"/>
                  </a:lnTo>
                  <a:lnTo>
                    <a:pt x="21531" y="21576"/>
                  </a:lnTo>
                  <a:lnTo>
                    <a:pt x="21600" y="21556"/>
                  </a:lnTo>
                  <a:close/>
                  <a:moveTo>
                    <a:pt x="80" y="21600"/>
                  </a:moveTo>
                  <a:lnTo>
                    <a:pt x="80" y="21576"/>
                  </a:lnTo>
                  <a:lnTo>
                    <a:pt x="0" y="21556"/>
                  </a:lnTo>
                  <a:lnTo>
                    <a:pt x="0" y="21600"/>
                  </a:lnTo>
                  <a:lnTo>
                    <a:pt x="80" y="21600"/>
                  </a:lnTo>
                  <a:close/>
                  <a:moveTo>
                    <a:pt x="21600" y="24"/>
                  </a:moveTo>
                  <a:lnTo>
                    <a:pt x="21531" y="0"/>
                  </a:lnTo>
                  <a:lnTo>
                    <a:pt x="21531" y="24"/>
                  </a:lnTo>
                  <a:lnTo>
                    <a:pt x="21600" y="24"/>
                  </a:lnTo>
                  <a:close/>
                  <a:moveTo>
                    <a:pt x="21600" y="21556"/>
                  </a:moveTo>
                  <a:lnTo>
                    <a:pt x="21600" y="24"/>
                  </a:lnTo>
                  <a:lnTo>
                    <a:pt x="21531" y="24"/>
                  </a:lnTo>
                  <a:lnTo>
                    <a:pt x="21531" y="21556"/>
                  </a:lnTo>
                  <a:lnTo>
                    <a:pt x="21600" y="21556"/>
                  </a:lnTo>
                  <a:close/>
                  <a:moveTo>
                    <a:pt x="21600" y="21600"/>
                  </a:moveTo>
                  <a:lnTo>
                    <a:pt x="21600" y="21556"/>
                  </a:lnTo>
                  <a:lnTo>
                    <a:pt x="21531" y="21576"/>
                  </a:lnTo>
                  <a:lnTo>
                    <a:pt x="21531" y="2160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511" name="object 57"/>
          <p:cNvSpPr/>
          <p:nvPr/>
        </p:nvSpPr>
        <p:spPr>
          <a:xfrm>
            <a:off x="6521194" y="2347722"/>
            <a:ext cx="253746" cy="254509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2" name="object 58"/>
          <p:cNvSpPr/>
          <p:nvPr/>
        </p:nvSpPr>
        <p:spPr>
          <a:xfrm>
            <a:off x="6512814" y="3449573"/>
            <a:ext cx="258319" cy="275082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3" name="object 59"/>
          <p:cNvSpPr/>
          <p:nvPr/>
        </p:nvSpPr>
        <p:spPr>
          <a:xfrm>
            <a:off x="6483858" y="4492752"/>
            <a:ext cx="312421" cy="300228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4" name="object 60"/>
          <p:cNvSpPr/>
          <p:nvPr/>
        </p:nvSpPr>
        <p:spPr>
          <a:xfrm>
            <a:off x="8116823" y="2381249"/>
            <a:ext cx="300228" cy="233174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5" name="object 61"/>
          <p:cNvSpPr/>
          <p:nvPr/>
        </p:nvSpPr>
        <p:spPr>
          <a:xfrm>
            <a:off x="8108442" y="3441191"/>
            <a:ext cx="308610" cy="254509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6" name="object 62"/>
          <p:cNvSpPr/>
          <p:nvPr/>
        </p:nvSpPr>
        <p:spPr>
          <a:xfrm>
            <a:off x="8179306" y="4509515"/>
            <a:ext cx="175261" cy="283464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7" name="object 63"/>
          <p:cNvSpPr/>
          <p:nvPr/>
        </p:nvSpPr>
        <p:spPr>
          <a:xfrm>
            <a:off x="8104630" y="5581649"/>
            <a:ext cx="316230" cy="312422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8" name="object 64"/>
          <p:cNvSpPr/>
          <p:nvPr/>
        </p:nvSpPr>
        <p:spPr>
          <a:xfrm>
            <a:off x="6130290" y="723137"/>
            <a:ext cx="781813" cy="70713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19" name="object 65"/>
          <p:cNvSpPr/>
          <p:nvPr/>
        </p:nvSpPr>
        <p:spPr>
          <a:xfrm>
            <a:off x="7206994" y="718564"/>
            <a:ext cx="653034" cy="678182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0" name="object 66"/>
          <p:cNvSpPr/>
          <p:nvPr/>
        </p:nvSpPr>
        <p:spPr>
          <a:xfrm>
            <a:off x="8204454" y="714755"/>
            <a:ext cx="790195" cy="786384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1" name="object 67"/>
          <p:cNvSpPr/>
          <p:nvPr/>
        </p:nvSpPr>
        <p:spPr>
          <a:xfrm>
            <a:off x="2100072" y="6748271"/>
            <a:ext cx="43815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168"/>
                </a:moveTo>
                <a:lnTo>
                  <a:pt x="21600" y="432"/>
                </a:lnTo>
                <a:lnTo>
                  <a:pt x="21299" y="0"/>
                </a:lnTo>
                <a:lnTo>
                  <a:pt x="300" y="0"/>
                </a:lnTo>
                <a:lnTo>
                  <a:pt x="0" y="432"/>
                </a:lnTo>
                <a:lnTo>
                  <a:pt x="0" y="21168"/>
                </a:lnTo>
                <a:lnTo>
                  <a:pt x="301" y="21600"/>
                </a:lnTo>
                <a:lnTo>
                  <a:pt x="21299" y="21600"/>
                </a:lnTo>
                <a:lnTo>
                  <a:pt x="21600" y="21168"/>
                </a:lnTo>
                <a:close/>
              </a:path>
            </a:pathLst>
          </a:custGeom>
          <a:solidFill>
            <a:srgbClr val="FCD5B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2" name="object 68"/>
          <p:cNvSpPr txBox="1"/>
          <p:nvPr/>
        </p:nvSpPr>
        <p:spPr>
          <a:xfrm>
            <a:off x="2698494" y="6795769"/>
            <a:ext cx="369443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200"/>
              </a:spcBef>
              <a:defRPr spc="-10" sz="1300">
                <a:latin typeface="Segoe UI"/>
                <a:ea typeface="Segoe UI"/>
                <a:cs typeface="Segoe UI"/>
                <a:sym typeface="Segoe UI"/>
              </a:defRPr>
            </a:pPr>
            <a:r>
              <a:t>Key </a:t>
            </a:r>
            <a:r>
              <a:rPr spc="0"/>
              <a:t>components </a:t>
            </a:r>
            <a:r>
              <a:rPr spc="-5"/>
              <a:t>affected </a:t>
            </a:r>
            <a:r>
              <a:rPr spc="0"/>
              <a:t>with </a:t>
            </a:r>
            <a:r>
              <a:rPr spc="-5"/>
              <a:t>Big Data</a:t>
            </a:r>
            <a:r>
              <a:rPr spc="-55"/>
              <a:t> </a:t>
            </a:r>
            <a:r>
              <a:rPr spc="-5"/>
              <a:t>challenges</a:t>
            </a:r>
          </a:p>
        </p:txBody>
      </p:sp>
      <p:sp>
        <p:nvSpPr>
          <p:cNvPr id="523" name="object 69"/>
          <p:cNvSpPr txBox="1"/>
          <p:nvPr>
            <p:ph type="sldNum" sz="quarter" idx="4294967295"/>
          </p:nvPr>
        </p:nvSpPr>
        <p:spPr>
          <a:xfrm>
            <a:off x="9251185" y="6854080"/>
            <a:ext cx="136784" cy="1651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