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  <p:sldMasterId id="2147483726" r:id="rId2"/>
    <p:sldMasterId id="2147483750" r:id="rId3"/>
  </p:sldMasterIdLst>
  <p:notesMasterIdLst>
    <p:notesMasterId r:id="rId16"/>
  </p:notesMasterIdLst>
  <p:sldIdLst>
    <p:sldId id="256" r:id="rId4"/>
    <p:sldId id="257" r:id="rId5"/>
    <p:sldId id="270" r:id="rId6"/>
    <p:sldId id="259" r:id="rId7"/>
    <p:sldId id="260" r:id="rId8"/>
    <p:sldId id="261" r:id="rId9"/>
    <p:sldId id="272" r:id="rId10"/>
    <p:sldId id="263" r:id="rId11"/>
    <p:sldId id="264" r:id="rId12"/>
    <p:sldId id="265" r:id="rId13"/>
    <p:sldId id="26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7"/>
    <p:restoredTop sz="83793"/>
  </p:normalViewPr>
  <p:slideViewPr>
    <p:cSldViewPr snapToGrid="0">
      <p:cViewPr varScale="1">
        <p:scale>
          <a:sx n="171" d="100"/>
          <a:sy n="171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86FA9-CE55-B544-8519-FFF9C696383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2632D-9546-3448-B0F9-937C05B3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2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4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38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046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80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27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952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23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097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817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39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3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78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88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37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584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013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078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39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13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01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3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0880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378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983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33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133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135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841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866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465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906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8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0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24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7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67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7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3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nipar.readthedocs.io/en/latest/" TargetMode="Externa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BABCA7-C1E0-41BA-A822-5F61251A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5D6EB5-6FDB-477A-98F5-7409CD53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B75167-5757-4E5F-869B-5A350BF43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338DAE-FFCB-472B-A9EE-77E42FDB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2B2E0A0-4D94-4C05-97C1-32B5D88A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91E75C9-3350-4F0B-993E-89D3DBD76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1008F6-CE81-5A49-CEA8-7953F530A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The Impact of Imputation Quality on Family-Based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BDC9C-6148-84FE-BA3C-8FFF4049D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Mahdi Mir (UCLA &amp; SSGAC)</a:t>
            </a:r>
            <a:br>
              <a:rPr lang="en-US"/>
            </a:br>
            <a:r>
              <a:rPr lang="en-US"/>
              <a:t>Alexander S. Young (UCLA &amp; SSGAC)</a:t>
            </a:r>
            <a:br>
              <a:rPr lang="en-US"/>
            </a:br>
            <a:br>
              <a:rPr lang="en-US"/>
            </a:br>
            <a:r>
              <a:rPr lang="en-US"/>
              <a:t>Oct 2024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9FB2CC-C7A1-4A53-A088-636FB487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99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9B343-5DAF-C9C0-A5F5-6B9F6959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1298E508-0510-2FAA-6000-DB3250E88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7722" y="640080"/>
            <a:ext cx="672776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3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1ACA6-6FDB-E312-6EB6-314EF069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816" y="173417"/>
            <a:ext cx="5105398" cy="195274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1CD9E892-8A2B-E845-6E92-B8CC7A22F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6210-7892-2E6B-3194-70144C4E0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6338" y="1675856"/>
            <a:ext cx="7557460" cy="367970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Genotypes imputed from a reference panel do not preserve Mendelian laws except for the very highest quality imputed variants.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This is worse for Hard Calls (Best Guess) genotypes than for dosages, and also it is worse for parent-offspring compared to full siblings pairs.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are working on the WGS data to see what is the the downstream effect of using low-quality imputed genotypes in Family-Based analysis.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Also, we are interested in developing reference-based imputation methods that considers the relationships between the individuals and Mendelian laws.</a:t>
            </a:r>
          </a:p>
        </p:txBody>
      </p:sp>
    </p:spTree>
    <p:extLst>
      <p:ext uri="{BB962C8B-B14F-4D97-AF65-F5344CB8AC3E}">
        <p14:creationId xmlns:p14="http://schemas.microsoft.com/office/powerpoint/2010/main" val="598035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C3056-1099-7520-A97E-611270C8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0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48386-DA3F-09B4-E281-BCEA1C8F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A5E95-2B2A-162A-4662-279728A3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879" y="1253220"/>
            <a:ext cx="4971824" cy="4680583"/>
          </a:xfrm>
        </p:spPr>
        <p:txBody>
          <a:bodyPr anchor="ctr">
            <a:noAutofit/>
          </a:bodyPr>
          <a:lstStyle/>
          <a:p>
            <a:r>
              <a:rPr lang="en-US" sz="2400" dirty="0"/>
              <a:t>We are concerned that the low-quality imputed genotypes may not be suitable for family-based analyses.</a:t>
            </a:r>
          </a:p>
          <a:p>
            <a:endParaRPr lang="en-US" sz="2400" dirty="0"/>
          </a:p>
          <a:p>
            <a:r>
              <a:rPr lang="en-US" sz="2400" dirty="0"/>
              <a:t>Family-based research designs rely on special properties of the data.</a:t>
            </a:r>
          </a:p>
          <a:p>
            <a:endParaRPr lang="en-US" sz="2400" dirty="0"/>
          </a:p>
          <a:p>
            <a:r>
              <a:rPr lang="en-US" sz="2400" dirty="0"/>
              <a:t>We are interested in understanding the impact of imputation quality on downstream analysis by comparing to the WGS data.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432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0B1F85-7D3F-3ADF-FF44-17FA858DE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EA5DC2-B28E-8B49-FB77-CC22451B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Reference Based Imputation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4" descr="A diagram of a dna sequence&#10;&#10;Description automatically generated with medium confidence">
            <a:extLst>
              <a:ext uri="{FF2B5EF4-FFF2-40B4-BE49-F238E27FC236}">
                <a16:creationId xmlns:a16="http://schemas.microsoft.com/office/drawing/2014/main" id="{E0327C00-9958-4272-4B4A-095E13F30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630" y="682288"/>
            <a:ext cx="6822948" cy="5117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2F58DB-7CF6-C46A-6BF9-9D0E2CA93397}"/>
              </a:ext>
            </a:extLst>
          </p:cNvPr>
          <p:cNvSpPr txBox="1"/>
          <p:nvPr/>
        </p:nvSpPr>
        <p:spPr>
          <a:xfrm>
            <a:off x="4734047" y="5878780"/>
            <a:ext cx="1628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Hard Call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398437-5B39-0CD8-25B8-838445978D55}"/>
              </a:ext>
            </a:extLst>
          </p:cNvPr>
          <p:cNvCxnSpPr/>
          <p:nvPr/>
        </p:nvCxnSpPr>
        <p:spPr>
          <a:xfrm>
            <a:off x="287483" y="6483738"/>
            <a:ext cx="2800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3143F5-3BF9-41AC-6FB9-5D0ADE83FDA2}"/>
              </a:ext>
            </a:extLst>
          </p:cNvPr>
          <p:cNvSpPr txBox="1"/>
          <p:nvPr/>
        </p:nvSpPr>
        <p:spPr>
          <a:xfrm>
            <a:off x="287483" y="6471928"/>
            <a:ext cx="310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400" dirty="0"/>
              <a:t>Source: Zheng et al. (2011)</a:t>
            </a:r>
          </a:p>
        </p:txBody>
      </p:sp>
    </p:spTree>
    <p:extLst>
      <p:ext uri="{BB962C8B-B14F-4D97-AF65-F5344CB8AC3E}">
        <p14:creationId xmlns:p14="http://schemas.microsoft.com/office/powerpoint/2010/main" val="138657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A11399-B394-E7EE-EF50-C45A42BF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Reference Based </a:t>
            </a:r>
            <a:br>
              <a:rPr lang="en-US" sz="3600">
                <a:solidFill>
                  <a:schemeClr val="tx2"/>
                </a:solidFill>
              </a:rPr>
            </a:br>
            <a:r>
              <a:rPr lang="en-US" sz="3600">
                <a:solidFill>
                  <a:schemeClr val="tx2"/>
                </a:solidFill>
              </a:rPr>
              <a:t>vs </a:t>
            </a:r>
            <a:br>
              <a:rPr lang="en-US" sz="3600">
                <a:solidFill>
                  <a:schemeClr val="tx2"/>
                </a:solidFill>
              </a:rPr>
            </a:br>
            <a:r>
              <a:rPr lang="en-US" sz="3600">
                <a:solidFill>
                  <a:schemeClr val="tx2"/>
                </a:solidFill>
              </a:rPr>
              <a:t>Mendelian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07369-4509-59AB-3337-4DA9B3D8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151" y="813816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MSS10"/>
            </a:endParaRPr>
          </a:p>
          <a:p>
            <a:r>
              <a:rPr lang="en-US" sz="2400" dirty="0">
                <a:solidFill>
                  <a:schemeClr val="tx2"/>
                </a:solidFill>
                <a:latin typeface="CMSS10"/>
              </a:rPr>
              <a:t>Mendelian imputation, as implemented in </a:t>
            </a:r>
            <a:r>
              <a:rPr lang="en-US" sz="2400" dirty="0">
                <a:solidFill>
                  <a:schemeClr val="tx2"/>
                </a:solidFill>
                <a:latin typeface="CMSS10"/>
                <a:hlinkClick r:id="rId2"/>
              </a:rPr>
              <a:t>SNIPAR</a:t>
            </a:r>
            <a:r>
              <a:rPr lang="en-US" sz="2400" dirty="0">
                <a:solidFill>
                  <a:schemeClr val="tx2"/>
                </a:solidFill>
                <a:latin typeface="CMSS10"/>
              </a:rPr>
              <a:t> (Young et al., Nature Genetics, 2022), differs entirely from reference-based imputation.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MSS10"/>
            </a:endParaRPr>
          </a:p>
          <a:p>
            <a:r>
              <a:rPr lang="en-US" sz="2400" dirty="0">
                <a:solidFill>
                  <a:schemeClr val="tx2"/>
                </a:solidFill>
                <a:latin typeface="-webkit-standard"/>
              </a:rPr>
              <a:t>Reference-based imputation does not consider the relationships between individuals and performs the imputation for everyone separately.</a:t>
            </a:r>
            <a:endParaRPr lang="en-US" sz="2400" dirty="0">
              <a:solidFill>
                <a:schemeClr val="tx2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9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A04E-5676-E8B9-8FA2-98D60A6C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Correlation Analysis in UK Biobank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0138C-4AD5-46BB-0C2B-98C7F5EF4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Info Score: Imputation Quality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UK Biobank Imputed Data</a:t>
            </a:r>
          </a:p>
          <a:p>
            <a:pPr lvl="1"/>
            <a:r>
              <a:rPr lang="en-US" sz="2000" dirty="0"/>
              <a:t>White British Subsample</a:t>
            </a:r>
          </a:p>
          <a:p>
            <a:pPr lvl="1"/>
            <a:r>
              <a:rPr lang="en-US" sz="2000" dirty="0"/>
              <a:t>19K Full Siblings Pairs</a:t>
            </a:r>
          </a:p>
          <a:p>
            <a:pPr lvl="1"/>
            <a:r>
              <a:rPr lang="en-US" sz="2000" dirty="0"/>
              <a:t>4K Parent-Offspring Pairs</a:t>
            </a:r>
          </a:p>
          <a:p>
            <a:pPr lvl="1"/>
            <a:r>
              <a:rPr lang="en-US" sz="2000" dirty="0"/>
              <a:t>SNPs with MAF &gt; 1%</a:t>
            </a:r>
          </a:p>
          <a:p>
            <a:pPr lvl="1"/>
            <a:r>
              <a:rPr lang="en-US" sz="2000" dirty="0"/>
              <a:t>Info Score &gt; 30%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Howe </a:t>
            </a:r>
            <a:r>
              <a:rPr lang="en-US" sz="2000" dirty="0" err="1"/>
              <a:t>et.al</a:t>
            </a:r>
            <a:r>
              <a:rPr lang="en-US" sz="2000" dirty="0"/>
              <a:t> (2022) </a:t>
            </a:r>
            <a:r>
              <a:rPr lang="en-US" sz="2000" dirty="0">
                <a:latin typeface="CMSS10"/>
              </a:rPr>
              <a:t>Sib-GWAS used low-quality imputed SNPs.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992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E501BF-FBBB-7E6C-0BF0-709581D01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511" y="1293078"/>
            <a:ext cx="3868340" cy="823912"/>
          </a:xfrm>
        </p:spPr>
        <p:txBody>
          <a:bodyPr>
            <a:normAutofit/>
          </a:bodyPr>
          <a:lstStyle/>
          <a:p>
            <a:r>
              <a:rPr lang="en-US" sz="2400" dirty="0"/>
              <a:t>Low Quality Imputed</a:t>
            </a:r>
          </a:p>
        </p:txBody>
      </p:sp>
      <p:pic>
        <p:nvPicPr>
          <p:cNvPr id="13" name="Content Placeholder 12" descr="A graph of a graph&#10;&#10;Description automatically generated">
            <a:extLst>
              <a:ext uri="{FF2B5EF4-FFF2-40B4-BE49-F238E27FC236}">
                <a16:creationId xmlns:a16="http://schemas.microsoft.com/office/drawing/2014/main" id="{4C81D9AD-9503-C9EF-B4B4-CBF718EE42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3302" y="2170538"/>
            <a:ext cx="4489877" cy="4489877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E59B1D-F44B-C475-D9C6-4DFCCFAA2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53349" y="1181101"/>
            <a:ext cx="3887391" cy="823912"/>
          </a:xfrm>
        </p:spPr>
        <p:txBody>
          <a:bodyPr>
            <a:normAutofit/>
          </a:bodyPr>
          <a:lstStyle/>
          <a:p>
            <a:r>
              <a:rPr lang="en-US" sz="2400" dirty="0"/>
              <a:t>High Quality Imputed</a:t>
            </a:r>
          </a:p>
        </p:txBody>
      </p:sp>
      <p:pic>
        <p:nvPicPr>
          <p:cNvPr id="15" name="Content Placeholder 14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6ED19343-48CE-66BD-20FD-B51EF156BCC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4750" y="2505075"/>
            <a:ext cx="3684588" cy="3684588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6B2AEB-03E3-9A72-DC4D-B0851A8A7D64}"/>
              </a:ext>
            </a:extLst>
          </p:cNvPr>
          <p:cNvSpPr/>
          <p:nvPr/>
        </p:nvSpPr>
        <p:spPr>
          <a:xfrm>
            <a:off x="0" y="0"/>
            <a:ext cx="12192000" cy="1405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    Correlations Distribution – Full Sibs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923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5908D-1EC3-5689-86EA-6F0A6D780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0803C5-0444-722F-CB6E-7A64A781B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511" y="1293078"/>
            <a:ext cx="3868340" cy="823912"/>
          </a:xfrm>
        </p:spPr>
        <p:txBody>
          <a:bodyPr>
            <a:normAutofit/>
          </a:bodyPr>
          <a:lstStyle/>
          <a:p>
            <a:r>
              <a:rPr lang="en-US" sz="2400" dirty="0"/>
              <a:t>Low Quality Imputed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EE9549-F444-C67F-D8A5-2F84DFEF4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53349" y="1181101"/>
            <a:ext cx="3887391" cy="823912"/>
          </a:xfrm>
        </p:spPr>
        <p:txBody>
          <a:bodyPr>
            <a:normAutofit/>
          </a:bodyPr>
          <a:lstStyle/>
          <a:p>
            <a:r>
              <a:rPr lang="en-US" sz="2400" dirty="0"/>
              <a:t>High Quality Imputed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6B0787-E877-F6B0-65DB-29B1F46858A7}"/>
              </a:ext>
            </a:extLst>
          </p:cNvPr>
          <p:cNvSpPr/>
          <p:nvPr/>
        </p:nvSpPr>
        <p:spPr>
          <a:xfrm>
            <a:off x="0" y="0"/>
            <a:ext cx="12192000" cy="1405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    Correlations Distribution – Parent-Offspring</a:t>
            </a:r>
          </a:p>
        </p:txBody>
      </p:sp>
      <p:pic>
        <p:nvPicPr>
          <p:cNvPr id="9" name="Content Placeholder 11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968B6916-4B75-54FD-0C42-C42ABF4C57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  <p:pic>
        <p:nvPicPr>
          <p:cNvPr id="16" name="Content Placeholder 8" descr="A graph of a graph&#10;&#10;Description automatically generated">
            <a:extLst>
              <a:ext uri="{FF2B5EF4-FFF2-40B4-BE49-F238E27FC236}">
                <a16:creationId xmlns:a16="http://schemas.microsoft.com/office/drawing/2014/main" id="{F63FBBA9-C5BA-AF2B-F5A1-0C8F9E8FF0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26982" y="2505075"/>
            <a:ext cx="3684588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2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76CAC8-B77A-B6A7-85E6-25829C6E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</a:t>
            </a:r>
            <a:b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Genotype Correlation</a:t>
            </a:r>
            <a:b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(Info Score)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F3D9C99-3862-0B42-318E-A051D7EC0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4147" y="640080"/>
            <a:ext cx="689491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6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BCBDF-D62A-7EBA-AEFF-2F883620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Correlation Analysis Conditional on IBD States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79D81-0A03-C637-92B2-66C50E9539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</p:spPr>
            <p:txBody>
              <a:bodyPr anchor="ctr">
                <a:normAutofit fontScale="92500" lnSpcReduction="10000"/>
              </a:bodyPr>
              <a:lstStyle/>
              <a:p>
                <a:r>
                  <a:rPr lang="en-US" sz="2400" dirty="0">
                    <a:latin typeface="CMSS10"/>
                  </a:rPr>
                  <a:t>Quantitative genetics theory tells us the correlation between siblings’ genotypes depends on their IBD state. </a:t>
                </a: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latin typeface="CMSS10"/>
                  </a:rPr>
                  <a:t>IBD state records how many alleles they share by descent from their parents. </a:t>
                </a:r>
              </a:p>
              <a:p>
                <a:endParaRPr lang="en-US" sz="2400" dirty="0">
                  <a:latin typeface="CMSS10"/>
                </a:endParaRPr>
              </a:p>
              <a:p>
                <a:endParaRPr lang="en-US" sz="2400" dirty="0">
                  <a:latin typeface="CMSS10"/>
                </a:endParaRPr>
              </a:p>
              <a:p>
                <a:r>
                  <a:rPr lang="en-US" sz="2400" dirty="0">
                    <a:latin typeface="CMSS10"/>
                  </a:rPr>
                  <a:t>Suppose </a:t>
                </a:r>
                <a:r>
                  <a:rPr lang="en-US" sz="2400" i="1" dirty="0" err="1">
                    <a:latin typeface="CMSS10"/>
                  </a:rPr>
                  <a:t>i</a:t>
                </a:r>
                <a:r>
                  <a:rPr lang="en-US" sz="2400" dirty="0">
                    <a:latin typeface="CMSS10"/>
                  </a:rPr>
                  <a:t> and </a:t>
                </a:r>
                <a:r>
                  <a:rPr lang="en-US" sz="2400" i="1" dirty="0">
                    <a:latin typeface="CMSS10"/>
                  </a:rPr>
                  <a:t>j</a:t>
                </a:r>
                <a:r>
                  <a:rPr lang="en-US" sz="2400" dirty="0">
                    <a:latin typeface="CMSS10"/>
                  </a:rPr>
                  <a:t> are full siblings. Then in theory (under random-mating) we have:</a:t>
                </a:r>
              </a:p>
              <a:p>
                <a:endParaRPr lang="en-US" sz="2400" dirty="0">
                  <a:latin typeface="CMSS1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∣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=0.5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∣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=2</m:t>
                                </m:r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>
                  <a:latin typeface="Georgia" panose="02040502050405020303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CMSS1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79D81-0A03-C637-92B2-66C50E9539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  <a:blipFill>
                <a:blip r:embed="rId2"/>
                <a:stretch>
                  <a:fillRect l="-1222" t="-4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324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460</TotalTime>
  <Words>381</Words>
  <Application>Microsoft Macintosh PowerPoint</Application>
  <PresentationFormat>Widescreen</PresentationFormat>
  <Paragraphs>55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-webkit-standard</vt:lpstr>
      <vt:lpstr>Aptos</vt:lpstr>
      <vt:lpstr>Aptos Display</vt:lpstr>
      <vt:lpstr>Arial</vt:lpstr>
      <vt:lpstr>Calibri</vt:lpstr>
      <vt:lpstr>Calibri Light</vt:lpstr>
      <vt:lpstr>Cambria Math</vt:lpstr>
      <vt:lpstr>CMSS10</vt:lpstr>
      <vt:lpstr>Garamond</vt:lpstr>
      <vt:lpstr>Georgia</vt:lpstr>
      <vt:lpstr>Menlo</vt:lpstr>
      <vt:lpstr>Organic</vt:lpstr>
      <vt:lpstr>Office Theme</vt:lpstr>
      <vt:lpstr>Office 2013 - 2022 Theme</vt:lpstr>
      <vt:lpstr>The Impact of Imputation Quality on Family-Based Analysis </vt:lpstr>
      <vt:lpstr>Motivation</vt:lpstr>
      <vt:lpstr>Reference Based Imputation</vt:lpstr>
      <vt:lpstr>Reference Based  vs  Mendelian Imputation</vt:lpstr>
      <vt:lpstr>Correlation Analysis in UK Biobank</vt:lpstr>
      <vt:lpstr>PowerPoint Presentation</vt:lpstr>
      <vt:lpstr>PowerPoint Presentation</vt:lpstr>
      <vt:lpstr>Mean Genotype Correlation (Info Score)</vt:lpstr>
      <vt:lpstr>Correlation Analysis Conditional on IBD States</vt:lpstr>
      <vt:lpstr>Mean Imputed Genotype Correlation Conditional on IBD State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Mahdi Mir</dc:creator>
  <cp:lastModifiedBy>Mahdi Mir</cp:lastModifiedBy>
  <cp:revision>3</cp:revision>
  <dcterms:created xsi:type="dcterms:W3CDTF">2024-10-21T15:36:41Z</dcterms:created>
  <dcterms:modified xsi:type="dcterms:W3CDTF">2024-10-21T23:19:13Z</dcterms:modified>
</cp:coreProperties>
</file>