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6" r:id="rId2"/>
    <p:sldMasterId id="2147483750" r:id="rId3"/>
  </p:sldMasterIdLst>
  <p:notesMasterIdLst>
    <p:notesMasterId r:id="rId16"/>
  </p:notesMasterIdLst>
  <p:sldIdLst>
    <p:sldId id="256" r:id="rId4"/>
    <p:sldId id="257" r:id="rId5"/>
    <p:sldId id="270" r:id="rId6"/>
    <p:sldId id="259" r:id="rId7"/>
    <p:sldId id="260" r:id="rId8"/>
    <p:sldId id="261" r:id="rId9"/>
    <p:sldId id="272" r:id="rId10"/>
    <p:sldId id="263" r:id="rId11"/>
    <p:sldId id="264" r:id="rId12"/>
    <p:sldId id="265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8"/>
    <p:restoredTop sz="83793"/>
  </p:normalViewPr>
  <p:slideViewPr>
    <p:cSldViewPr snapToGrid="0">
      <p:cViewPr varScale="1">
        <p:scale>
          <a:sx n="178" d="100"/>
          <a:sy n="178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38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4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80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52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9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17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8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88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37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983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3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13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35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84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6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6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06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0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24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7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nipar.readthedocs.io/en/latest/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008F6-CE81-5A49-CEA8-7953F530A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The Impact of Imputation Quality on Family-Based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BDC9C-6148-84FE-BA3C-8FFF4049D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Mahdi Mir (UCLA &amp; SSGAC)</a:t>
            </a:r>
            <a:br>
              <a:rPr lang="en-US"/>
            </a:br>
            <a:r>
              <a:rPr lang="en-US"/>
              <a:t>Alexander S. Young (UCLA &amp; SSGAC)</a:t>
            </a:r>
            <a:br>
              <a:rPr lang="en-US"/>
            </a:br>
            <a:br>
              <a:rPr lang="en-US"/>
            </a:br>
            <a:r>
              <a:rPr lang="en-US"/>
              <a:t>Oct 2024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298E508-0510-2FAA-6000-DB3250E88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722" y="640080"/>
            <a:ext cx="672776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67585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is worse for Hard Calls (Best Guess) genotypes than for dosages, and also it is worse for parent-offspring compared to full siblings pairs.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on the WGS data to see what is the the downstream effect of using low-quality imputed genotypes in Family-Based analysis.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Also, we are interested in developing reference-based imputation methods that considers the relationships between the individuals and Mendelian laws.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Family-based research designs rely on special properties of the data.</a:t>
            </a:r>
          </a:p>
          <a:p>
            <a:endParaRPr lang="en-US" sz="2400" dirty="0"/>
          </a:p>
          <a:p>
            <a:r>
              <a:rPr lang="en-US" sz="2400" dirty="0"/>
              <a:t>We are interested in understanding the impact of imputation quality on downstream analysis by comparing to the WGS data.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Reference Based Imputation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30" y="682288"/>
            <a:ext cx="6822948" cy="5117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4047" y="5878780"/>
            <a:ext cx="16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 Call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Reference Based 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vs 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2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-webkit-standard"/>
              </a:rPr>
              <a:t>Reference-based imputation does not consider the relationships between individuals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Info Score: Imputation Quality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UK Biobank Imputed Data</a:t>
            </a:r>
          </a:p>
          <a:p>
            <a:pPr lvl="1"/>
            <a:r>
              <a:rPr lang="en-US" sz="2000" dirty="0"/>
              <a:t>White British Subsample</a:t>
            </a:r>
          </a:p>
          <a:p>
            <a:pPr lvl="1"/>
            <a:r>
              <a:rPr lang="en-US" sz="2000" dirty="0"/>
              <a:t>19K Full Siblings Pairs</a:t>
            </a:r>
          </a:p>
          <a:p>
            <a:pPr lvl="1"/>
            <a:r>
              <a:rPr lang="en-US" sz="2000" dirty="0"/>
              <a:t>4K Parent-Offspring Pairs</a:t>
            </a:r>
          </a:p>
          <a:p>
            <a:pPr lvl="1"/>
            <a:r>
              <a:rPr lang="en-US" sz="2000" dirty="0"/>
              <a:t>SNPs with MAF &gt; 1%</a:t>
            </a:r>
          </a:p>
          <a:p>
            <a:pPr lvl="1"/>
            <a:r>
              <a:rPr lang="en-US" sz="2000" dirty="0"/>
              <a:t>Info Score &gt; 30%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Howe </a:t>
            </a:r>
            <a:r>
              <a:rPr lang="en-US" sz="2000" dirty="0" err="1"/>
              <a:t>et.al</a:t>
            </a:r>
            <a:r>
              <a:rPr lang="en-US" sz="2000" dirty="0"/>
              <a:t> (2022) </a:t>
            </a:r>
            <a:r>
              <a:rPr lang="en-US" sz="2000" dirty="0">
                <a:latin typeface="CMSS10"/>
              </a:rPr>
              <a:t>Sib-GWAS used low-quality imputed SNPs.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E501BF-FBBB-7E6C-0BF0-709581D0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568" y="1121628"/>
            <a:ext cx="3868340" cy="823912"/>
          </a:xfrm>
        </p:spPr>
        <p:txBody>
          <a:bodyPr>
            <a:normAutofit/>
          </a:bodyPr>
          <a:lstStyle/>
          <a:p>
            <a:r>
              <a:rPr lang="en-US" sz="2400" dirty="0"/>
              <a:t>Low Quality Imputed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E59B1D-F44B-C475-D9C6-4DFCCFAA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53476" y="1121628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High Quality Imputed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B2AEB-03E3-9A72-DC4D-B0851A8A7D64}"/>
              </a:ext>
            </a:extLst>
          </p:cNvPr>
          <p:cNvSpPr/>
          <p:nvPr/>
        </p:nvSpPr>
        <p:spPr>
          <a:xfrm>
            <a:off x="0" y="0"/>
            <a:ext cx="12192000" cy="140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    Correlations Distribution – Full Sibs</a:t>
            </a:r>
            <a:endParaRPr lang="en-US" sz="4400" dirty="0">
              <a:latin typeface="+mj-lt"/>
            </a:endParaRPr>
          </a:p>
        </p:txBody>
      </p:sp>
      <p:pic>
        <p:nvPicPr>
          <p:cNvPr id="18" name="Content Placeholder 17" descr="A graph of a graph&#10;&#10;Description automatically generated">
            <a:extLst>
              <a:ext uri="{FF2B5EF4-FFF2-40B4-BE49-F238E27FC236}">
                <a16:creationId xmlns:a16="http://schemas.microsoft.com/office/drawing/2014/main" id="{02162F80-BF59-A6DD-F017-555D19789B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2851" y="2111202"/>
            <a:ext cx="5178057" cy="4277252"/>
          </a:xfrm>
        </p:spPr>
      </p:pic>
      <p:pic>
        <p:nvPicPr>
          <p:cNvPr id="22" name="Content Placeholder 21" descr="A graph of a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7863F4AB-A2CA-6EB4-29E4-78D572E6CC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076804"/>
            <a:ext cx="5219700" cy="4311650"/>
          </a:xfrm>
        </p:spPr>
      </p:pic>
    </p:spTree>
    <p:extLst>
      <p:ext uri="{BB962C8B-B14F-4D97-AF65-F5344CB8AC3E}">
        <p14:creationId xmlns:p14="http://schemas.microsoft.com/office/powerpoint/2010/main" val="7492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5908D-1EC3-5689-86EA-6F0A6D78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0803C5-0444-722F-CB6E-7A64A781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224" y="1181101"/>
            <a:ext cx="3868340" cy="823912"/>
          </a:xfrm>
        </p:spPr>
        <p:txBody>
          <a:bodyPr>
            <a:normAutofit/>
          </a:bodyPr>
          <a:lstStyle/>
          <a:p>
            <a:r>
              <a:rPr lang="en-US" sz="2400" dirty="0"/>
              <a:t>Low Quality Imputed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EE9549-F444-C67F-D8A5-2F84DFEF4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2154" y="1181101"/>
            <a:ext cx="3887391" cy="823912"/>
          </a:xfrm>
        </p:spPr>
        <p:txBody>
          <a:bodyPr>
            <a:normAutofit/>
          </a:bodyPr>
          <a:lstStyle/>
          <a:p>
            <a:r>
              <a:rPr lang="en-US" sz="2400" dirty="0"/>
              <a:t>High Quality Imputed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B0787-E877-F6B0-65DB-29B1F46858A7}"/>
              </a:ext>
            </a:extLst>
          </p:cNvPr>
          <p:cNvSpPr/>
          <p:nvPr/>
        </p:nvSpPr>
        <p:spPr>
          <a:xfrm>
            <a:off x="0" y="0"/>
            <a:ext cx="12192000" cy="1405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    Correlations Distribution – Parent-Offspring</a:t>
            </a:r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C3877CE1-5C5B-ED6D-5518-246C2B76E3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161" y="2191544"/>
            <a:ext cx="5219700" cy="4311650"/>
          </a:xfrm>
        </p:spPr>
      </p:pic>
      <p:pic>
        <p:nvPicPr>
          <p:cNvPr id="13" name="Content Placeholder 12" descr="A graph of a graph&#10;&#10;Description automatically generated">
            <a:extLst>
              <a:ext uri="{FF2B5EF4-FFF2-40B4-BE49-F238E27FC236}">
                <a16:creationId xmlns:a16="http://schemas.microsoft.com/office/drawing/2014/main" id="{CAEC5B9A-E38B-7EE0-AE7B-2C8F53B317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191544"/>
            <a:ext cx="5219700" cy="4311650"/>
          </a:xfrm>
        </p:spPr>
      </p:pic>
    </p:spTree>
    <p:extLst>
      <p:ext uri="{BB962C8B-B14F-4D97-AF65-F5344CB8AC3E}">
        <p14:creationId xmlns:p14="http://schemas.microsoft.com/office/powerpoint/2010/main" val="26201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(Info Score)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F3D9C99-3862-0B42-318E-A051D7EC0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147" y="640080"/>
            <a:ext cx="689491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fontScale="92500" lnSpcReduction="10000"/>
              </a:bodyPr>
              <a:lstStyle/>
              <a:p>
                <a:r>
                  <a:rPr lang="en-US" sz="2400" dirty="0">
                    <a:latin typeface="CMSS10"/>
                  </a:rPr>
                  <a:t>Quantitative genetics theory tells us the correlation between siblings’ genotypes depends on their IBD state. 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endParaRPr lang="en-US" sz="2400" dirty="0">
                  <a:latin typeface="CMSS10"/>
                </a:endParaRPr>
              </a:p>
              <a:p>
                <a:endParaRPr lang="en-US" sz="2400" dirty="0">
                  <a:latin typeface="CMSS10"/>
                </a:endParaRPr>
              </a:p>
              <a:p>
                <a:r>
                  <a:rPr lang="en-US" sz="2400" dirty="0">
                    <a:latin typeface="CMSS10"/>
                  </a:rPr>
                  <a:t>Suppose </a:t>
                </a:r>
                <a:r>
                  <a:rPr lang="en-US" sz="2400" i="1" dirty="0" err="1">
                    <a:latin typeface="CMSS10"/>
                  </a:rPr>
                  <a:t>i</a:t>
                </a:r>
                <a:r>
                  <a:rPr lang="en-US" sz="2400" dirty="0">
                    <a:latin typeface="CMSS10"/>
                  </a:rPr>
                  <a:t> and </a:t>
                </a:r>
                <a:r>
                  <a:rPr lang="en-US" sz="2400" i="1" dirty="0">
                    <a:latin typeface="CMSS10"/>
                  </a:rPr>
                  <a:t>j</a:t>
                </a:r>
                <a:r>
                  <a:rPr lang="en-US" sz="24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4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222" t="-4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575</TotalTime>
  <Words>381</Words>
  <Application>Microsoft Macintosh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Garamond</vt:lpstr>
      <vt:lpstr>Georgia</vt:lpstr>
      <vt:lpstr>Menlo</vt:lpstr>
      <vt:lpstr>Organic</vt:lpstr>
      <vt:lpstr>Office Theme</vt:lpstr>
      <vt:lpstr>Office 2013 - 2022 Theme</vt:lpstr>
      <vt:lpstr>The Impact of Imputation Quality on Family-Based Analysis </vt:lpstr>
      <vt:lpstr>Motivation</vt:lpstr>
      <vt:lpstr>Reference Based Imputation</vt:lpstr>
      <vt:lpstr>Reference Based  vs  Mendelian Imputation</vt:lpstr>
      <vt:lpstr>Correlation Analysis in UK Biobank</vt:lpstr>
      <vt:lpstr>PowerPoint Presentation</vt:lpstr>
      <vt:lpstr>PowerPoint Presentation</vt:lpstr>
      <vt:lpstr>Mean Genotype Correlation (Info Score)</vt:lpstr>
      <vt:lpstr>Correlation Analysis Conditional on IBD States</vt:lpstr>
      <vt:lpstr>Mean Imputed Genotype Correlation Conditional on IBD State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4</cp:revision>
  <dcterms:created xsi:type="dcterms:W3CDTF">2024-10-21T15:36:41Z</dcterms:created>
  <dcterms:modified xsi:type="dcterms:W3CDTF">2024-10-22T01:17:34Z</dcterms:modified>
</cp:coreProperties>
</file>