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6" r:id="rId2"/>
    <p:sldMasterId id="2147483750" r:id="rId3"/>
  </p:sldMasterIdLst>
  <p:notesMasterIdLst>
    <p:notesMasterId r:id="rId20"/>
  </p:notesMasterIdLst>
  <p:sldIdLst>
    <p:sldId id="256" r:id="rId4"/>
    <p:sldId id="257" r:id="rId5"/>
    <p:sldId id="270" r:id="rId6"/>
    <p:sldId id="259" r:id="rId7"/>
    <p:sldId id="260" r:id="rId8"/>
    <p:sldId id="261" r:id="rId9"/>
    <p:sldId id="272" r:id="rId10"/>
    <p:sldId id="263" r:id="rId11"/>
    <p:sldId id="264" r:id="rId12"/>
    <p:sldId id="265" r:id="rId13"/>
    <p:sldId id="276" r:id="rId14"/>
    <p:sldId id="277" r:id="rId15"/>
    <p:sldId id="278" r:id="rId16"/>
    <p:sldId id="266" r:id="rId17"/>
    <p:sldId id="27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5"/>
    <p:restoredTop sz="83793"/>
  </p:normalViewPr>
  <p:slideViewPr>
    <p:cSldViewPr snapToGrid="0">
      <p:cViewPr varScale="1">
        <p:scale>
          <a:sx n="178" d="100"/>
          <a:sy n="178" d="100"/>
        </p:scale>
        <p:origin x="1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4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8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4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52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9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17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88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37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98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3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35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4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6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6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0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4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7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nipar.readthedocs.io/en/latest/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008F6-CE81-5A49-CEA8-7953F530A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 fontScale="90000"/>
          </a:bodyPr>
          <a:lstStyle/>
          <a:p>
            <a:pPr marL="0" marR="0" algn="ctr">
              <a:spcBef>
                <a:spcPts val="1200"/>
              </a:spcBef>
              <a:spcAft>
                <a:spcPts val="1200"/>
              </a:spcAft>
            </a:pPr>
            <a:r>
              <a:rPr lang="en-US" sz="3600" kern="100" dirty="0">
                <a:effectLst/>
                <a:latin typeface="Calibri Light" panose="020F0302020204030204" pitchFamily="34" charset="0"/>
                <a:ea typeface="Aptos" panose="020B0004020202020204" pitchFamily="34" charset="0"/>
                <a:cs typeface="Calibri Light" panose="020F0302020204030204" pitchFamily="34" charset="0"/>
              </a:rPr>
              <a:t>Low quality genotype data is not appropriate for family-based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BDC9C-6148-84FE-BA3C-8FFF4049D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Mahdi Mir (UCLA &amp; SSGAC)</a:t>
            </a:r>
            <a:br>
              <a:rPr lang="en-US" dirty="0"/>
            </a:br>
            <a:r>
              <a:rPr lang="en-US" dirty="0"/>
              <a:t>Alexander S. Young (UCLA &amp; SSGAC)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Oct 2024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08EE-25AA-82F4-585D-32358802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D1C19-F083-5918-D421-4B381AB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A6CD634-5828-7592-7C0C-78F0CFE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85735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FE59A-325E-49F6-1FD2-593F49AFDBCC}"/>
              </a:ext>
            </a:extLst>
          </p:cNvPr>
          <p:cNvSpPr/>
          <p:nvPr/>
        </p:nvSpPr>
        <p:spPr>
          <a:xfrm>
            <a:off x="4215088" y="185735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0E796-453E-853A-837D-43A0080AB99F}"/>
              </a:ext>
            </a:extLst>
          </p:cNvPr>
          <p:cNvSpPr txBox="1"/>
          <p:nvPr/>
        </p:nvSpPr>
        <p:spPr>
          <a:xfrm>
            <a:off x="9771117" y="127158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2</a:t>
            </a:r>
          </a:p>
        </p:txBody>
      </p:sp>
    </p:spTree>
    <p:extLst>
      <p:ext uri="{BB962C8B-B14F-4D97-AF65-F5344CB8AC3E}">
        <p14:creationId xmlns:p14="http://schemas.microsoft.com/office/powerpoint/2010/main" val="277958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7DCFB-9D16-1952-9179-74AEBF3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F33E-C0B2-7198-444C-5B46E5EB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3C6BAC5-55DA-A3DD-A7A9-42900B0B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59598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8393F-BBB2-8ABA-8219-3E650724D6A6}"/>
              </a:ext>
            </a:extLst>
          </p:cNvPr>
          <p:cNvSpPr/>
          <p:nvPr/>
        </p:nvSpPr>
        <p:spPr>
          <a:xfrm>
            <a:off x="3898373" y="2796511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97E5-9E40-5407-FCC8-2E80F197278C}"/>
              </a:ext>
            </a:extLst>
          </p:cNvPr>
          <p:cNvSpPr txBox="1"/>
          <p:nvPr/>
        </p:nvSpPr>
        <p:spPr>
          <a:xfrm>
            <a:off x="9756742" y="3843377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1</a:t>
            </a:r>
          </a:p>
        </p:txBody>
      </p:sp>
    </p:spTree>
    <p:extLst>
      <p:ext uri="{BB962C8B-B14F-4D97-AF65-F5344CB8AC3E}">
        <p14:creationId xmlns:p14="http://schemas.microsoft.com/office/powerpoint/2010/main" val="386810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C4F5A-A7ED-C2B5-D730-6B6B098F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D2B3-2F4E-4673-A055-E0A558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71936F49-17BF-14F0-E4D8-00779019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71003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328C1-2595-9F91-6AC4-D9AD81F740F7}"/>
              </a:ext>
            </a:extLst>
          </p:cNvPr>
          <p:cNvSpPr/>
          <p:nvPr/>
        </p:nvSpPr>
        <p:spPr>
          <a:xfrm>
            <a:off x="3898373" y="5272520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8DB3-B950-A051-5AD7-AC4C65996567}"/>
              </a:ext>
            </a:extLst>
          </p:cNvPr>
          <p:cNvSpPr txBox="1"/>
          <p:nvPr/>
        </p:nvSpPr>
        <p:spPr>
          <a:xfrm>
            <a:off x="9652532" y="534280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0</a:t>
            </a:r>
          </a:p>
        </p:txBody>
      </p:sp>
    </p:spTree>
    <p:extLst>
      <p:ext uri="{BB962C8B-B14F-4D97-AF65-F5344CB8AC3E}">
        <p14:creationId xmlns:p14="http://schemas.microsoft.com/office/powerpoint/2010/main" val="400383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84730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practice with FGWAS, using imputed data, we can't ensure proper controls and unbiased estimates due to missing key data features.</a:t>
            </a:r>
          </a:p>
          <a:p>
            <a:pPr marL="0" indent="0"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Stringent quality control is required for family-based analyses using imputed genotype data.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BAEF-2ECB-7D23-9ED4-853FF0B3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0DBD-8D35-D494-FD65-28ECAD8E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with WGS data to see the downstream effect of using low-quality imputed genotypes in FGWAS.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Also, we are interested in developing reference-based imputation methods that consider the relationships between individuals and Mendelian laws.</a:t>
            </a:r>
          </a:p>
        </p:txBody>
      </p:sp>
    </p:spTree>
    <p:extLst>
      <p:ext uri="{BB962C8B-B14F-4D97-AF65-F5344CB8AC3E}">
        <p14:creationId xmlns:p14="http://schemas.microsoft.com/office/powerpoint/2010/main" val="82743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FGWAS is designed to leverage Mendelian inheritance as a clean </a:t>
            </a:r>
            <a:r>
              <a:rPr lang="en-US" sz="2400" b="1" i="1" dirty="0"/>
              <a:t>natural experiment </a:t>
            </a:r>
            <a:r>
              <a:rPr lang="en-US" sz="2400" dirty="0"/>
              <a:t>to obtain unbiased estimates, but with imputation we may lose that.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from a Reference Panel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764" y="914888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961764" y="5712279"/>
            <a:ext cx="16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 Call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2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-webkit-standard"/>
              </a:rPr>
              <a:t>Reference-based imputation does not consider the relationships between individuals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 </a:t>
            </a:r>
            <a:r>
              <a:rPr lang="en-US" sz="2400" dirty="0" err="1"/>
              <a:t>BioBank</a:t>
            </a:r>
            <a:r>
              <a:rPr lang="en-US" sz="2400" dirty="0"/>
              <a:t>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30%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19K Full Siblings Pairs</a:t>
            </a:r>
          </a:p>
          <a:p>
            <a:pPr lvl="1"/>
            <a:r>
              <a:rPr lang="en-US" dirty="0"/>
              <a:t>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30%,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E501BF-FBBB-7E6C-0BF0-709581D0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568" y="1121628"/>
            <a:ext cx="3868340" cy="823912"/>
          </a:xfrm>
        </p:spPr>
        <p:txBody>
          <a:bodyPr>
            <a:normAutofit/>
          </a:bodyPr>
          <a:lstStyle/>
          <a:p>
            <a:r>
              <a:rPr lang="en-US" sz="2400" dirty="0"/>
              <a:t>Low Quality Imputed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E59B1D-F44B-C475-D9C6-4DFCCFAA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53476" y="1121628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High Quality Imputed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B2AEB-03E3-9A72-DC4D-B0851A8A7D64}"/>
              </a:ext>
            </a:extLst>
          </p:cNvPr>
          <p:cNvSpPr/>
          <p:nvPr/>
        </p:nvSpPr>
        <p:spPr>
          <a:xfrm>
            <a:off x="0" y="0"/>
            <a:ext cx="12192000" cy="140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    Correlations Distribution – Full Sibs</a:t>
            </a:r>
            <a:endParaRPr lang="en-US" sz="4400" dirty="0">
              <a:latin typeface="+mj-lt"/>
            </a:endParaRPr>
          </a:p>
        </p:txBody>
      </p:sp>
      <p:pic>
        <p:nvPicPr>
          <p:cNvPr id="18" name="Content Placeholder 17" descr="A graph of a graph&#10;&#10;Description automatically generated">
            <a:extLst>
              <a:ext uri="{FF2B5EF4-FFF2-40B4-BE49-F238E27FC236}">
                <a16:creationId xmlns:a16="http://schemas.microsoft.com/office/drawing/2014/main" id="{02162F80-BF59-A6DD-F017-555D19789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2851" y="2111202"/>
            <a:ext cx="5178057" cy="4277252"/>
          </a:xfrm>
        </p:spPr>
      </p:pic>
      <p:pic>
        <p:nvPicPr>
          <p:cNvPr id="22" name="Content Placeholder 21" descr="A graph of a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7863F4AB-A2CA-6EB4-29E4-78D572E6CC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076804"/>
            <a:ext cx="5219700" cy="4311650"/>
          </a:xfrm>
        </p:spPr>
      </p:pic>
    </p:spTree>
    <p:extLst>
      <p:ext uri="{BB962C8B-B14F-4D97-AF65-F5344CB8AC3E}">
        <p14:creationId xmlns:p14="http://schemas.microsoft.com/office/powerpoint/2010/main" val="7492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5908D-1EC3-5689-86EA-6F0A6D78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0803C5-0444-722F-CB6E-7A64A781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224" y="1181101"/>
            <a:ext cx="3868340" cy="823912"/>
          </a:xfrm>
        </p:spPr>
        <p:txBody>
          <a:bodyPr>
            <a:normAutofit/>
          </a:bodyPr>
          <a:lstStyle/>
          <a:p>
            <a:r>
              <a:rPr lang="en-US" sz="2400" dirty="0"/>
              <a:t>Low Quality Imputed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EE9549-F444-C67F-D8A5-2F84DFEF4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154" y="1181101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High Quality Imputed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B0787-E877-F6B0-65DB-29B1F46858A7}"/>
              </a:ext>
            </a:extLst>
          </p:cNvPr>
          <p:cNvSpPr/>
          <p:nvPr/>
        </p:nvSpPr>
        <p:spPr>
          <a:xfrm>
            <a:off x="0" y="0"/>
            <a:ext cx="12192000" cy="140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    Correlations Distribution – Parent-Offspring</a:t>
            </a:r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C3877CE1-5C5B-ED6D-5518-246C2B76E3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161" y="2191544"/>
            <a:ext cx="5219700" cy="4311650"/>
          </a:xfrm>
        </p:spPr>
      </p:pic>
      <p:pic>
        <p:nvPicPr>
          <p:cNvPr id="13" name="Content Placeholder 12" descr="A graph of a graph&#10;&#10;Description automatically generated">
            <a:extLst>
              <a:ext uri="{FF2B5EF4-FFF2-40B4-BE49-F238E27FC236}">
                <a16:creationId xmlns:a16="http://schemas.microsoft.com/office/drawing/2014/main" id="{CAEC5B9A-E38B-7EE0-AE7B-2C8F53B317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191544"/>
            <a:ext cx="5219700" cy="4311650"/>
          </a:xfrm>
        </p:spPr>
      </p:pic>
    </p:spTree>
    <p:extLst>
      <p:ext uri="{BB962C8B-B14F-4D97-AF65-F5344CB8AC3E}">
        <p14:creationId xmlns:p14="http://schemas.microsoft.com/office/powerpoint/2010/main" val="26201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endParaRPr lang="en-US" sz="2600" dirty="0">
                  <a:latin typeface="CMSS10"/>
                </a:endParaRPr>
              </a:p>
              <a:p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426" t="-4662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2081</TotalTime>
  <Words>426</Words>
  <Application>Microsoft Macintosh PowerPoint</Application>
  <PresentationFormat>Widescreen</PresentationFormat>
  <Paragraphs>64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Garamond</vt:lpstr>
      <vt:lpstr>Georgia</vt:lpstr>
      <vt:lpstr>Menlo</vt:lpstr>
      <vt:lpstr>Organic</vt:lpstr>
      <vt:lpstr>Office Theme</vt:lpstr>
      <vt:lpstr>Office 2013 - 2022 Theme</vt:lpstr>
      <vt:lpstr>Low quality genotype data is not appropriate for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PowerPoint Presentation</vt:lpstr>
      <vt:lpstr>PowerPoint Presentation</vt:lpstr>
      <vt:lpstr>Mean Genotype Correlation </vt:lpstr>
      <vt:lpstr>Correlation Analysis Conditional on IBD States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Conclusion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10</cp:revision>
  <dcterms:created xsi:type="dcterms:W3CDTF">2024-10-21T15:36:41Z</dcterms:created>
  <dcterms:modified xsi:type="dcterms:W3CDTF">2024-10-23T02:24:46Z</dcterms:modified>
</cp:coreProperties>
</file>