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81" r:id="rId3"/>
    <p:sldId id="283" r:id="rId4"/>
    <p:sldId id="257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76" r:id="rId13"/>
    <p:sldId id="278" r:id="rId14"/>
    <p:sldId id="279" r:id="rId15"/>
    <p:sldId id="273" r:id="rId16"/>
    <p:sldId id="284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8"/>
    <p:restoredTop sz="92450"/>
  </p:normalViewPr>
  <p:slideViewPr>
    <p:cSldViewPr snapToGrid="0">
      <p:cViewPr>
        <p:scale>
          <a:sx n="195" d="100"/>
          <a:sy n="195" d="100"/>
        </p:scale>
        <p:origin x="130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D8F35-72AB-C54D-9C46-A21E386716F6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406C5-EEF2-D74A-9B05-FDC0980A8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70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motivation 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D2632D-9546-3448-B0F9-937C05B3CE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11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10F01-32B5-5F25-4CA3-6FD4569B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894F7-7739-9F23-CFB1-4447C9CF5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E4671-2F49-AF9B-4044-3948F4925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E3A2-098C-44BC-AAEC-FA3D6978C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98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2655-74A6-5BCB-9EC8-78300A3E1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21E33-FED4-9CB4-58B0-900FD26006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2F4EDE-84C6-ED3F-F5D7-FDE63AFFD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05904-9ECA-E91E-C3F6-AD7D4419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0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6EC14-CBF6-8039-2EE4-D8BA8215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7583D6-96B5-5549-F753-5CCCA1D82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9CA259-C091-7320-1E4B-90618EBDA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9DCC9-8B78-A176-6C21-02C1C18B8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406C5-EEF2-D74A-9B05-FDC0980A8E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3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2D99-2428-DBDF-1674-5DB17BB6F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34813-A868-A288-4DBB-110B5D978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6CF5A-61A9-A86E-1627-8FB46A3F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55988-7E9B-E370-A09B-4C27612F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69744-DDCD-14A7-54B4-31A42205F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3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A305-FCC1-FFA9-2BD5-BAEFF536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E03ED-3EE4-0BBE-AB9D-99CE58905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DD255-1257-355F-BCA1-CC14A2A8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EC98A-19CA-DD80-C298-E4B4611C9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8BC8C-3892-EE37-5A57-DEEC1E43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66CD7-45F3-F159-F59A-3F759F99B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5A039-B94A-A29F-7F8D-BFEE44DF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B574-5801-60E9-62A6-F8B549ABE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3D42-8374-EB5E-8D1E-90BEE624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D013-F5D8-5587-7975-6E5574D9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4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C35-8F46-3023-AACB-FC687641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02B2C-F5F3-10CF-9227-6A4979B9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7DAE-989E-C010-A0DA-F2BD6DE1E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846F-3736-BB51-8215-7FF4507B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8B2FE-942E-3AEB-D107-2F9924EF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3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09EE-B8B6-6B66-35D0-960E9798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E8F88-3D1F-45E5-D2F8-740DD3A5E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D97-EFE1-710F-6D49-EAD1D137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AE232-262B-39F5-C3A3-9FB02159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7103-DC80-9688-057B-E9F47B86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8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96C-B92C-3B4C-DB00-3958D2DF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D7EFC-1B98-C926-FC30-9BD8BBCDB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B0BEA-9967-E436-D084-AF166B0F5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C87-0C7F-8D46-33D9-2B45B674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DD775-F789-67EF-BACB-6C95A20A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FBB10-201F-6903-7B70-18785795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1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27-9016-C508-656C-DBAF6C793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11764-DE5C-DE87-650C-D887FB50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5CE34-5C00-2A86-7EEC-6FD7D0344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1FB88-BB60-8811-120D-84DFD80FE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CB720-F76C-AAD6-0237-AD030F202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B9347A-537C-6F75-37D4-4E00A4EF3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3C6E4-DB6F-53CF-17A7-F0F930E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2954-A444-78D4-8BAC-AB3EC2F0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4930-BAAF-1CCF-DC8E-69A2587E9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8B9F-D580-1215-73E0-6DB98712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3B34-B1FB-954C-0865-A73B5A86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64ADB-6EA5-1731-C906-7DF1BD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9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2C73A-090D-765A-3BE4-9DB7D208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4DBD1-45A3-DEF8-D4DB-24174292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9823D-7940-BE71-398D-7F410A6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1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3A7-3ABC-C4A8-D252-561697B9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7E787-F2FC-DFF9-9C0A-CFA67182D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3AC0-C626-8B89-D84B-0F471450C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60A96-9BAD-A9DD-3292-F9096F33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7B0D1-8879-CA70-9CB2-A37D584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9F95F-2997-E0A5-8FED-B625862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8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C7C-D307-BD32-B9AF-030EBFEC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8716C2-79AE-B2D3-69CD-C13370788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DC65B-5089-81BA-D5B2-1FC3A211A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029A9-7B79-B19B-4545-82434C00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3A182-13A7-4B3C-4E0C-21B31D32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785A1-CD71-2FD6-0088-446430C6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50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3E301-610F-46B6-54F1-EC71D863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EE221-C1C4-15CE-D195-7856A73F9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D507-9C9A-E666-7C5C-EA5889075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B8803-1A59-784B-9869-1D9335E0E3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3FDDD-961A-C675-8934-08F198E756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8F95-CC66-1ADF-31DD-9C600DCAD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4D54-DF19-E84E-8547-8758BBDEB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8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113A0-FCE9-FCEE-1A4C-5F6274FB0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r>
              <a:rPr lang="en-US" b="1" dirty="0"/>
              <a:t>Reliability of imputed genotype data for family-based analyses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5ECF-F1CC-5C06-3832-047C224C9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Mahdi Mir, Alexander S. Young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6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54D5F-3FF4-6243-322A-22D270F73930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Plus Models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(Hard Calls)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C7F1F93A-070D-9C86-3195-ED02CDC6A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3276" y="640080"/>
            <a:ext cx="641665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145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F7B962-F6C7-01ED-8F34-FD43BFDB6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dirty="0"/>
              <a:t>Summary Statistics (Hard-Calls)</a:t>
            </a:r>
          </a:p>
        </p:txBody>
      </p:sp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531C62C5-D9EA-512E-7844-54B174B12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8" y="2461352"/>
            <a:ext cx="11567155" cy="21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1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18DB-182E-D9AB-326D-DA7DB380F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8DE3592-4B8D-D31D-419F-D71023B5221D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4AC23940-43ED-B558-9A5A-D3BC02E908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539" r="19404"/>
          <a:stretch/>
        </p:blipFill>
        <p:spPr>
          <a:xfrm>
            <a:off x="219825" y="911244"/>
            <a:ext cx="5423093" cy="5456488"/>
          </a:xfrm>
        </p:spPr>
      </p:pic>
      <p:pic>
        <p:nvPicPr>
          <p:cNvPr id="6" name="Content Placeholder 11" descr="A screenshot of a graph&#10;&#10;AI-generated content may be incorrect.">
            <a:extLst>
              <a:ext uri="{FF2B5EF4-FFF2-40B4-BE49-F238E27FC236}">
                <a16:creationId xmlns:a16="http://schemas.microsoft.com/office/drawing/2014/main" id="{1674396F-976B-76D5-5D15-AB0397860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57" y="911244"/>
            <a:ext cx="6289243" cy="545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DC3365-01B9-D670-9390-201F1B833E5E}"/>
              </a:ext>
            </a:extLst>
          </p:cNvPr>
          <p:cNvSpPr txBox="1"/>
          <p:nvPr/>
        </p:nvSpPr>
        <p:spPr>
          <a:xfrm>
            <a:off x="383509" y="259435"/>
            <a:ext cx="877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we use imputed dosages instead of hard-calls?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6EB99F-25AB-B988-3B12-91C20BD45EA0}"/>
              </a:ext>
            </a:extLst>
          </p:cNvPr>
          <p:cNvSpPr txBox="1"/>
          <p:nvPr/>
        </p:nvSpPr>
        <p:spPr>
          <a:xfrm>
            <a:off x="2429949" y="629762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0A7EB-8534-357E-6C2B-6D54AEDEEDBA}"/>
              </a:ext>
            </a:extLst>
          </p:cNvPr>
          <p:cNvSpPr txBox="1"/>
          <p:nvPr/>
        </p:nvSpPr>
        <p:spPr>
          <a:xfrm>
            <a:off x="7923704" y="629762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</p:spTree>
    <p:extLst>
      <p:ext uri="{BB962C8B-B14F-4D97-AF65-F5344CB8AC3E}">
        <p14:creationId xmlns:p14="http://schemas.microsoft.com/office/powerpoint/2010/main" val="159858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B54B1-F706-8FA4-FFE7-E24F4EAAF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B6EDCF-5103-6792-A35C-D253087C6FF6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835F3A-6FFE-6532-7B53-15C7C86A8335}"/>
              </a:ext>
            </a:extLst>
          </p:cNvPr>
          <p:cNvSpPr txBox="1"/>
          <p:nvPr/>
        </p:nvSpPr>
        <p:spPr>
          <a:xfrm>
            <a:off x="383509" y="259435"/>
            <a:ext cx="8773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we use imputed dosages instead of hard-calls?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1C96A9-1119-0B50-6188-8336A4BEC9FF}"/>
              </a:ext>
            </a:extLst>
          </p:cNvPr>
          <p:cNvSpPr txBox="1"/>
          <p:nvPr/>
        </p:nvSpPr>
        <p:spPr>
          <a:xfrm>
            <a:off x="2429949" y="629762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Dosages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C77F7-C803-FEE8-AA99-C370E8D896E4}"/>
              </a:ext>
            </a:extLst>
          </p:cNvPr>
          <p:cNvSpPr txBox="1"/>
          <p:nvPr/>
        </p:nvSpPr>
        <p:spPr>
          <a:xfrm>
            <a:off x="7923704" y="6297626"/>
            <a:ext cx="159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Hard-Calls</a:t>
            </a:r>
          </a:p>
        </p:txBody>
      </p:sp>
      <p:pic>
        <p:nvPicPr>
          <p:cNvPr id="4" name="Content Placeholder 9" descr="A screenshot of a graph&#10;&#10;AI-generated content may be incorrect.">
            <a:extLst>
              <a:ext uri="{FF2B5EF4-FFF2-40B4-BE49-F238E27FC236}">
                <a16:creationId xmlns:a16="http://schemas.microsoft.com/office/drawing/2014/main" id="{6C779B94-4360-9523-FD47-ABCA3A5E5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38" y="825844"/>
            <a:ext cx="6416655" cy="5550408"/>
          </a:xfrm>
          <a:prstGeom prst="rect">
            <a:avLst/>
          </a:prstGeom>
        </p:spPr>
      </p:pic>
      <p:pic>
        <p:nvPicPr>
          <p:cNvPr id="12" name="Picture 11" descr="A screenshot of a graph&#10;&#10;AI-generated content may be incorrect.">
            <a:extLst>
              <a:ext uri="{FF2B5EF4-FFF2-40B4-BE49-F238E27FC236}">
                <a16:creationId xmlns:a16="http://schemas.microsoft.com/office/drawing/2014/main" id="{07650175-377B-235B-11ED-E256F5B69C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191" r="19661" b="-1"/>
          <a:stretch/>
        </p:blipFill>
        <p:spPr>
          <a:xfrm>
            <a:off x="409084" y="858232"/>
            <a:ext cx="5341788" cy="548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000799-7F17-C0DC-052A-6B9CF25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4920" y="640080"/>
                <a:ext cx="3571810" cy="3573516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lang="en-US" sz="240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1+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2) ~ (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1 −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𝑔</m:t>
                    </m:r>
                    <m:r>
                      <a:rPr lang="en-US" sz="24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2</m:t>
                    </m:r>
                  </m:oMath>
                </a14:m>
                <a:r>
                  <a:rPr lang="en-US" sz="2400" kern="1200" dirty="0">
                    <a:solidFill>
                      <a:schemeClr val="tx1"/>
                    </a:solidFill>
                    <a:ea typeface="+mj-ea"/>
                    <a:cs typeface="+mj-cs"/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DB4A9D-77FC-534B-382F-C881283E03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4920" y="640080"/>
                <a:ext cx="3571810" cy="3573516"/>
              </a:xfrm>
              <a:blipFill>
                <a:blip r:embed="rId3"/>
                <a:stretch>
                  <a:fillRect l="-141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of a graph&#10;&#10;AI-generated content may be incorrect.">
            <a:extLst>
              <a:ext uri="{FF2B5EF4-FFF2-40B4-BE49-F238E27FC236}">
                <a16:creationId xmlns:a16="http://schemas.microsoft.com/office/drawing/2014/main" id="{C212F0E8-D28F-17D2-99C5-D9C822D96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17414" y="243603"/>
            <a:ext cx="7813902" cy="6370794"/>
          </a:xfrm>
        </p:spPr>
      </p:pic>
    </p:spTree>
    <p:extLst>
      <p:ext uri="{BB962C8B-B14F-4D97-AF65-F5344CB8AC3E}">
        <p14:creationId xmlns:p14="http://schemas.microsoft.com/office/powerpoint/2010/main" val="3878205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62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9494A-632C-AC7D-5ED4-0814C630B3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71162"/>
                <a:ext cx="2840182" cy="2371148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g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i</m:t>
                          </m:r>
                          <m:r>
                            <a:rPr lang="en-US" sz="3200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  <m:r>
                        <a:rPr lang="en-US" sz="3200" b="0" i="1" kern="120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~</m:t>
                      </m:r>
                      <m:sSub>
                        <m:sSubPr>
                          <m:ctrlPr>
                            <a:rPr lang="en-US" sz="320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bPr>
                        <m:e>
                          <m:acc>
                            <m:accPr>
                              <m:chr m:val="ˆ"/>
                              <m:ctrlPr>
                                <a:rPr lang="en-US" sz="3200" i="1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3200" kern="12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+mj-ea"/>
                                  <a:cs typeface="+mj-cs"/>
                                </a:rPr>
                                <m:t>g</m:t>
                              </m:r>
                            </m:e>
                          </m:acc>
                        </m:e>
                        <m:sub>
                          <m:r>
                            <a:rPr lang="en-US" sz="32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𝑖</m:t>
                          </m:r>
                          <m:r>
                            <a:rPr lang="en-US" sz="3200" b="0" i="1" kern="120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kern="120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9494A-632C-AC7D-5ED4-0814C630B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71162"/>
                <a:ext cx="2840182" cy="23711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6E414FF6-512C-2952-0206-A861D2FA0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506517" y="54304"/>
            <a:ext cx="6750368" cy="675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813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325D4-FC2D-D474-A9CB-F55CF904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1800" b="1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INFO score vs </a:t>
            </a:r>
            <a:r>
              <a:rPr lang="en-US" sz="1800" b="1" i="1" kern="100" dirty="0">
                <a:solidFill>
                  <a:srgbClr val="0E284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800" b="1" i="1" kern="100" baseline="30000" dirty="0">
                <a:solidFill>
                  <a:srgbClr val="0E284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i="1" kern="10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between imputed and WGS data in UK Biobank.</a:t>
            </a:r>
            <a:endParaRPr lang="en-US" sz="54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D43EC0-0050-EBE1-357A-F7342EC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INFO score is an unreliable metric of imputation quality in UK Biobank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 descr="A diagram of a red line&#10;&#10;AI-generated content may be incorrect.">
            <a:extLst>
              <a:ext uri="{FF2B5EF4-FFF2-40B4-BE49-F238E27FC236}">
                <a16:creationId xmlns:a16="http://schemas.microsoft.com/office/drawing/2014/main" id="{5E682F41-2174-E220-078A-69CCE88D16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5" r="4175" b="3373"/>
          <a:stretch/>
        </p:blipFill>
        <p:spPr bwMode="auto">
          <a:xfrm>
            <a:off x="5091029" y="604929"/>
            <a:ext cx="6890563" cy="56481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8838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671F7-42EE-9379-B954-CEEE3A3C1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3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48386-DA3F-09B4-E281-BCEA1C8F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Motivation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A5E95-2B2A-162A-4662-279728A3B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/>
              <a:t>We are concerned that the low-quality imputed genotypes may not be suitable for family-based analyses.</a:t>
            </a:r>
          </a:p>
          <a:p>
            <a:endParaRPr lang="en-US" sz="2200"/>
          </a:p>
          <a:p>
            <a:r>
              <a:rPr lang="en-US" sz="2200"/>
              <a:t>FGWAS is designed to leverage Mendelian inheritance as a clean </a:t>
            </a:r>
            <a:r>
              <a:rPr lang="en-US" sz="2200" b="1" i="1"/>
              <a:t>natural experiment </a:t>
            </a:r>
            <a:r>
              <a:rPr lang="en-US" sz="2200"/>
              <a:t>to obtain unbiased estimates, but with imputation we may lose that.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143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A76CAC8-B77A-B6A7-85E6-25829C6E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Genotype Correlation</a:t>
            </a:r>
            <a:b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" name="Content Placeholder 2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BB22B7D2-FC88-7D76-661C-84DD4FFE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2870" y="643466"/>
            <a:ext cx="672959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88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D99F-B7B9-5787-F507-5E68E3EA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r>
                  <a:rPr lang="en-US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For a sibling pair from family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en-US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the model is:</a:t>
                </a: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ts val="1200"/>
                  </a:lnSpc>
                  <a:spcAft>
                    <a:spcPts val="1200"/>
                  </a:spcAft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 algn="ctr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α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g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par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n-US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ϵ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i</m:t>
                                </m:r>
                                <m:r>
                                  <a:rPr lang="en-US" b="0" i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DE7D-4C20-B867-9051-9D64921831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80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7E974-DACA-1C07-C036-1AC7D255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1A87-186C-E443-6F4D-B1E7BBE1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The sib-difference regression can proceed by OLS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</a:t>
                </a:r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This will give an unbiased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We can rewrite the equation in terms of the regressions onto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24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(which are uncorrelated with each other):</a:t>
                </a:r>
                <a:endParaRPr lang="en-US" sz="2400" dirty="0"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:endParaRPr lang="en-US" sz="24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 marL="0" indent="0">
                  <a:lnSpc>
                    <a:spcPts val="12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  <m: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B10B9A-FFE8-EEBB-8567-6AA142A51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722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D164-5946-91D9-9F7A-42A53865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for some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ϵ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uncorrelated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sz="1800" b="0" i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 We can then ask what we would obtain if we instead performed regression onto the difference in imputed sibling genotypes: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𝛿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/2+2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𝛼</m:t>
                      </m:r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/3)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16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Cov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16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Var</m:t>
                          </m:r>
                          <m:r>
                            <a:rPr lang="en-US" sz="16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Arial" panose="020B0604020202020204" pitchFamily="34" charset="0"/>
                            </a:rPr>
                            <m:t>⁡</m:t>
                          </m:r>
                          <m:d>
                            <m:dPr>
                              <m:ctrlP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6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ˆ"/>
                                      <m:ctrlP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  <m:r>
                                    <a:rPr lang="en-US" sz="16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800" dirty="0">
                  <a:effectLst/>
                  <a:latin typeface="Georgia" panose="02040502050405020303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87AF3-9E28-3F0E-167D-43D3842EE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47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8520-E2AA-345B-A97B-DF9E5140C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We can thus assess the bias that comes from using imputed sibling genotypes by performing two regressions: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which gives bias coming from the sib-difference component;</a:t>
                </a:r>
              </a:p>
              <a:p>
                <a:pPr marL="342900" lvl="0" indent="-342900">
                  <a:lnSpc>
                    <a:spcPct val="100000"/>
                  </a:lnSpc>
                  <a:spcAft>
                    <a:spcPts val="600"/>
                  </a:spcAft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Slope of regression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, which gives bias coming from the sib-sum component, i.e. the component that the sib-difference should be orthogonal with as it captures parental effects/stratification.</a:t>
                </a:r>
              </a:p>
              <a:p>
                <a:pPr marL="0" lvl="0" indent="0">
                  <a:lnSpc>
                    <a:spcPct val="100000"/>
                  </a:lnSpc>
                  <a:spcAft>
                    <a:spcPts val="600"/>
                  </a:spcAft>
                  <a:buNone/>
                  <a:tabLst>
                    <a:tab pos="457200" algn="l"/>
                  </a:tabLst>
                </a:pPr>
                <a:endParaRPr lang="en-US" sz="1800" dirty="0">
                  <a:effectLst/>
                  <a:latin typeface="Calibri Light" panose="020F0302020204030204" pitchFamily="34" charset="0"/>
                  <a:ea typeface="Aptos" panose="020B0004020202020204" pitchFamily="34" charset="0"/>
                  <a:cs typeface="Calibri Light" panose="020F0302020204030204" pitchFamily="34" charset="0"/>
                </a:endParaRP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This can be done by obtaining the true sibling genotypes from WGS data and forming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regressing these values onto the difference in sib imputed genotypes,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tabLst>
                    <a:tab pos="457200" algn="l"/>
                  </a:tabLst>
                </a:pPr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From these slopes, we could express the expected result of sib-difference regression as a linear combination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</m:oMath>
                </a14:m>
                <a:r>
                  <a:rPr lang="en-US" sz="1800" dirty="0">
                    <a:effectLst/>
                    <a:latin typeface="Calibri Light" panose="020F0302020204030204" pitchFamily="34" charset="0"/>
                    <a:ea typeface="Aptos" panose="020B0004020202020204" pitchFamily="34" charset="0"/>
                    <a:cs typeface="Calibri Light" panose="020F03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FE1401-271E-1BF2-8FB9-CCFE2B437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03" t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312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B6D-5775-D221-0134-5718FEAF8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Sib Differences with Imputed Genotypes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(Minus Models)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α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β</m:t>
                    </m:r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acc>
                          <m:accPr>
                            <m:chr m:val="ˆ"/>
                            <m:ctrlPr>
                              <a:rPr lang="en-US" i="1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Arial" panose="020B0604020202020204" pitchFamily="34" charset="0"/>
                              </a:rPr>
                              <m:t>g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Aptos" panose="020B0004020202020204" pitchFamily="34" charset="0"/>
                    <a:cs typeface="Arial" panose="020B0604020202020204" pitchFamily="34" charset="0"/>
                  </a:rPr>
                  <a:t> (Plus Models)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BBD44-9B08-51CA-D8DD-86F1DDD47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82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F5943-9D2B-8E7D-8BBE-866FA9AFEABA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Minus Models 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(Hard Calls)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 descr="A screenshot of a graph&#10;&#10;AI-generated content may be incorrect.">
            <a:extLst>
              <a:ext uri="{FF2B5EF4-FFF2-40B4-BE49-F238E27FC236}">
                <a16:creationId xmlns:a16="http://schemas.microsoft.com/office/drawing/2014/main" id="{C180703C-4D1D-29DD-4456-E76E01996E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62522" y="640080"/>
            <a:ext cx="639816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2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5679</TotalTime>
  <Words>476</Words>
  <Application>Microsoft Macintosh PowerPoint</Application>
  <PresentationFormat>Widescreen</PresentationFormat>
  <Paragraphs>62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 Light</vt:lpstr>
      <vt:lpstr>Cambria Math</vt:lpstr>
      <vt:lpstr>Georgia</vt:lpstr>
      <vt:lpstr>Times New Roman</vt:lpstr>
      <vt:lpstr>Office Theme</vt:lpstr>
      <vt:lpstr>Reliability of imputed genotype data for family-based analyses</vt:lpstr>
      <vt:lpstr>Motivation</vt:lpstr>
      <vt:lpstr>Mean Genotype Correlation </vt:lpstr>
      <vt:lpstr>Sib Differences with Imputed Genotypes</vt:lpstr>
      <vt:lpstr>Sib Differences with Imputed Genotypes</vt:lpstr>
      <vt:lpstr>Sib Differences with Imputed Genotypes</vt:lpstr>
      <vt:lpstr>Sib Differences with Imputed Genotypes</vt:lpstr>
      <vt:lpstr>Sib Differences with Imputed Genotypes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(g1+g2) ~ (g1 -g2)</vt:lpstr>
      <vt:lpstr>g_i1~g ˆ_i1</vt:lpstr>
      <vt:lpstr>INFO score vs R2 between imputed and WGS data in UK Biobank.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Mir</dc:creator>
  <cp:lastModifiedBy>Mahdi Mir</cp:lastModifiedBy>
  <cp:revision>4</cp:revision>
  <dcterms:created xsi:type="dcterms:W3CDTF">2024-10-29T16:21:19Z</dcterms:created>
  <dcterms:modified xsi:type="dcterms:W3CDTF">2025-03-19T08:38:16Z</dcterms:modified>
</cp:coreProperties>
</file>