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83" r:id="rId4"/>
    <p:sldId id="257" r:id="rId5"/>
    <p:sldId id="259" r:id="rId6"/>
    <p:sldId id="260" r:id="rId7"/>
    <p:sldId id="261" r:id="rId8"/>
    <p:sldId id="262" r:id="rId9"/>
    <p:sldId id="290" r:id="rId10"/>
    <p:sldId id="292" r:id="rId11"/>
    <p:sldId id="293" r:id="rId12"/>
    <p:sldId id="276" r:id="rId13"/>
    <p:sldId id="278" r:id="rId14"/>
    <p:sldId id="287" r:id="rId15"/>
    <p:sldId id="289" r:id="rId16"/>
    <p:sldId id="285" r:id="rId17"/>
    <p:sldId id="288" r:id="rId18"/>
    <p:sldId id="279" r:id="rId19"/>
    <p:sldId id="291" r:id="rId20"/>
    <p:sldId id="295" r:id="rId21"/>
    <p:sldId id="284" r:id="rId22"/>
    <p:sldId id="294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/>
    <p:restoredTop sz="84659"/>
  </p:normalViewPr>
  <p:slideViewPr>
    <p:cSldViewPr snapToGrid="0">
      <p:cViewPr varScale="1">
        <p:scale>
          <a:sx n="187" d="100"/>
          <a:sy n="187" d="100"/>
        </p:scale>
        <p:origin x="1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D8F35-72AB-C54D-9C46-A21E386716F6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406C5-EEF2-D74A-9B05-FDC0980A8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motivation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1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10F01-32B5-5F25-4CA3-6FD4569BF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F894F7-7739-9F23-CFB1-4447C9CF50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EE4671-2F49-AF9B-4044-3948F4925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FE3A2-098C-44BC-AAEC-FA3D6978C8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72655-74A6-5BCB-9EC8-78300A3E1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521E33-FED4-9CB4-58B0-900FD26006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2F4EDE-84C6-ED3F-F5D7-FDE63AFFD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05904-9ECA-E91E-C3F6-AD7D44199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03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6EC14-CBF6-8039-2EE4-D8BA82151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7583D6-96B5-5549-F753-5CCCA1D82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9CA259-C091-7320-1E4B-90618EBDA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9DCC9-8B78-A176-6C21-02C1C18B80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2D99-2428-DBDF-1674-5DB17BB6F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34813-A868-A288-4DBB-110B5D97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CF5A-61A9-A86E-1627-8FB46A3F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5988-7E9B-E370-A09B-4C27612F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9744-DDCD-14A7-54B4-31A42205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A305-FCC1-FFA9-2BD5-BAEFF536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E03ED-3EE4-0BBE-AB9D-99CE5890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D255-1257-355F-BCA1-CC14A2A8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C98A-19CA-DD80-C298-E4B4611C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BC8C-3892-EE37-5A57-DEEC1E43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66CD7-45F3-F159-F59A-3F759F99B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A039-B94A-A29F-7F8D-BFEE44DF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B574-5801-60E9-62A6-F8B549AB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3D42-8374-EB5E-8D1E-90BEE624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D013-F5D8-5587-7975-6E5574D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C35-8F46-3023-AACB-FC687641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2B2C-F5F3-10CF-9227-6A4979B9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7DAE-989E-C010-A0DA-F2BD6DE1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846F-3736-BB51-8215-7FF4507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B2FE-942E-3AEB-D107-2F9924EF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09EE-B8B6-6B66-35D0-960E9798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8F88-3D1F-45E5-D2F8-740DD3A5E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4D97-EFE1-710F-6D49-EAD1D137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E232-262B-39F5-C3A3-9FB02159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7103-DC80-9688-057B-E9F47B86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8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96C-B92C-3B4C-DB00-3958D2DF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7EFC-1B98-C926-FC30-9BD8BBCDB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B0BEA-9967-E436-D084-AF166B0F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5DC87-0C7F-8D46-33D9-2B45B674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D775-F789-67EF-BACB-6C95A20A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FBB10-201F-6903-7B70-18785795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1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8527-9016-C508-656C-DBAF6C79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1764-DE5C-DE87-650C-D887FB50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CE34-5C00-2A86-7EEC-6FD7D0344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1FB88-BB60-8811-120D-84DFD80FE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CB720-F76C-AAD6-0237-AD030F202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9347A-537C-6F75-37D4-4E00A4EF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3C6E4-DB6F-53CF-17A7-F0F930E8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B2954-A444-78D4-8BAC-AB3EC2F0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4930-BAAF-1CCF-DC8E-69A2587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28B9F-D580-1215-73E0-6DB98712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03B34-B1FB-954C-0865-A73B5A86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64ADB-6EA5-1731-C906-7DF1BD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9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2C73A-090D-765A-3BE4-9DB7D208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DBD1-45A3-DEF8-D4DB-24174292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823D-7940-BE71-398D-7F410A6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1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43A7-3ABC-C4A8-D252-561697B9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E787-F2FC-DFF9-9C0A-CFA67182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B3AC0-C626-8B89-D84B-0F471450C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60A96-9BAD-A9DD-3292-F9096F33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7B0D1-8879-CA70-9CB2-A37D5847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F95F-2997-E0A5-8FED-B625862C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8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3C7C-D307-BD32-B9AF-030EBFEC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716C2-79AE-B2D3-69CD-C1337078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DC65B-5089-81BA-D5B2-1FC3A211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029A9-7B79-B19B-4545-82434C00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3A182-13A7-4B3C-4E0C-21B31D32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85A1-CD71-2FD6-0088-446430C6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5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3E301-610F-46B6-54F1-EC71D863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E221-C1C4-15CE-D195-7856A73F9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D507-9C9A-E666-7C5C-EA5889075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DB8803-1A59-784B-9869-1D9335E0E3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FDDD-961A-C675-8934-08F198E75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8F95-CC66-1ADF-31DD-9C600DCAD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8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113A0-FCE9-FCEE-1A4C-5F6274FB0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 b="1"/>
              <a:t>Reliability of imputed genotype data for family-based analyses</a:t>
            </a:r>
            <a:endParaRPr lang="en-US" sz="6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5ECF-F1CC-5C06-3832-047C224C9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Mahdi Mir, Alexander S. Young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1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E09AEA-4472-EC7E-8895-0624E90B8F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8667" y="150126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44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Minus Models – Hard Calls</a:t>
                </a:r>
                <a:br>
                  <a:rPr lang="en-US" sz="44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br>
                  <a:rPr lang="en-US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E09AEA-4472-EC7E-8895-0624E90B8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8667" y="150126"/>
                <a:ext cx="10515600" cy="1325563"/>
              </a:xfrm>
              <a:blipFill>
                <a:blip r:embed="rId2"/>
                <a:stretch>
                  <a:fillRect l="-2413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69A2D594-4DD1-A2C8-7911-233928E62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9597" y="1193147"/>
            <a:ext cx="6372807" cy="5265119"/>
          </a:xfrm>
        </p:spPr>
      </p:pic>
    </p:spTree>
    <p:extLst>
      <p:ext uri="{BB962C8B-B14F-4D97-AF65-F5344CB8AC3E}">
        <p14:creationId xmlns:p14="http://schemas.microsoft.com/office/powerpoint/2010/main" val="2933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83C4F-8E21-BB03-C21F-8B7223683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B7656F-C053-04C6-EF09-DA7E48009C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9611" y="43172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44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Plus Models – Hard Calls</a:t>
                </a:r>
                <a:br>
                  <a:rPr lang="en-US" sz="44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br>
                  <a:rPr lang="en-US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B7656F-C053-04C6-EF09-DA7E48009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9611" y="43172"/>
                <a:ext cx="10515600" cy="1325563"/>
              </a:xfrm>
              <a:blipFill>
                <a:blip r:embed="rId2"/>
                <a:stretch>
                  <a:fillRect l="-2292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id="{FD9067D3-6C87-B79D-0B59-FB1D00D9F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8987" y="1368735"/>
            <a:ext cx="6754025" cy="5265119"/>
          </a:xfrm>
        </p:spPr>
      </p:pic>
      <p:pic>
        <p:nvPicPr>
          <p:cNvPr id="8" name="Content Placeholder 4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B25FB14D-1989-EAEE-3D52-73CDC5C286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3716" t="37564" b="38466"/>
          <a:stretch/>
        </p:blipFill>
        <p:spPr>
          <a:xfrm>
            <a:off x="10093189" y="3034144"/>
            <a:ext cx="1842500" cy="138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6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E18DB-182E-D9AB-326D-DA7DB380F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DE3592-4B8D-D31D-419F-D71023B5221D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DC3365-01B9-D670-9390-201F1B833E5E}"/>
                  </a:ext>
                </a:extLst>
              </p:cNvPr>
              <p:cNvSpPr txBox="1"/>
              <p:nvPr/>
            </p:nvSpPr>
            <p:spPr>
              <a:xfrm>
                <a:off x="356436" y="269861"/>
                <a:ext cx="877329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if we use imputed dosages instead of hard-calls?</a:t>
                </a:r>
              </a:p>
              <a:p>
                <a:r>
                  <a:rPr lang="en-US" dirty="0"/>
                  <a:t>Minus Models,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DC3365-01B9-D670-9390-201F1B833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36" y="269861"/>
                <a:ext cx="8773298" cy="738664"/>
              </a:xfrm>
              <a:prstGeom prst="rect">
                <a:avLst/>
              </a:prstGeom>
              <a:blipFill>
                <a:blip r:embed="rId3"/>
                <a:stretch>
                  <a:fillRect l="-1010" t="-6780" b="-1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D6EB99F-25AB-B988-3B12-91C20BD45EA0}"/>
              </a:ext>
            </a:extLst>
          </p:cNvPr>
          <p:cNvSpPr txBox="1"/>
          <p:nvPr/>
        </p:nvSpPr>
        <p:spPr>
          <a:xfrm>
            <a:off x="2349135" y="6034141"/>
            <a:ext cx="15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Dosages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0A7EB-8534-357E-6C2B-6D54AEDEEDBA}"/>
              </a:ext>
            </a:extLst>
          </p:cNvPr>
          <p:cNvSpPr txBox="1"/>
          <p:nvPr/>
        </p:nvSpPr>
        <p:spPr>
          <a:xfrm>
            <a:off x="8251888" y="6034141"/>
            <a:ext cx="15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Hard-Calls</a:t>
            </a:r>
          </a:p>
        </p:txBody>
      </p:sp>
      <p:pic>
        <p:nvPicPr>
          <p:cNvPr id="3" name="Picture 2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8658B510-4620-F612-2A7C-E92B0668D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528" y="1649379"/>
            <a:ext cx="5308654" cy="4138375"/>
          </a:xfrm>
          <a:prstGeom prst="rect">
            <a:avLst/>
          </a:prstGeom>
        </p:spPr>
      </p:pic>
      <p:pic>
        <p:nvPicPr>
          <p:cNvPr id="13" name="Picture 12" descr="A screen shot of a graph&#10;&#10;AI-generated content may be incorrect.">
            <a:extLst>
              <a:ext uri="{FF2B5EF4-FFF2-40B4-BE49-F238E27FC236}">
                <a16:creationId xmlns:a16="http://schemas.microsoft.com/office/drawing/2014/main" id="{9F138658-2DEA-AFAC-7E62-97126AB5C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36" y="1601061"/>
            <a:ext cx="5432615" cy="42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8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B54B1-F706-8FA4-FFE7-E24F4EAAF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4B6EDCF-5103-6792-A35C-D253087C6FF6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35F3A-6FFE-6532-7B53-15C7C86A8335}"/>
                  </a:ext>
                </a:extLst>
              </p:cNvPr>
              <p:cNvSpPr txBox="1"/>
              <p:nvPr/>
            </p:nvSpPr>
            <p:spPr>
              <a:xfrm>
                <a:off x="383509" y="259435"/>
                <a:ext cx="877329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if we use imputed dosages instead of hard-calls?</a:t>
                </a:r>
              </a:p>
              <a:p>
                <a:r>
                  <a:rPr lang="en-US" sz="1600" dirty="0"/>
                  <a:t>Plus Models,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 sz="16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 sz="16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6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835F3A-6FFE-6532-7B53-15C7C86A8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09" y="259435"/>
                <a:ext cx="8773298" cy="1077218"/>
              </a:xfrm>
              <a:prstGeom prst="rect">
                <a:avLst/>
              </a:prstGeom>
              <a:blipFill>
                <a:blip r:embed="rId3"/>
                <a:stretch>
                  <a:fillRect l="-1158" t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B1C96A9-1119-0B50-6188-8336A4BEC9FF}"/>
              </a:ext>
            </a:extLst>
          </p:cNvPr>
          <p:cNvSpPr txBox="1"/>
          <p:nvPr/>
        </p:nvSpPr>
        <p:spPr>
          <a:xfrm>
            <a:off x="2424787" y="5868436"/>
            <a:ext cx="15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Dosages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AC77F7-C803-FEE8-AA99-C370E8D896E4}"/>
              </a:ext>
            </a:extLst>
          </p:cNvPr>
          <p:cNvSpPr txBox="1"/>
          <p:nvPr/>
        </p:nvSpPr>
        <p:spPr>
          <a:xfrm>
            <a:off x="8361318" y="5868436"/>
            <a:ext cx="15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Hard-Calls</a:t>
            </a:r>
          </a:p>
        </p:txBody>
      </p:sp>
      <p:pic>
        <p:nvPicPr>
          <p:cNvPr id="13" name="Picture 12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73EC5B58-30BB-1663-7661-16E17113E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432" y="1543572"/>
            <a:ext cx="5308654" cy="4138375"/>
          </a:xfrm>
          <a:prstGeom prst="rect">
            <a:avLst/>
          </a:prstGeom>
        </p:spPr>
      </p:pic>
      <p:pic>
        <p:nvPicPr>
          <p:cNvPr id="15" name="Picture 14" descr="A graph of a graph&#10;&#10;AI-generated content may be incorrect.">
            <a:extLst>
              <a:ext uri="{FF2B5EF4-FFF2-40B4-BE49-F238E27FC236}">
                <a16:creationId xmlns:a16="http://schemas.microsoft.com/office/drawing/2014/main" id="{A5B4A540-3E02-3756-10B4-31F6C9000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15" y="1543571"/>
            <a:ext cx="5308654" cy="41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5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200BE-9173-F704-08AC-32559B8CB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E2B4E2-8133-D03E-8908-F93893235A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7125" y="-84898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US" sz="3600" dirty="0"/>
                  <a:t>Minus Models – High Quality – Dosages – Normal QQ Plot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E2B4E2-8133-D03E-8908-F93893235A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7125" y="-84898"/>
                <a:ext cx="10515600" cy="1325563"/>
              </a:xfrm>
              <a:blipFill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graph of a normal q-q plot&#10;&#10;AI-generated content may be incorrect.">
            <a:extLst>
              <a:ext uri="{FF2B5EF4-FFF2-40B4-BE49-F238E27FC236}">
                <a16:creationId xmlns:a16="http://schemas.microsoft.com/office/drawing/2014/main" id="{1B20F608-5C9A-86F2-15B6-7F85C346A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4210" r="3885" b="2689"/>
          <a:stretch/>
        </p:blipFill>
        <p:spPr>
          <a:xfrm>
            <a:off x="2054648" y="1034335"/>
            <a:ext cx="8082704" cy="5823665"/>
          </a:xfrm>
        </p:spPr>
      </p:pic>
    </p:spTree>
    <p:extLst>
      <p:ext uri="{BB962C8B-B14F-4D97-AF65-F5344CB8AC3E}">
        <p14:creationId xmlns:p14="http://schemas.microsoft.com/office/powerpoint/2010/main" val="299994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6EB83-4182-CAEB-FB73-219148381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FCE672-352F-AE70-600B-563F7F3B682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7125" y="-84898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US" sz="3600" dirty="0"/>
                  <a:t>Minus Models – Low Quality – Dosages – Normal QQ Plot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FCE672-352F-AE70-600B-563F7F3B6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7125" y="-84898"/>
                <a:ext cx="10515600" cy="1325563"/>
              </a:xfrm>
              <a:blipFill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graph of a normal q-q plot&#10;&#10;AI-generated content may be incorrect.">
            <a:extLst>
              <a:ext uri="{FF2B5EF4-FFF2-40B4-BE49-F238E27FC236}">
                <a16:creationId xmlns:a16="http://schemas.microsoft.com/office/drawing/2014/main" id="{D4C677F2-2B37-F0FC-6627-AA3961D66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4333" r="5346" b="2680"/>
          <a:stretch/>
        </p:blipFill>
        <p:spPr>
          <a:xfrm>
            <a:off x="2116070" y="1042415"/>
            <a:ext cx="7959861" cy="5815585"/>
          </a:xfrm>
        </p:spPr>
      </p:pic>
    </p:spTree>
    <p:extLst>
      <p:ext uri="{BB962C8B-B14F-4D97-AF65-F5344CB8AC3E}">
        <p14:creationId xmlns:p14="http://schemas.microsoft.com/office/powerpoint/2010/main" val="374906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03028" y="-84898"/>
                <a:ext cx="10515600" cy="1325563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US" sz="4000" dirty="0"/>
                  <a:t>Plus Models – High Quality – Dosages – Normal QQ Plot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03028" y="-84898"/>
                <a:ext cx="10515600" cy="1325563"/>
              </a:xfrm>
              <a:blipFill>
                <a:blip r:embed="rId2"/>
                <a:stretch>
                  <a:fillRect l="-1809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with a line and a red line&#10;&#10;AI-generated content may be incorrect.">
            <a:extLst>
              <a:ext uri="{FF2B5EF4-FFF2-40B4-BE49-F238E27FC236}">
                <a16:creationId xmlns:a16="http://schemas.microsoft.com/office/drawing/2014/main" id="{382D87A2-613F-6C95-E527-1B3980B1A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346" r="5219" b="2503"/>
          <a:stretch/>
        </p:blipFill>
        <p:spPr>
          <a:xfrm>
            <a:off x="2190716" y="1240665"/>
            <a:ext cx="7540223" cy="5662150"/>
          </a:xfrm>
        </p:spPr>
      </p:pic>
    </p:spTree>
    <p:extLst>
      <p:ext uri="{BB962C8B-B14F-4D97-AF65-F5344CB8AC3E}">
        <p14:creationId xmlns:p14="http://schemas.microsoft.com/office/powerpoint/2010/main" val="283079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47DE0-766C-F3C2-DF96-A31F3841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5076" y="-71561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/>
                  <a:t>Plus Models – Low Quality – Dosages – Normal QQ Plot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5076" y="-71561"/>
                <a:ext cx="10515600" cy="1325563"/>
              </a:xfrm>
              <a:blipFill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graph of a normal q-q plot&#10;&#10;AI-generated content may be incorrect.">
            <a:extLst>
              <a:ext uri="{FF2B5EF4-FFF2-40B4-BE49-F238E27FC236}">
                <a16:creationId xmlns:a16="http://schemas.microsoft.com/office/drawing/2014/main" id="{CC162E82-45AA-A12B-377F-4CF501FAD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255" r="3249" b="2879"/>
          <a:stretch/>
        </p:blipFill>
        <p:spPr>
          <a:xfrm>
            <a:off x="2091274" y="1101021"/>
            <a:ext cx="8009453" cy="5785620"/>
          </a:xfrm>
        </p:spPr>
      </p:pic>
    </p:spTree>
    <p:extLst>
      <p:ext uri="{BB962C8B-B14F-4D97-AF65-F5344CB8AC3E}">
        <p14:creationId xmlns:p14="http://schemas.microsoft.com/office/powerpoint/2010/main" val="153055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000799-7F17-C0DC-052A-6B9CF2506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DB4A9D-77FC-534B-382F-C881283E03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47867" y="269974"/>
                <a:ext cx="10496266" cy="672002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2400" b="0" kern="1200" dirty="0">
                    <a:solidFill>
                      <a:schemeClr val="tx1"/>
                    </a:solidFill>
                    <a:ea typeface="+mj-ea"/>
                    <a:cs typeface="+mj-cs"/>
                  </a:rPr>
                  <a:t>Slope Distribution of </a:t>
                </a:r>
                <a14:m>
                  <m:oMath xmlns:m="http://schemas.openxmlformats.org/officeDocument/2006/math"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(</m:t>
                    </m:r>
                    <m:r>
                      <a:rPr lang="en-US" sz="24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𝑔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1+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𝑔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2) ~ (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𝑔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1 −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𝑔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2</m:t>
                    </m:r>
                  </m:oMath>
                </a14:m>
                <a:r>
                  <a:rPr lang="en-US" sz="2400" kern="1200" dirty="0">
                    <a:solidFill>
                      <a:schemeClr val="tx1"/>
                    </a:solidFill>
                    <a:ea typeface="+mj-ea"/>
                    <a:cs typeface="+mj-cs"/>
                  </a:rPr>
                  <a:t>) , WGS Data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DB4A9D-77FC-534B-382F-C881283E0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47867" y="269974"/>
                <a:ext cx="10496266" cy="672002"/>
              </a:xfrm>
              <a:blipFill>
                <a:blip r:embed="rId3"/>
                <a:stretch>
                  <a:fillRect l="-845"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 descr="A graph with blue lines&#10;&#10;AI-generated content may be incorrect.">
            <a:extLst>
              <a:ext uri="{FF2B5EF4-FFF2-40B4-BE49-F238E27FC236}">
                <a16:creationId xmlns:a16="http://schemas.microsoft.com/office/drawing/2014/main" id="{47653878-51E2-B085-35C6-E8B75A533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18988" y="1211786"/>
            <a:ext cx="6754025" cy="5265119"/>
          </a:xfrm>
        </p:spPr>
      </p:pic>
    </p:spTree>
    <p:extLst>
      <p:ext uri="{BB962C8B-B14F-4D97-AF65-F5344CB8AC3E}">
        <p14:creationId xmlns:p14="http://schemas.microsoft.com/office/powerpoint/2010/main" val="3878205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04717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WGS – Normal QQ Plot</a:t>
                </a:r>
                <a:br>
                  <a:rPr lang="en-US" dirty="0"/>
                </a:b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2) ~ (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kern="1200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04717"/>
                <a:ext cx="10515600" cy="1325563"/>
              </a:xfrm>
              <a:blipFill>
                <a:blip r:embed="rId2"/>
                <a:stretch>
                  <a:fillRect l="-2413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3A32D-E274-AD36-9FF5-8890F5326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4187" r="4173"/>
          <a:stretch/>
        </p:blipFill>
        <p:spPr>
          <a:xfrm>
            <a:off x="2433034" y="1391030"/>
            <a:ext cx="7325932" cy="5466970"/>
          </a:xfrm>
        </p:spPr>
      </p:pic>
    </p:spTree>
    <p:extLst>
      <p:ext uri="{BB962C8B-B14F-4D97-AF65-F5344CB8AC3E}">
        <p14:creationId xmlns:p14="http://schemas.microsoft.com/office/powerpoint/2010/main" val="247840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48386-DA3F-09B4-E281-BCEA1C8F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5E95-2B2A-162A-4662-279728A3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We are concerned that the low-quality imputed genotypes may not be suitable for family-based analyses.</a:t>
            </a:r>
          </a:p>
          <a:p>
            <a:endParaRPr lang="en-US"/>
          </a:p>
          <a:p>
            <a:r>
              <a:rPr lang="en-US"/>
              <a:t>FGWAS is designed to leverage Mendelian inheritance as a clean </a:t>
            </a:r>
            <a:r>
              <a:rPr lang="en-US" b="1" i="1"/>
              <a:t>natural experiment </a:t>
            </a:r>
            <a:r>
              <a:rPr lang="en-US"/>
              <a:t>to obtain unbiased estimates, but with imputation we may lose that.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2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ABD50-4E2D-B0DD-A3AB-71BFF8BDC7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400" b="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i</m:t>
                          </m:r>
                          <m:r>
                            <a:rPr lang="en-US" sz="440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1</m:t>
                          </m:r>
                        </m:sub>
                      </m:sSub>
                      <m:r>
                        <a:rPr lang="en-US" sz="44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~</m:t>
                      </m:r>
                      <m:sSub>
                        <m:sSubPr>
                          <m:ctrlPr>
                            <a:rPr lang="en-US" sz="44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44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440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a:rPr lang="en-US" sz="44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𝑖</m:t>
                          </m:r>
                          <m:r>
                            <a:rPr lang="en-US" sz="44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ABD50-4E2D-B0DD-A3AB-71BFF8BDC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1325563"/>
              </a:xfr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on a screen&#10;&#10;AI-generated content may be incorrect.">
            <a:extLst>
              <a:ext uri="{FF2B5EF4-FFF2-40B4-BE49-F238E27FC236}">
                <a16:creationId xmlns:a16="http://schemas.microsoft.com/office/drawing/2014/main" id="{394F3B03-7812-A918-7B45-62D23D06D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6548" y="1075673"/>
            <a:ext cx="5478904" cy="5478904"/>
          </a:xfrm>
        </p:spPr>
      </p:pic>
    </p:spTree>
    <p:extLst>
      <p:ext uri="{BB962C8B-B14F-4D97-AF65-F5344CB8AC3E}">
        <p14:creationId xmlns:p14="http://schemas.microsoft.com/office/powerpoint/2010/main" val="358414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325D4-FC2D-D474-A9CB-F55CF904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3000" b="1" i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INFO score vs </a:t>
            </a:r>
            <a:r>
              <a:rPr lang="en-US" sz="3000" b="1" i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US" sz="3000" b="1" i="1" kern="100" baseline="300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US" sz="3000" b="1" i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between imputed and WGS data in UK Biobank.</a:t>
            </a:r>
            <a:endParaRPr lang="en-US" sz="3000"/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D43EC0-0050-EBE1-357A-F7342ECF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INFO score is an unreliable metric of imputation quality in UK Biobank.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E3A9E-39C4-CB69-BFB9-A858231AD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602" y="325369"/>
            <a:ext cx="7302398" cy="6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38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A183-785A-66C7-9104-FE70C7E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D3FD-E279-245C-2088-53EB7504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extend the analysis to a larger set of SNPs across a range of Info Scores.</a:t>
            </a:r>
          </a:p>
          <a:p>
            <a:pPr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do the parental imputation with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niper using WGS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23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671F7-42EE-9379-B954-CEEE3A3C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50438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76CAC8-B77A-B6A7-85E6-25829C6E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Genotype Correlation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7" name="Content Placeholder 2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B22B7D2-FC88-7D76-661C-84DD4FFE8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6098" y="467208"/>
            <a:ext cx="715840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8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D99F-B7B9-5787-F507-5E68E3EA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Sib Differences with Imputed Genotypes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47DE7D-4C20-B867-9051-9D6492183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endParaRPr lang="en-US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For a sibling pair from family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i</m:t>
                    </m:r>
                  </m:oMath>
                </a14:m>
                <a:r>
                  <a:rPr lang="en-US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, the model is:</a:t>
                </a: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endParaRPr lang="en-US" dirty="0"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endParaRPr lang="en-US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 marL="0" indent="0" algn="ctr">
                  <a:lnSpc>
                    <a:spcPts val="1200"/>
                  </a:lnSpc>
                  <a:spcAft>
                    <a:spcPts val="1200"/>
                  </a:spcAft>
                  <a:buNone/>
                </a:pPr>
                <a:endParaRPr lang="en-US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ts val="12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α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par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ϵ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α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par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ϵ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47DE7D-4C20-B867-9051-9D6492183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80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7E974-DACA-1C07-C036-1AC7D2556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1A87-186C-E443-6F4D-B1E7BBE1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Sib Differences with Imputed Genotypes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10B9A-FFE8-EEBB-8567-6AA142A519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ts val="1200"/>
                  </a:lnSpc>
                  <a:spcAft>
                    <a:spcPts val="1200"/>
                  </a:spcAft>
                  <a:buNone/>
                </a:pPr>
                <a:endParaRPr lang="en-US" sz="1800" dirty="0">
                  <a:effectLst/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The sib-difference regression can proceed by OLS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 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. </a:t>
                </a: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This will give an unbiased estimate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en-US" sz="24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. We can rewrite the equation in terms of the regressions 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 (which are uncorrelated with each other):</a:t>
                </a:r>
                <a:endParaRPr lang="en-US" sz="2400" dirty="0"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ts val="1200"/>
                  </a:lnSpc>
                  <a:spcAft>
                    <a:spcPts val="1200"/>
                  </a:spcAft>
                  <a:buNone/>
                </a:pPr>
                <a:endParaRPr lang="en-US" sz="2400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ts val="12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/2+2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/3)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effectLst/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10B9A-FFE8-EEBB-8567-6AA142A51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72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D164-5946-91D9-9F7A-42A53865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Sib Differences with Imputed Genotypes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87AF3-9E28-3F0E-167D-43D3842EE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for some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 uncorrelated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. We can then ask what we would obtain if we instead performed regression onto the difference in imputed sibling genotypes: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Cov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Var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𝛿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Cov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Var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+(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/2+2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/3)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Cov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Var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Cov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Var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87AF3-9E28-3F0E-167D-43D3842EE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47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8520-E2AA-345B-A97B-DF9E5140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Sib Differences with Imputed Genotypes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FE1401-271E-1BF2-8FB9-CCFE2B437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We can thus assess the bias that comes from using imputed sibling genotypes by performing two regressions:</a:t>
                </a:r>
              </a:p>
              <a:p>
                <a:pPr marL="342900" lvl="0" indent="-342900">
                  <a:lnSpc>
                    <a:spcPct val="1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Slope of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, which gives bias coming from the sib-difference component;</a:t>
                </a:r>
              </a:p>
              <a:p>
                <a:pPr marL="342900" lvl="0" indent="-342900">
                  <a:lnSpc>
                    <a:spcPct val="1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Slope of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, which gives bias coming from the sib-sum component, i.e. the component that the sib-difference should be orthogonal with as it captures parental effects/stratification.</a:t>
                </a:r>
              </a:p>
              <a:p>
                <a:pPr marL="0" lvl="0" indent="0">
                  <a:lnSpc>
                    <a:spcPct val="100000"/>
                  </a:lnSpc>
                  <a:spcAft>
                    <a:spcPts val="600"/>
                  </a:spcAft>
                  <a:buNone/>
                  <a:tabLst>
                    <a:tab pos="457200" algn="l"/>
                  </a:tabLst>
                </a:pPr>
                <a:endParaRPr lang="en-US" sz="1800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  <a:tabLst>
                    <a:tab pos="457200" algn="l"/>
                  </a:tabLst>
                </a:pPr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This can be done by obtaining the true sibling genotypes from WGS data and forming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 and regressing these values onto the difference in sib imputed genotypes,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  <a:tabLst>
                    <a:tab pos="457200" algn="l"/>
                  </a:tabLst>
                </a:pPr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From these slopes, we could express the expected result of sib-difference regression as a linear combination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α</m:t>
                    </m:r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FE1401-271E-1BF2-8FB9-CCFE2B437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3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1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6B6D-5775-D221-0134-5718FEAF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Sib Differences with Imputed Genotypes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(Minus Models)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(Plus Models)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82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960F-E226-5AA3-7D72-B4F674AC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9916-9972-502B-3208-B28B2609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68 High Quality Imputed SNPs, mean INFO score = 96%</a:t>
            </a:r>
          </a:p>
          <a:p>
            <a:r>
              <a:rPr lang="en-US" dirty="0"/>
              <a:t>46 Low Quality Imputed SNPs, mean INFO score = 31%</a:t>
            </a:r>
          </a:p>
          <a:p>
            <a:r>
              <a:rPr lang="en-US" dirty="0"/>
              <a:t>19,052 White British Sibling Pairs from UKB</a:t>
            </a:r>
          </a:p>
          <a:p>
            <a:r>
              <a:rPr lang="en-US" dirty="0"/>
              <a:t>MAF &gt; 1%</a:t>
            </a:r>
          </a:p>
          <a:p>
            <a:r>
              <a:rPr lang="en-US" dirty="0"/>
              <a:t>Only bi-allelic SNPs</a:t>
            </a:r>
          </a:p>
        </p:txBody>
      </p:sp>
    </p:spTree>
    <p:extLst>
      <p:ext uri="{BB962C8B-B14F-4D97-AF65-F5344CB8AC3E}">
        <p14:creationId xmlns:p14="http://schemas.microsoft.com/office/powerpoint/2010/main" val="43013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6265</TotalTime>
  <Words>722</Words>
  <Application>Microsoft Macintosh PowerPoint</Application>
  <PresentationFormat>Widescreen</PresentationFormat>
  <Paragraphs>73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Calibri Light</vt:lpstr>
      <vt:lpstr>Cambria Math</vt:lpstr>
      <vt:lpstr>Georgia</vt:lpstr>
      <vt:lpstr>Times New Roman</vt:lpstr>
      <vt:lpstr>Office Theme</vt:lpstr>
      <vt:lpstr>Reliability of imputed genotype data for family-based analyses</vt:lpstr>
      <vt:lpstr>Motivation</vt:lpstr>
      <vt:lpstr>Mean Genotype Correlation </vt:lpstr>
      <vt:lpstr>Sib Differences with Imputed Genotypes</vt:lpstr>
      <vt:lpstr>Sib Differences with Imputed Genotypes</vt:lpstr>
      <vt:lpstr>Sib Differences with Imputed Genotypes</vt:lpstr>
      <vt:lpstr>Sib Differences with Imputed Genotypes</vt:lpstr>
      <vt:lpstr>Sib Differences with Imputed Genotypes</vt:lpstr>
      <vt:lpstr>Sample</vt:lpstr>
      <vt:lpstr>Minus Models – Hard Calls g_i1-g_i2=a+b (g ˆ_i1-g ˆ_i2) </vt:lpstr>
      <vt:lpstr>Plus Models – Hard Calls g_i1+g_i2=a+b (g ˆ_i1-g ˆ_i2) </vt:lpstr>
      <vt:lpstr>PowerPoint Presentation</vt:lpstr>
      <vt:lpstr>PowerPoint Presentation</vt:lpstr>
      <vt:lpstr>Minus Models – High Quality – Dosages – Normal QQ Plot g_i1- g_i2=a+b (g ˆ_i1-g ˆ_i2)</vt:lpstr>
      <vt:lpstr>Minus Models – Low Quality – Dosages – Normal QQ Plot g_i1- g_i2=a+b (g ˆ_i1-g ˆ_i2)</vt:lpstr>
      <vt:lpstr>Plus Models – High Quality – Dosages – Normal QQ Plot g_i1+g_i2=a+b (g ˆ_i1-g ˆ_i2)</vt:lpstr>
      <vt:lpstr>Plus Models – Low Quality – Dosages – Normal QQ Plot g_i1+g_i2=a+b (g ˆ_i1-g ˆ_i2)</vt:lpstr>
      <vt:lpstr>Slope Distribution of (g1+g2) ~ (g1 -g2) , WGS Data</vt:lpstr>
      <vt:lpstr>WGS – Normal QQ Plot  (g1+g2) ~ (g1 -g2)</vt:lpstr>
      <vt:lpstr>g_i1~g ˆ_i1</vt:lpstr>
      <vt:lpstr>INFO score vs R2 between imputed and WGS data in UK Biobank.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Mir</dc:creator>
  <cp:lastModifiedBy>Mahdi Mir</cp:lastModifiedBy>
  <cp:revision>10</cp:revision>
  <dcterms:created xsi:type="dcterms:W3CDTF">2024-10-29T16:21:19Z</dcterms:created>
  <dcterms:modified xsi:type="dcterms:W3CDTF">2025-03-20T05:35:13Z</dcterms:modified>
</cp:coreProperties>
</file>