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83" r:id="rId4"/>
    <p:sldId id="257" r:id="rId5"/>
    <p:sldId id="259" r:id="rId6"/>
    <p:sldId id="260" r:id="rId7"/>
    <p:sldId id="261" r:id="rId8"/>
    <p:sldId id="262" r:id="rId9"/>
    <p:sldId id="290" r:id="rId10"/>
    <p:sldId id="292" r:id="rId11"/>
    <p:sldId id="276" r:id="rId12"/>
    <p:sldId id="293" r:id="rId13"/>
    <p:sldId id="278" r:id="rId14"/>
    <p:sldId id="285" r:id="rId15"/>
    <p:sldId id="288" r:id="rId16"/>
    <p:sldId id="279" r:id="rId17"/>
    <p:sldId id="291" r:id="rId18"/>
    <p:sldId id="295" r:id="rId19"/>
    <p:sldId id="284" r:id="rId20"/>
    <p:sldId id="29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5"/>
    <p:restoredTop sz="84659"/>
  </p:normalViewPr>
  <p:slideViewPr>
    <p:cSldViewPr snapToGrid="0">
      <p:cViewPr varScale="1">
        <p:scale>
          <a:sx n="187" d="100"/>
          <a:sy n="187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8F35-72AB-C54D-9C46-A21E386716F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06C5-EEF2-D74A-9B05-FDC0980A8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0F01-32B5-5F25-4CA3-6FD4569B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894F7-7739-9F23-CFB1-4447C9CF5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E4671-2F49-AF9B-4044-3948F492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FE3A2-098C-44BC-AAEC-FA3D6978C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2655-74A6-5BCB-9EC8-78300A3E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21E33-FED4-9CB4-58B0-900FD2600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F4EDE-84C6-ED3F-F5D7-FDE63AFFD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5904-9ECA-E91E-C3F6-AD7D44199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6EC14-CBF6-8039-2EE4-D8BA8215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583D6-96B5-5549-F753-5CCCA1D82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CA259-C091-7320-1E4B-90618EBDA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DCC9-8B78-A176-6C21-02C1C18B8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B8803-1A59-784B-9869-1D9335E0E3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family-based analyses</a:t>
            </a:r>
            <a:endParaRPr lang="en-US"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Alexander S. Young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09AEA-4472-EC7E-8895-0624E90B8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8667" y="150126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Minus Models – Hard Calls</a:t>
                </a:r>
                <a:b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09AEA-4472-EC7E-8895-0624E90B8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8667" y="150126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69A2D594-4DD1-A2C8-7911-233928E6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597" y="1193147"/>
            <a:ext cx="6372807" cy="5265119"/>
          </a:xfrm>
        </p:spPr>
      </p:pic>
    </p:spTree>
    <p:extLst>
      <p:ext uri="{BB962C8B-B14F-4D97-AF65-F5344CB8AC3E}">
        <p14:creationId xmlns:p14="http://schemas.microsoft.com/office/powerpoint/2010/main" val="2933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18DB-182E-D9AB-326D-DA7DB380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DE3592-4B8D-D31D-419F-D71023B5221D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C3365-01B9-D670-9390-201F1B833E5E}"/>
                  </a:ext>
                </a:extLst>
              </p:cNvPr>
              <p:cNvSpPr txBox="1"/>
              <p:nvPr/>
            </p:nvSpPr>
            <p:spPr>
              <a:xfrm>
                <a:off x="356436" y="269861"/>
                <a:ext cx="8773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we use imputed dosages instead of hard-calls?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Minus Models,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C3365-01B9-D670-9390-201F1B83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6" y="269861"/>
                <a:ext cx="8773298" cy="738664"/>
              </a:xfrm>
              <a:prstGeom prst="rect">
                <a:avLst/>
              </a:prstGeom>
              <a:blipFill>
                <a:blip r:embed="rId3"/>
                <a:stretch>
                  <a:fillRect l="-1010" t="-678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6EB99F-25AB-B988-3B12-91C20BD45EA0}"/>
              </a:ext>
            </a:extLst>
          </p:cNvPr>
          <p:cNvSpPr txBox="1"/>
          <p:nvPr/>
        </p:nvSpPr>
        <p:spPr>
          <a:xfrm>
            <a:off x="2349135" y="6034141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0A7EB-8534-357E-6C2B-6D54AEDEEDBA}"/>
              </a:ext>
            </a:extLst>
          </p:cNvPr>
          <p:cNvSpPr txBox="1"/>
          <p:nvPr/>
        </p:nvSpPr>
        <p:spPr>
          <a:xfrm>
            <a:off x="8251888" y="6034141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658B510-4620-F612-2A7C-E92B0668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528" y="1649379"/>
            <a:ext cx="5308654" cy="4138375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9F138658-2DEA-AFAC-7E62-97126AB5C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36" y="1601061"/>
            <a:ext cx="5432615" cy="42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3C4F-8E21-BB03-C21F-8B722368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B7656F-C053-04C6-EF09-DA7E48009C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9611" y="43172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Hard Calls</a:t>
                </a:r>
                <a:br>
                  <a:rPr lang="en-US" sz="4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B7656F-C053-04C6-EF09-DA7E4800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9611" y="43172"/>
                <a:ext cx="10515600" cy="1325563"/>
              </a:xfrm>
              <a:blipFill>
                <a:blip r:embed="rId2"/>
                <a:stretch>
                  <a:fillRect l="-229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FD9067D3-6C87-B79D-0B59-FB1D00D9F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8987" y="1368735"/>
            <a:ext cx="6754025" cy="5265119"/>
          </a:xfrm>
        </p:spPr>
      </p:pic>
      <p:pic>
        <p:nvPicPr>
          <p:cNvPr id="8" name="Content Placeholder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B25FB14D-1989-EAEE-3D52-73CDC5C28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716" t="37564" b="38466"/>
          <a:stretch/>
        </p:blipFill>
        <p:spPr>
          <a:xfrm>
            <a:off x="10093189" y="3034144"/>
            <a:ext cx="1842500" cy="13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6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54B1-F706-8FA4-FFE7-E24F4EAAF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B6EDCF-5103-6792-A35C-D253087C6FF6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35F3A-6FFE-6532-7B53-15C7C86A8335}"/>
                  </a:ext>
                </a:extLst>
              </p:cNvPr>
              <p:cNvSpPr txBox="1"/>
              <p:nvPr/>
            </p:nvSpPr>
            <p:spPr>
              <a:xfrm>
                <a:off x="383509" y="259435"/>
                <a:ext cx="87732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we use imputed dosages instead of hard-calls?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35F3A-6FFE-6532-7B53-15C7C86A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9" y="259435"/>
                <a:ext cx="8773298" cy="707886"/>
              </a:xfrm>
              <a:prstGeom prst="rect">
                <a:avLst/>
              </a:prstGeom>
              <a:blipFill>
                <a:blip r:embed="rId3"/>
                <a:stretch>
                  <a:fillRect l="-1158" t="-7018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1C96A9-1119-0B50-6188-8336A4BEC9FF}"/>
              </a:ext>
            </a:extLst>
          </p:cNvPr>
          <p:cNvSpPr txBox="1"/>
          <p:nvPr/>
        </p:nvSpPr>
        <p:spPr>
          <a:xfrm>
            <a:off x="2424787" y="586843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C77F7-C803-FEE8-AA99-C370E8D896E4}"/>
              </a:ext>
            </a:extLst>
          </p:cNvPr>
          <p:cNvSpPr txBox="1"/>
          <p:nvPr/>
        </p:nvSpPr>
        <p:spPr>
          <a:xfrm>
            <a:off x="8361318" y="586843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  <p:pic>
        <p:nvPicPr>
          <p:cNvPr id="13" name="Picture 1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73EC5B58-30BB-1663-7661-16E17113E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32" y="1543572"/>
            <a:ext cx="5308654" cy="4138375"/>
          </a:xfrm>
          <a:prstGeom prst="rect">
            <a:avLst/>
          </a:prstGeom>
        </p:spPr>
      </p:pic>
      <p:pic>
        <p:nvPicPr>
          <p:cNvPr id="15" name="Picture 14" descr="A graph of a graph&#10;&#10;AI-generated content may be incorrect.">
            <a:extLst>
              <a:ext uri="{FF2B5EF4-FFF2-40B4-BE49-F238E27FC236}">
                <a16:creationId xmlns:a16="http://schemas.microsoft.com/office/drawing/2014/main" id="{A5B4A540-3E02-3756-10B4-31F6C9000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5" y="1543571"/>
            <a:ext cx="5308654" cy="41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High Quality – Dosages – Normal QQ Plot</a:t>
                </a:r>
                <a:b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346" r="5219" b="2503"/>
          <a:stretch/>
        </p:blipFill>
        <p:spPr>
          <a:xfrm>
            <a:off x="2190716" y="1240665"/>
            <a:ext cx="7540223" cy="5662150"/>
          </a:xfr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Low Quality – Dosages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55" r="3249" b="2879"/>
          <a:stretch/>
        </p:blipFill>
        <p:spPr>
          <a:xfrm>
            <a:off x="2091274" y="1101021"/>
            <a:ext cx="8009453" cy="5785620"/>
          </a:xfr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00799-7F17-C0DC-052A-6B9CF250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7867" y="269974"/>
                <a:ext cx="10496266" cy="67200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2400" b="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Distribution of </a:t>
                </a:r>
                <a14:m>
                  <m:oMath xmlns:m="http://schemas.openxmlformats.org/officeDocument/2006/math"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, WGS Data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7867" y="269974"/>
                <a:ext cx="10496266" cy="672002"/>
              </a:xfrm>
              <a:blipFill>
                <a:blip r:embed="rId3"/>
                <a:stretch>
                  <a:fillRect l="-845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A graph with blue lines&#10;&#10;AI-generated content may be incorrect.">
            <a:extLst>
              <a:ext uri="{FF2B5EF4-FFF2-40B4-BE49-F238E27FC236}">
                <a16:creationId xmlns:a16="http://schemas.microsoft.com/office/drawing/2014/main" id="{47653878-51E2-B085-35C6-E8B75A53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18988" y="1211786"/>
            <a:ext cx="6754025" cy="5265119"/>
          </a:xfrm>
        </p:spPr>
      </p:pic>
    </p:spTree>
    <p:extLst>
      <p:ext uri="{BB962C8B-B14F-4D97-AF65-F5344CB8AC3E}">
        <p14:creationId xmlns:p14="http://schemas.microsoft.com/office/powerpoint/2010/main" val="387820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WGS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187" r="4173"/>
          <a:stretch/>
        </p:blipFill>
        <p:spPr>
          <a:xfrm>
            <a:off x="2433034" y="1391030"/>
            <a:ext cx="7325932" cy="5466970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Simple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regression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4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4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44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n a screen&#10;&#10;AI-generated content may be incorrect.">
            <a:extLst>
              <a:ext uri="{FF2B5EF4-FFF2-40B4-BE49-F238E27FC236}">
                <a16:creationId xmlns:a16="http://schemas.microsoft.com/office/drawing/2014/main" id="{394F3B03-7812-A918-7B45-62D23D06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48" y="1075673"/>
            <a:ext cx="5478904" cy="5478904"/>
          </a:xfrm>
        </p:spPr>
      </p:pic>
    </p:spTree>
    <p:extLst>
      <p:ext uri="{BB962C8B-B14F-4D97-AF65-F5344CB8AC3E}">
        <p14:creationId xmlns:p14="http://schemas.microsoft.com/office/powerpoint/2010/main" val="358414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325369"/>
                <a:ext cx="4368602" cy="1956841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30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30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30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30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imputed and WGS data in UK Biobank.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3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3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3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200" i="0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325369"/>
                <a:ext cx="4368602" cy="1956841"/>
              </a:xfrm>
              <a:blipFill>
                <a:blip r:embed="rId2"/>
                <a:stretch>
                  <a:fillRect l="-3188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 Biobank.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02" y="325369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concerned that the low-quality imputed genotypes may not be suitable for family-based analyses.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FGWAS is designed to leverage Mendelian inheritance as a clean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experiment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unbiased estimates, but with imputation we may lose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183-785A-66C7-9104-FE70C7E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D3FD-E279-245C-2088-53EB750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extend the analysis to a larger set of SNPs across a range of INCO scores to increase power.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do the parental imputation with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niper using WGS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1F7-42EE-9379-B954-CEEE3A3C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043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b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Genotype Correlation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098" y="467208"/>
            <a:ext cx="715840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D99F-B7B9-5787-F507-5E68E3E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For a sibling pair from family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the model is:</a:t>
                </a: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 algn="ctr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80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E974-DACA-1C07-C036-1AC7D2556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1A87-186C-E443-6F4D-B1E7BBE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sib-difference regression can proceed by OLS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will give an unbiased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We can rewrite the equation in terms of the regressions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(which are uncorrelated with each other):</a:t>
                </a: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2400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 algn="ctr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D164-5946-91D9-9F7A-42A53865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uncorrelated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We can then ask what we would obtain if we instead performed regression onto the difference in imputed sibling genotypes: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8520-E2AA-345B-A97B-DF9E514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We can thus assess the bias that comes from using imputed sibling genotypes by performing two regressions: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which gives bias coming from the sib-difference component;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which gives bias coming from the sib-sum component, i.e. the component that the sib-difference should be orthogonal with as it captures parental effects/stratification.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7200" algn="l"/>
                  </a:tabLst>
                </a:pPr>
                <a:endParaRPr lang="en-US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can be done by obtaining the true sibling genotypes from WGS data and forming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regressing these values onto the difference in sib imputed genotypes,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From these slopes, we could express the expected result of sib-difference regression as a 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(Minus Models)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(Plus Models)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960F-E226-5AA3-7D72-B4F674A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9916-9972-502B-3208-B28B260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 High Quality Imputed SNPs, mean INFO score = 96%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Low Quality Imputed SNPs, mean INFO score = 31%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19,052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British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Sibling Pairs from UKB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SNPs with MAF &gt; 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bi-allelic SNPs</a:t>
            </a:r>
          </a:p>
        </p:txBody>
      </p:sp>
    </p:spTree>
    <p:extLst>
      <p:ext uri="{BB962C8B-B14F-4D97-AF65-F5344CB8AC3E}">
        <p14:creationId xmlns:p14="http://schemas.microsoft.com/office/powerpoint/2010/main" val="43013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</TotalTime>
  <Words>695</Words>
  <Application>Microsoft Macintosh PowerPoint</Application>
  <PresentationFormat>Widescreen</PresentationFormat>
  <Paragraphs>71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Reliability of imputed genotype data for family-based analyses</vt:lpstr>
      <vt:lpstr>Motivation</vt:lpstr>
      <vt:lpstr>Mean Genotype Correlation </vt:lpstr>
      <vt:lpstr>Sib Differences with Imputed Genotypes</vt:lpstr>
      <vt:lpstr>Sib Differences with Imputed Genotypes (cont’d)</vt:lpstr>
      <vt:lpstr>Sib Differences with Imputed Genotypes (cont’d)</vt:lpstr>
      <vt:lpstr>Sib Differences with Imputed Genotypes (cont’d)</vt:lpstr>
      <vt:lpstr>Sib Differences with Imputed Genotypes (cont’d)</vt:lpstr>
      <vt:lpstr>Sample</vt:lpstr>
      <vt:lpstr>Minus Models – Hard Calls g_i1-g_i2=a+b (g ˆ_i1-g ˆ_i2) </vt:lpstr>
      <vt:lpstr>PowerPoint Presentation</vt:lpstr>
      <vt:lpstr>Plus Models – Hard Calls g_i1+g_i2=a+b (g ˆ_i1-g ˆ_i2) </vt:lpstr>
      <vt:lpstr>PowerPoint Presentation</vt:lpstr>
      <vt:lpstr>Plus Models – High Quality – Dosages – Normal QQ Plot g_i1+g_i2=a+b (g ˆ_i1-g ˆ_i2)</vt:lpstr>
      <vt:lpstr>Plus Models – Low Quality – Dosages – Normal QQ Plot g_i1+g_i2=a+b (g ˆ_i1-g ˆ_i2)</vt:lpstr>
      <vt:lpstr>Slope Distribution of (g1+g2) ~ (g1 -g2) , WGS Data</vt:lpstr>
      <vt:lpstr>WGS – Normal QQ Plot  (g1+g2) ~ (g1 -g2)</vt:lpstr>
      <vt:lpstr>〖Simple regression of g〗_i1~g ˆ_i1</vt:lpstr>
      <vt:lpstr>INFO score vs R2 between imputed and WGS data in UK Biobank. 〖(g〗_i1~g ˆ_i1)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15</cp:revision>
  <dcterms:created xsi:type="dcterms:W3CDTF">2024-10-29T16:21:19Z</dcterms:created>
  <dcterms:modified xsi:type="dcterms:W3CDTF">2025-03-20T16:45:42Z</dcterms:modified>
</cp:coreProperties>
</file>