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70" r:id="rId4"/>
    <p:sldId id="298" r:id="rId5"/>
    <p:sldId id="299" r:id="rId6"/>
    <p:sldId id="263" r:id="rId7"/>
    <p:sldId id="264" r:id="rId8"/>
    <p:sldId id="265" r:id="rId9"/>
    <p:sldId id="290" r:id="rId10"/>
    <p:sldId id="295" r:id="rId11"/>
    <p:sldId id="284" r:id="rId12"/>
    <p:sldId id="262" r:id="rId13"/>
    <p:sldId id="288" r:id="rId14"/>
    <p:sldId id="285" r:id="rId15"/>
    <p:sldId id="291" r:id="rId16"/>
    <p:sldId id="296" r:id="rId17"/>
    <p:sldId id="297" r:id="rId18"/>
    <p:sldId id="29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0"/>
    <p:restoredTop sz="84646"/>
  </p:normalViewPr>
  <p:slideViewPr>
    <p:cSldViewPr snapToGrid="0">
      <p:cViewPr varScale="1">
        <p:scale>
          <a:sx n="142" d="100"/>
          <a:sy n="142" d="100"/>
        </p:scale>
        <p:origin x="104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D8F35-72AB-C54D-9C46-A21E386716F6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406C5-EEF2-D74A-9B05-FDC0980A8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motivation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49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2D99-2428-DBDF-1674-5DB17BB6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4813-A868-A288-4DBB-110B5D97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CF5A-61A9-A86E-1627-8FB46A3F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5988-7E9B-E370-A09B-4C27612F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9744-DDCD-14A7-54B4-31A42205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A305-FCC1-FFA9-2BD5-BAEFF536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03ED-3EE4-0BBE-AB9D-99CE5890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D255-1257-355F-BCA1-CC14A2A8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C98A-19CA-DD80-C298-E4B4611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BC8C-3892-EE37-5A57-DEEC1E4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66CD7-45F3-F159-F59A-3F759F99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A039-B94A-A29F-7F8D-BFEE44DF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B574-5801-60E9-62A6-F8B549AB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3D42-8374-EB5E-8D1E-90BEE624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D013-F5D8-5587-7975-6E5574D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C35-8F46-3023-AACB-FC687641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2B2C-F5F3-10CF-9227-6A4979B9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7DAE-989E-C010-A0DA-F2BD6DE1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846F-3736-BB51-8215-7FF4507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B2FE-942E-3AEB-D107-2F9924E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09EE-B8B6-6B66-35D0-960E9798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8F88-3D1F-45E5-D2F8-740DD3A5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4D97-EFE1-710F-6D49-EAD1D137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E232-262B-39F5-C3A3-9FB0215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7103-DC80-9688-057B-E9F47B8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96C-B92C-3B4C-DB00-3958D2DF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7EFC-1B98-C926-FC30-9BD8BBCDB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0BEA-9967-E436-D084-AF166B0F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DC87-0C7F-8D46-33D9-2B45B674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D775-F789-67EF-BACB-6C95A20A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FBB10-201F-6903-7B70-1878579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527-9016-C508-656C-DBAF6C79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1764-DE5C-DE87-650C-D887FB50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CE34-5C00-2A86-7EEC-6FD7D034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1FB88-BB60-8811-120D-84DFD80FE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B720-F76C-AAD6-0237-AD030F202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9347A-537C-6F75-37D4-4E00A4E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C6E4-DB6F-53CF-17A7-F0F930E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B2954-A444-78D4-8BAC-AB3EC2F0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4930-BAAF-1CCF-DC8E-69A2587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8B9F-D580-1215-73E0-6DB98712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3B34-B1FB-954C-0865-A73B5A8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64ADB-6EA5-1731-C906-7DF1BD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9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C73A-090D-765A-3BE4-9DB7D20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DBD1-45A3-DEF8-D4DB-24174292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823D-7940-BE71-398D-7F410A6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3A7-3ABC-C4A8-D252-561697B9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E787-F2FC-DFF9-9C0A-CFA67182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3AC0-C626-8B89-D84B-0F471450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0A96-9BAD-A9DD-3292-F9096F3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B0D1-8879-CA70-9CB2-A37D584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F95F-2997-E0A5-8FED-B625862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8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C7C-D307-BD32-B9AF-030EBFEC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716C2-79AE-B2D3-69CD-C1337078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DC65B-5089-81BA-D5B2-1FC3A211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29A9-7B79-B19B-4545-82434C00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A182-13A7-4B3C-4E0C-21B31D32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85A1-CD71-2FD6-0088-446430C6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3E301-610F-46B6-54F1-EC71D86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221-C1C4-15CE-D195-7856A73F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D507-9C9A-E666-7C5C-EA5889075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B8803-1A59-784B-9869-1D9335E0E3B0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FDDD-961A-C675-8934-08F198E75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8F95-CC66-1ADF-31DD-9C600DCAD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nipar.readthedocs.io/en/lates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113A0-FCE9-FCEE-1A4C-5F6274FB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of imputed genotype data for family-based analyses</a:t>
            </a:r>
            <a:endParaRPr lang="en-US" sz="6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5ECF-F1CC-5C06-3832-047C224C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Mahdi Mir,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Alexander S. Young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1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ABD50-4E2D-B0DD-A3AB-71BFF8BDC7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46934" y="0"/>
                <a:ext cx="7625156" cy="1361287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Regression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WGS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onto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Imputed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  <m:r>
                            <a:rPr lang="en-US" sz="4400" b="0" i="0" kern="12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44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4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44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44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44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44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4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4400" b="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4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ABD50-4E2D-B0DD-A3AB-71BFF8BDC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6934" y="0"/>
                <a:ext cx="7625156" cy="1361287"/>
              </a:xfrm>
              <a:blipFill>
                <a:blip r:embed="rId2"/>
                <a:stretch>
                  <a:fillRect l="-1830" r="-40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on a screen&#10;&#10;AI-generated content may be incorrect.">
            <a:extLst>
              <a:ext uri="{FF2B5EF4-FFF2-40B4-BE49-F238E27FC236}">
                <a16:creationId xmlns:a16="http://schemas.microsoft.com/office/drawing/2014/main" id="{394F3B03-7812-A918-7B45-62D23D06D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6548" y="1288803"/>
            <a:ext cx="5478904" cy="5478904"/>
          </a:xfrm>
        </p:spPr>
      </p:pic>
    </p:spTree>
    <p:extLst>
      <p:ext uri="{BB962C8B-B14F-4D97-AF65-F5344CB8AC3E}">
        <p14:creationId xmlns:p14="http://schemas.microsoft.com/office/powerpoint/2010/main" val="3584146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40080" y="325369"/>
                <a:ext cx="4368602" cy="1956841"/>
              </a:xfrm>
            </p:spPr>
            <p:txBody>
              <a:bodyPr anchor="b">
                <a:normAutofit/>
              </a:bodyPr>
              <a:lstStyle/>
              <a:p>
                <a:r>
                  <a:rPr lang="en-US" sz="30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INFO score vs </a:t>
                </a:r>
                <a:r>
                  <a:rPr lang="en-US" sz="3000" b="1" i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US" sz="3000" b="1" i="1" kern="100" baseline="300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sz="3000" b="1" i="1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between imputed and WGS data in UK Biobank.</a:t>
                </a:r>
                <a:r>
                  <a:rPr lang="en-US" sz="3200" kern="1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32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3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3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3200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200" i="0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32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3200" b="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7325D4-FC2D-D474-A9CB-F55CF904B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40080" y="325369"/>
                <a:ext cx="4368602" cy="1956841"/>
              </a:xfrm>
              <a:blipFill>
                <a:blip r:embed="rId2"/>
                <a:stretch>
                  <a:fillRect l="-3188" b="-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D43EC0-0050-EBE1-357A-F7342ECF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INFO score is an unreliable metric of imputation quality in UK Biobank.</a:t>
            </a:r>
            <a:endParaRPr lang="en-US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4E3A9E-39C4-CB69-BFB9-A858231AD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602" y="325369"/>
            <a:ext cx="7302398" cy="608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38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6B6D-5775-D221-0134-5718FEAF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 Differences with Imputed Genotypes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(Plus Models)</a:t>
                </a:r>
              </a:p>
              <a:p>
                <a:pPr marL="0" indent="0" algn="ctr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Theory implies that g1 + g2 should be uncorrelated of g1-g2.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There for slope (b) of the above regression should be zero.</a:t>
                </a:r>
              </a:p>
              <a:p>
                <a:pPr marL="0" indent="0" algn="ctr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2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47DE0-766C-F3C2-DF96-A31F3841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95076" y="-71561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Models – Low Quality – Dosages – Normal QQ Plot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8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5E412B-317D-3741-37EB-524E8A876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95076" y="-71561"/>
                <a:ext cx="10515600" cy="1325563"/>
              </a:xfrm>
              <a:blipFill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graph of a normal q-q plot&#10;&#10;AI-generated content may be incorrect.">
            <a:extLst>
              <a:ext uri="{FF2B5EF4-FFF2-40B4-BE49-F238E27FC236}">
                <a16:creationId xmlns:a16="http://schemas.microsoft.com/office/drawing/2014/main" id="{CC162E82-45AA-A12B-377F-4CF501FAD8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255" r="3249" b="2879"/>
          <a:stretch/>
        </p:blipFill>
        <p:spPr>
          <a:xfrm>
            <a:off x="2091274" y="1101021"/>
            <a:ext cx="8009453" cy="5785620"/>
          </a:xfrm>
        </p:spPr>
      </p:pic>
    </p:spTree>
    <p:extLst>
      <p:ext uri="{BB962C8B-B14F-4D97-AF65-F5344CB8AC3E}">
        <p14:creationId xmlns:p14="http://schemas.microsoft.com/office/powerpoint/2010/main" val="153055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03028" y="-84898"/>
                <a:ext cx="10515600" cy="1325563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Plus Models – High Quality – Dosages – Normal QQ Plot</a:t>
                </a:r>
                <a:b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b</m:t>
                      </m:r>
                      <m:r>
                        <a:rPr lang="en-US" sz="1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sz="14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40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3DF4A2-1EA1-93AA-C487-64869E40E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03028" y="-84898"/>
                <a:ext cx="10515600" cy="1325563"/>
              </a:xfrm>
              <a:blipFill>
                <a:blip r:embed="rId2"/>
                <a:stretch>
                  <a:fillRect l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382D87A2-613F-6C95-E527-1B3980B1A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346" r="5219" b="2503"/>
          <a:stretch/>
        </p:blipFill>
        <p:spPr>
          <a:xfrm>
            <a:off x="2190716" y="1240665"/>
            <a:ext cx="7540223" cy="5662150"/>
          </a:xfrm>
        </p:spPr>
      </p:pic>
    </p:spTree>
    <p:extLst>
      <p:ext uri="{BB962C8B-B14F-4D97-AF65-F5344CB8AC3E}">
        <p14:creationId xmlns:p14="http://schemas.microsoft.com/office/powerpoint/2010/main" val="283079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04717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WGS – Normal QQ Plot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 ~ (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0E44EC-27CB-DC13-0C24-F48BA37AC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04717"/>
                <a:ext cx="10515600" cy="1325563"/>
              </a:xfrm>
              <a:blipFill>
                <a:blip r:embed="rId2"/>
                <a:stretch>
                  <a:fillRect l="-2413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3A32D-E274-AD36-9FF5-8890F5326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4187" r="4173"/>
          <a:stretch/>
        </p:blipFill>
        <p:spPr>
          <a:xfrm>
            <a:off x="2433034" y="1391030"/>
            <a:ext cx="7325932" cy="5466970"/>
          </a:xfrm>
        </p:spPr>
      </p:pic>
    </p:spTree>
    <p:extLst>
      <p:ext uri="{BB962C8B-B14F-4D97-AF65-F5344CB8AC3E}">
        <p14:creationId xmlns:p14="http://schemas.microsoft.com/office/powerpoint/2010/main" val="247840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9BB3-02A2-B94C-0EA4-1A0C315D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008"/>
            <a:ext cx="10515600" cy="1325563"/>
          </a:xfrm>
        </p:spPr>
        <p:txBody>
          <a:bodyPr/>
          <a:lstStyle/>
          <a:p>
            <a:r>
              <a:rPr lang="en-US" dirty="0"/>
              <a:t>Using Genotyped Array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1F02CD-B8B1-A8BC-5A95-BD96E0917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UKB Genotyped array data is the original data used for imputation and creation of imputed data. </a:t>
            </a:r>
          </a:p>
          <a:p>
            <a:endParaRPr lang="en-US" dirty="0"/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Using 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2000 SNPs,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t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 results are broadly similar to what we obtained from the imputed and WGS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04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51D57-CB10-D747-A70B-ED47F802D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358" y="243603"/>
            <a:ext cx="8050282" cy="6370794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9EB40F-C1FD-A373-15B1-9806C5887BDB}"/>
                  </a:ext>
                </a:extLst>
              </p:cNvPr>
              <p:cNvSpPr txBox="1"/>
              <p:nvPr/>
            </p:nvSpPr>
            <p:spPr>
              <a:xfrm>
                <a:off x="606587" y="1336677"/>
                <a:ext cx="29014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2) ~ (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1 −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kern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9EB40F-C1FD-A373-15B1-9806C5887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87" y="1336677"/>
                <a:ext cx="2901462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27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A183-785A-66C7-9104-FE70C7E7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8D3FD-E279-245C-2088-53EB75043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going to extend the WGS analysis to a larger set of SNPs across a range of INFO scores to increase power.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do Family-GWAS using the WGS data and compare the results to imputed data.</a:t>
            </a:r>
          </a:p>
          <a:p>
            <a:pPr>
              <a:lnSpc>
                <a:spcPct val="150000"/>
              </a:lnSpc>
            </a:pPr>
            <a:r>
              <a:rPr lang="en-US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do the parental imputation with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niper using WGS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723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671F7-42EE-9379-B954-CEEE3A3C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50438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concerned that the low-quality imputed genotypes may not be suitable for family-based analyses.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FGWAS is designed to leverage Mendelian inheritance as a clean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experiment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obtain unbiased estimates, but with imputation we may lose that.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B1F85-7D3F-3ADF-FF44-17FA858D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EA5DC2-B28E-8B49-FB77-CC22451B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Imputation </a:t>
            </a:r>
            <a:r>
              <a:rPr lang="en-US" dirty="0"/>
              <a:t>from a Reference Panel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A diagram of a dna sequence&#10;&#10;Description automatically generated with medium confidence">
            <a:extLst>
              <a:ext uri="{FF2B5EF4-FFF2-40B4-BE49-F238E27FC236}">
                <a16:creationId xmlns:a16="http://schemas.microsoft.com/office/drawing/2014/main" id="{E0327C00-9958-4272-4B4A-095E13F30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764" y="914888"/>
            <a:ext cx="6202680" cy="46520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F58DB-7CF6-C46A-6BF9-9D0E2CA93397}"/>
              </a:ext>
            </a:extLst>
          </p:cNvPr>
          <p:cNvSpPr txBox="1"/>
          <p:nvPr/>
        </p:nvSpPr>
        <p:spPr>
          <a:xfrm>
            <a:off x="4961764" y="6022073"/>
            <a:ext cx="1628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Hard-Calls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398437-5B39-0CD8-25B8-838445978D55}"/>
              </a:ext>
            </a:extLst>
          </p:cNvPr>
          <p:cNvCxnSpPr/>
          <p:nvPr/>
        </p:nvCxnSpPr>
        <p:spPr>
          <a:xfrm>
            <a:off x="287483" y="6483738"/>
            <a:ext cx="2800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3143F5-3BF9-41AC-6FB9-5D0ADE83FDA2}"/>
              </a:ext>
            </a:extLst>
          </p:cNvPr>
          <p:cNvSpPr txBox="1"/>
          <p:nvPr/>
        </p:nvSpPr>
        <p:spPr>
          <a:xfrm>
            <a:off x="287483" y="6471928"/>
            <a:ext cx="310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en-US" sz="1400" dirty="0"/>
              <a:t>Source: Zheng et al. (2011)</a:t>
            </a:r>
          </a:p>
        </p:txBody>
      </p:sp>
    </p:spTree>
    <p:extLst>
      <p:ext uri="{BB962C8B-B14F-4D97-AF65-F5344CB8AC3E}">
        <p14:creationId xmlns:p14="http://schemas.microsoft.com/office/powerpoint/2010/main" val="138657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1399-B394-E7EE-EF50-C45A42BF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Reference Based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vs 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Mendelian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07369-4509-59AB-3337-4DA9B3D81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6151" y="813816"/>
            <a:ext cx="5221224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CMSS10"/>
              </a:rPr>
              <a:t>Mendelian imputation, as implemented in </a:t>
            </a:r>
            <a:r>
              <a:rPr lang="en-US" sz="2400" dirty="0">
                <a:solidFill>
                  <a:schemeClr val="tx2"/>
                </a:solidFill>
                <a:latin typeface="CMSS10"/>
                <a:hlinkClick r:id="rId2"/>
              </a:rPr>
              <a:t>SNIPAR</a:t>
            </a:r>
            <a:r>
              <a:rPr lang="en-US" sz="2400" dirty="0">
                <a:solidFill>
                  <a:schemeClr val="tx2"/>
                </a:solidFill>
                <a:latin typeface="CMSS10"/>
              </a:rPr>
              <a:t> (Young et al., Nature Genetics, 2022), differs entirely from reference-based imputation.</a:t>
            </a: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CMSS10"/>
            </a:endParaRPr>
          </a:p>
          <a:p>
            <a:r>
              <a:rPr lang="en-US" sz="2400" dirty="0">
                <a:solidFill>
                  <a:schemeClr val="tx2"/>
                </a:solidFill>
                <a:latin typeface="-webkit-standard"/>
              </a:rPr>
              <a:t>Reference-based imputation does not consider the relationships between individuals and performs the imputation for everyone separately.</a:t>
            </a:r>
            <a:endParaRPr lang="en-US" sz="2400" dirty="0">
              <a:solidFill>
                <a:schemeClr val="tx2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A04E-5676-E8B9-8FA2-98D60A6C5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Correlation Analysis in UK Biobank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0138C-4AD5-46BB-0C2B-98C7F5EF4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UK </a:t>
            </a:r>
            <a:r>
              <a:rPr lang="en-US" sz="2400" dirty="0" err="1"/>
              <a:t>BioBank</a:t>
            </a:r>
            <a:r>
              <a:rPr lang="en-US" sz="2400" dirty="0"/>
              <a:t> Imputed Data</a:t>
            </a:r>
          </a:p>
          <a:p>
            <a:pPr lvl="1"/>
            <a:r>
              <a:rPr lang="en-US" dirty="0"/>
              <a:t>SNPs with MAF &gt; 1%</a:t>
            </a:r>
          </a:p>
          <a:p>
            <a:pPr lvl="1"/>
            <a:r>
              <a:rPr lang="en-US" dirty="0"/>
              <a:t>Info Score (Imputation Quality) &gt; 0.3</a:t>
            </a:r>
          </a:p>
          <a:p>
            <a:pPr lvl="1"/>
            <a:r>
              <a:rPr lang="en-US" dirty="0"/>
              <a:t>70K SNPs</a:t>
            </a:r>
          </a:p>
          <a:p>
            <a:pPr lvl="1"/>
            <a:r>
              <a:rPr lang="en-US" dirty="0"/>
              <a:t>White British Subsample</a:t>
            </a:r>
          </a:p>
          <a:p>
            <a:pPr lvl="1"/>
            <a:r>
              <a:rPr lang="en-US" dirty="0"/>
              <a:t>19K Full Siblings Pairs</a:t>
            </a:r>
          </a:p>
          <a:p>
            <a:pPr lvl="1"/>
            <a:r>
              <a:rPr lang="en-US" dirty="0"/>
              <a:t>4K Parent-Offspring Pairs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dirty="0"/>
              <a:t>Howe </a:t>
            </a:r>
            <a:r>
              <a:rPr lang="en-US" sz="2400" dirty="0" err="1"/>
              <a:t>et.al</a:t>
            </a:r>
            <a:r>
              <a:rPr lang="en-US" sz="2400" dirty="0"/>
              <a:t> (2022) </a:t>
            </a:r>
            <a:r>
              <a:rPr lang="en-US" sz="2400" dirty="0">
                <a:latin typeface="CMSS10"/>
              </a:rPr>
              <a:t>Sib-GWAS used low-quality imputed SNPs (Info Score &gt; 30%, Hard Calls). 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9926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78" y="1525018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Genotype Correlation</a:t>
            </a:r>
            <a:b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7" name="Content Placeholder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22B7D2-FC88-7D76-661C-84DD4FFE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7290" y="243603"/>
            <a:ext cx="7712507" cy="6370794"/>
          </a:xfrm>
        </p:spPr>
      </p:pic>
    </p:spTree>
    <p:extLst>
      <p:ext uri="{BB962C8B-B14F-4D97-AF65-F5344CB8AC3E}">
        <p14:creationId xmlns:p14="http://schemas.microsoft.com/office/powerpoint/2010/main" val="202666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BCBDF-D62A-7EBA-AEFF-2F883620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Correlation Analysis Conditional on IBD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</p:spPr>
            <p:txBody>
              <a:bodyPr anchor="ctr">
                <a:normAutofit fontScale="92500" lnSpcReduction="20000"/>
              </a:bodyPr>
              <a:lstStyle/>
              <a:p>
                <a:r>
                  <a:rPr lang="en-US" sz="2600" dirty="0">
                    <a:latin typeface="CMSS10"/>
                  </a:rPr>
                  <a:t>Quantitative genetics theory tells us the correlation between siblings’ genotypes depends on their IBD state. </a:t>
                </a:r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>
                    <a:latin typeface="CMSS10"/>
                  </a:rPr>
                  <a:t>IBD state records how many alleles they share by descent from their parents. </a:t>
                </a:r>
              </a:p>
              <a:p>
                <a:endParaRPr lang="en-US" sz="2600" dirty="0">
                  <a:latin typeface="CMSS10"/>
                </a:endParaRPr>
              </a:p>
              <a:p>
                <a:endParaRPr lang="en-US" sz="2600" dirty="0">
                  <a:latin typeface="CMSS10"/>
                </a:endParaRPr>
              </a:p>
              <a:p>
                <a:r>
                  <a:rPr lang="en-US" sz="2600" dirty="0">
                    <a:latin typeface="CMSS10"/>
                  </a:rPr>
                  <a:t>Suppose </a:t>
                </a:r>
                <a:r>
                  <a:rPr lang="en-US" sz="2600" i="1" dirty="0" err="1">
                    <a:latin typeface="CMSS10"/>
                  </a:rPr>
                  <a:t>i</a:t>
                </a:r>
                <a:r>
                  <a:rPr lang="en-US" sz="2600" dirty="0">
                    <a:latin typeface="CMSS10"/>
                  </a:rPr>
                  <a:t> and </a:t>
                </a:r>
                <a:r>
                  <a:rPr lang="en-US" sz="2600" i="1" dirty="0">
                    <a:latin typeface="CMSS10"/>
                  </a:rPr>
                  <a:t>j</a:t>
                </a:r>
                <a:r>
                  <a:rPr lang="en-US" sz="2600" dirty="0">
                    <a:latin typeface="CMSS10"/>
                  </a:rPr>
                  <a:t> are full siblings. Then in theory (under random-mating) we have:</a:t>
                </a:r>
              </a:p>
              <a:p>
                <a:endParaRPr lang="en-US" sz="2600" dirty="0">
                  <a:latin typeface="CMSS1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|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=0.5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Corr</m:t>
                            </m:r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⁡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∣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𝐼𝐵𝐷</m:t>
                                </m:r>
                                <m:r>
                                  <a:rPr lang="en-US" sz="2600"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=2</m:t>
                                </m:r>
                              </m:e>
                            </m:d>
                            <m:r>
                              <a:rPr lang="en-US" sz="26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e>
                        </m:mr>
                      </m:m>
                    </m:oMath>
                  </m:oMathPara>
                </a14:m>
                <a:endParaRPr lang="en-US" sz="2600" dirty="0"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2400" dirty="0">
                  <a:latin typeface="CMSS1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479D81-0A03-C637-92B2-66C50E9539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6418" y="871759"/>
                <a:ext cx="6224335" cy="5431536"/>
              </a:xfrm>
              <a:blipFill>
                <a:blip r:embed="rId2"/>
                <a:stretch>
                  <a:fillRect l="-1426" t="-4662" r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32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B343-5DAF-C9C0-A5F5-6B9F6959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Mean Imputed Genotype Correlation Conditional on IBD State</a:t>
            </a:r>
          </a:p>
        </p:txBody>
      </p:sp>
      <p:pic>
        <p:nvPicPr>
          <p:cNvPr id="7" name="Content Placeholder 6" descr="A graph of a number of patients with their health&#10;&#10;Description automatically generated with medium confidence">
            <a:extLst>
              <a:ext uri="{FF2B5EF4-FFF2-40B4-BE49-F238E27FC236}">
                <a16:creationId xmlns:a16="http://schemas.microsoft.com/office/drawing/2014/main" id="{C56DEF01-5794-A6CE-2F9D-9A00E164E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4961" y="164442"/>
            <a:ext cx="8116001" cy="671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38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960F-E226-5AA3-7D72-B4F674AC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UKB WGS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9916-9972-502B-3208-B28B2609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 High Quality Imputed SNPs, mean INFO score = 96%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 Low Quality Imputed SNPs, mean INFO score = 31%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19,052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British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Sibling Pairs from UKB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SNPs with MAF &gt; 1%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bi-allelic SNPs</a:t>
            </a:r>
          </a:p>
        </p:txBody>
      </p:sp>
    </p:spTree>
    <p:extLst>
      <p:ext uri="{BB962C8B-B14F-4D97-AF65-F5344CB8AC3E}">
        <p14:creationId xmlns:p14="http://schemas.microsoft.com/office/powerpoint/2010/main" val="43013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8209</TotalTime>
  <Words>559</Words>
  <Application>Microsoft Macintosh PowerPoint</Application>
  <PresentationFormat>Widescreen</PresentationFormat>
  <Paragraphs>71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-webkit-standard</vt:lpstr>
      <vt:lpstr>Aptos</vt:lpstr>
      <vt:lpstr>Aptos Display</vt:lpstr>
      <vt:lpstr>Arial</vt:lpstr>
      <vt:lpstr>Calibri</vt:lpstr>
      <vt:lpstr>Cambria Math</vt:lpstr>
      <vt:lpstr>CMSS10</vt:lpstr>
      <vt:lpstr>Georgia</vt:lpstr>
      <vt:lpstr>Menlo</vt:lpstr>
      <vt:lpstr>Times New Roman</vt:lpstr>
      <vt:lpstr>Office Theme</vt:lpstr>
      <vt:lpstr>Reliability of imputed genotype data for family-based analyses</vt:lpstr>
      <vt:lpstr>Motivation</vt:lpstr>
      <vt:lpstr>Imputation from a Reference Panel</vt:lpstr>
      <vt:lpstr>Reference Based  vs  Mendelian Imputation</vt:lpstr>
      <vt:lpstr>Correlation Analysis in UK Biobank</vt:lpstr>
      <vt:lpstr>Mean Genotype Correlation </vt:lpstr>
      <vt:lpstr>Correlation Analysis Conditional on IBD States</vt:lpstr>
      <vt:lpstr>Mean Imputed Genotype Correlation Conditional on IBD State</vt:lpstr>
      <vt:lpstr>UKB WGS Analysis</vt:lpstr>
      <vt:lpstr>〖Regression of WGS onto Imputed Data (g〗_i1~g ˆ_i1)</vt:lpstr>
      <vt:lpstr>INFO score vs R2 between imputed and WGS data in UK Biobank. 〖(g〗_i1~g ˆ_i1)</vt:lpstr>
      <vt:lpstr>Sib Differences with Imputed Genotypes</vt:lpstr>
      <vt:lpstr>Plus Models – Low Quality – Dosages – Normal QQ Plot g_i1+g_i2=a+b (g ˆ_i1-g ˆ_i2)</vt:lpstr>
      <vt:lpstr>Plus Models – High Quality – Dosages – Normal QQ Plot g_i1+g_i2=a+b (g ˆ_i1-g ˆ_i2)</vt:lpstr>
      <vt:lpstr>WGS – Normal QQ Plot  (g1+g2) ~ (g1 -g2)</vt:lpstr>
      <vt:lpstr>Using Genotyped Array Data</vt:lpstr>
      <vt:lpstr>PowerPoint Presentation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16</cp:revision>
  <dcterms:created xsi:type="dcterms:W3CDTF">2024-10-29T16:21:19Z</dcterms:created>
  <dcterms:modified xsi:type="dcterms:W3CDTF">2025-05-06T22:37:13Z</dcterms:modified>
</cp:coreProperties>
</file>