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70" r:id="rId4"/>
    <p:sldId id="298" r:id="rId5"/>
    <p:sldId id="299" r:id="rId6"/>
    <p:sldId id="263" r:id="rId7"/>
    <p:sldId id="264" r:id="rId8"/>
    <p:sldId id="265" r:id="rId9"/>
    <p:sldId id="290" r:id="rId10"/>
    <p:sldId id="295" r:id="rId11"/>
    <p:sldId id="300" r:id="rId12"/>
    <p:sldId id="262" r:id="rId13"/>
    <p:sldId id="288" r:id="rId14"/>
    <p:sldId id="285" r:id="rId15"/>
    <p:sldId id="291" r:id="rId16"/>
    <p:sldId id="296" r:id="rId17"/>
    <p:sldId id="297" r:id="rId18"/>
    <p:sldId id="29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/>
    <p:restoredTop sz="84658"/>
  </p:normalViewPr>
  <p:slideViewPr>
    <p:cSldViewPr snapToGrid="0">
      <p:cViewPr varScale="1">
        <p:scale>
          <a:sx n="102" d="100"/>
          <a:sy n="10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8F35-72AB-C54D-9C46-A21E386716F6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06C5-EEF2-D74A-9B05-FDC0980A8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B8803-1A59-784B-9869-1D9335E0E3B0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nipar.readthedocs.io/en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imputed genotype data for family-based analyses</a:t>
            </a:r>
            <a:endParaRPr lang="en-US" sz="6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 Mir,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Alexander S. Young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6934" y="0"/>
                <a:ext cx="7625156" cy="1361287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Regression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WGS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onto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Imputed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44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44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4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44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6934" y="0"/>
                <a:ext cx="7625156" cy="1361287"/>
              </a:xfrm>
              <a:blipFill>
                <a:blip r:embed="rId2"/>
                <a:stretch>
                  <a:fillRect l="-1830" r="-40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n a screen&#10;&#10;AI-generated content may be incorrect.">
            <a:extLst>
              <a:ext uri="{FF2B5EF4-FFF2-40B4-BE49-F238E27FC236}">
                <a16:creationId xmlns:a16="http://schemas.microsoft.com/office/drawing/2014/main" id="{394F3B03-7812-A918-7B45-62D23D06D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548" y="1288803"/>
            <a:ext cx="5478904" cy="5478904"/>
          </a:xfrm>
        </p:spPr>
      </p:pic>
    </p:spTree>
    <p:extLst>
      <p:ext uri="{BB962C8B-B14F-4D97-AF65-F5344CB8AC3E}">
        <p14:creationId xmlns:p14="http://schemas.microsoft.com/office/powerpoint/2010/main" val="358414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0A8D05-8AC1-9D01-E875-6F4606F26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9B60AD-E9F2-DAFB-E4AB-820545D9F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8EAD81-70FE-A22A-6951-C75FE39AB9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0080" y="325369"/>
                <a:ext cx="4368602" cy="1956841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30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vs </a:t>
                </a:r>
                <a:r>
                  <a:rPr lang="en-US" sz="3000" b="1" i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3000" b="1" i="1" kern="10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30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between imputed and WGS data in UK Biobank.</a:t>
                </a:r>
                <a:r>
                  <a:rPr lang="en-US" sz="3200" kern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3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fa-IR" sz="32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3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200" i="0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32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32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8EAD81-70FE-A22A-6951-C75FE39AB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080" y="325369"/>
                <a:ext cx="4368602" cy="1956841"/>
              </a:xfrm>
              <a:blipFill>
                <a:blip r:embed="rId2"/>
                <a:stretch>
                  <a:fillRect l="-3188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ketchy line">
            <a:extLst>
              <a:ext uri="{FF2B5EF4-FFF2-40B4-BE49-F238E27FC236}">
                <a16:creationId xmlns:a16="http://schemas.microsoft.com/office/drawing/2014/main" id="{99BCC6AD-E22A-DC05-9ADC-28BFCE07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2CFD3B-6386-10E1-1339-FE4EC26E1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 Biobank.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64FA5-6F32-0E21-CBC2-75B07EC51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02" y="325369"/>
            <a:ext cx="7302398" cy="6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(Plus Models)</a:t>
                </a:r>
              </a:p>
              <a:p>
                <a:pPr marL="0" indent="0" algn="ctr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Theory implies that g1 + g2 should be uncorrelated of g1-g2.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There for slope (b) of the above regression should be zero.</a:t>
                </a:r>
              </a:p>
              <a:p>
                <a:pPr marL="0" indent="0" algn="ctr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47DE0-766C-F3C2-DF96-A31F3841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076" y="-71561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 – Low Quality – Dosages – Normal QQ Plot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076" y="-71561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CC162E82-45AA-A12B-377F-4CF501FAD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55" r="3249" b="2879"/>
          <a:stretch/>
        </p:blipFill>
        <p:spPr>
          <a:xfrm>
            <a:off x="2091274" y="1101021"/>
            <a:ext cx="8009453" cy="5785620"/>
          </a:xfrm>
        </p:spPr>
      </p:pic>
    </p:spTree>
    <p:extLst>
      <p:ext uri="{BB962C8B-B14F-4D97-AF65-F5344CB8AC3E}">
        <p14:creationId xmlns:p14="http://schemas.microsoft.com/office/powerpoint/2010/main" val="153055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3028" y="-84898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 – High Quality – Dosages – Normal QQ Plot</a:t>
                </a:r>
                <a:b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3028" y="-84898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382D87A2-613F-6C95-E527-1B3980B1A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346" r="5219" b="2503"/>
          <a:stretch/>
        </p:blipFill>
        <p:spPr>
          <a:xfrm>
            <a:off x="2190716" y="1240665"/>
            <a:ext cx="7540223" cy="5662150"/>
          </a:xfr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4717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WGS – Normal QQ Plot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 ~ (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4717"/>
                <a:ext cx="10515600" cy="1325563"/>
              </a:xfrm>
              <a:blipFill>
                <a:blip r:embed="rId2"/>
                <a:stretch>
                  <a:fillRect l="-241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3A32D-E274-AD36-9FF5-8890F5326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4187" r="4173"/>
          <a:stretch/>
        </p:blipFill>
        <p:spPr>
          <a:xfrm>
            <a:off x="2433034" y="1391030"/>
            <a:ext cx="7325932" cy="5466970"/>
          </a:xfrm>
        </p:spPr>
      </p:pic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9BB3-02A2-B94C-0EA4-1A0C315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08"/>
            <a:ext cx="10515600" cy="1325563"/>
          </a:xfrm>
        </p:spPr>
        <p:txBody>
          <a:bodyPr/>
          <a:lstStyle/>
          <a:p>
            <a:r>
              <a:rPr lang="en-US" dirty="0"/>
              <a:t>Using Genotyped Array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1F02CD-B8B1-A8BC-5A95-BD96E091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UKB Genotyped array data is the original data used for imputation and creation of imputed data. </a:t>
            </a:r>
          </a:p>
          <a:p>
            <a:endParaRPr lang="en-US" dirty="0"/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Using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2000 SNPs,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t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results are broadly similar to what we obtained from the imputed and WGS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51D57-CB10-D747-A70B-ED47F80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358" y="243603"/>
            <a:ext cx="8050282" cy="63707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9EB40F-C1FD-A373-15B1-9806C5887BDB}"/>
                  </a:ext>
                </a:extLst>
              </p:cNvPr>
              <p:cNvSpPr txBox="1"/>
              <p:nvPr/>
            </p:nvSpPr>
            <p:spPr>
              <a:xfrm>
                <a:off x="606587" y="1336677"/>
                <a:ext cx="2901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 ~ (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9EB40F-C1FD-A373-15B1-9806C5887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87" y="1336677"/>
                <a:ext cx="2901462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27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A183-785A-66C7-9104-FE70C7E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D3FD-E279-245C-2088-53EB7504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extend the WGS analysis to a larger set of SNPs across a range of INFO scores to increase power.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 Family-GWAS using the WGS data and compare the results to imputed data.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do the parental imputation with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niper using WGS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2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71F7-42EE-9379-B954-CEEE3A3C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043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concerned that the low-quality imputed genotypes may not be suitable for family-based analyses.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FGWAS is designed to leverage Mendelian inheritance as a clean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experiment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unbiased estimates, but with imputation we may lose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Imputation </a:t>
            </a:r>
            <a:r>
              <a:rPr lang="en-US" dirty="0"/>
              <a:t>from a Reference Panel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764" y="914888"/>
            <a:ext cx="6202680" cy="465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961764" y="6022073"/>
            <a:ext cx="162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Hard-Calls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 Based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vs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2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-webkit-standard"/>
              </a:rPr>
              <a:t>Reference-based imputation does not consider the relationships between individuals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 </a:t>
            </a:r>
            <a:r>
              <a:rPr lang="en-US" sz="2400" dirty="0" err="1"/>
              <a:t>BioBank</a:t>
            </a:r>
            <a:r>
              <a:rPr lang="en-US" sz="2400" dirty="0"/>
              <a:t> Imputed Data</a:t>
            </a:r>
          </a:p>
          <a:p>
            <a:pPr lvl="1"/>
            <a:r>
              <a:rPr lang="en-US" dirty="0"/>
              <a:t>SNPs with MAF &gt; 1%</a:t>
            </a:r>
          </a:p>
          <a:p>
            <a:pPr lvl="1"/>
            <a:r>
              <a:rPr lang="en-US" dirty="0"/>
              <a:t>Info Score (Imputation Quality) &gt; 0.3</a:t>
            </a:r>
          </a:p>
          <a:p>
            <a:pPr lvl="1"/>
            <a:r>
              <a:rPr lang="en-US" dirty="0"/>
              <a:t>70K SNPs</a:t>
            </a:r>
          </a:p>
          <a:p>
            <a:pPr lvl="1"/>
            <a:r>
              <a:rPr lang="en-US" dirty="0"/>
              <a:t>White British Subsample</a:t>
            </a:r>
          </a:p>
          <a:p>
            <a:pPr lvl="1"/>
            <a:r>
              <a:rPr lang="en-US" dirty="0"/>
              <a:t>19K Full Siblings Pairs</a:t>
            </a:r>
          </a:p>
          <a:p>
            <a:pPr lvl="1"/>
            <a:r>
              <a:rPr lang="en-US" dirty="0"/>
              <a:t>4K Parent-Offspring Pairs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Howe </a:t>
            </a:r>
            <a:r>
              <a:rPr lang="en-US" sz="2400" dirty="0" err="1"/>
              <a:t>et.al</a:t>
            </a:r>
            <a:r>
              <a:rPr lang="en-US" sz="2400" dirty="0"/>
              <a:t> (2022) </a:t>
            </a:r>
            <a:r>
              <a:rPr lang="en-US" sz="2400" dirty="0">
                <a:latin typeface="CMSS10"/>
              </a:rPr>
              <a:t>Sib-GWAS used low-quality imputed SNPs (Info Score &gt; 30%, Hard Calls).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52501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290" y="243603"/>
            <a:ext cx="7712507" cy="6370794"/>
          </a:xfr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en-US" sz="2600" dirty="0">
                    <a:latin typeface="CMSS10"/>
                  </a:rPr>
                  <a:t>Quantitative genetics theory tells us the correlation between siblings’ genotypes depends on their IBD state. </a:t>
                </a:r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endParaRPr lang="en-US" sz="2600" dirty="0">
                  <a:latin typeface="CMSS10"/>
                </a:endParaRPr>
              </a:p>
              <a:p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 err="1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426" t="-4662" r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C56DEF01-5794-A6CE-2F9D-9A00E164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961" y="164442"/>
            <a:ext cx="8116001" cy="67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960F-E226-5AA3-7D72-B4F674AC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UKB WGS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9916-9972-502B-3208-B28B2609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 High Quality Imputed SNPs, mean INFO score = 96%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Low Quality Imputed SNPs, mean INFO score = 31%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19,052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British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Sibling Pairs from UKB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SNPs with MAF &gt; 1%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bi-allelic SNPs</a:t>
            </a:r>
          </a:p>
        </p:txBody>
      </p:sp>
    </p:spTree>
    <p:extLst>
      <p:ext uri="{BB962C8B-B14F-4D97-AF65-F5344CB8AC3E}">
        <p14:creationId xmlns:p14="http://schemas.microsoft.com/office/powerpoint/2010/main" val="43013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9082</TotalTime>
  <Words>559</Words>
  <Application>Microsoft Macintosh PowerPoint</Application>
  <PresentationFormat>Widescreen</PresentationFormat>
  <Paragraphs>71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-webkit-standard</vt:lpstr>
      <vt:lpstr>Aptos</vt:lpstr>
      <vt:lpstr>Aptos Display</vt:lpstr>
      <vt:lpstr>Arial</vt:lpstr>
      <vt:lpstr>Calibri</vt:lpstr>
      <vt:lpstr>Cambria Math</vt:lpstr>
      <vt:lpstr>CMSS10</vt:lpstr>
      <vt:lpstr>Georgia</vt:lpstr>
      <vt:lpstr>Menlo</vt:lpstr>
      <vt:lpstr>Times New Roman</vt:lpstr>
      <vt:lpstr>Office Theme</vt:lpstr>
      <vt:lpstr>Reliability of imputed genotype data for family-based analyses</vt:lpstr>
      <vt:lpstr>Motivation</vt:lpstr>
      <vt:lpstr>Imputation from a Reference Panel</vt:lpstr>
      <vt:lpstr>Reference Based  vs  Mendelian Imputation</vt:lpstr>
      <vt:lpstr>Correlation Analysis in UK Biobank</vt:lpstr>
      <vt:lpstr>Mean Genotype Correlation </vt:lpstr>
      <vt:lpstr>Correlation Analysis Conditional on IBD States</vt:lpstr>
      <vt:lpstr>Mean Imputed Genotype Correlation Conditional on IBD State</vt:lpstr>
      <vt:lpstr>UKB WGS Analysis</vt:lpstr>
      <vt:lpstr>〖Regression of WGS onto Imputed Data (g〗_i1~g ˆ_i1)</vt:lpstr>
      <vt:lpstr>INFO score vs R2 between imputed and WGS data in UK Biobank. 〖(g〗_i1~ g ˆ_i1)</vt:lpstr>
      <vt:lpstr>Sib Differences with Imputed Genotypes</vt:lpstr>
      <vt:lpstr>Plus Models – Low Quality – Dosages – Normal QQ Plot g_i1+g_i2=a+b (g ˆ_i1-g ˆ_i2)</vt:lpstr>
      <vt:lpstr>Plus Models – High Quality – Dosages – Normal QQ Plot g_i1+g_i2=a+b (g ˆ_i1-g ˆ_i2)</vt:lpstr>
      <vt:lpstr>WGS – Normal QQ Plot  (g1+g2) ~ (g1 -g2)</vt:lpstr>
      <vt:lpstr>Using Genotyped Array Data</vt:lpstr>
      <vt:lpstr>PowerPoint Presentation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17</cp:revision>
  <dcterms:created xsi:type="dcterms:W3CDTF">2024-10-29T16:21:19Z</dcterms:created>
  <dcterms:modified xsi:type="dcterms:W3CDTF">2025-05-07T13:51:40Z</dcterms:modified>
</cp:coreProperties>
</file>