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27"/>
  </p:notesMasterIdLst>
  <p:sldIdLst>
    <p:sldId id="280" r:id="rId3"/>
    <p:sldId id="257" r:id="rId4"/>
    <p:sldId id="270" r:id="rId5"/>
    <p:sldId id="259" r:id="rId6"/>
    <p:sldId id="260" r:id="rId7"/>
    <p:sldId id="299" r:id="rId8"/>
    <p:sldId id="263" r:id="rId9"/>
    <p:sldId id="264" r:id="rId10"/>
    <p:sldId id="265" r:id="rId11"/>
    <p:sldId id="276" r:id="rId12"/>
    <p:sldId id="277" r:id="rId13"/>
    <p:sldId id="278" r:id="rId14"/>
    <p:sldId id="300" r:id="rId15"/>
    <p:sldId id="302" r:id="rId16"/>
    <p:sldId id="284" r:id="rId17"/>
    <p:sldId id="262" r:id="rId18"/>
    <p:sldId id="288" r:id="rId19"/>
    <p:sldId id="285" r:id="rId20"/>
    <p:sldId id="291" r:id="rId21"/>
    <p:sldId id="296" r:id="rId22"/>
    <p:sldId id="297" r:id="rId23"/>
    <p:sldId id="266" r:id="rId24"/>
    <p:sldId id="279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6"/>
    <p:restoredTop sz="83767"/>
  </p:normalViewPr>
  <p:slideViewPr>
    <p:cSldViewPr snapToGrid="0">
      <p:cViewPr varScale="1">
        <p:scale>
          <a:sx n="101" d="100"/>
          <a:sy n="101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86FA9-CE55-B544-8519-FFF9C696383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2632D-9546-3448-B0F9-937C05B3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9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1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29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35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8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5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motivation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6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5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F095A-9E10-EC55-F88C-B350F4D3C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E489AE-1A8D-0E65-307F-599657833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F6C8D7-CBAB-E41F-5E9F-A0C09B79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3071-96DB-9C03-48CB-74E2A8E48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4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1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2D99-2428-DBDF-1674-5DB17BB6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34813-A868-A288-4DBB-110B5D97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CF5A-61A9-A86E-1627-8FB46A3F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5988-7E9B-E370-A09B-4C27612F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9744-DDCD-14A7-54B4-31A42205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8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C35-8F46-3023-AACB-FC687641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2B2C-F5F3-10CF-9227-6A4979B9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7DAE-989E-C010-A0DA-F2BD6DE1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846F-3736-BB51-8215-7FF4507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B2FE-942E-3AEB-D107-2F9924EF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8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09EE-B8B6-6B66-35D0-960E9798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8F88-3D1F-45E5-D2F8-740DD3A5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4D97-EFE1-710F-6D49-EAD1D137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E232-262B-39F5-C3A3-9FB02159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7103-DC80-9688-057B-E9F47B86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96C-B92C-3B4C-DB00-3958D2DF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7EFC-1B98-C926-FC30-9BD8BBCDB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0BEA-9967-E436-D084-AF166B0F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5DC87-0C7F-8D46-33D9-2B45B674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D775-F789-67EF-BACB-6C95A20A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FBB10-201F-6903-7B70-18785795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8527-9016-C508-656C-DBAF6C79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1764-DE5C-DE87-650C-D887FB50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CE34-5C00-2A86-7EEC-6FD7D034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1FB88-BB60-8811-120D-84DFD80FE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CB720-F76C-AAD6-0237-AD030F202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9347A-537C-6F75-37D4-4E00A4EF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3C6E4-DB6F-53CF-17A7-F0F930E8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B2954-A444-78D4-8BAC-AB3EC2F0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51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4930-BAAF-1CCF-DC8E-69A2587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8B9F-D580-1215-73E0-6DB98712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3B34-B1FB-954C-0865-A73B5A86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64ADB-6EA5-1731-C906-7DF1BD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45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2C73A-090D-765A-3BE4-9DB7D20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DBD1-45A3-DEF8-D4DB-24174292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823D-7940-BE71-398D-7F410A6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2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43A7-3ABC-C4A8-D252-561697B9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E787-F2FC-DFF9-9C0A-CFA67182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B3AC0-C626-8B89-D84B-0F471450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0A96-9BAD-A9DD-3292-F9096F33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B0D1-8879-CA70-9CB2-A37D584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F95F-2997-E0A5-8FED-B625862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6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3C7C-D307-BD32-B9AF-030EBFEC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716C2-79AE-B2D3-69CD-C1337078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DC65B-5089-81BA-D5B2-1FC3A211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029A9-7B79-B19B-4545-82434C00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A182-13A7-4B3C-4E0C-21B31D32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85A1-CD71-2FD6-0088-446430C6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66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A305-FCC1-FFA9-2BD5-BAEFF536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03ED-3EE4-0BBE-AB9D-99CE5890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D255-1257-355F-BCA1-CC14A2A8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C98A-19CA-DD80-C298-E4B4611C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BC8C-3892-EE37-5A57-DEEC1E43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33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66CD7-45F3-F159-F59A-3F759F99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A039-B94A-A29F-7F8D-BFEE44DF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B574-5801-60E9-62A6-F8B549AB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3D42-8374-EB5E-8D1E-90BEE624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D013-F5D8-5587-7975-6E5574D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8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3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5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3E301-610F-46B6-54F1-EC71D863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E221-C1C4-15CE-D195-7856A73F9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D507-9C9A-E666-7C5C-EA5889075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FDDD-961A-C675-8934-08F198E75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8F95-CC66-1ADF-31DD-9C600DCAD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8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nipar.readthedocs.io/en/lates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113A0-FCE9-FCEE-1A4C-5F6274FB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Imputed Genotype Data for 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Family-Based Analyses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5ECF-F1CC-5C06-3832-047C224C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Mahdi Mir, </a:t>
            </a:r>
            <a:r>
              <a:rPr lang="en-US" dirty="0"/>
              <a:t>Tammy Tan,</a:t>
            </a:r>
            <a:r>
              <a:rPr lang="en-US" i="1" dirty="0"/>
              <a:t> </a:t>
            </a:r>
            <a:r>
              <a:rPr lang="en-US" dirty="0"/>
              <a:t>­Patrick Turley, Daniel J. Benjamin, and </a:t>
            </a:r>
            <a:r>
              <a:rPr lang="en-US" b="1" dirty="0"/>
              <a:t>Alexander Strudwick Young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A8E87D44-55D4-2D74-F36F-3793AA1FA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DNA">
            <a:extLst>
              <a:ext uri="{FF2B5EF4-FFF2-40B4-BE49-F238E27FC236}">
                <a16:creationId xmlns:a16="http://schemas.microsoft.com/office/drawing/2014/main" id="{6BAC37B1-A35F-42EC-9A8D-E4FE9B9C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908EE-25AA-82F4-585D-323588025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D1C19-F083-5918-D421-4B381ABF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0A6CD634-5828-7592-7C0C-78F0CFEE8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185735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BFE59A-325E-49F6-1FD2-593F49AFDBCC}"/>
              </a:ext>
            </a:extLst>
          </p:cNvPr>
          <p:cNvSpPr/>
          <p:nvPr/>
        </p:nvSpPr>
        <p:spPr>
          <a:xfrm>
            <a:off x="4215088" y="185735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0E796-453E-853A-837D-43A0080AB99F}"/>
              </a:ext>
            </a:extLst>
          </p:cNvPr>
          <p:cNvSpPr txBox="1"/>
          <p:nvPr/>
        </p:nvSpPr>
        <p:spPr>
          <a:xfrm>
            <a:off x="9771117" y="1271588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2</a:t>
            </a:r>
          </a:p>
        </p:txBody>
      </p:sp>
    </p:spTree>
    <p:extLst>
      <p:ext uri="{BB962C8B-B14F-4D97-AF65-F5344CB8AC3E}">
        <p14:creationId xmlns:p14="http://schemas.microsoft.com/office/powerpoint/2010/main" val="277958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97DCFB-9D16-1952-9179-74AEBF31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7F33E-C0B2-7198-444C-5B46E5EB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03C6BAC5-55DA-A3DD-A7A9-42900B0B3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159598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8393F-BBB2-8ABA-8219-3E650724D6A6}"/>
              </a:ext>
            </a:extLst>
          </p:cNvPr>
          <p:cNvSpPr/>
          <p:nvPr/>
        </p:nvSpPr>
        <p:spPr>
          <a:xfrm>
            <a:off x="3898373" y="2796511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97E5-9E40-5407-FCC8-2E80F197278C}"/>
              </a:ext>
            </a:extLst>
          </p:cNvPr>
          <p:cNvSpPr txBox="1"/>
          <p:nvPr/>
        </p:nvSpPr>
        <p:spPr>
          <a:xfrm>
            <a:off x="9756742" y="3843377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1</a:t>
            </a:r>
          </a:p>
        </p:txBody>
      </p:sp>
    </p:spTree>
    <p:extLst>
      <p:ext uri="{BB962C8B-B14F-4D97-AF65-F5344CB8AC3E}">
        <p14:creationId xmlns:p14="http://schemas.microsoft.com/office/powerpoint/2010/main" val="38681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C4F5A-A7ED-C2B5-D730-6B6B098FD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5D2B3-2F4E-4673-A055-E0A558ED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71936F49-17BF-14F0-E4D8-007790198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71003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4328C1-2595-9F91-6AC4-D9AD81F740F7}"/>
              </a:ext>
            </a:extLst>
          </p:cNvPr>
          <p:cNvSpPr/>
          <p:nvPr/>
        </p:nvSpPr>
        <p:spPr>
          <a:xfrm>
            <a:off x="3898373" y="5272520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88DB3-B950-A051-5AD7-AC4C65996567}"/>
              </a:ext>
            </a:extLst>
          </p:cNvPr>
          <p:cNvSpPr txBox="1"/>
          <p:nvPr/>
        </p:nvSpPr>
        <p:spPr>
          <a:xfrm>
            <a:off x="9652532" y="5342808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0</a:t>
            </a:r>
          </a:p>
        </p:txBody>
      </p:sp>
    </p:spTree>
    <p:extLst>
      <p:ext uri="{BB962C8B-B14F-4D97-AF65-F5344CB8AC3E}">
        <p14:creationId xmlns:p14="http://schemas.microsoft.com/office/powerpoint/2010/main" val="400383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4FD9F3-DBAC-B08C-AFB4-10F79C65E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163F041-CC23-CF97-61D4-6D40C6165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CB9C9AE9-1223-1379-94D4-9110C2FA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9E0556AE-9D83-034A-25DF-1B31DF13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4AEFE-4004-5748-616D-82D10DD3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UKB WGS Analysis</a:t>
            </a:r>
            <a:endParaRPr lang="en-US" sz="4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8693C4-F152-38E5-C1C6-E8CB6718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9370-CDA2-5456-FE43-520A442E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dirty="0"/>
              <a:t>UKB WGS Data</a:t>
            </a:r>
          </a:p>
          <a:p>
            <a:pPr lvl="1"/>
            <a:r>
              <a:rPr lang="en-US" sz="2800" dirty="0"/>
              <a:t>68 High Quality Imputed SNPs, </a:t>
            </a:r>
            <a:br>
              <a:rPr lang="en-US" sz="2800" dirty="0"/>
            </a:br>
            <a:r>
              <a:rPr lang="en-US" sz="2800" dirty="0"/>
              <a:t>INFO Score in (0.92-0.99)</a:t>
            </a:r>
          </a:p>
          <a:p>
            <a:pPr lvl="1"/>
            <a:r>
              <a:rPr lang="en-US" sz="2800" dirty="0"/>
              <a:t>46 Low Quality Imputed SNPs, </a:t>
            </a:r>
            <a:br>
              <a:rPr lang="en-US" sz="2800" dirty="0"/>
            </a:br>
            <a:r>
              <a:rPr lang="en-US" sz="2800" dirty="0"/>
              <a:t>INFO Score in (0.30-0.32)</a:t>
            </a:r>
          </a:p>
          <a:p>
            <a:pPr lvl="1"/>
            <a:r>
              <a:rPr lang="en-US" sz="2800" dirty="0"/>
              <a:t>19,052 White British Sibling</a:t>
            </a:r>
          </a:p>
          <a:p>
            <a:pPr lvl="1"/>
            <a:r>
              <a:rPr lang="en-US" sz="2800" dirty="0"/>
              <a:t>SNPs with MAF &gt; 1%</a:t>
            </a:r>
          </a:p>
        </p:txBody>
      </p:sp>
    </p:spTree>
    <p:extLst>
      <p:ext uri="{BB962C8B-B14F-4D97-AF65-F5344CB8AC3E}">
        <p14:creationId xmlns:p14="http://schemas.microsoft.com/office/powerpoint/2010/main" val="204393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BA42B5-9B05-66DE-FFF7-DC7299AF1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C1F08C-DD52-9AA8-F560-E17B4F605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BF6ED8-7F87-6462-90A1-73B2091139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8882" y="639193"/>
                <a:ext cx="3571810" cy="3573516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/>
                <a:r>
                  <a:rPr lang="en-US" sz="41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Regression of WGS onto Imputed Data</a:t>
                </a:r>
                <a:br>
                  <a:rPr lang="en-US" sz="41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1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(</m:t>
                      </m:r>
                      <m:r>
                        <a:rPr lang="en-US" sz="41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𝑔</m:t>
                      </m:r>
                      <m:r>
                        <a:rPr lang="en-US" sz="41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 ~ </m:t>
                      </m:r>
                      <m:acc>
                        <m:accPr>
                          <m:chr m:val="̂"/>
                          <m:ctrlPr>
                            <a:rPr lang="en-US" sz="4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accPr>
                        <m:e>
                          <m:r>
                            <a:rPr lang="en-US" sz="4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𝑔</m:t>
                          </m:r>
                        </m:e>
                      </m:acc>
                      <m:r>
                        <a:rPr lang="en-US" sz="41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)</m:t>
                      </m:r>
                    </m:oMath>
                  </m:oMathPara>
                </a14:m>
                <a:endParaRPr lang="en-US" sz="41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BF6ED8-7F87-6462-90A1-73B209113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8882" y="639193"/>
                <a:ext cx="3571810" cy="3573516"/>
              </a:xfrm>
              <a:blipFill>
                <a:blip r:embed="rId3"/>
                <a:stretch>
                  <a:fillRect l="-6383" b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ketch line">
            <a:extLst>
              <a:ext uri="{FF2B5EF4-FFF2-40B4-BE49-F238E27FC236}">
                <a16:creationId xmlns:a16="http://schemas.microsoft.com/office/drawing/2014/main" id="{1F7782BD-AADE-538B-3AFA-319BF4DBC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5E1E5B07-1F3B-03B7-2919-53A3951AEB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10" b="5351"/>
          <a:stretch/>
        </p:blipFill>
        <p:spPr>
          <a:xfrm>
            <a:off x="4541651" y="54490"/>
            <a:ext cx="7121538" cy="67545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E6328A-2F3A-7B91-5FBC-9BD0AC3F71DC}"/>
              </a:ext>
            </a:extLst>
          </p:cNvPr>
          <p:cNvSpPr txBox="1"/>
          <p:nvPr/>
        </p:nvSpPr>
        <p:spPr>
          <a:xfrm>
            <a:off x="10072964" y="5972488"/>
            <a:ext cx="126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1AA67-7E0E-B297-AAAB-04BEC293AB54}"/>
              </a:ext>
            </a:extLst>
          </p:cNvPr>
          <p:cNvSpPr txBox="1"/>
          <p:nvPr/>
        </p:nvSpPr>
        <p:spPr>
          <a:xfrm>
            <a:off x="5527308" y="5291731"/>
            <a:ext cx="1694046" cy="33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96607-92F5-A710-564E-2BE29BBBC0D0}"/>
              </a:ext>
            </a:extLst>
          </p:cNvPr>
          <p:cNvSpPr txBox="1"/>
          <p:nvPr/>
        </p:nvSpPr>
        <p:spPr>
          <a:xfrm>
            <a:off x="9386526" y="5274943"/>
            <a:ext cx="169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 Quality</a:t>
            </a:r>
          </a:p>
        </p:txBody>
      </p:sp>
    </p:spTree>
    <p:extLst>
      <p:ext uri="{BB962C8B-B14F-4D97-AF65-F5344CB8AC3E}">
        <p14:creationId xmlns:p14="http://schemas.microsoft.com/office/powerpoint/2010/main" val="136924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7325D4-FC2D-D474-A9CB-F55CF904BB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pPr/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INFO Score vs </a:t>
                </a:r>
                <a:r>
                  <a:rPr lang="en-US" sz="2600" b="1" i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2600" b="1" i="1" kern="100" baseline="30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Between WGS and </a:t>
                </a:r>
                <a:r>
                  <a:rPr lang="en-US" sz="2600" b="1" i="1" kern="100" dirty="0"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Imputed</a:t>
                </a:r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data in UKB</a:t>
                </a:r>
                <a:b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600" i="0" kern="12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600" b="0" i="0" kern="12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600" i="0" kern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kern="12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a-IR" sz="2600" b="0" i="0" kern="120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600" i="1" kern="120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600" i="0" kern="12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600" b="0" i="0" kern="12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600" b="0" i="0" kern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7325D4-FC2D-D474-A9CB-F55CF904B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3"/>
                <a:stretch>
                  <a:fillRect l="-295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D43EC0-0050-EBE1-357A-F7342ECF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INFO score is an unreliable metric of imputation quality in UKB Imputed data.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E3A9E-39C4-CB69-BFB9-A858231AD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886" y="-138608"/>
            <a:ext cx="8006301" cy="66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3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26B6D-5775-D221-0134-5718FEAF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Sib-Sum, Sib-Difference Regression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Theory implies that (g1 + g2) should be uncorrelated of (g1 - g2).</a:t>
                </a: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Therefore, the slope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β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) of the following regression should be zero.</a:t>
                </a: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α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β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3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82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47DE0-766C-F3C2-DF96-A31F3841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QQ Plot for </a:t>
                </a:r>
                <a:b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Z-Statistics of 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 ~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3"/>
                <a:stretch>
                  <a:fillRect l="-258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6D829DA-246A-02FA-FEE8-3C475164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Quality Imputed Data</a:t>
            </a:r>
            <a:endParaRPr lang="en-US" sz="2400" dirty="0"/>
          </a:p>
        </p:txBody>
      </p:sp>
      <p:pic>
        <p:nvPicPr>
          <p:cNvPr id="8" name="Content Placeholder 7" descr="A graph of a normal q-q plot&#10;&#10;AI-generated content may be incorrect.">
            <a:extLst>
              <a:ext uri="{FF2B5EF4-FFF2-40B4-BE49-F238E27FC236}">
                <a16:creationId xmlns:a16="http://schemas.microsoft.com/office/drawing/2014/main" id="{CC162E82-45AA-A12B-377F-4CF501FA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255" r="3249" b="2879"/>
          <a:stretch/>
        </p:blipFill>
        <p:spPr>
          <a:xfrm>
            <a:off x="4177618" y="594049"/>
            <a:ext cx="7857077" cy="56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5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pPr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QQ Plot for</a:t>
                </a:r>
                <a:b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Z-Statistics of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 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3"/>
                <a:stretch>
                  <a:fillRect l="-258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D4567B-6EB8-F858-656E-2CA53B4B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Quality Imputed Data</a:t>
            </a:r>
            <a:endParaRPr lang="en-US" sz="2400" dirty="0"/>
          </a:p>
        </p:txBody>
      </p:sp>
      <p:pic>
        <p:nvPicPr>
          <p:cNvPr id="5" name="Content Placeholder 4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382D87A2-613F-6C95-E527-1B3980B1AF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346" r="5219" b="2503"/>
          <a:stretch/>
        </p:blipFill>
        <p:spPr>
          <a:xfrm>
            <a:off x="4255026" y="582502"/>
            <a:ext cx="7702261" cy="56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92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2727" y="2007462"/>
                <a:ext cx="3710353" cy="307190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 ~ </m:t>
                      </m:r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br>
                  <a:rPr lang="en-US" sz="2400" kern="12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Only WGS Data</a:t>
                </a:r>
                <a:endParaRPr lang="en-US" sz="2400" kern="12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2727" y="2007462"/>
                <a:ext cx="3710353" cy="3071906"/>
              </a:xfrm>
              <a:blipFill>
                <a:blip r:embed="rId3"/>
                <a:stretch>
                  <a:fillRect l="-2381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3A32D-E274-AD36-9FF5-8890F5326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t="5378" b="2542"/>
          <a:stretch/>
        </p:blipFill>
        <p:spPr>
          <a:xfrm>
            <a:off x="4141141" y="382544"/>
            <a:ext cx="7948323" cy="60929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03CF59-D1DD-8DB8-4200-1A78CABA0AD8}"/>
              </a:ext>
            </a:extLst>
          </p:cNvPr>
          <p:cNvSpPr txBox="1"/>
          <p:nvPr/>
        </p:nvSpPr>
        <p:spPr>
          <a:xfrm>
            <a:off x="455066" y="1361131"/>
            <a:ext cx="319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QQ Plot for </a:t>
            </a:r>
            <a:b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Z-Statistics of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0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8386-DA3F-09B4-E281-BCEA1C8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5E95-2B2A-162A-4662-279728A3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879" y="1253220"/>
            <a:ext cx="4971824" cy="4680583"/>
          </a:xfrm>
        </p:spPr>
        <p:txBody>
          <a:bodyPr anchor="ctr">
            <a:noAutofit/>
          </a:bodyPr>
          <a:lstStyle/>
          <a:p>
            <a:r>
              <a:rPr lang="en-US" sz="2400" dirty="0"/>
              <a:t>We are concerned that the low-quality imputed genotypes may not be suitable for family-based analyses.</a:t>
            </a:r>
          </a:p>
          <a:p>
            <a:endParaRPr lang="en-US" sz="2400" dirty="0"/>
          </a:p>
          <a:p>
            <a:r>
              <a:rPr lang="en-US" sz="2400" dirty="0"/>
              <a:t>Family- and Sib-GWAS is designed to leverage Mendelian inheritance as a clean </a:t>
            </a:r>
            <a:r>
              <a:rPr lang="en-US" sz="2400" b="1" i="1" dirty="0"/>
              <a:t>natural experiment </a:t>
            </a:r>
            <a:r>
              <a:rPr lang="en-US" sz="2400" dirty="0"/>
              <a:t>to obtain unbiased estimates, but with imputation we may lose that.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432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B9BB3-02A2-B94C-0EA4-1A0C315D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Using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Array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1F02CD-B8B1-A8BC-5A95-BD96E091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The original data used for imputation.</a:t>
            </a:r>
          </a:p>
          <a:p>
            <a:endParaRPr lang="en-US" dirty="0"/>
          </a:p>
          <a:p>
            <a:r>
              <a:rPr lang="en-US" dirty="0"/>
              <a:t>Using 2000 SNPs, we got results that are broadly similar to what we obtained from the imputed and WGS data.</a:t>
            </a:r>
          </a:p>
        </p:txBody>
      </p:sp>
    </p:spTree>
    <p:extLst>
      <p:ext uri="{BB962C8B-B14F-4D97-AF65-F5344CB8AC3E}">
        <p14:creationId xmlns:p14="http://schemas.microsoft.com/office/powerpoint/2010/main" val="1439804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F79E15-17AE-F75E-2370-52CF5673A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263" y="28114"/>
            <a:ext cx="7893663" cy="6801772"/>
          </a:xfrm>
        </p:spPr>
      </p:pic>
    </p:spTree>
    <p:extLst>
      <p:ext uri="{BB962C8B-B14F-4D97-AF65-F5344CB8AC3E}">
        <p14:creationId xmlns:p14="http://schemas.microsoft.com/office/powerpoint/2010/main" val="4289274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1ACA6-6FDB-E312-6EB6-314EF069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816" y="173417"/>
            <a:ext cx="5105398" cy="195274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1CD9E892-8A2B-E845-6E92-B8CC7A22F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6210-7892-2E6B-3194-70144C4E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6338" y="1847306"/>
            <a:ext cx="7557460" cy="367970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Genotypes imputed from a reference panel do not preserve Mendelian laws except for the very highest quality imputed variants.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 practice with family- and sib-GWAS , using imputed data, we can't ensure proper controls and unbiased estimates due to missing key data features.</a:t>
            </a:r>
          </a:p>
          <a:p>
            <a:pPr marL="0" indent="0">
              <a:buNone/>
            </a:pPr>
            <a:endParaRPr lang="en-US" sz="2400" u="none" strike="noStrike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Stringent quality control is required for family-based analyses using imputed genotype data.</a:t>
            </a:r>
          </a:p>
        </p:txBody>
      </p:sp>
    </p:spTree>
    <p:extLst>
      <p:ext uri="{BB962C8B-B14F-4D97-AF65-F5344CB8AC3E}">
        <p14:creationId xmlns:p14="http://schemas.microsoft.com/office/powerpoint/2010/main" val="598035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BAEF-2ECB-7D23-9ED4-853FF0B3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0DBD-8D35-D494-FD65-28ECAD8E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going to extend the WGS analysis to a larger set of SNPs across a range of INFO scores.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working with WGS data to see the downstream effect of using low-quality imputed genotypes in FGWAS.</a:t>
            </a: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will do Family GWAS using SNIPAR with WGS data.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interested in developing reference-based imputation methods that consider the relationships between individuals and Mendelian laws.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30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C3056-1099-7520-A97E-611270C8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184" y="558800"/>
            <a:ext cx="5556584" cy="8607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web page&#10;&#10;AI-generated content may be incorrect.">
            <a:extLst>
              <a:ext uri="{FF2B5EF4-FFF2-40B4-BE49-F238E27FC236}">
                <a16:creationId xmlns:a16="http://schemas.microsoft.com/office/drawing/2014/main" id="{8A6CCE2E-6AD6-ECD7-413E-D356AE41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76" y="1816100"/>
            <a:ext cx="72898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0B1F85-7D3F-3ADF-FF44-17FA858DE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EA5DC2-B28E-8B49-FB77-CC22451B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Imputation from a Reference Panel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4" descr="A diagram of a dna sequence&#10;&#10;Description automatically generated with medium confidence">
            <a:extLst>
              <a:ext uri="{FF2B5EF4-FFF2-40B4-BE49-F238E27FC236}">
                <a16:creationId xmlns:a16="http://schemas.microsoft.com/office/drawing/2014/main" id="{E0327C00-9958-4272-4B4A-095E13F3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603992"/>
            <a:ext cx="6202680" cy="4652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F58DB-7CF6-C46A-6BF9-9D0E2CA93397}"/>
              </a:ext>
            </a:extLst>
          </p:cNvPr>
          <p:cNvSpPr txBox="1"/>
          <p:nvPr/>
        </p:nvSpPr>
        <p:spPr>
          <a:xfrm>
            <a:off x="4736196" y="5872493"/>
            <a:ext cx="201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HARD-CALLS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398437-5B39-0CD8-25B8-838445978D55}"/>
              </a:ext>
            </a:extLst>
          </p:cNvPr>
          <p:cNvCxnSpPr/>
          <p:nvPr/>
        </p:nvCxnSpPr>
        <p:spPr>
          <a:xfrm>
            <a:off x="287483" y="6483738"/>
            <a:ext cx="2800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3143F5-3BF9-41AC-6FB9-5D0ADE83FDA2}"/>
              </a:ext>
            </a:extLst>
          </p:cNvPr>
          <p:cNvSpPr txBox="1"/>
          <p:nvPr/>
        </p:nvSpPr>
        <p:spPr>
          <a:xfrm>
            <a:off x="287483" y="6471928"/>
            <a:ext cx="310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400" dirty="0"/>
              <a:t>Source: Zheng et al. (2011)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4CDF67E-8C84-6BA1-A70F-553DDBA6AE0A}"/>
              </a:ext>
            </a:extLst>
          </p:cNvPr>
          <p:cNvCxnSpPr>
            <a:cxnSpLocks/>
          </p:cNvCxnSpPr>
          <p:nvPr/>
        </p:nvCxnSpPr>
        <p:spPr>
          <a:xfrm>
            <a:off x="5745252" y="5437635"/>
            <a:ext cx="0" cy="38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209B98-99C4-6FD3-FEC1-0D20720BD035}"/>
              </a:ext>
            </a:extLst>
          </p:cNvPr>
          <p:cNvSpPr txBox="1"/>
          <p:nvPr/>
        </p:nvSpPr>
        <p:spPr>
          <a:xfrm>
            <a:off x="7054048" y="5870902"/>
            <a:ext cx="201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DOSAGES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D2F06A-70F8-C57A-81EE-0DF5971A4B40}"/>
              </a:ext>
            </a:extLst>
          </p:cNvPr>
          <p:cNvCxnSpPr>
            <a:cxnSpLocks/>
          </p:cNvCxnSpPr>
          <p:nvPr/>
        </p:nvCxnSpPr>
        <p:spPr>
          <a:xfrm>
            <a:off x="8059828" y="5437635"/>
            <a:ext cx="0" cy="38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7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A11399-B394-E7EE-EF50-C45A42BF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Reference Based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vs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Mendelian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7369-4509-59AB-3337-4DA9B3D8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151" y="813816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dirty="0">
                <a:solidFill>
                  <a:schemeClr val="tx2"/>
                </a:solidFill>
                <a:latin typeface="CMSS10"/>
              </a:rPr>
              <a:t>Mendelian imputation, as implemented in </a:t>
            </a:r>
            <a:r>
              <a:rPr lang="en-US" sz="2400" dirty="0">
                <a:solidFill>
                  <a:schemeClr val="tx2"/>
                </a:solidFill>
                <a:latin typeface="CMSS10"/>
                <a:hlinkClick r:id="rId3"/>
              </a:rPr>
              <a:t>SNIPAR</a:t>
            </a:r>
            <a:r>
              <a:rPr lang="en-US" sz="2400" dirty="0">
                <a:solidFill>
                  <a:schemeClr val="tx2"/>
                </a:solidFill>
                <a:latin typeface="CMSS10"/>
              </a:rPr>
              <a:t> (Young et al., Nature Genetics, 2022), differs entirely from reference-based imputation.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i="1" dirty="0">
                <a:solidFill>
                  <a:schemeClr val="tx2"/>
                </a:solidFill>
                <a:latin typeface="-webkit-standard"/>
              </a:rPr>
              <a:t>Reference-based</a:t>
            </a:r>
            <a:r>
              <a:rPr lang="en-US" sz="2400" dirty="0">
                <a:solidFill>
                  <a:schemeClr val="tx2"/>
                </a:solidFill>
                <a:latin typeface="-webkit-standard"/>
              </a:rPr>
              <a:t> imputation does not consider the </a:t>
            </a:r>
            <a:r>
              <a:rPr lang="en-US" sz="2400" i="1" dirty="0">
                <a:solidFill>
                  <a:schemeClr val="tx2"/>
                </a:solidFill>
                <a:latin typeface="-webkit-standard"/>
              </a:rPr>
              <a:t>relationships </a:t>
            </a:r>
            <a:r>
              <a:rPr lang="en-US" sz="2400" dirty="0">
                <a:solidFill>
                  <a:schemeClr val="tx2"/>
                </a:solidFill>
                <a:latin typeface="-webkit-standard"/>
              </a:rPr>
              <a:t>between individuals (or pedigree) and performs the imputation for everyone separately.</a:t>
            </a:r>
            <a:endParaRPr lang="en-US" sz="2400" dirty="0">
              <a:solidFill>
                <a:schemeClr val="tx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9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A04E-5676-E8B9-8FA2-98D60A6C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Correlation Analysis in UK Biobank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138C-4AD5-46BB-0C2B-98C7F5EF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UKB Imputed Data</a:t>
            </a:r>
          </a:p>
          <a:p>
            <a:pPr lvl="1"/>
            <a:r>
              <a:rPr lang="en-US" dirty="0"/>
              <a:t>SNPs with MAF &gt; 1%</a:t>
            </a:r>
          </a:p>
          <a:p>
            <a:pPr lvl="1"/>
            <a:r>
              <a:rPr lang="en-US" dirty="0"/>
              <a:t>INFO Score (Imputation Quality) &gt; 0.3</a:t>
            </a:r>
          </a:p>
          <a:p>
            <a:pPr lvl="1"/>
            <a:r>
              <a:rPr lang="en-US" dirty="0"/>
              <a:t>70K SNPs</a:t>
            </a:r>
          </a:p>
          <a:p>
            <a:pPr lvl="1"/>
            <a:r>
              <a:rPr lang="en-US" dirty="0"/>
              <a:t>White British Subsample</a:t>
            </a:r>
          </a:p>
          <a:p>
            <a:pPr lvl="1"/>
            <a:r>
              <a:rPr lang="en-US" dirty="0"/>
              <a:t>~ 19K Full Siblings Pairs</a:t>
            </a:r>
          </a:p>
          <a:p>
            <a:pPr lvl="1"/>
            <a:r>
              <a:rPr lang="en-US" dirty="0"/>
              <a:t>~ 4K Parent-Offspring Pairs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Howe </a:t>
            </a:r>
            <a:r>
              <a:rPr lang="en-US" sz="2400" dirty="0" err="1"/>
              <a:t>et.al</a:t>
            </a:r>
            <a:r>
              <a:rPr lang="en-US" sz="2400" dirty="0"/>
              <a:t> (2022) </a:t>
            </a:r>
            <a:r>
              <a:rPr lang="en-US" sz="2400" dirty="0">
                <a:latin typeface="CMSS10"/>
              </a:rPr>
              <a:t>Sib-GWAS used low-quality imputed SNPs (Info Score &gt; 0.3, Hard Calls). 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992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7E02B5-1827-27FA-9E0B-2764EDA88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E23E8A-1804-727D-5C6A-488893F4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3D58C-0435-62FC-1C8C-893EE188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Correlation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8EF4A808-2352-466F-4DC1-B89393F49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8AB0EF-A64A-8D7D-08F2-FFC30FD73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Suppose </a:t>
                </a:r>
                <a:r>
                  <a:rPr lang="en-US" sz="2600" i="1" dirty="0">
                    <a:latin typeface="CMSS10"/>
                  </a:rPr>
                  <a:t>i</a:t>
                </a:r>
                <a:r>
                  <a:rPr lang="en-US" sz="2600" dirty="0">
                    <a:latin typeface="CMSS10"/>
                  </a:rPr>
                  <a:t> and </a:t>
                </a:r>
                <a:r>
                  <a:rPr lang="en-US" sz="2600" i="1" dirty="0">
                    <a:latin typeface="CMSS10"/>
                  </a:rPr>
                  <a:t>j</a:t>
                </a:r>
                <a:r>
                  <a:rPr lang="en-US" sz="2600" dirty="0">
                    <a:latin typeface="CMSS10"/>
                  </a:rPr>
                  <a:t> are full siblings or parent-offspring.</a:t>
                </a:r>
              </a:p>
              <a:p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Then in theory (under random-mating):</a:t>
                </a:r>
              </a:p>
              <a:p>
                <a:endParaRPr lang="en-US" sz="2600" dirty="0">
                  <a:latin typeface="CMSS1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0.5</m:t>
                            </m:r>
                          </m:e>
                        </m:m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sz="2600" dirty="0"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8AB0EF-A64A-8D7D-08F2-FFC30FD73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3"/>
                <a:stretch>
                  <a:fillRect l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44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76CAC8-B77A-B6A7-85E6-25829C6E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525018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Genotype Correlation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2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B22B7D2-FC88-7D76-661C-84DD4FFE8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290" y="243603"/>
            <a:ext cx="7712507" cy="6370794"/>
          </a:xfrm>
        </p:spPr>
      </p:pic>
    </p:spTree>
    <p:extLst>
      <p:ext uri="{BB962C8B-B14F-4D97-AF65-F5344CB8AC3E}">
        <p14:creationId xmlns:p14="http://schemas.microsoft.com/office/powerpoint/2010/main" val="202666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BCBDF-D62A-7EBA-AEFF-2F883620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Correlation Analysis Conditional on IBD States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US" sz="2600" dirty="0">
                    <a:latin typeface="CMSS10"/>
                  </a:rPr>
                  <a:t>Quantitative genetics theory tells us the correlation between siblings’ genotypes depends on their IBD state. </a:t>
                </a:r>
              </a:p>
              <a:p>
                <a:endParaRPr lang="en-US" sz="2600" dirty="0"/>
              </a:p>
              <a:p>
                <a:r>
                  <a:rPr lang="en-US" sz="2600" dirty="0">
                    <a:latin typeface="CMSS10"/>
                  </a:rPr>
                  <a:t>IBD state records how many alleles they share by descent from their parents. </a:t>
                </a:r>
              </a:p>
              <a:p>
                <a:pPr marL="0" indent="0">
                  <a:buNone/>
                </a:pPr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Suppose </a:t>
                </a:r>
                <a:r>
                  <a:rPr lang="en-US" sz="2600" i="1" dirty="0" err="1">
                    <a:latin typeface="CMSS10"/>
                  </a:rPr>
                  <a:t>i</a:t>
                </a:r>
                <a:r>
                  <a:rPr lang="en-US" sz="2600" dirty="0">
                    <a:latin typeface="CMSS10"/>
                  </a:rPr>
                  <a:t> and </a:t>
                </a:r>
                <a:r>
                  <a:rPr lang="en-US" sz="2600" i="1" dirty="0">
                    <a:latin typeface="CMSS10"/>
                  </a:rPr>
                  <a:t>j</a:t>
                </a:r>
                <a:r>
                  <a:rPr lang="en-US" sz="2600" dirty="0">
                    <a:latin typeface="CMSS10"/>
                  </a:rPr>
                  <a:t> are full siblings. Then in theory (under random-mating) we have:</a:t>
                </a:r>
              </a:p>
              <a:p>
                <a:endParaRPr lang="en-US" sz="2600" dirty="0">
                  <a:latin typeface="CMSS1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=0.5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=2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600" dirty="0"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CMSS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2"/>
                <a:stretch>
                  <a:fillRect l="-1426" t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32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9B343-5DAF-C9C0-A5F5-6B9F6959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C56DEF01-5794-A6CE-2F9D-9A00E164E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961" y="164442"/>
            <a:ext cx="8116001" cy="67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5571</TotalTime>
  <Words>710</Words>
  <Application>Microsoft Macintosh PowerPoint</Application>
  <PresentationFormat>Widescreen</PresentationFormat>
  <Paragraphs>111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-webkit-standard</vt:lpstr>
      <vt:lpstr>Aptos</vt:lpstr>
      <vt:lpstr>Aptos Display</vt:lpstr>
      <vt:lpstr>Arial</vt:lpstr>
      <vt:lpstr>Calibri</vt:lpstr>
      <vt:lpstr>Calibri Light</vt:lpstr>
      <vt:lpstr>Cambria Math</vt:lpstr>
      <vt:lpstr>CMSS10</vt:lpstr>
      <vt:lpstr>Georgia</vt:lpstr>
      <vt:lpstr>Menlo</vt:lpstr>
      <vt:lpstr>Times New Roman</vt:lpstr>
      <vt:lpstr>Office Theme</vt:lpstr>
      <vt:lpstr>1_Office Theme</vt:lpstr>
      <vt:lpstr>Reliability of Imputed Genotype Data for  Family-Based Analyses</vt:lpstr>
      <vt:lpstr>Motivation</vt:lpstr>
      <vt:lpstr>Imputation from a Reference Panel</vt:lpstr>
      <vt:lpstr>Reference Based  vs  Mendelian Imputation</vt:lpstr>
      <vt:lpstr>Correlation Analysis in UK Biobank</vt:lpstr>
      <vt:lpstr>Correlation Analysis</vt:lpstr>
      <vt:lpstr>Mean Genotype Correlation </vt:lpstr>
      <vt:lpstr>Correlation Analysis Conditional on IBD States</vt:lpstr>
      <vt:lpstr>Mean Imputed Genotype Correlation Conditional on IBD State</vt:lpstr>
      <vt:lpstr>Mean Imputed Genotype Correlation Conditional on IBD State</vt:lpstr>
      <vt:lpstr>Mean Imputed Genotype Correlation Conditional on IBD State</vt:lpstr>
      <vt:lpstr>Mean Imputed Genotype Correlation Conditional on IBD State</vt:lpstr>
      <vt:lpstr>UKB WGS Analysis</vt:lpstr>
      <vt:lpstr>Regression of WGS onto Imputed Data (g ~ g ̂)</vt:lpstr>
      <vt:lpstr>INFO Score vs R2 Between WGS and Imputed data in UKB g_i1~ g ˆ_i1</vt:lpstr>
      <vt:lpstr>Sib-Sum, Sib-Difference Regression</vt:lpstr>
      <vt:lpstr> Normal QQ Plot for  Z-Statistics of  (g_i1+g_i2) ~ (g ˆ_i1-g ˆ_i2)</vt:lpstr>
      <vt:lpstr>Normal QQ Plot for Z-Statistics of (g_i1+g_i2) ~ (g ˆ_i1-g ˆ_i2)</vt:lpstr>
      <vt:lpstr>(g_i1+g_i2) ~ (g ˆ_i1-g ˆ_i2)  Using Only WGS Data</vt:lpstr>
      <vt:lpstr>Using  Array Data</vt:lpstr>
      <vt:lpstr>PowerPoint Presentation</vt:lpstr>
      <vt:lpstr>Conclusion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Mir</dc:creator>
  <cp:lastModifiedBy>Mahdi Mir</cp:lastModifiedBy>
  <cp:revision>25</cp:revision>
  <dcterms:created xsi:type="dcterms:W3CDTF">2024-10-21T15:36:41Z</dcterms:created>
  <dcterms:modified xsi:type="dcterms:W3CDTF">2025-05-14T22:11:51Z</dcterms:modified>
</cp:coreProperties>
</file>