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 id="2147483738" r:id="rId2"/>
  </p:sldMasterIdLst>
  <p:notesMasterIdLst>
    <p:notesMasterId r:id="rId27"/>
  </p:notesMasterIdLst>
  <p:sldIdLst>
    <p:sldId id="280" r:id="rId3"/>
    <p:sldId id="257" r:id="rId4"/>
    <p:sldId id="270" r:id="rId5"/>
    <p:sldId id="259" r:id="rId6"/>
    <p:sldId id="260" r:id="rId7"/>
    <p:sldId id="299" r:id="rId8"/>
    <p:sldId id="263" r:id="rId9"/>
    <p:sldId id="264" r:id="rId10"/>
    <p:sldId id="265" r:id="rId11"/>
    <p:sldId id="276" r:id="rId12"/>
    <p:sldId id="277" r:id="rId13"/>
    <p:sldId id="278" r:id="rId14"/>
    <p:sldId id="300" r:id="rId15"/>
    <p:sldId id="305" r:id="rId16"/>
    <p:sldId id="302" r:id="rId17"/>
    <p:sldId id="306" r:id="rId18"/>
    <p:sldId id="284" r:id="rId19"/>
    <p:sldId id="262" r:id="rId20"/>
    <p:sldId id="285" r:id="rId21"/>
    <p:sldId id="291" r:id="rId22"/>
    <p:sldId id="296" r:id="rId23"/>
    <p:sldId id="266" r:id="rId24"/>
    <p:sldId id="279" r:id="rId25"/>
    <p:sldId id="27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24"/>
    <p:restoredTop sz="76575"/>
  </p:normalViewPr>
  <p:slideViewPr>
    <p:cSldViewPr snapToGrid="0">
      <p:cViewPr varScale="1">
        <p:scale>
          <a:sx n="91" d="100"/>
          <a:sy n="91" d="100"/>
        </p:scale>
        <p:origin x="21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86FA9-CE55-B544-8519-FFF9C696383F}" type="datetimeFigureOut">
              <a:rPr lang="en-US" smtClean="0"/>
              <a:t>6/28/25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D2632D-9546-3448-B0F9-937C05B3CE3C}" type="slidenum">
              <a:rPr lang="en-US" smtClean="0"/>
              <a:t>‹#›</a:t>
            </a:fld>
            <a:endParaRPr lang="en-US"/>
          </a:p>
        </p:txBody>
      </p:sp>
    </p:spTree>
    <p:extLst>
      <p:ext uri="{BB962C8B-B14F-4D97-AF65-F5344CB8AC3E}">
        <p14:creationId xmlns:p14="http://schemas.microsoft.com/office/powerpoint/2010/main" val="518570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D406C5-EEF2-D74A-9B05-FDC0980A8E37}" type="slidenum">
              <a:rPr lang="en-US" smtClean="0"/>
              <a:t>1</a:t>
            </a:fld>
            <a:endParaRPr lang="en-US"/>
          </a:p>
        </p:txBody>
      </p:sp>
    </p:spTree>
    <p:extLst>
      <p:ext uri="{BB962C8B-B14F-4D97-AF65-F5344CB8AC3E}">
        <p14:creationId xmlns:p14="http://schemas.microsoft.com/office/powerpoint/2010/main" val="1935709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DF095A-9E10-EC55-F88C-B350F4D3C2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E489AE-1A8D-0E65-307F-5996578332DE}"/>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EF6C8D7-CBAB-E41F-5E9F-A0C09B7912F0}"/>
              </a:ext>
            </a:extLst>
          </p:cNvPr>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After analyzing imputed data, we started using the newly available UKB Whole Genome Sequencing (WGS) data to compare it with the imputed data and understand what might have been missed during imputation. For the analyses I’m about to show, we used 68 high-quality SNPs 46 low-quality SNPs</a:t>
            </a:r>
            <a:endParaRPr lang="en-US" dirty="0"/>
          </a:p>
        </p:txBody>
      </p:sp>
      <p:sp>
        <p:nvSpPr>
          <p:cNvPr id="4" name="Slide Number Placeholder 3">
            <a:extLst>
              <a:ext uri="{FF2B5EF4-FFF2-40B4-BE49-F238E27FC236}">
                <a16:creationId xmlns:a16="http://schemas.microsoft.com/office/drawing/2014/main" id="{CBAF3071-96DB-9C03-48CB-74E2A8E48FB6}"/>
              </a:ext>
            </a:extLst>
          </p:cNvPr>
          <p:cNvSpPr>
            <a:spLocks noGrp="1"/>
          </p:cNvSpPr>
          <p:nvPr>
            <p:ph type="sldNum" sz="quarter" idx="5"/>
          </p:nvPr>
        </p:nvSpPr>
        <p:spPr/>
        <p:txBody>
          <a:bodyPr/>
          <a:lstStyle/>
          <a:p>
            <a:fld id="{1DD2632D-9546-3448-B0F9-937C05B3CE3C}" type="slidenum">
              <a:rPr lang="en-US" smtClean="0"/>
              <a:t>13</a:t>
            </a:fld>
            <a:endParaRPr lang="en-US"/>
          </a:p>
        </p:txBody>
      </p:sp>
    </p:spTree>
    <p:extLst>
      <p:ext uri="{BB962C8B-B14F-4D97-AF65-F5344CB8AC3E}">
        <p14:creationId xmlns:p14="http://schemas.microsoft.com/office/powerpoint/2010/main" val="3108987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What if we perform a simple regression of WGS data onto imputed data to see how well the imputed data was representing the actual data? We did this and separated the SNPs into high- and low-quality groups, represented by red and blue bars here and we plotted the distribution of resulted slopes.</a:t>
            </a:r>
            <a:endParaRPr lang="en-US" dirty="0"/>
          </a:p>
        </p:txBody>
      </p:sp>
      <p:sp>
        <p:nvSpPr>
          <p:cNvPr id="4" name="Slide Number Placeholder 3"/>
          <p:cNvSpPr>
            <a:spLocks noGrp="1"/>
          </p:cNvSpPr>
          <p:nvPr>
            <p:ph type="sldNum" sz="quarter" idx="5"/>
          </p:nvPr>
        </p:nvSpPr>
        <p:spPr/>
        <p:txBody>
          <a:bodyPr/>
          <a:lstStyle/>
          <a:p>
            <a:fld id="{1DD2632D-9546-3448-B0F9-937C05B3CE3C}" type="slidenum">
              <a:rPr lang="en-US" smtClean="0"/>
              <a:t>14</a:t>
            </a:fld>
            <a:endParaRPr lang="en-US"/>
          </a:p>
        </p:txBody>
      </p:sp>
    </p:spTree>
    <p:extLst>
      <p:ext uri="{BB962C8B-B14F-4D97-AF65-F5344CB8AC3E}">
        <p14:creationId xmlns:p14="http://schemas.microsoft.com/office/powerpoint/2010/main" val="3688735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For the high-quality group (red), the distribution of slopes for different SNPs is mostly concentrated around 1 which is not bad. However, for the low-quality group (blue), the distribution is closer to zero, with a peak at zero, indicating that the quality imputed data is almost uncorrelated with real data and it is essentially just noise. Even for the very high-quality imputed data, where we’d expect a stronger correlation, there are still significant deviations from a slope of 1 in the distribution.</a:t>
            </a:r>
            <a:endParaRPr lang="en-US" dirty="0"/>
          </a:p>
        </p:txBody>
      </p:sp>
      <p:sp>
        <p:nvSpPr>
          <p:cNvPr id="4" name="Slide Number Placeholder 3"/>
          <p:cNvSpPr>
            <a:spLocks noGrp="1"/>
          </p:cNvSpPr>
          <p:nvPr>
            <p:ph type="sldNum" sz="quarter" idx="5"/>
          </p:nvPr>
        </p:nvSpPr>
        <p:spPr/>
        <p:txBody>
          <a:bodyPr/>
          <a:lstStyle/>
          <a:p>
            <a:fld id="{1DD2632D-9546-3448-B0F9-937C05B3CE3C}" type="slidenum">
              <a:rPr lang="en-US" smtClean="0"/>
              <a:t>15</a:t>
            </a:fld>
            <a:endParaRPr lang="en-US"/>
          </a:p>
        </p:txBody>
      </p:sp>
    </p:spTree>
    <p:extLst>
      <p:ext uri="{BB962C8B-B14F-4D97-AF65-F5344CB8AC3E}">
        <p14:creationId xmlns:p14="http://schemas.microsoft.com/office/powerpoint/2010/main" val="2502644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We then examined the R² values from this regression. The INFO score is supposed to represent the R² of this simple regression and serve as a measure of imputation quality in the imputed data. Ideally, when we plot R² against the INFO score, all the points should lie along the 45-degree line</a:t>
            </a:r>
            <a:endParaRPr lang="en-US" dirty="0"/>
          </a:p>
        </p:txBody>
      </p:sp>
      <p:sp>
        <p:nvSpPr>
          <p:cNvPr id="4" name="Slide Number Placeholder 3"/>
          <p:cNvSpPr>
            <a:spLocks noGrp="1"/>
          </p:cNvSpPr>
          <p:nvPr>
            <p:ph type="sldNum" sz="quarter" idx="5"/>
          </p:nvPr>
        </p:nvSpPr>
        <p:spPr/>
        <p:txBody>
          <a:bodyPr/>
          <a:lstStyle/>
          <a:p>
            <a:fld id="{1DD2632D-9546-3448-B0F9-937C05B3CE3C}" type="slidenum">
              <a:rPr lang="en-US" smtClean="0"/>
              <a:t>16</a:t>
            </a:fld>
            <a:endParaRPr lang="en-US"/>
          </a:p>
        </p:txBody>
      </p:sp>
    </p:spTree>
    <p:extLst>
      <p:ext uri="{BB962C8B-B14F-4D97-AF65-F5344CB8AC3E}">
        <p14:creationId xmlns:p14="http://schemas.microsoft.com/office/powerpoint/2010/main" val="1898345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However, what we observe is that for low-quality imputed data, the R² values are mostly zero, except for one point. For high-quality imputed data, while the R² values are closer, there are still noticeable deviations from the 45-degree line. So wan can safely say INFO score is an unreliable metric of imputation quality in UKB imputed data.</a:t>
            </a:r>
            <a:endParaRPr lang="en-US" dirty="0"/>
          </a:p>
        </p:txBody>
      </p:sp>
      <p:sp>
        <p:nvSpPr>
          <p:cNvPr id="4" name="Slide Number Placeholder 3"/>
          <p:cNvSpPr>
            <a:spLocks noGrp="1"/>
          </p:cNvSpPr>
          <p:nvPr>
            <p:ph type="sldNum" sz="quarter" idx="5"/>
          </p:nvPr>
        </p:nvSpPr>
        <p:spPr/>
        <p:txBody>
          <a:bodyPr/>
          <a:lstStyle/>
          <a:p>
            <a:fld id="{1DD2632D-9546-3448-B0F9-937C05B3CE3C}" type="slidenum">
              <a:rPr lang="en-US" smtClean="0"/>
              <a:t>17</a:t>
            </a:fld>
            <a:endParaRPr lang="en-US"/>
          </a:p>
        </p:txBody>
      </p:sp>
    </p:spTree>
    <p:extLst>
      <p:ext uri="{BB962C8B-B14F-4D97-AF65-F5344CB8AC3E}">
        <p14:creationId xmlns:p14="http://schemas.microsoft.com/office/powerpoint/2010/main" val="2247319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We conducted another analysis combining WGS and imputed data. In theory, the sibling sum genotypes should be uncorrelated with the sibling difference genotypes. So, we performed a regression with the sibling sum from the WGS data as the dependent variable and the sibling difference from the imputed data as the independent variable. Ideally, we’d expect to see a slope of zero because, theoretically, these two variables should have no correlation.</a:t>
            </a:r>
            <a:endParaRPr lang="en-US" dirty="0"/>
          </a:p>
        </p:txBody>
      </p:sp>
      <p:sp>
        <p:nvSpPr>
          <p:cNvPr id="4" name="Slide Number Placeholder 3"/>
          <p:cNvSpPr>
            <a:spLocks noGrp="1"/>
          </p:cNvSpPr>
          <p:nvPr>
            <p:ph type="sldNum" sz="quarter" idx="5"/>
          </p:nvPr>
        </p:nvSpPr>
        <p:spPr/>
        <p:txBody>
          <a:bodyPr/>
          <a:lstStyle/>
          <a:p>
            <a:fld id="{1DD2632D-9546-3448-B0F9-937C05B3CE3C}" type="slidenum">
              <a:rPr lang="en-US" smtClean="0"/>
              <a:t>18</a:t>
            </a:fld>
            <a:endParaRPr lang="en-US"/>
          </a:p>
        </p:txBody>
      </p:sp>
    </p:spTree>
    <p:extLst>
      <p:ext uri="{BB962C8B-B14F-4D97-AF65-F5344CB8AC3E}">
        <p14:creationId xmlns:p14="http://schemas.microsoft.com/office/powerpoint/2010/main" val="3962326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We plotted the </a:t>
            </a:r>
            <a:r>
              <a:rPr lang="en-US" sz="1200" b="0" i="0" u="none" strike="noStrike" kern="1200" dirty="0" err="1">
                <a:solidFill>
                  <a:schemeClr val="tx1"/>
                </a:solidFill>
                <a:effectLst/>
                <a:latin typeface="+mn-lt"/>
                <a:ea typeface="+mn-ea"/>
                <a:cs typeface="+mn-cs"/>
              </a:rPr>
              <a:t>qq</a:t>
            </a:r>
            <a:r>
              <a:rPr lang="en-US" sz="1200" b="0" i="0" u="none" strike="noStrike" kern="1200" dirty="0">
                <a:solidFill>
                  <a:schemeClr val="tx1"/>
                </a:solidFill>
                <a:effectLst/>
                <a:latin typeface="+mn-lt"/>
                <a:ea typeface="+mn-ea"/>
                <a:cs typeface="+mn-cs"/>
              </a:rPr>
              <a:t> plot for </a:t>
            </a:r>
            <a:r>
              <a:rPr lang="en-US" sz="1200" b="0" i="0" u="none" strike="noStrike" kern="1200" dirty="0" err="1">
                <a:solidFill>
                  <a:schemeClr val="tx1"/>
                </a:solidFill>
                <a:effectLst/>
                <a:latin typeface="+mn-lt"/>
                <a:ea typeface="+mn-ea"/>
                <a:cs typeface="+mn-cs"/>
              </a:rPr>
              <a:t>zstatistics</a:t>
            </a:r>
            <a:r>
              <a:rPr lang="en-US" sz="1200" b="0" i="0" u="none" strike="noStrike" kern="1200" dirty="0">
                <a:solidFill>
                  <a:schemeClr val="tx1"/>
                </a:solidFill>
                <a:effectLst/>
                <a:latin typeface="+mn-lt"/>
                <a:ea typeface="+mn-ea"/>
                <a:cs typeface="+mn-cs"/>
              </a:rPr>
              <a:t> of this regression, under the null hypothesis which is having slope of zero here the distribution of </a:t>
            </a:r>
            <a:r>
              <a:rPr lang="en-US" sz="1200" b="0" i="0" u="none" strike="noStrike" kern="1200" dirty="0" err="1">
                <a:solidFill>
                  <a:schemeClr val="tx1"/>
                </a:solidFill>
                <a:effectLst/>
                <a:latin typeface="+mn-lt"/>
                <a:ea typeface="+mn-ea"/>
                <a:cs typeface="+mn-cs"/>
              </a:rPr>
              <a:t>zstatistics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shold</a:t>
            </a:r>
            <a:r>
              <a:rPr lang="en-US" sz="1200" b="0" i="0" u="none" strike="noStrike" kern="1200" dirty="0">
                <a:solidFill>
                  <a:schemeClr val="tx1"/>
                </a:solidFill>
                <a:effectLst/>
                <a:latin typeface="+mn-lt"/>
                <a:ea typeface="+mn-ea"/>
                <a:cs typeface="+mn-cs"/>
              </a:rPr>
              <a:t> be normal and the points in the </a:t>
            </a:r>
            <a:r>
              <a:rPr lang="en-US" sz="1200" b="0" i="0" u="none" strike="noStrike" kern="1200" dirty="0" err="1">
                <a:solidFill>
                  <a:schemeClr val="tx1"/>
                </a:solidFill>
                <a:effectLst/>
                <a:latin typeface="+mn-lt"/>
                <a:ea typeface="+mn-ea"/>
                <a:cs typeface="+mn-cs"/>
              </a:rPr>
              <a:t>qq</a:t>
            </a:r>
            <a:r>
              <a:rPr lang="en-US" sz="1200" b="0" i="0" u="none" strike="noStrike" kern="1200" dirty="0">
                <a:solidFill>
                  <a:schemeClr val="tx1"/>
                </a:solidFill>
                <a:effectLst/>
                <a:latin typeface="+mn-lt"/>
                <a:ea typeface="+mn-ea"/>
                <a:cs typeface="+mn-cs"/>
              </a:rPr>
              <a:t> plot should lie on the 45 degree line high quality imputed data. For the high quality group we have less problems but we still see asymmetric deviation from the line.</a:t>
            </a:r>
            <a:endParaRPr lang="en-US" dirty="0"/>
          </a:p>
        </p:txBody>
      </p:sp>
      <p:sp>
        <p:nvSpPr>
          <p:cNvPr id="4" name="Slide Number Placeholder 3"/>
          <p:cNvSpPr>
            <a:spLocks noGrp="1"/>
          </p:cNvSpPr>
          <p:nvPr>
            <p:ph type="sldNum" sz="quarter" idx="5"/>
          </p:nvPr>
        </p:nvSpPr>
        <p:spPr/>
        <p:txBody>
          <a:bodyPr/>
          <a:lstStyle/>
          <a:p>
            <a:fld id="{1DD2632D-9546-3448-B0F9-937C05B3CE3C}" type="slidenum">
              <a:rPr lang="en-US" smtClean="0"/>
              <a:t>19</a:t>
            </a:fld>
            <a:endParaRPr lang="en-US"/>
          </a:p>
        </p:txBody>
      </p:sp>
    </p:spTree>
    <p:extLst>
      <p:ext uri="{BB962C8B-B14F-4D97-AF65-F5344CB8AC3E}">
        <p14:creationId xmlns:p14="http://schemas.microsoft.com/office/powerpoint/2010/main" val="2143429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What if we use only WGS data in this regression? We Plotted the same normal Q-Q plot for the slope, we still observe issues with data quality. We expect fewer quality issues in WGS data compared to imputed data, but some problems still persist.</a:t>
            </a:r>
            <a:endParaRPr lang="en-US" dirty="0"/>
          </a:p>
        </p:txBody>
      </p:sp>
      <p:sp>
        <p:nvSpPr>
          <p:cNvPr id="4" name="Slide Number Placeholder 3"/>
          <p:cNvSpPr>
            <a:spLocks noGrp="1"/>
          </p:cNvSpPr>
          <p:nvPr>
            <p:ph type="sldNum" sz="quarter" idx="5"/>
          </p:nvPr>
        </p:nvSpPr>
        <p:spPr/>
        <p:txBody>
          <a:bodyPr/>
          <a:lstStyle/>
          <a:p>
            <a:fld id="{1DD2632D-9546-3448-B0F9-937C05B3CE3C}" type="slidenum">
              <a:rPr lang="en-US" smtClean="0"/>
              <a:t>20</a:t>
            </a:fld>
            <a:endParaRPr lang="en-US"/>
          </a:p>
        </p:txBody>
      </p:sp>
    </p:spTree>
    <p:extLst>
      <p:ext uri="{BB962C8B-B14F-4D97-AF65-F5344CB8AC3E}">
        <p14:creationId xmlns:p14="http://schemas.microsoft.com/office/powerpoint/2010/main" val="3205835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We also used array data and did the same analyses we did on imputed and WGS data using 2000 SNPs for that and we got similar results to what we obtained from the imputed and WGS data.</a:t>
            </a:r>
            <a:endParaRPr lang="en-US" dirty="0"/>
          </a:p>
        </p:txBody>
      </p:sp>
      <p:sp>
        <p:nvSpPr>
          <p:cNvPr id="4" name="Slide Number Placeholder 3"/>
          <p:cNvSpPr>
            <a:spLocks noGrp="1"/>
          </p:cNvSpPr>
          <p:nvPr>
            <p:ph type="sldNum" sz="quarter" idx="5"/>
          </p:nvPr>
        </p:nvSpPr>
        <p:spPr/>
        <p:txBody>
          <a:bodyPr/>
          <a:lstStyle/>
          <a:p>
            <a:fld id="{6FD406C5-EEF2-D74A-9B05-FDC0980A8E37}" type="slidenum">
              <a:rPr lang="en-US" smtClean="0"/>
              <a:t>21</a:t>
            </a:fld>
            <a:endParaRPr lang="en-US"/>
          </a:p>
        </p:txBody>
      </p:sp>
    </p:spTree>
    <p:extLst>
      <p:ext uri="{BB962C8B-B14F-4D97-AF65-F5344CB8AC3E}">
        <p14:creationId xmlns:p14="http://schemas.microsoft.com/office/powerpoint/2010/main" val="4007598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D2632D-9546-3448-B0F9-937C05B3CE3C}" type="slidenum">
              <a:rPr lang="en-US" smtClean="0"/>
              <a:t>22</a:t>
            </a:fld>
            <a:endParaRPr lang="en-US"/>
          </a:p>
        </p:txBody>
      </p:sp>
    </p:spTree>
    <p:extLst>
      <p:ext uri="{BB962C8B-B14F-4D97-AF65-F5344CB8AC3E}">
        <p14:creationId xmlns:p14="http://schemas.microsoft.com/office/powerpoint/2010/main" val="2580157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We are concerned that imputed data especially low-quality imputed genotypes may not be suitable for family-based analyses. In fact, Family and sib-GWAS are designed to use Mendelian inheritance as a natural experiment to obtain unbiased estimates, but with imputation, especially low-quality imputation, we may lose this advantage.</a:t>
            </a:r>
            <a:endParaRPr lang="en-US" dirty="0"/>
          </a:p>
        </p:txBody>
      </p:sp>
      <p:sp>
        <p:nvSpPr>
          <p:cNvPr id="4" name="Slide Number Placeholder 3"/>
          <p:cNvSpPr>
            <a:spLocks noGrp="1"/>
          </p:cNvSpPr>
          <p:nvPr>
            <p:ph type="sldNum" sz="quarter" idx="5"/>
          </p:nvPr>
        </p:nvSpPr>
        <p:spPr/>
        <p:txBody>
          <a:bodyPr/>
          <a:lstStyle/>
          <a:p>
            <a:fld id="{1DD2632D-9546-3448-B0F9-937C05B3CE3C}" type="slidenum">
              <a:rPr lang="en-US" smtClean="0"/>
              <a:t>2</a:t>
            </a:fld>
            <a:endParaRPr lang="en-US"/>
          </a:p>
        </p:txBody>
      </p:sp>
    </p:spTree>
    <p:extLst>
      <p:ext uri="{BB962C8B-B14F-4D97-AF65-F5344CB8AC3E}">
        <p14:creationId xmlns:p14="http://schemas.microsoft.com/office/powerpoint/2010/main" val="3637802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D2632D-9546-3448-B0F9-937C05B3CE3C}" type="slidenum">
              <a:rPr lang="en-US" smtClean="0"/>
              <a:t>23</a:t>
            </a:fld>
            <a:endParaRPr lang="en-US"/>
          </a:p>
        </p:txBody>
      </p:sp>
    </p:spTree>
    <p:extLst>
      <p:ext uri="{BB962C8B-B14F-4D97-AF65-F5344CB8AC3E}">
        <p14:creationId xmlns:p14="http://schemas.microsoft.com/office/powerpoint/2010/main" val="21299051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D2632D-9546-3448-B0F9-937C05B3CE3C}" type="slidenum">
              <a:rPr lang="en-US" smtClean="0"/>
              <a:t>24</a:t>
            </a:fld>
            <a:endParaRPr lang="en-US"/>
          </a:p>
        </p:txBody>
      </p:sp>
    </p:spTree>
    <p:extLst>
      <p:ext uri="{BB962C8B-B14F-4D97-AF65-F5344CB8AC3E}">
        <p14:creationId xmlns:p14="http://schemas.microsoft.com/office/powerpoint/2010/main" val="2236522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Before going forward I want to remind you about the imputation from a reference panel and the difference between hard-calls and dosages genotypes, imputation from a reference panel is when we estimate genotypes at unobserved locations using a reference panel. Basically, the reference panel helps us figure out the probability of different genotypes at those spots. If we go with the genotype that has the highest probability, that’s called “hard calls.” And if we use the expected value of the genotypes instead, we call that “dosages.”</a:t>
            </a:r>
            <a:endParaRPr lang="en-US" dirty="0"/>
          </a:p>
        </p:txBody>
      </p:sp>
      <p:sp>
        <p:nvSpPr>
          <p:cNvPr id="4" name="Slide Number Placeholder 3"/>
          <p:cNvSpPr>
            <a:spLocks noGrp="1"/>
          </p:cNvSpPr>
          <p:nvPr>
            <p:ph type="sldNum" sz="quarter" idx="5"/>
          </p:nvPr>
        </p:nvSpPr>
        <p:spPr/>
        <p:txBody>
          <a:bodyPr/>
          <a:lstStyle/>
          <a:p>
            <a:fld id="{1DD2632D-9546-3448-B0F9-937C05B3CE3C}" type="slidenum">
              <a:rPr lang="en-US" smtClean="0"/>
              <a:t>3</a:t>
            </a:fld>
            <a:endParaRPr lang="en-US"/>
          </a:p>
        </p:txBody>
      </p:sp>
    </p:spTree>
    <p:extLst>
      <p:ext uri="{BB962C8B-B14F-4D97-AF65-F5344CB8AC3E}">
        <p14:creationId xmlns:p14="http://schemas.microsoft.com/office/powerpoint/2010/main" val="1537297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One thing worth pointing out is that the reference-based imputation used in UKB data is completely different from the method used in Alex Young’s SNIPAR package. The UKB imputation doesn’t take relationships between individuals into account, and it performs the imputation separately for each person, that means we lose some valuable information from Mendelian inheritance that could have improved the imputation quality.</a:t>
            </a:r>
            <a:endParaRPr lang="en-US" dirty="0"/>
          </a:p>
        </p:txBody>
      </p:sp>
      <p:sp>
        <p:nvSpPr>
          <p:cNvPr id="4" name="Slide Number Placeholder 3"/>
          <p:cNvSpPr>
            <a:spLocks noGrp="1"/>
          </p:cNvSpPr>
          <p:nvPr>
            <p:ph type="sldNum" sz="quarter" idx="5"/>
          </p:nvPr>
        </p:nvSpPr>
        <p:spPr/>
        <p:txBody>
          <a:bodyPr/>
          <a:lstStyle/>
          <a:p>
            <a:fld id="{1DD2632D-9546-3448-B0F9-937C05B3CE3C}" type="slidenum">
              <a:rPr lang="en-US" smtClean="0"/>
              <a:t>4</a:t>
            </a:fld>
            <a:endParaRPr lang="en-US"/>
          </a:p>
        </p:txBody>
      </p:sp>
    </p:spTree>
    <p:extLst>
      <p:ext uri="{BB962C8B-B14F-4D97-AF65-F5344CB8AC3E}">
        <p14:creationId xmlns:p14="http://schemas.microsoft.com/office/powerpoint/2010/main" val="873264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For the analyses I’m about to present, we used 70K randomly selected SNPs with MAF greater than 1% from UKB imputed data. These SNPs have imputation quality (INFO Score) between 0.3 and 1. We used the White British subsample of the UKB, which consists of around19,000 full sibling pairs and 4,000 parent-offspring pairs.</a:t>
            </a:r>
            <a:endParaRPr lang="en-US" dirty="0"/>
          </a:p>
        </p:txBody>
      </p:sp>
      <p:sp>
        <p:nvSpPr>
          <p:cNvPr id="4" name="Slide Number Placeholder 3"/>
          <p:cNvSpPr>
            <a:spLocks noGrp="1"/>
          </p:cNvSpPr>
          <p:nvPr>
            <p:ph type="sldNum" sz="quarter" idx="5"/>
          </p:nvPr>
        </p:nvSpPr>
        <p:spPr/>
        <p:txBody>
          <a:bodyPr/>
          <a:lstStyle/>
          <a:p>
            <a:fld id="{1DD2632D-9546-3448-B0F9-937C05B3CE3C}" type="slidenum">
              <a:rPr lang="en-US" smtClean="0"/>
              <a:t>5</a:t>
            </a:fld>
            <a:endParaRPr lang="en-US"/>
          </a:p>
        </p:txBody>
      </p:sp>
    </p:spTree>
    <p:extLst>
      <p:ext uri="{BB962C8B-B14F-4D97-AF65-F5344CB8AC3E}">
        <p14:creationId xmlns:p14="http://schemas.microsoft.com/office/powerpoint/2010/main" val="682749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One way to assess the imputation quality is to look at siblings and parent-offspring pairs correlation in theory we should see a correlation of half between the genotypes of both sibling and parent-offspring pairs if the data quality is good then we should see this correlation in the data but if we don’t see that we then can have doubts about the imputed data and imputation quality and a natural question would be how much bias does come from the imputation quality?</a:t>
            </a:r>
            <a:endParaRPr lang="en-US" dirty="0"/>
          </a:p>
        </p:txBody>
      </p:sp>
      <p:sp>
        <p:nvSpPr>
          <p:cNvPr id="4" name="Slide Number Placeholder 3"/>
          <p:cNvSpPr>
            <a:spLocks noGrp="1"/>
          </p:cNvSpPr>
          <p:nvPr>
            <p:ph type="sldNum" sz="quarter" idx="5"/>
          </p:nvPr>
        </p:nvSpPr>
        <p:spPr/>
        <p:txBody>
          <a:bodyPr/>
          <a:lstStyle/>
          <a:p>
            <a:fld id="{1DD2632D-9546-3448-B0F9-937C05B3CE3C}" type="slidenum">
              <a:rPr lang="en-US" smtClean="0"/>
              <a:t>6</a:t>
            </a:fld>
            <a:endParaRPr lang="en-US"/>
          </a:p>
        </p:txBody>
      </p:sp>
    </p:spTree>
    <p:extLst>
      <p:ext uri="{BB962C8B-B14F-4D97-AF65-F5344CB8AC3E}">
        <p14:creationId xmlns:p14="http://schemas.microsoft.com/office/powerpoint/2010/main" val="1043157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we plotted the empirical correlation as a function of imputation quality or INFO score, we notice that for low-quality imputed SNPs, the correlation is well below 0.5 for both types of pairs, regardless of whether we’re looking at dosages or hard calls. Even for the highest-quality imputed SNPs, there are still deviations from the expected 0.5. This plot also highlights that the issue is more pronounced for parent-offspring pairs and for hard-calls compared to full sibling pairs and dosage genotypes.</a:t>
            </a:r>
            <a:endParaRPr lang="en-US" dirty="0"/>
          </a:p>
        </p:txBody>
      </p:sp>
      <p:sp>
        <p:nvSpPr>
          <p:cNvPr id="4" name="Slide Number Placeholder 3"/>
          <p:cNvSpPr>
            <a:spLocks noGrp="1"/>
          </p:cNvSpPr>
          <p:nvPr>
            <p:ph type="sldNum" sz="quarter" idx="5"/>
          </p:nvPr>
        </p:nvSpPr>
        <p:spPr/>
        <p:txBody>
          <a:bodyPr/>
          <a:lstStyle/>
          <a:p>
            <a:fld id="{1DD2632D-9546-3448-B0F9-937C05B3CE3C}" type="slidenum">
              <a:rPr lang="en-US" smtClean="0"/>
              <a:t>7</a:t>
            </a:fld>
            <a:endParaRPr lang="en-US"/>
          </a:p>
        </p:txBody>
      </p:sp>
    </p:spTree>
    <p:extLst>
      <p:ext uri="{BB962C8B-B14F-4D97-AF65-F5344CB8AC3E}">
        <p14:creationId xmlns:p14="http://schemas.microsoft.com/office/powerpoint/2010/main" val="335575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Another way to test the quality of imputed data is by examining the correlation between siblings' genotypes, conditional on their IBD (Identity by Descent) states. IBD state shows how many alleles siblings share from their parents. If they share both alleles (IBD = 2), the genotype correlation at those locations should be 1. For locations with IBD = 1, the correlation should be 0.5, and for locations where no alleles are shared (IBD = 0), the correlation should be zero.</a:t>
            </a:r>
            <a:endParaRPr lang="en-US" dirty="0"/>
          </a:p>
        </p:txBody>
      </p:sp>
      <p:sp>
        <p:nvSpPr>
          <p:cNvPr id="4" name="Slide Number Placeholder 3"/>
          <p:cNvSpPr>
            <a:spLocks noGrp="1"/>
          </p:cNvSpPr>
          <p:nvPr>
            <p:ph type="sldNum" sz="quarter" idx="5"/>
          </p:nvPr>
        </p:nvSpPr>
        <p:spPr/>
        <p:txBody>
          <a:bodyPr/>
          <a:lstStyle/>
          <a:p>
            <a:fld id="{1DD2632D-9546-3448-B0F9-937C05B3CE3C}" type="slidenum">
              <a:rPr lang="en-US" smtClean="0"/>
              <a:t>8</a:t>
            </a:fld>
            <a:endParaRPr lang="en-US"/>
          </a:p>
        </p:txBody>
      </p:sp>
    </p:spTree>
    <p:extLst>
      <p:ext uri="{BB962C8B-B14F-4D97-AF65-F5344CB8AC3E}">
        <p14:creationId xmlns:p14="http://schemas.microsoft.com/office/powerpoint/2010/main" val="2714641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We plotted the mean correlation between siblings' genotypes—both for dosages and hard-calls—across different IBD states as a function of imputation quality.</a:t>
            </a:r>
            <a:endParaRPr lang="en-US" dirty="0"/>
          </a:p>
        </p:txBody>
      </p:sp>
      <p:sp>
        <p:nvSpPr>
          <p:cNvPr id="4" name="Slide Number Placeholder 3"/>
          <p:cNvSpPr>
            <a:spLocks noGrp="1"/>
          </p:cNvSpPr>
          <p:nvPr>
            <p:ph type="sldNum" sz="quarter" idx="5"/>
          </p:nvPr>
        </p:nvSpPr>
        <p:spPr/>
        <p:txBody>
          <a:bodyPr/>
          <a:lstStyle/>
          <a:p>
            <a:fld id="{1DD2632D-9546-3448-B0F9-937C05B3CE3C}" type="slidenum">
              <a:rPr lang="en-US" smtClean="0"/>
              <a:t>9</a:t>
            </a:fld>
            <a:endParaRPr lang="en-US"/>
          </a:p>
        </p:txBody>
      </p:sp>
    </p:spTree>
    <p:extLst>
      <p:ext uri="{BB962C8B-B14F-4D97-AF65-F5344CB8AC3E}">
        <p14:creationId xmlns:p14="http://schemas.microsoft.com/office/powerpoint/2010/main" val="2914096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197236-D285-DE44-816F-62408082637B}" type="datetimeFigureOut">
              <a:rPr lang="en-US" smtClean="0"/>
              <a:t>6/28/25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E37C2-4444-C14B-8059-B07E2FD2BDDC}" type="slidenum">
              <a:rPr lang="en-US" smtClean="0"/>
              <a:t>‹#›</a:t>
            </a:fld>
            <a:endParaRPr lang="en-US"/>
          </a:p>
        </p:txBody>
      </p:sp>
    </p:spTree>
    <p:extLst>
      <p:ext uri="{BB962C8B-B14F-4D97-AF65-F5344CB8AC3E}">
        <p14:creationId xmlns:p14="http://schemas.microsoft.com/office/powerpoint/2010/main" val="3438939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197236-D285-DE44-816F-62408082637B}" type="datetimeFigureOut">
              <a:rPr lang="en-US" smtClean="0"/>
              <a:t>6/28/25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E37C2-4444-C14B-8059-B07E2FD2BDDC}" type="slidenum">
              <a:rPr lang="en-US" smtClean="0"/>
              <a:t>‹#›</a:t>
            </a:fld>
            <a:endParaRPr lang="en-US"/>
          </a:p>
        </p:txBody>
      </p:sp>
    </p:spTree>
    <p:extLst>
      <p:ext uri="{BB962C8B-B14F-4D97-AF65-F5344CB8AC3E}">
        <p14:creationId xmlns:p14="http://schemas.microsoft.com/office/powerpoint/2010/main" val="2410780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197236-D285-DE44-816F-62408082637B}" type="datetimeFigureOut">
              <a:rPr lang="en-US" smtClean="0"/>
              <a:t>6/28/25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E37C2-4444-C14B-8059-B07E2FD2BDDC}" type="slidenum">
              <a:rPr lang="en-US" smtClean="0"/>
              <a:t>‹#›</a:t>
            </a:fld>
            <a:endParaRPr lang="en-US"/>
          </a:p>
        </p:txBody>
      </p:sp>
    </p:spTree>
    <p:extLst>
      <p:ext uri="{BB962C8B-B14F-4D97-AF65-F5344CB8AC3E}">
        <p14:creationId xmlns:p14="http://schemas.microsoft.com/office/powerpoint/2010/main" val="416723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42D99-2428-DBDF-1674-5DB17BB6F5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934813-A868-A288-4DBB-110B5D978E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66CF5A-61A9-A86E-1627-8FB46A3F814C}"/>
              </a:ext>
            </a:extLst>
          </p:cNvPr>
          <p:cNvSpPr>
            <a:spLocks noGrp="1"/>
          </p:cNvSpPr>
          <p:nvPr>
            <p:ph type="dt" sz="half" idx="10"/>
          </p:nvPr>
        </p:nvSpPr>
        <p:spPr/>
        <p:txBody>
          <a:bodyPr/>
          <a:lstStyle/>
          <a:p>
            <a:fld id="{2D197236-D285-DE44-816F-62408082637B}" type="datetimeFigureOut">
              <a:rPr lang="en-US" smtClean="0"/>
              <a:t>6/28/25</a:t>
            </a:fld>
            <a:endParaRPr lang="en-US"/>
          </a:p>
        </p:txBody>
      </p:sp>
      <p:sp>
        <p:nvSpPr>
          <p:cNvPr id="5" name="Footer Placeholder 4">
            <a:extLst>
              <a:ext uri="{FF2B5EF4-FFF2-40B4-BE49-F238E27FC236}">
                <a16:creationId xmlns:a16="http://schemas.microsoft.com/office/drawing/2014/main" id="{66755988-7E9B-E370-A09B-4C27612F6F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69744-DDCD-14A7-54B4-31A42205F1BA}"/>
              </a:ext>
            </a:extLst>
          </p:cNvPr>
          <p:cNvSpPr>
            <a:spLocks noGrp="1"/>
          </p:cNvSpPr>
          <p:nvPr>
            <p:ph type="sldNum" sz="quarter" idx="12"/>
          </p:nvPr>
        </p:nvSpPr>
        <p:spPr/>
        <p:txBody>
          <a:bodyPr/>
          <a:lstStyle/>
          <a:p>
            <a:fld id="{7AFE37C2-4444-C14B-8059-B07E2FD2BDDC}" type="slidenum">
              <a:rPr lang="en-US" smtClean="0"/>
              <a:t>‹#›</a:t>
            </a:fld>
            <a:endParaRPr lang="en-US"/>
          </a:p>
        </p:txBody>
      </p:sp>
    </p:spTree>
    <p:extLst>
      <p:ext uri="{BB962C8B-B14F-4D97-AF65-F5344CB8AC3E}">
        <p14:creationId xmlns:p14="http://schemas.microsoft.com/office/powerpoint/2010/main" val="392248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40C35-8F46-3023-AACB-FC6876418C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302B2C-F5F3-10CF-9227-6A4979B926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3A7DAE-989E-C010-A0DA-F2BD6DE1E7E8}"/>
              </a:ext>
            </a:extLst>
          </p:cNvPr>
          <p:cNvSpPr>
            <a:spLocks noGrp="1"/>
          </p:cNvSpPr>
          <p:nvPr>
            <p:ph type="dt" sz="half" idx="10"/>
          </p:nvPr>
        </p:nvSpPr>
        <p:spPr/>
        <p:txBody>
          <a:bodyPr/>
          <a:lstStyle/>
          <a:p>
            <a:fld id="{2D197236-D285-DE44-816F-62408082637B}" type="datetimeFigureOut">
              <a:rPr lang="en-US" smtClean="0"/>
              <a:t>6/28/25</a:t>
            </a:fld>
            <a:endParaRPr lang="en-US"/>
          </a:p>
        </p:txBody>
      </p:sp>
      <p:sp>
        <p:nvSpPr>
          <p:cNvPr id="5" name="Footer Placeholder 4">
            <a:extLst>
              <a:ext uri="{FF2B5EF4-FFF2-40B4-BE49-F238E27FC236}">
                <a16:creationId xmlns:a16="http://schemas.microsoft.com/office/drawing/2014/main" id="{BDA7846F-3736-BB51-8215-7FF4507BDB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8B2FE-942E-3AEB-D107-2F9924EF7818}"/>
              </a:ext>
            </a:extLst>
          </p:cNvPr>
          <p:cNvSpPr>
            <a:spLocks noGrp="1"/>
          </p:cNvSpPr>
          <p:nvPr>
            <p:ph type="sldNum" sz="quarter" idx="12"/>
          </p:nvPr>
        </p:nvSpPr>
        <p:spPr/>
        <p:txBody>
          <a:bodyPr/>
          <a:lstStyle/>
          <a:p>
            <a:fld id="{7AFE37C2-4444-C14B-8059-B07E2FD2BDDC}" type="slidenum">
              <a:rPr lang="en-US" smtClean="0"/>
              <a:t>‹#›</a:t>
            </a:fld>
            <a:endParaRPr lang="en-US"/>
          </a:p>
        </p:txBody>
      </p:sp>
    </p:spTree>
    <p:extLst>
      <p:ext uri="{BB962C8B-B14F-4D97-AF65-F5344CB8AC3E}">
        <p14:creationId xmlns:p14="http://schemas.microsoft.com/office/powerpoint/2010/main" val="3516918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09EE-B8B6-6B66-35D0-960E97981C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DE8F88-3D1F-45E5-D2F8-740DD3A5E01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A74D97-EFE1-710F-6D49-EAD1D1373B6F}"/>
              </a:ext>
            </a:extLst>
          </p:cNvPr>
          <p:cNvSpPr>
            <a:spLocks noGrp="1"/>
          </p:cNvSpPr>
          <p:nvPr>
            <p:ph type="dt" sz="half" idx="10"/>
          </p:nvPr>
        </p:nvSpPr>
        <p:spPr/>
        <p:txBody>
          <a:bodyPr/>
          <a:lstStyle/>
          <a:p>
            <a:fld id="{2D197236-D285-DE44-816F-62408082637B}" type="datetimeFigureOut">
              <a:rPr lang="en-US" smtClean="0"/>
              <a:t>6/28/25</a:t>
            </a:fld>
            <a:endParaRPr lang="en-US"/>
          </a:p>
        </p:txBody>
      </p:sp>
      <p:sp>
        <p:nvSpPr>
          <p:cNvPr id="5" name="Footer Placeholder 4">
            <a:extLst>
              <a:ext uri="{FF2B5EF4-FFF2-40B4-BE49-F238E27FC236}">
                <a16:creationId xmlns:a16="http://schemas.microsoft.com/office/drawing/2014/main" id="{525AE232-262B-39F5-C3A3-9FB02159F0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077103-DC80-9688-057B-E9F47B86A09C}"/>
              </a:ext>
            </a:extLst>
          </p:cNvPr>
          <p:cNvSpPr>
            <a:spLocks noGrp="1"/>
          </p:cNvSpPr>
          <p:nvPr>
            <p:ph type="sldNum" sz="quarter" idx="12"/>
          </p:nvPr>
        </p:nvSpPr>
        <p:spPr/>
        <p:txBody>
          <a:bodyPr/>
          <a:lstStyle/>
          <a:p>
            <a:fld id="{7AFE37C2-4444-C14B-8059-B07E2FD2BDDC}" type="slidenum">
              <a:rPr lang="en-US" smtClean="0"/>
              <a:t>‹#›</a:t>
            </a:fld>
            <a:endParaRPr lang="en-US"/>
          </a:p>
        </p:txBody>
      </p:sp>
    </p:spTree>
    <p:extLst>
      <p:ext uri="{BB962C8B-B14F-4D97-AF65-F5344CB8AC3E}">
        <p14:creationId xmlns:p14="http://schemas.microsoft.com/office/powerpoint/2010/main" val="2498576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E96C-B92C-3B4C-DB00-3958D2DF90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6D7EFC-1B98-C926-FC30-9BD8BBCDB9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2B0BEA-9967-E436-D084-AF166B0F52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05DC87-0C7F-8D46-33D9-2B45B6741DC4}"/>
              </a:ext>
            </a:extLst>
          </p:cNvPr>
          <p:cNvSpPr>
            <a:spLocks noGrp="1"/>
          </p:cNvSpPr>
          <p:nvPr>
            <p:ph type="dt" sz="half" idx="10"/>
          </p:nvPr>
        </p:nvSpPr>
        <p:spPr/>
        <p:txBody>
          <a:bodyPr/>
          <a:lstStyle/>
          <a:p>
            <a:fld id="{2D197236-D285-DE44-816F-62408082637B}" type="datetimeFigureOut">
              <a:rPr lang="en-US" smtClean="0"/>
              <a:t>6/28/25</a:t>
            </a:fld>
            <a:endParaRPr lang="en-US"/>
          </a:p>
        </p:txBody>
      </p:sp>
      <p:sp>
        <p:nvSpPr>
          <p:cNvPr id="6" name="Footer Placeholder 5">
            <a:extLst>
              <a:ext uri="{FF2B5EF4-FFF2-40B4-BE49-F238E27FC236}">
                <a16:creationId xmlns:a16="http://schemas.microsoft.com/office/drawing/2014/main" id="{092DD775-F789-67EF-BACB-6C95A20A18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5FBB10-201F-6903-7B70-187857956AD5}"/>
              </a:ext>
            </a:extLst>
          </p:cNvPr>
          <p:cNvSpPr>
            <a:spLocks noGrp="1"/>
          </p:cNvSpPr>
          <p:nvPr>
            <p:ph type="sldNum" sz="quarter" idx="12"/>
          </p:nvPr>
        </p:nvSpPr>
        <p:spPr/>
        <p:txBody>
          <a:bodyPr/>
          <a:lstStyle/>
          <a:p>
            <a:fld id="{7AFE37C2-4444-C14B-8059-B07E2FD2BDDC}" type="slidenum">
              <a:rPr lang="en-US" smtClean="0"/>
              <a:t>‹#›</a:t>
            </a:fld>
            <a:endParaRPr lang="en-US"/>
          </a:p>
        </p:txBody>
      </p:sp>
    </p:spTree>
    <p:extLst>
      <p:ext uri="{BB962C8B-B14F-4D97-AF65-F5344CB8AC3E}">
        <p14:creationId xmlns:p14="http://schemas.microsoft.com/office/powerpoint/2010/main" val="1969001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78527-9016-C508-656C-DBAF6C793D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411764-DE5C-DE87-650C-D887FB5074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F5CE34-5C00-2A86-7EEC-6FD7D03442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E1FB88-BB60-8811-120D-84DFD80FEB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6CB720-F76C-AAD6-0237-AD030F2022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B9347A-537C-6F75-37D4-4E00A4EF3D59}"/>
              </a:ext>
            </a:extLst>
          </p:cNvPr>
          <p:cNvSpPr>
            <a:spLocks noGrp="1"/>
          </p:cNvSpPr>
          <p:nvPr>
            <p:ph type="dt" sz="half" idx="10"/>
          </p:nvPr>
        </p:nvSpPr>
        <p:spPr/>
        <p:txBody>
          <a:bodyPr/>
          <a:lstStyle/>
          <a:p>
            <a:fld id="{2D197236-D285-DE44-816F-62408082637B}" type="datetimeFigureOut">
              <a:rPr lang="en-US" smtClean="0"/>
              <a:t>6/28/25</a:t>
            </a:fld>
            <a:endParaRPr lang="en-US"/>
          </a:p>
        </p:txBody>
      </p:sp>
      <p:sp>
        <p:nvSpPr>
          <p:cNvPr id="8" name="Footer Placeholder 7">
            <a:extLst>
              <a:ext uri="{FF2B5EF4-FFF2-40B4-BE49-F238E27FC236}">
                <a16:creationId xmlns:a16="http://schemas.microsoft.com/office/drawing/2014/main" id="{B0D3C6E4-DB6F-53CF-17A7-F0F930E8FF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6B2954-A444-78D4-8BAC-AB3EC2F018A9}"/>
              </a:ext>
            </a:extLst>
          </p:cNvPr>
          <p:cNvSpPr>
            <a:spLocks noGrp="1"/>
          </p:cNvSpPr>
          <p:nvPr>
            <p:ph type="sldNum" sz="quarter" idx="12"/>
          </p:nvPr>
        </p:nvSpPr>
        <p:spPr/>
        <p:txBody>
          <a:bodyPr/>
          <a:lstStyle/>
          <a:p>
            <a:fld id="{7AFE37C2-4444-C14B-8059-B07E2FD2BDDC}" type="slidenum">
              <a:rPr lang="en-US" smtClean="0"/>
              <a:t>‹#›</a:t>
            </a:fld>
            <a:endParaRPr lang="en-US"/>
          </a:p>
        </p:txBody>
      </p:sp>
    </p:spTree>
    <p:extLst>
      <p:ext uri="{BB962C8B-B14F-4D97-AF65-F5344CB8AC3E}">
        <p14:creationId xmlns:p14="http://schemas.microsoft.com/office/powerpoint/2010/main" val="3791751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34930-BAAF-1CCF-DC8E-69A2587E94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128B9F-D580-1215-73E0-6DB987120F09}"/>
              </a:ext>
            </a:extLst>
          </p:cNvPr>
          <p:cNvSpPr>
            <a:spLocks noGrp="1"/>
          </p:cNvSpPr>
          <p:nvPr>
            <p:ph type="dt" sz="half" idx="10"/>
          </p:nvPr>
        </p:nvSpPr>
        <p:spPr/>
        <p:txBody>
          <a:bodyPr/>
          <a:lstStyle/>
          <a:p>
            <a:fld id="{2D197236-D285-DE44-816F-62408082637B}" type="datetimeFigureOut">
              <a:rPr lang="en-US" smtClean="0"/>
              <a:t>6/28/25</a:t>
            </a:fld>
            <a:endParaRPr lang="en-US"/>
          </a:p>
        </p:txBody>
      </p:sp>
      <p:sp>
        <p:nvSpPr>
          <p:cNvPr id="4" name="Footer Placeholder 3">
            <a:extLst>
              <a:ext uri="{FF2B5EF4-FFF2-40B4-BE49-F238E27FC236}">
                <a16:creationId xmlns:a16="http://schemas.microsoft.com/office/drawing/2014/main" id="{98603B34-B1FB-954C-0865-A73B5A8689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264ADB-6EA5-1731-C906-7DF1BDC6EA63}"/>
              </a:ext>
            </a:extLst>
          </p:cNvPr>
          <p:cNvSpPr>
            <a:spLocks noGrp="1"/>
          </p:cNvSpPr>
          <p:nvPr>
            <p:ph type="sldNum" sz="quarter" idx="12"/>
          </p:nvPr>
        </p:nvSpPr>
        <p:spPr/>
        <p:txBody>
          <a:bodyPr/>
          <a:lstStyle/>
          <a:p>
            <a:fld id="{7AFE37C2-4444-C14B-8059-B07E2FD2BDDC}" type="slidenum">
              <a:rPr lang="en-US" smtClean="0"/>
              <a:t>‹#›</a:t>
            </a:fld>
            <a:endParaRPr lang="en-US"/>
          </a:p>
        </p:txBody>
      </p:sp>
    </p:spTree>
    <p:extLst>
      <p:ext uri="{BB962C8B-B14F-4D97-AF65-F5344CB8AC3E}">
        <p14:creationId xmlns:p14="http://schemas.microsoft.com/office/powerpoint/2010/main" val="13398450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62C73A-090D-765A-3BE4-9DB7D20887D0}"/>
              </a:ext>
            </a:extLst>
          </p:cNvPr>
          <p:cNvSpPr>
            <a:spLocks noGrp="1"/>
          </p:cNvSpPr>
          <p:nvPr>
            <p:ph type="dt" sz="half" idx="10"/>
          </p:nvPr>
        </p:nvSpPr>
        <p:spPr/>
        <p:txBody>
          <a:bodyPr/>
          <a:lstStyle/>
          <a:p>
            <a:fld id="{2D197236-D285-DE44-816F-62408082637B}" type="datetimeFigureOut">
              <a:rPr lang="en-US" smtClean="0"/>
              <a:t>6/28/25</a:t>
            </a:fld>
            <a:endParaRPr lang="en-US"/>
          </a:p>
        </p:txBody>
      </p:sp>
      <p:sp>
        <p:nvSpPr>
          <p:cNvPr id="3" name="Footer Placeholder 2">
            <a:extLst>
              <a:ext uri="{FF2B5EF4-FFF2-40B4-BE49-F238E27FC236}">
                <a16:creationId xmlns:a16="http://schemas.microsoft.com/office/drawing/2014/main" id="{5CA4DBD1-45A3-DEF8-D4DB-2417429288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29823D-7940-BE71-398D-7F410A63ABD1}"/>
              </a:ext>
            </a:extLst>
          </p:cNvPr>
          <p:cNvSpPr>
            <a:spLocks noGrp="1"/>
          </p:cNvSpPr>
          <p:nvPr>
            <p:ph type="sldNum" sz="quarter" idx="12"/>
          </p:nvPr>
        </p:nvSpPr>
        <p:spPr/>
        <p:txBody>
          <a:bodyPr/>
          <a:lstStyle/>
          <a:p>
            <a:fld id="{7AFE37C2-4444-C14B-8059-B07E2FD2BDDC}" type="slidenum">
              <a:rPr lang="en-US" smtClean="0"/>
              <a:t>‹#›</a:t>
            </a:fld>
            <a:endParaRPr lang="en-US"/>
          </a:p>
        </p:txBody>
      </p:sp>
    </p:spTree>
    <p:extLst>
      <p:ext uri="{BB962C8B-B14F-4D97-AF65-F5344CB8AC3E}">
        <p14:creationId xmlns:p14="http://schemas.microsoft.com/office/powerpoint/2010/main" val="4153228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43A7-3ABC-C4A8-D252-561697B930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17E787-F2FC-DFF9-9C0A-CFA67182D2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1B3AC0-C626-8B89-D84B-0F471450C5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E60A96-9BAD-A9DD-3292-F9096F337E4D}"/>
              </a:ext>
            </a:extLst>
          </p:cNvPr>
          <p:cNvSpPr>
            <a:spLocks noGrp="1"/>
          </p:cNvSpPr>
          <p:nvPr>
            <p:ph type="dt" sz="half" idx="10"/>
          </p:nvPr>
        </p:nvSpPr>
        <p:spPr/>
        <p:txBody>
          <a:bodyPr/>
          <a:lstStyle/>
          <a:p>
            <a:fld id="{2D197236-D285-DE44-816F-62408082637B}" type="datetimeFigureOut">
              <a:rPr lang="en-US" smtClean="0"/>
              <a:t>6/28/25</a:t>
            </a:fld>
            <a:endParaRPr lang="en-US"/>
          </a:p>
        </p:txBody>
      </p:sp>
      <p:sp>
        <p:nvSpPr>
          <p:cNvPr id="6" name="Footer Placeholder 5">
            <a:extLst>
              <a:ext uri="{FF2B5EF4-FFF2-40B4-BE49-F238E27FC236}">
                <a16:creationId xmlns:a16="http://schemas.microsoft.com/office/drawing/2014/main" id="{AD17B0D1-8879-CA70-9CB2-A37D584721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89F95F-2997-E0A5-8FED-B625862C44A1}"/>
              </a:ext>
            </a:extLst>
          </p:cNvPr>
          <p:cNvSpPr>
            <a:spLocks noGrp="1"/>
          </p:cNvSpPr>
          <p:nvPr>
            <p:ph type="sldNum" sz="quarter" idx="12"/>
          </p:nvPr>
        </p:nvSpPr>
        <p:spPr/>
        <p:txBody>
          <a:bodyPr/>
          <a:lstStyle/>
          <a:p>
            <a:fld id="{7AFE37C2-4444-C14B-8059-B07E2FD2BDDC}" type="slidenum">
              <a:rPr lang="en-US" smtClean="0"/>
              <a:t>‹#›</a:t>
            </a:fld>
            <a:endParaRPr lang="en-US"/>
          </a:p>
        </p:txBody>
      </p:sp>
    </p:spTree>
    <p:extLst>
      <p:ext uri="{BB962C8B-B14F-4D97-AF65-F5344CB8AC3E}">
        <p14:creationId xmlns:p14="http://schemas.microsoft.com/office/powerpoint/2010/main" val="286804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197236-D285-DE44-816F-62408082637B}" type="datetimeFigureOut">
              <a:rPr lang="en-US" smtClean="0"/>
              <a:t>6/28/25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E37C2-4444-C14B-8059-B07E2FD2BDDC}" type="slidenum">
              <a:rPr lang="en-US" smtClean="0"/>
              <a:t>‹#›</a:t>
            </a:fld>
            <a:endParaRPr lang="en-US"/>
          </a:p>
        </p:txBody>
      </p:sp>
    </p:spTree>
    <p:extLst>
      <p:ext uri="{BB962C8B-B14F-4D97-AF65-F5344CB8AC3E}">
        <p14:creationId xmlns:p14="http://schemas.microsoft.com/office/powerpoint/2010/main" val="22484362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3C7C-D307-BD32-B9AF-030EBFEC70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8716C2-79AE-B2D3-69CD-C133707885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0DC65B-5089-81BA-D5B2-1FC3A211A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9029A9-7B79-B19B-4545-82434C00F7E1}"/>
              </a:ext>
            </a:extLst>
          </p:cNvPr>
          <p:cNvSpPr>
            <a:spLocks noGrp="1"/>
          </p:cNvSpPr>
          <p:nvPr>
            <p:ph type="dt" sz="half" idx="10"/>
          </p:nvPr>
        </p:nvSpPr>
        <p:spPr/>
        <p:txBody>
          <a:bodyPr/>
          <a:lstStyle/>
          <a:p>
            <a:fld id="{2D197236-D285-DE44-816F-62408082637B}" type="datetimeFigureOut">
              <a:rPr lang="en-US" smtClean="0"/>
              <a:t>6/28/25</a:t>
            </a:fld>
            <a:endParaRPr lang="en-US"/>
          </a:p>
        </p:txBody>
      </p:sp>
      <p:sp>
        <p:nvSpPr>
          <p:cNvPr id="6" name="Footer Placeholder 5">
            <a:extLst>
              <a:ext uri="{FF2B5EF4-FFF2-40B4-BE49-F238E27FC236}">
                <a16:creationId xmlns:a16="http://schemas.microsoft.com/office/drawing/2014/main" id="{D6E3A182-13A7-4B3C-4E0C-21B31D3280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785A1-CD71-2FD6-0088-446430C64AE7}"/>
              </a:ext>
            </a:extLst>
          </p:cNvPr>
          <p:cNvSpPr>
            <a:spLocks noGrp="1"/>
          </p:cNvSpPr>
          <p:nvPr>
            <p:ph type="sldNum" sz="quarter" idx="12"/>
          </p:nvPr>
        </p:nvSpPr>
        <p:spPr/>
        <p:txBody>
          <a:bodyPr/>
          <a:lstStyle/>
          <a:p>
            <a:fld id="{7AFE37C2-4444-C14B-8059-B07E2FD2BDDC}" type="slidenum">
              <a:rPr lang="en-US" smtClean="0"/>
              <a:t>‹#›</a:t>
            </a:fld>
            <a:endParaRPr lang="en-US"/>
          </a:p>
        </p:txBody>
      </p:sp>
    </p:spTree>
    <p:extLst>
      <p:ext uri="{BB962C8B-B14F-4D97-AF65-F5344CB8AC3E}">
        <p14:creationId xmlns:p14="http://schemas.microsoft.com/office/powerpoint/2010/main" val="26928666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CA305-FCC1-FFA9-2BD5-BAEFF5361B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EE03ED-3EE4-0BBE-AB9D-99CE58905F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DD255-1257-355F-BCA1-CC14A2A88D58}"/>
              </a:ext>
            </a:extLst>
          </p:cNvPr>
          <p:cNvSpPr>
            <a:spLocks noGrp="1"/>
          </p:cNvSpPr>
          <p:nvPr>
            <p:ph type="dt" sz="half" idx="10"/>
          </p:nvPr>
        </p:nvSpPr>
        <p:spPr/>
        <p:txBody>
          <a:bodyPr/>
          <a:lstStyle/>
          <a:p>
            <a:fld id="{2D197236-D285-DE44-816F-62408082637B}" type="datetimeFigureOut">
              <a:rPr lang="en-US" smtClean="0"/>
              <a:t>6/28/25</a:t>
            </a:fld>
            <a:endParaRPr lang="en-US"/>
          </a:p>
        </p:txBody>
      </p:sp>
      <p:sp>
        <p:nvSpPr>
          <p:cNvPr id="5" name="Footer Placeholder 4">
            <a:extLst>
              <a:ext uri="{FF2B5EF4-FFF2-40B4-BE49-F238E27FC236}">
                <a16:creationId xmlns:a16="http://schemas.microsoft.com/office/drawing/2014/main" id="{497EC98A-19CA-DD80-C298-E4B4611C9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8BC8C-3892-EE37-5A57-DEEC1E43F301}"/>
              </a:ext>
            </a:extLst>
          </p:cNvPr>
          <p:cNvSpPr>
            <a:spLocks noGrp="1"/>
          </p:cNvSpPr>
          <p:nvPr>
            <p:ph type="sldNum" sz="quarter" idx="12"/>
          </p:nvPr>
        </p:nvSpPr>
        <p:spPr/>
        <p:txBody>
          <a:bodyPr/>
          <a:lstStyle/>
          <a:p>
            <a:fld id="{7AFE37C2-4444-C14B-8059-B07E2FD2BDDC}" type="slidenum">
              <a:rPr lang="en-US" smtClean="0"/>
              <a:t>‹#›</a:t>
            </a:fld>
            <a:endParaRPr lang="en-US"/>
          </a:p>
        </p:txBody>
      </p:sp>
    </p:spTree>
    <p:extLst>
      <p:ext uri="{BB962C8B-B14F-4D97-AF65-F5344CB8AC3E}">
        <p14:creationId xmlns:p14="http://schemas.microsoft.com/office/powerpoint/2010/main" val="38420333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266CD7-45F3-F159-F59A-3F759F99B7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25A039-B94A-A29F-7F8D-BFEE44DF80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C0B574-5801-60E9-62A6-F8B549ABE7B8}"/>
              </a:ext>
            </a:extLst>
          </p:cNvPr>
          <p:cNvSpPr>
            <a:spLocks noGrp="1"/>
          </p:cNvSpPr>
          <p:nvPr>
            <p:ph type="dt" sz="half" idx="10"/>
          </p:nvPr>
        </p:nvSpPr>
        <p:spPr/>
        <p:txBody>
          <a:bodyPr/>
          <a:lstStyle/>
          <a:p>
            <a:fld id="{2D197236-D285-DE44-816F-62408082637B}" type="datetimeFigureOut">
              <a:rPr lang="en-US" smtClean="0"/>
              <a:t>6/28/25</a:t>
            </a:fld>
            <a:endParaRPr lang="en-US"/>
          </a:p>
        </p:txBody>
      </p:sp>
      <p:sp>
        <p:nvSpPr>
          <p:cNvPr id="5" name="Footer Placeholder 4">
            <a:extLst>
              <a:ext uri="{FF2B5EF4-FFF2-40B4-BE49-F238E27FC236}">
                <a16:creationId xmlns:a16="http://schemas.microsoft.com/office/drawing/2014/main" id="{B8733D42-8374-EB5E-8D1E-90BEE624A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6D013-F5D8-5587-7975-6E5574D9605C}"/>
              </a:ext>
            </a:extLst>
          </p:cNvPr>
          <p:cNvSpPr>
            <a:spLocks noGrp="1"/>
          </p:cNvSpPr>
          <p:nvPr>
            <p:ph type="sldNum" sz="quarter" idx="12"/>
          </p:nvPr>
        </p:nvSpPr>
        <p:spPr/>
        <p:txBody>
          <a:bodyPr/>
          <a:lstStyle/>
          <a:p>
            <a:fld id="{7AFE37C2-4444-C14B-8059-B07E2FD2BDDC}" type="slidenum">
              <a:rPr lang="en-US" smtClean="0"/>
              <a:t>‹#›</a:t>
            </a:fld>
            <a:endParaRPr lang="en-US"/>
          </a:p>
        </p:txBody>
      </p:sp>
    </p:spTree>
    <p:extLst>
      <p:ext uri="{BB962C8B-B14F-4D97-AF65-F5344CB8AC3E}">
        <p14:creationId xmlns:p14="http://schemas.microsoft.com/office/powerpoint/2010/main" val="203284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197236-D285-DE44-816F-62408082637B}" type="datetimeFigureOut">
              <a:rPr lang="en-US" smtClean="0"/>
              <a:t>6/28/25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FE37C2-4444-C14B-8059-B07E2FD2BDDC}" type="slidenum">
              <a:rPr lang="en-US" smtClean="0"/>
              <a:t>‹#›</a:t>
            </a:fld>
            <a:endParaRPr lang="en-US"/>
          </a:p>
        </p:txBody>
      </p:sp>
    </p:spTree>
    <p:extLst>
      <p:ext uri="{BB962C8B-B14F-4D97-AF65-F5344CB8AC3E}">
        <p14:creationId xmlns:p14="http://schemas.microsoft.com/office/powerpoint/2010/main" val="1639488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197236-D285-DE44-816F-62408082637B}" type="datetimeFigureOut">
              <a:rPr lang="en-US" smtClean="0"/>
              <a:t>6/28/25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E37C2-4444-C14B-8059-B07E2FD2BDDC}" type="slidenum">
              <a:rPr lang="en-US" smtClean="0"/>
              <a:t>‹#›</a:t>
            </a:fld>
            <a:endParaRPr lang="en-US"/>
          </a:p>
        </p:txBody>
      </p:sp>
    </p:spTree>
    <p:extLst>
      <p:ext uri="{BB962C8B-B14F-4D97-AF65-F5344CB8AC3E}">
        <p14:creationId xmlns:p14="http://schemas.microsoft.com/office/powerpoint/2010/main" val="163503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197236-D285-DE44-816F-62408082637B}" type="datetimeFigureOut">
              <a:rPr lang="en-US" smtClean="0"/>
              <a:t>6/28/25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FE37C2-4444-C14B-8059-B07E2FD2BDDC}" type="slidenum">
              <a:rPr lang="en-US" smtClean="0"/>
              <a:t>‹#›</a:t>
            </a:fld>
            <a:endParaRPr lang="en-US"/>
          </a:p>
        </p:txBody>
      </p:sp>
    </p:spTree>
    <p:extLst>
      <p:ext uri="{BB962C8B-B14F-4D97-AF65-F5344CB8AC3E}">
        <p14:creationId xmlns:p14="http://schemas.microsoft.com/office/powerpoint/2010/main" val="1021758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197236-D285-DE44-816F-62408082637B}" type="datetimeFigureOut">
              <a:rPr lang="en-US" smtClean="0"/>
              <a:t>6/28/25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FE37C2-4444-C14B-8059-B07E2FD2BDDC}" type="slidenum">
              <a:rPr lang="en-US" smtClean="0"/>
              <a:t>‹#›</a:t>
            </a:fld>
            <a:endParaRPr lang="en-US"/>
          </a:p>
        </p:txBody>
      </p:sp>
    </p:spTree>
    <p:extLst>
      <p:ext uri="{BB962C8B-B14F-4D97-AF65-F5344CB8AC3E}">
        <p14:creationId xmlns:p14="http://schemas.microsoft.com/office/powerpoint/2010/main" val="2826601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197236-D285-DE44-816F-62408082637B}" type="datetimeFigureOut">
              <a:rPr lang="en-US" smtClean="0"/>
              <a:t>6/28/25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FE37C2-4444-C14B-8059-B07E2FD2BDDC}" type="slidenum">
              <a:rPr lang="en-US" smtClean="0"/>
              <a:t>‹#›</a:t>
            </a:fld>
            <a:endParaRPr lang="en-US"/>
          </a:p>
        </p:txBody>
      </p:sp>
    </p:spTree>
    <p:extLst>
      <p:ext uri="{BB962C8B-B14F-4D97-AF65-F5344CB8AC3E}">
        <p14:creationId xmlns:p14="http://schemas.microsoft.com/office/powerpoint/2010/main" val="145650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197236-D285-DE44-816F-62408082637B}" type="datetimeFigureOut">
              <a:rPr lang="en-US" smtClean="0"/>
              <a:t>6/28/25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E37C2-4444-C14B-8059-B07E2FD2BDDC}" type="slidenum">
              <a:rPr lang="en-US" smtClean="0"/>
              <a:t>‹#›</a:t>
            </a:fld>
            <a:endParaRPr lang="en-US"/>
          </a:p>
        </p:txBody>
      </p:sp>
    </p:spTree>
    <p:extLst>
      <p:ext uri="{BB962C8B-B14F-4D97-AF65-F5344CB8AC3E}">
        <p14:creationId xmlns:p14="http://schemas.microsoft.com/office/powerpoint/2010/main" val="221043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197236-D285-DE44-816F-62408082637B}" type="datetimeFigureOut">
              <a:rPr lang="en-US" smtClean="0"/>
              <a:t>6/28/25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FE37C2-4444-C14B-8059-B07E2FD2BDDC}" type="slidenum">
              <a:rPr lang="en-US" smtClean="0"/>
              <a:t>‹#›</a:t>
            </a:fld>
            <a:endParaRPr lang="en-US"/>
          </a:p>
        </p:txBody>
      </p:sp>
    </p:spTree>
    <p:extLst>
      <p:ext uri="{BB962C8B-B14F-4D97-AF65-F5344CB8AC3E}">
        <p14:creationId xmlns:p14="http://schemas.microsoft.com/office/powerpoint/2010/main" val="1707091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D197236-D285-DE44-816F-62408082637B}" type="datetimeFigureOut">
              <a:rPr lang="en-US" smtClean="0"/>
              <a:t>6/28/25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AFE37C2-4444-C14B-8059-B07E2FD2BDDC}" type="slidenum">
              <a:rPr lang="en-US" smtClean="0"/>
              <a:t>‹#›</a:t>
            </a:fld>
            <a:endParaRPr lang="en-US"/>
          </a:p>
        </p:txBody>
      </p:sp>
    </p:spTree>
    <p:extLst>
      <p:ext uri="{BB962C8B-B14F-4D97-AF65-F5344CB8AC3E}">
        <p14:creationId xmlns:p14="http://schemas.microsoft.com/office/powerpoint/2010/main" val="212364083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3E301-610F-46B6-54F1-EC71D86374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8EE221-C1C4-15CE-D195-7856A73F95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CD507-9C9A-E666-7C5C-EA5889075B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D197236-D285-DE44-816F-62408082637B}" type="datetimeFigureOut">
              <a:rPr lang="en-US" smtClean="0"/>
              <a:t>6/28/25</a:t>
            </a:fld>
            <a:endParaRPr lang="en-US"/>
          </a:p>
        </p:txBody>
      </p:sp>
      <p:sp>
        <p:nvSpPr>
          <p:cNvPr id="5" name="Footer Placeholder 4">
            <a:extLst>
              <a:ext uri="{FF2B5EF4-FFF2-40B4-BE49-F238E27FC236}">
                <a16:creationId xmlns:a16="http://schemas.microsoft.com/office/drawing/2014/main" id="{E583FDDD-961A-C675-8934-08F198E756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63E8F95-CC66-1ADF-31DD-9C600DCADA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AFE37C2-4444-C14B-8059-B07E2FD2BDDC}" type="slidenum">
              <a:rPr lang="en-US" smtClean="0"/>
              <a:t>‹#›</a:t>
            </a:fld>
            <a:endParaRPr lang="en-US"/>
          </a:p>
        </p:txBody>
      </p:sp>
    </p:spTree>
    <p:extLst>
      <p:ext uri="{BB962C8B-B14F-4D97-AF65-F5344CB8AC3E}">
        <p14:creationId xmlns:p14="http://schemas.microsoft.com/office/powerpoint/2010/main" val="64408942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hemeOverride" Target="../theme/themeOverride1.xml"/><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nipar.readthedocs.io/en/lates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7113A0-FCE9-FCEE-1A4C-5F6274FB0D36}"/>
              </a:ext>
            </a:extLst>
          </p:cNvPr>
          <p:cNvSpPr>
            <a:spLocks noGrp="1"/>
          </p:cNvSpPr>
          <p:nvPr>
            <p:ph type="ctrTitle"/>
          </p:nvPr>
        </p:nvSpPr>
        <p:spPr>
          <a:xfrm>
            <a:off x="2197101" y="735283"/>
            <a:ext cx="4978399" cy="3165045"/>
          </a:xfrm>
        </p:spPr>
        <p:txBody>
          <a:bodyPr anchor="b">
            <a:normAutofit fontScale="90000"/>
          </a:bodyPr>
          <a:lstStyle/>
          <a:p>
            <a:pPr algn="l"/>
            <a:r>
              <a:rPr lang="en-US" sz="4800" b="1" dirty="0">
                <a:latin typeface="Times New Roman" panose="02020603050405020304" pitchFamily="18" charset="0"/>
                <a:cs typeface="Times New Roman" panose="02020603050405020304" pitchFamily="18" charset="0"/>
              </a:rPr>
              <a:t>Reliability of Imputed Genotype Data for </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Family-Based Analyses</a:t>
            </a:r>
            <a:endParaRPr lang="en-US"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1D25ECF-F1CC-5C06-3832-047C224C9540}"/>
              </a:ext>
            </a:extLst>
          </p:cNvPr>
          <p:cNvSpPr>
            <a:spLocks noGrp="1"/>
          </p:cNvSpPr>
          <p:nvPr>
            <p:ph type="subTitle" idx="1"/>
          </p:nvPr>
        </p:nvSpPr>
        <p:spPr>
          <a:xfrm>
            <a:off x="2197101" y="4078423"/>
            <a:ext cx="4978399" cy="2058657"/>
          </a:xfrm>
        </p:spPr>
        <p:txBody>
          <a:bodyPr>
            <a:normAutofit/>
          </a:bodyPr>
          <a:lstStyle/>
          <a:p>
            <a:pPr algn="l"/>
            <a:r>
              <a:rPr lang="en-US" b="1" dirty="0">
                <a:latin typeface="Times New Roman" panose="02020603050405020304" pitchFamily="18" charset="0"/>
                <a:cs typeface="Times New Roman" panose="02020603050405020304" pitchFamily="18" charset="0"/>
              </a:rPr>
              <a:t>Mahdi Mir, </a:t>
            </a:r>
            <a:r>
              <a:rPr lang="en-US" dirty="0"/>
              <a:t>Tammy Tan,</a:t>
            </a:r>
            <a:r>
              <a:rPr lang="en-US" i="1" dirty="0"/>
              <a:t> </a:t>
            </a:r>
            <a:r>
              <a:rPr lang="en-US" dirty="0"/>
              <a:t>­Patrick Turley, Daniel J. Benjamin, and </a:t>
            </a:r>
            <a:r>
              <a:rPr lang="en-US" b="1" dirty="0"/>
              <a:t>Alexander Strudwick Young</a:t>
            </a:r>
            <a:endParaRPr lang="en-US" b="1" dirty="0">
              <a:latin typeface="Times New Roman" panose="02020603050405020304" pitchFamily="18" charset="0"/>
              <a:cs typeface="Times New Roman" panose="02020603050405020304" pitchFamily="18" charset="0"/>
            </a:endParaRPr>
          </a:p>
        </p:txBody>
      </p:sp>
      <p:pic>
        <p:nvPicPr>
          <p:cNvPr id="7" name="Graphic 6" descr="DNA">
            <a:extLst>
              <a:ext uri="{FF2B5EF4-FFF2-40B4-BE49-F238E27FC236}">
                <a16:creationId xmlns:a16="http://schemas.microsoft.com/office/drawing/2014/main" id="{A8E87D44-55D4-2D74-F36F-3793AA1FA5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7549" y="2776619"/>
            <a:ext cx="1289051" cy="1289051"/>
          </a:xfrm>
          <a:prstGeom prst="rect">
            <a:avLst/>
          </a:prstGeom>
        </p:spPr>
      </p:pic>
      <p:pic>
        <p:nvPicPr>
          <p:cNvPr id="9" name="Graphic 8" descr="DNA">
            <a:extLst>
              <a:ext uri="{FF2B5EF4-FFF2-40B4-BE49-F238E27FC236}">
                <a16:creationId xmlns:a16="http://schemas.microsoft.com/office/drawing/2014/main" id="{6BAC37B1-A35F-42EC-9A8D-E4FE9B9C588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2275163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02908EE-25AA-82F4-585D-323588025E6C}"/>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6D1C19-F083-5918-D421-4B381ABF69D5}"/>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dirty="0">
                <a:solidFill>
                  <a:schemeClr val="tx1"/>
                </a:solidFill>
                <a:latin typeface="+mj-lt"/>
                <a:ea typeface="+mj-ea"/>
                <a:cs typeface="+mj-cs"/>
              </a:rPr>
              <a:t>Mean Imputed Genotype Correlation Conditional on IBD State</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graph of a number of patients with their health&#10;&#10;Description automatically generated with medium confidence">
            <a:extLst>
              <a:ext uri="{FF2B5EF4-FFF2-40B4-BE49-F238E27FC236}">
                <a16:creationId xmlns:a16="http://schemas.microsoft.com/office/drawing/2014/main" id="{0A6CD634-5828-7592-7C0C-78F0CFEE87DD}"/>
              </a:ext>
            </a:extLst>
          </p:cNvPr>
          <p:cNvPicPr>
            <a:picLocks noGrp="1" noChangeAspect="1"/>
          </p:cNvPicPr>
          <p:nvPr>
            <p:ph idx="1"/>
          </p:nvPr>
        </p:nvPicPr>
        <p:blipFill>
          <a:blip r:embed="rId2"/>
          <a:stretch>
            <a:fillRect/>
          </a:stretch>
        </p:blipFill>
        <p:spPr>
          <a:xfrm>
            <a:off x="4075999" y="185735"/>
            <a:ext cx="8116001" cy="6715994"/>
          </a:xfrm>
          <a:prstGeom prst="rect">
            <a:avLst/>
          </a:prstGeom>
        </p:spPr>
      </p:pic>
      <p:sp>
        <p:nvSpPr>
          <p:cNvPr id="3" name="Rectangle 2">
            <a:extLst>
              <a:ext uri="{FF2B5EF4-FFF2-40B4-BE49-F238E27FC236}">
                <a16:creationId xmlns:a16="http://schemas.microsoft.com/office/drawing/2014/main" id="{D4BFE59A-325E-49F6-1FD2-593F49AFDBCC}"/>
              </a:ext>
            </a:extLst>
          </p:cNvPr>
          <p:cNvSpPr/>
          <p:nvPr/>
        </p:nvSpPr>
        <p:spPr>
          <a:xfrm>
            <a:off x="4215088" y="185735"/>
            <a:ext cx="7179469" cy="1514477"/>
          </a:xfrm>
          <a:custGeom>
            <a:avLst/>
            <a:gdLst>
              <a:gd name="connsiteX0" fmla="*/ 0 w 7179469"/>
              <a:gd name="connsiteY0" fmla="*/ 0 h 1514477"/>
              <a:gd name="connsiteX1" fmla="*/ 382905 w 7179469"/>
              <a:gd name="connsiteY1" fmla="*/ 0 h 1514477"/>
              <a:gd name="connsiteX2" fmla="*/ 1124783 w 7179469"/>
              <a:gd name="connsiteY2" fmla="*/ 0 h 1514477"/>
              <a:gd name="connsiteX3" fmla="*/ 1723073 w 7179469"/>
              <a:gd name="connsiteY3" fmla="*/ 0 h 1514477"/>
              <a:gd name="connsiteX4" fmla="*/ 2464951 w 7179469"/>
              <a:gd name="connsiteY4" fmla="*/ 0 h 1514477"/>
              <a:gd name="connsiteX5" fmla="*/ 3063240 w 7179469"/>
              <a:gd name="connsiteY5" fmla="*/ 0 h 1514477"/>
              <a:gd name="connsiteX6" fmla="*/ 3446145 w 7179469"/>
              <a:gd name="connsiteY6" fmla="*/ 0 h 1514477"/>
              <a:gd name="connsiteX7" fmla="*/ 4116229 w 7179469"/>
              <a:gd name="connsiteY7" fmla="*/ 0 h 1514477"/>
              <a:gd name="connsiteX8" fmla="*/ 4858107 w 7179469"/>
              <a:gd name="connsiteY8" fmla="*/ 0 h 1514477"/>
              <a:gd name="connsiteX9" fmla="*/ 5528191 w 7179469"/>
              <a:gd name="connsiteY9" fmla="*/ 0 h 1514477"/>
              <a:gd name="connsiteX10" fmla="*/ 5911096 w 7179469"/>
              <a:gd name="connsiteY10" fmla="*/ 0 h 1514477"/>
              <a:gd name="connsiteX11" fmla="*/ 6581180 w 7179469"/>
              <a:gd name="connsiteY11" fmla="*/ 0 h 1514477"/>
              <a:gd name="connsiteX12" fmla="*/ 7179469 w 7179469"/>
              <a:gd name="connsiteY12" fmla="*/ 0 h 1514477"/>
              <a:gd name="connsiteX13" fmla="*/ 7179469 w 7179469"/>
              <a:gd name="connsiteY13" fmla="*/ 535115 h 1514477"/>
              <a:gd name="connsiteX14" fmla="*/ 7179469 w 7179469"/>
              <a:gd name="connsiteY14" fmla="*/ 1009651 h 1514477"/>
              <a:gd name="connsiteX15" fmla="*/ 7179469 w 7179469"/>
              <a:gd name="connsiteY15" fmla="*/ 1514477 h 1514477"/>
              <a:gd name="connsiteX16" fmla="*/ 6724769 w 7179469"/>
              <a:gd name="connsiteY16" fmla="*/ 1514477 h 1514477"/>
              <a:gd name="connsiteX17" fmla="*/ 6054686 w 7179469"/>
              <a:gd name="connsiteY17" fmla="*/ 1514477 h 1514477"/>
              <a:gd name="connsiteX18" fmla="*/ 5456396 w 7179469"/>
              <a:gd name="connsiteY18" fmla="*/ 1514477 h 1514477"/>
              <a:gd name="connsiteX19" fmla="*/ 4714518 w 7179469"/>
              <a:gd name="connsiteY19" fmla="*/ 1514477 h 1514477"/>
              <a:gd name="connsiteX20" fmla="*/ 4188024 w 7179469"/>
              <a:gd name="connsiteY20" fmla="*/ 1514477 h 1514477"/>
              <a:gd name="connsiteX21" fmla="*/ 3805119 w 7179469"/>
              <a:gd name="connsiteY21" fmla="*/ 1514477 h 1514477"/>
              <a:gd name="connsiteX22" fmla="*/ 3206829 w 7179469"/>
              <a:gd name="connsiteY22" fmla="*/ 1514477 h 1514477"/>
              <a:gd name="connsiteX23" fmla="*/ 2608540 w 7179469"/>
              <a:gd name="connsiteY23" fmla="*/ 1514477 h 1514477"/>
              <a:gd name="connsiteX24" fmla="*/ 1938457 w 7179469"/>
              <a:gd name="connsiteY24" fmla="*/ 1514477 h 1514477"/>
              <a:gd name="connsiteX25" fmla="*/ 1483757 w 7179469"/>
              <a:gd name="connsiteY25" fmla="*/ 1514477 h 1514477"/>
              <a:gd name="connsiteX26" fmla="*/ 1100852 w 7179469"/>
              <a:gd name="connsiteY26" fmla="*/ 1514477 h 1514477"/>
              <a:gd name="connsiteX27" fmla="*/ 646152 w 7179469"/>
              <a:gd name="connsiteY27" fmla="*/ 1514477 h 1514477"/>
              <a:gd name="connsiteX28" fmla="*/ 0 w 7179469"/>
              <a:gd name="connsiteY28" fmla="*/ 1514477 h 1514477"/>
              <a:gd name="connsiteX29" fmla="*/ 0 w 7179469"/>
              <a:gd name="connsiteY29" fmla="*/ 979362 h 1514477"/>
              <a:gd name="connsiteX30" fmla="*/ 0 w 7179469"/>
              <a:gd name="connsiteY30" fmla="*/ 504826 h 1514477"/>
              <a:gd name="connsiteX31" fmla="*/ 0 w 7179469"/>
              <a:gd name="connsiteY31" fmla="*/ 0 h 151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179469" h="1514477" extrusionOk="0">
                <a:moveTo>
                  <a:pt x="0" y="0"/>
                </a:moveTo>
                <a:cubicBezTo>
                  <a:pt x="150578" y="-25450"/>
                  <a:pt x="227834" y="4100"/>
                  <a:pt x="382905" y="0"/>
                </a:cubicBezTo>
                <a:cubicBezTo>
                  <a:pt x="537977" y="-4100"/>
                  <a:pt x="942925" y="49536"/>
                  <a:pt x="1124783" y="0"/>
                </a:cubicBezTo>
                <a:cubicBezTo>
                  <a:pt x="1306641" y="-49536"/>
                  <a:pt x="1449421" y="24386"/>
                  <a:pt x="1723073" y="0"/>
                </a:cubicBezTo>
                <a:cubicBezTo>
                  <a:pt x="1996725" y="-24386"/>
                  <a:pt x="2253060" y="84348"/>
                  <a:pt x="2464951" y="0"/>
                </a:cubicBezTo>
                <a:cubicBezTo>
                  <a:pt x="2676842" y="-84348"/>
                  <a:pt x="2771782" y="873"/>
                  <a:pt x="3063240" y="0"/>
                </a:cubicBezTo>
                <a:cubicBezTo>
                  <a:pt x="3354698" y="-873"/>
                  <a:pt x="3350661" y="8733"/>
                  <a:pt x="3446145" y="0"/>
                </a:cubicBezTo>
                <a:cubicBezTo>
                  <a:pt x="3541630" y="-8733"/>
                  <a:pt x="3967712" y="42113"/>
                  <a:pt x="4116229" y="0"/>
                </a:cubicBezTo>
                <a:cubicBezTo>
                  <a:pt x="4264746" y="-42113"/>
                  <a:pt x="4668814" y="38598"/>
                  <a:pt x="4858107" y="0"/>
                </a:cubicBezTo>
                <a:cubicBezTo>
                  <a:pt x="5047400" y="-38598"/>
                  <a:pt x="5241950" y="64508"/>
                  <a:pt x="5528191" y="0"/>
                </a:cubicBezTo>
                <a:cubicBezTo>
                  <a:pt x="5814432" y="-64508"/>
                  <a:pt x="5774636" y="10759"/>
                  <a:pt x="5911096" y="0"/>
                </a:cubicBezTo>
                <a:cubicBezTo>
                  <a:pt x="6047556" y="-10759"/>
                  <a:pt x="6294043" y="69843"/>
                  <a:pt x="6581180" y="0"/>
                </a:cubicBezTo>
                <a:cubicBezTo>
                  <a:pt x="6868317" y="-69843"/>
                  <a:pt x="7057311" y="56954"/>
                  <a:pt x="7179469" y="0"/>
                </a:cubicBezTo>
                <a:cubicBezTo>
                  <a:pt x="7202450" y="231695"/>
                  <a:pt x="7132219" y="381607"/>
                  <a:pt x="7179469" y="535115"/>
                </a:cubicBezTo>
                <a:cubicBezTo>
                  <a:pt x="7226719" y="688623"/>
                  <a:pt x="7153188" y="868313"/>
                  <a:pt x="7179469" y="1009651"/>
                </a:cubicBezTo>
                <a:cubicBezTo>
                  <a:pt x="7205750" y="1150989"/>
                  <a:pt x="7146247" y="1406843"/>
                  <a:pt x="7179469" y="1514477"/>
                </a:cubicBezTo>
                <a:cubicBezTo>
                  <a:pt x="7011300" y="1550632"/>
                  <a:pt x="6917066" y="1487285"/>
                  <a:pt x="6724769" y="1514477"/>
                </a:cubicBezTo>
                <a:cubicBezTo>
                  <a:pt x="6532472" y="1541669"/>
                  <a:pt x="6343829" y="1463046"/>
                  <a:pt x="6054686" y="1514477"/>
                </a:cubicBezTo>
                <a:cubicBezTo>
                  <a:pt x="5765543" y="1565908"/>
                  <a:pt x="5661958" y="1492304"/>
                  <a:pt x="5456396" y="1514477"/>
                </a:cubicBezTo>
                <a:cubicBezTo>
                  <a:pt x="5250834" y="1536650"/>
                  <a:pt x="4873403" y="1428049"/>
                  <a:pt x="4714518" y="1514477"/>
                </a:cubicBezTo>
                <a:cubicBezTo>
                  <a:pt x="4555633" y="1600905"/>
                  <a:pt x="4365046" y="1480591"/>
                  <a:pt x="4188024" y="1514477"/>
                </a:cubicBezTo>
                <a:cubicBezTo>
                  <a:pt x="4011002" y="1548363"/>
                  <a:pt x="3977820" y="1497919"/>
                  <a:pt x="3805119" y="1514477"/>
                </a:cubicBezTo>
                <a:cubicBezTo>
                  <a:pt x="3632419" y="1531035"/>
                  <a:pt x="3497185" y="1451169"/>
                  <a:pt x="3206829" y="1514477"/>
                </a:cubicBezTo>
                <a:cubicBezTo>
                  <a:pt x="2916473" y="1577785"/>
                  <a:pt x="2799926" y="1443407"/>
                  <a:pt x="2608540" y="1514477"/>
                </a:cubicBezTo>
                <a:cubicBezTo>
                  <a:pt x="2417154" y="1585547"/>
                  <a:pt x="2199415" y="1461452"/>
                  <a:pt x="1938457" y="1514477"/>
                </a:cubicBezTo>
                <a:cubicBezTo>
                  <a:pt x="1677499" y="1567502"/>
                  <a:pt x="1603899" y="1481923"/>
                  <a:pt x="1483757" y="1514477"/>
                </a:cubicBezTo>
                <a:cubicBezTo>
                  <a:pt x="1363615" y="1547031"/>
                  <a:pt x="1235610" y="1477097"/>
                  <a:pt x="1100852" y="1514477"/>
                </a:cubicBezTo>
                <a:cubicBezTo>
                  <a:pt x="966095" y="1551857"/>
                  <a:pt x="829161" y="1514141"/>
                  <a:pt x="646152" y="1514477"/>
                </a:cubicBezTo>
                <a:cubicBezTo>
                  <a:pt x="463143" y="1514813"/>
                  <a:pt x="290720" y="1512305"/>
                  <a:pt x="0" y="1514477"/>
                </a:cubicBezTo>
                <a:cubicBezTo>
                  <a:pt x="-45812" y="1381033"/>
                  <a:pt x="35839" y="1244918"/>
                  <a:pt x="0" y="979362"/>
                </a:cubicBezTo>
                <a:cubicBezTo>
                  <a:pt x="-35839" y="713806"/>
                  <a:pt x="7071" y="616479"/>
                  <a:pt x="0" y="504826"/>
                </a:cubicBezTo>
                <a:cubicBezTo>
                  <a:pt x="-7071" y="393173"/>
                  <a:pt x="54915" y="126406"/>
                  <a:pt x="0" y="0"/>
                </a:cubicBezTo>
                <a:close/>
              </a:path>
            </a:pathLst>
          </a:custGeom>
          <a:noFill/>
          <a:ln>
            <a:solidFill>
              <a:srgbClr val="00B050"/>
            </a:solidFill>
            <a:prstDash val="dash"/>
            <a:extLst>
              <a:ext uri="{C807C97D-BFC1-408E-A445-0C87EB9F89A2}">
                <ask:lineSketchStyleProps xmlns:ask="http://schemas.microsoft.com/office/drawing/2018/sketchyshapes" sd="2141742679">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457200" rtl="1" eaLnBrk="1" latinLnBrk="0" hangingPunct="1"/>
            <a:endParaRPr lang="en-US"/>
          </a:p>
        </p:txBody>
      </p:sp>
      <p:sp>
        <p:nvSpPr>
          <p:cNvPr id="4" name="TextBox 3">
            <a:extLst>
              <a:ext uri="{FF2B5EF4-FFF2-40B4-BE49-F238E27FC236}">
                <a16:creationId xmlns:a16="http://schemas.microsoft.com/office/drawing/2014/main" id="{4D10E796-453E-853A-837D-43A0080AB99F}"/>
              </a:ext>
            </a:extLst>
          </p:cNvPr>
          <p:cNvSpPr txBox="1"/>
          <p:nvPr/>
        </p:nvSpPr>
        <p:spPr>
          <a:xfrm>
            <a:off x="9771117" y="1271588"/>
            <a:ext cx="1321593" cy="461665"/>
          </a:xfrm>
          <a:prstGeom prst="rect">
            <a:avLst/>
          </a:prstGeom>
          <a:noFill/>
        </p:spPr>
        <p:txBody>
          <a:bodyPr wrap="square" rtlCol="0">
            <a:spAutoFit/>
          </a:bodyPr>
          <a:lstStyle/>
          <a:p>
            <a:r>
              <a:rPr lang="en-US" sz="2400" dirty="0">
                <a:ln>
                  <a:solidFill>
                    <a:srgbClr val="00B050"/>
                  </a:solidFill>
                </a:ln>
              </a:rPr>
              <a:t>IBD = 2</a:t>
            </a:r>
          </a:p>
        </p:txBody>
      </p:sp>
    </p:spTree>
    <p:extLst>
      <p:ext uri="{BB962C8B-B14F-4D97-AF65-F5344CB8AC3E}">
        <p14:creationId xmlns:p14="http://schemas.microsoft.com/office/powerpoint/2010/main" val="2779582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197DCFB-9D16-1952-9179-74AEBF314A49}"/>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67F33E-C0B2-7198-444C-5B46E5EB382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dirty="0">
                <a:solidFill>
                  <a:schemeClr val="tx1"/>
                </a:solidFill>
                <a:latin typeface="+mj-lt"/>
                <a:ea typeface="+mj-ea"/>
                <a:cs typeface="+mj-cs"/>
              </a:rPr>
              <a:t>Mean Imputed Genotype Correlation Conditional on IBD State</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graph of a number of patients with their health&#10;&#10;Description automatically generated with medium confidence">
            <a:extLst>
              <a:ext uri="{FF2B5EF4-FFF2-40B4-BE49-F238E27FC236}">
                <a16:creationId xmlns:a16="http://schemas.microsoft.com/office/drawing/2014/main" id="{03C6BAC5-55DA-A3DD-A7A9-42900B0B3524}"/>
              </a:ext>
            </a:extLst>
          </p:cNvPr>
          <p:cNvPicPr>
            <a:picLocks noGrp="1" noChangeAspect="1"/>
          </p:cNvPicPr>
          <p:nvPr>
            <p:ph idx="1"/>
          </p:nvPr>
        </p:nvPicPr>
        <p:blipFill>
          <a:blip r:embed="rId2"/>
          <a:stretch>
            <a:fillRect/>
          </a:stretch>
        </p:blipFill>
        <p:spPr>
          <a:xfrm>
            <a:off x="4075999" y="159598"/>
            <a:ext cx="8116001" cy="6715994"/>
          </a:xfrm>
          <a:prstGeom prst="rect">
            <a:avLst/>
          </a:prstGeom>
        </p:spPr>
      </p:pic>
      <p:sp>
        <p:nvSpPr>
          <p:cNvPr id="3" name="Rectangle 2">
            <a:extLst>
              <a:ext uri="{FF2B5EF4-FFF2-40B4-BE49-F238E27FC236}">
                <a16:creationId xmlns:a16="http://schemas.microsoft.com/office/drawing/2014/main" id="{99E8393F-BBB2-8ABA-8219-3E650724D6A6}"/>
              </a:ext>
            </a:extLst>
          </p:cNvPr>
          <p:cNvSpPr/>
          <p:nvPr/>
        </p:nvSpPr>
        <p:spPr>
          <a:xfrm>
            <a:off x="3898373" y="2796511"/>
            <a:ext cx="7179469" cy="1514477"/>
          </a:xfrm>
          <a:custGeom>
            <a:avLst/>
            <a:gdLst>
              <a:gd name="connsiteX0" fmla="*/ 0 w 7179469"/>
              <a:gd name="connsiteY0" fmla="*/ 0 h 1514477"/>
              <a:gd name="connsiteX1" fmla="*/ 382905 w 7179469"/>
              <a:gd name="connsiteY1" fmla="*/ 0 h 1514477"/>
              <a:gd name="connsiteX2" fmla="*/ 1124783 w 7179469"/>
              <a:gd name="connsiteY2" fmla="*/ 0 h 1514477"/>
              <a:gd name="connsiteX3" fmla="*/ 1723073 w 7179469"/>
              <a:gd name="connsiteY3" fmla="*/ 0 h 1514477"/>
              <a:gd name="connsiteX4" fmla="*/ 2464951 w 7179469"/>
              <a:gd name="connsiteY4" fmla="*/ 0 h 1514477"/>
              <a:gd name="connsiteX5" fmla="*/ 3063240 w 7179469"/>
              <a:gd name="connsiteY5" fmla="*/ 0 h 1514477"/>
              <a:gd name="connsiteX6" fmla="*/ 3446145 w 7179469"/>
              <a:gd name="connsiteY6" fmla="*/ 0 h 1514477"/>
              <a:gd name="connsiteX7" fmla="*/ 4116229 w 7179469"/>
              <a:gd name="connsiteY7" fmla="*/ 0 h 1514477"/>
              <a:gd name="connsiteX8" fmla="*/ 4858107 w 7179469"/>
              <a:gd name="connsiteY8" fmla="*/ 0 h 1514477"/>
              <a:gd name="connsiteX9" fmla="*/ 5528191 w 7179469"/>
              <a:gd name="connsiteY9" fmla="*/ 0 h 1514477"/>
              <a:gd name="connsiteX10" fmla="*/ 5911096 w 7179469"/>
              <a:gd name="connsiteY10" fmla="*/ 0 h 1514477"/>
              <a:gd name="connsiteX11" fmla="*/ 6581180 w 7179469"/>
              <a:gd name="connsiteY11" fmla="*/ 0 h 1514477"/>
              <a:gd name="connsiteX12" fmla="*/ 7179469 w 7179469"/>
              <a:gd name="connsiteY12" fmla="*/ 0 h 1514477"/>
              <a:gd name="connsiteX13" fmla="*/ 7179469 w 7179469"/>
              <a:gd name="connsiteY13" fmla="*/ 535115 h 1514477"/>
              <a:gd name="connsiteX14" fmla="*/ 7179469 w 7179469"/>
              <a:gd name="connsiteY14" fmla="*/ 1009651 h 1514477"/>
              <a:gd name="connsiteX15" fmla="*/ 7179469 w 7179469"/>
              <a:gd name="connsiteY15" fmla="*/ 1514477 h 1514477"/>
              <a:gd name="connsiteX16" fmla="*/ 6724769 w 7179469"/>
              <a:gd name="connsiteY16" fmla="*/ 1514477 h 1514477"/>
              <a:gd name="connsiteX17" fmla="*/ 6054686 w 7179469"/>
              <a:gd name="connsiteY17" fmla="*/ 1514477 h 1514477"/>
              <a:gd name="connsiteX18" fmla="*/ 5456396 w 7179469"/>
              <a:gd name="connsiteY18" fmla="*/ 1514477 h 1514477"/>
              <a:gd name="connsiteX19" fmla="*/ 4714518 w 7179469"/>
              <a:gd name="connsiteY19" fmla="*/ 1514477 h 1514477"/>
              <a:gd name="connsiteX20" fmla="*/ 4188024 w 7179469"/>
              <a:gd name="connsiteY20" fmla="*/ 1514477 h 1514477"/>
              <a:gd name="connsiteX21" fmla="*/ 3805119 w 7179469"/>
              <a:gd name="connsiteY21" fmla="*/ 1514477 h 1514477"/>
              <a:gd name="connsiteX22" fmla="*/ 3206829 w 7179469"/>
              <a:gd name="connsiteY22" fmla="*/ 1514477 h 1514477"/>
              <a:gd name="connsiteX23" fmla="*/ 2608540 w 7179469"/>
              <a:gd name="connsiteY23" fmla="*/ 1514477 h 1514477"/>
              <a:gd name="connsiteX24" fmla="*/ 1938457 w 7179469"/>
              <a:gd name="connsiteY24" fmla="*/ 1514477 h 1514477"/>
              <a:gd name="connsiteX25" fmla="*/ 1483757 w 7179469"/>
              <a:gd name="connsiteY25" fmla="*/ 1514477 h 1514477"/>
              <a:gd name="connsiteX26" fmla="*/ 1100852 w 7179469"/>
              <a:gd name="connsiteY26" fmla="*/ 1514477 h 1514477"/>
              <a:gd name="connsiteX27" fmla="*/ 646152 w 7179469"/>
              <a:gd name="connsiteY27" fmla="*/ 1514477 h 1514477"/>
              <a:gd name="connsiteX28" fmla="*/ 0 w 7179469"/>
              <a:gd name="connsiteY28" fmla="*/ 1514477 h 1514477"/>
              <a:gd name="connsiteX29" fmla="*/ 0 w 7179469"/>
              <a:gd name="connsiteY29" fmla="*/ 979362 h 1514477"/>
              <a:gd name="connsiteX30" fmla="*/ 0 w 7179469"/>
              <a:gd name="connsiteY30" fmla="*/ 504826 h 1514477"/>
              <a:gd name="connsiteX31" fmla="*/ 0 w 7179469"/>
              <a:gd name="connsiteY31" fmla="*/ 0 h 151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179469" h="1514477" extrusionOk="0">
                <a:moveTo>
                  <a:pt x="0" y="0"/>
                </a:moveTo>
                <a:cubicBezTo>
                  <a:pt x="150578" y="-25450"/>
                  <a:pt x="227834" y="4100"/>
                  <a:pt x="382905" y="0"/>
                </a:cubicBezTo>
                <a:cubicBezTo>
                  <a:pt x="537977" y="-4100"/>
                  <a:pt x="942925" y="49536"/>
                  <a:pt x="1124783" y="0"/>
                </a:cubicBezTo>
                <a:cubicBezTo>
                  <a:pt x="1306641" y="-49536"/>
                  <a:pt x="1449421" y="24386"/>
                  <a:pt x="1723073" y="0"/>
                </a:cubicBezTo>
                <a:cubicBezTo>
                  <a:pt x="1996725" y="-24386"/>
                  <a:pt x="2253060" y="84348"/>
                  <a:pt x="2464951" y="0"/>
                </a:cubicBezTo>
                <a:cubicBezTo>
                  <a:pt x="2676842" y="-84348"/>
                  <a:pt x="2771782" y="873"/>
                  <a:pt x="3063240" y="0"/>
                </a:cubicBezTo>
                <a:cubicBezTo>
                  <a:pt x="3354698" y="-873"/>
                  <a:pt x="3350661" y="8733"/>
                  <a:pt x="3446145" y="0"/>
                </a:cubicBezTo>
                <a:cubicBezTo>
                  <a:pt x="3541630" y="-8733"/>
                  <a:pt x="3967712" y="42113"/>
                  <a:pt x="4116229" y="0"/>
                </a:cubicBezTo>
                <a:cubicBezTo>
                  <a:pt x="4264746" y="-42113"/>
                  <a:pt x="4668814" y="38598"/>
                  <a:pt x="4858107" y="0"/>
                </a:cubicBezTo>
                <a:cubicBezTo>
                  <a:pt x="5047400" y="-38598"/>
                  <a:pt x="5241950" y="64508"/>
                  <a:pt x="5528191" y="0"/>
                </a:cubicBezTo>
                <a:cubicBezTo>
                  <a:pt x="5814432" y="-64508"/>
                  <a:pt x="5774636" y="10759"/>
                  <a:pt x="5911096" y="0"/>
                </a:cubicBezTo>
                <a:cubicBezTo>
                  <a:pt x="6047556" y="-10759"/>
                  <a:pt x="6294043" y="69843"/>
                  <a:pt x="6581180" y="0"/>
                </a:cubicBezTo>
                <a:cubicBezTo>
                  <a:pt x="6868317" y="-69843"/>
                  <a:pt x="7057311" y="56954"/>
                  <a:pt x="7179469" y="0"/>
                </a:cubicBezTo>
                <a:cubicBezTo>
                  <a:pt x="7202450" y="231695"/>
                  <a:pt x="7132219" y="381607"/>
                  <a:pt x="7179469" y="535115"/>
                </a:cubicBezTo>
                <a:cubicBezTo>
                  <a:pt x="7226719" y="688623"/>
                  <a:pt x="7153188" y="868313"/>
                  <a:pt x="7179469" y="1009651"/>
                </a:cubicBezTo>
                <a:cubicBezTo>
                  <a:pt x="7205750" y="1150989"/>
                  <a:pt x="7146247" y="1406843"/>
                  <a:pt x="7179469" y="1514477"/>
                </a:cubicBezTo>
                <a:cubicBezTo>
                  <a:pt x="7011300" y="1550632"/>
                  <a:pt x="6917066" y="1487285"/>
                  <a:pt x="6724769" y="1514477"/>
                </a:cubicBezTo>
                <a:cubicBezTo>
                  <a:pt x="6532472" y="1541669"/>
                  <a:pt x="6343829" y="1463046"/>
                  <a:pt x="6054686" y="1514477"/>
                </a:cubicBezTo>
                <a:cubicBezTo>
                  <a:pt x="5765543" y="1565908"/>
                  <a:pt x="5661958" y="1492304"/>
                  <a:pt x="5456396" y="1514477"/>
                </a:cubicBezTo>
                <a:cubicBezTo>
                  <a:pt x="5250834" y="1536650"/>
                  <a:pt x="4873403" y="1428049"/>
                  <a:pt x="4714518" y="1514477"/>
                </a:cubicBezTo>
                <a:cubicBezTo>
                  <a:pt x="4555633" y="1600905"/>
                  <a:pt x="4365046" y="1480591"/>
                  <a:pt x="4188024" y="1514477"/>
                </a:cubicBezTo>
                <a:cubicBezTo>
                  <a:pt x="4011002" y="1548363"/>
                  <a:pt x="3977820" y="1497919"/>
                  <a:pt x="3805119" y="1514477"/>
                </a:cubicBezTo>
                <a:cubicBezTo>
                  <a:pt x="3632419" y="1531035"/>
                  <a:pt x="3497185" y="1451169"/>
                  <a:pt x="3206829" y="1514477"/>
                </a:cubicBezTo>
                <a:cubicBezTo>
                  <a:pt x="2916473" y="1577785"/>
                  <a:pt x="2799926" y="1443407"/>
                  <a:pt x="2608540" y="1514477"/>
                </a:cubicBezTo>
                <a:cubicBezTo>
                  <a:pt x="2417154" y="1585547"/>
                  <a:pt x="2199415" y="1461452"/>
                  <a:pt x="1938457" y="1514477"/>
                </a:cubicBezTo>
                <a:cubicBezTo>
                  <a:pt x="1677499" y="1567502"/>
                  <a:pt x="1603899" y="1481923"/>
                  <a:pt x="1483757" y="1514477"/>
                </a:cubicBezTo>
                <a:cubicBezTo>
                  <a:pt x="1363615" y="1547031"/>
                  <a:pt x="1235610" y="1477097"/>
                  <a:pt x="1100852" y="1514477"/>
                </a:cubicBezTo>
                <a:cubicBezTo>
                  <a:pt x="966095" y="1551857"/>
                  <a:pt x="829161" y="1514141"/>
                  <a:pt x="646152" y="1514477"/>
                </a:cubicBezTo>
                <a:cubicBezTo>
                  <a:pt x="463143" y="1514813"/>
                  <a:pt x="290720" y="1512305"/>
                  <a:pt x="0" y="1514477"/>
                </a:cubicBezTo>
                <a:cubicBezTo>
                  <a:pt x="-45812" y="1381033"/>
                  <a:pt x="35839" y="1244918"/>
                  <a:pt x="0" y="979362"/>
                </a:cubicBezTo>
                <a:cubicBezTo>
                  <a:pt x="-35839" y="713806"/>
                  <a:pt x="7071" y="616479"/>
                  <a:pt x="0" y="504826"/>
                </a:cubicBezTo>
                <a:cubicBezTo>
                  <a:pt x="-7071" y="393173"/>
                  <a:pt x="54915" y="126406"/>
                  <a:pt x="0" y="0"/>
                </a:cubicBezTo>
                <a:close/>
              </a:path>
            </a:pathLst>
          </a:custGeom>
          <a:noFill/>
          <a:ln>
            <a:solidFill>
              <a:srgbClr val="00B050"/>
            </a:solidFill>
            <a:prstDash val="dash"/>
            <a:extLst>
              <a:ext uri="{C807C97D-BFC1-408E-A445-0C87EB9F89A2}">
                <ask:lineSketchStyleProps xmlns:ask="http://schemas.microsoft.com/office/drawing/2018/sketchyshapes" sd="2141742679">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457200" rtl="1" eaLnBrk="1" latinLnBrk="0" hangingPunct="1"/>
            <a:endParaRPr lang="en-US">
              <a:ln>
                <a:solidFill>
                  <a:srgbClr val="00B050"/>
                </a:solidFill>
              </a:ln>
            </a:endParaRPr>
          </a:p>
        </p:txBody>
      </p:sp>
      <p:sp>
        <p:nvSpPr>
          <p:cNvPr id="4" name="TextBox 3">
            <a:extLst>
              <a:ext uri="{FF2B5EF4-FFF2-40B4-BE49-F238E27FC236}">
                <a16:creationId xmlns:a16="http://schemas.microsoft.com/office/drawing/2014/main" id="{700397E5-9E40-5407-FCC8-2E80F197278C}"/>
              </a:ext>
            </a:extLst>
          </p:cNvPr>
          <p:cNvSpPr txBox="1"/>
          <p:nvPr/>
        </p:nvSpPr>
        <p:spPr>
          <a:xfrm>
            <a:off x="9756742" y="3843377"/>
            <a:ext cx="1321593" cy="461665"/>
          </a:xfrm>
          <a:prstGeom prst="rect">
            <a:avLst/>
          </a:prstGeom>
          <a:noFill/>
        </p:spPr>
        <p:txBody>
          <a:bodyPr wrap="square" rtlCol="0">
            <a:spAutoFit/>
          </a:bodyPr>
          <a:lstStyle/>
          <a:p>
            <a:r>
              <a:rPr lang="en-US" sz="2400" dirty="0">
                <a:ln>
                  <a:solidFill>
                    <a:srgbClr val="00B050"/>
                  </a:solidFill>
                </a:ln>
              </a:rPr>
              <a:t>IBD = 1</a:t>
            </a:r>
          </a:p>
        </p:txBody>
      </p:sp>
    </p:spTree>
    <p:extLst>
      <p:ext uri="{BB962C8B-B14F-4D97-AF65-F5344CB8AC3E}">
        <p14:creationId xmlns:p14="http://schemas.microsoft.com/office/powerpoint/2010/main" val="3868107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AC4F5A-A7ED-C2B5-D730-6B6B098FDC7B}"/>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65D2B3-2F4E-4673-A055-E0A558ED89E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dirty="0">
                <a:solidFill>
                  <a:schemeClr val="tx1"/>
                </a:solidFill>
                <a:latin typeface="+mj-lt"/>
                <a:ea typeface="+mj-ea"/>
                <a:cs typeface="+mj-cs"/>
              </a:rPr>
              <a:t>Mean Imputed Genotype Correlation Conditional on IBD State</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graph of a number of patients with their health&#10;&#10;Description automatically generated with medium confidence">
            <a:extLst>
              <a:ext uri="{FF2B5EF4-FFF2-40B4-BE49-F238E27FC236}">
                <a16:creationId xmlns:a16="http://schemas.microsoft.com/office/drawing/2014/main" id="{71936F49-17BF-14F0-E4D8-0077901987DE}"/>
              </a:ext>
            </a:extLst>
          </p:cNvPr>
          <p:cNvPicPr>
            <a:picLocks noGrp="1" noChangeAspect="1"/>
          </p:cNvPicPr>
          <p:nvPr>
            <p:ph idx="1"/>
          </p:nvPr>
        </p:nvPicPr>
        <p:blipFill>
          <a:blip r:embed="rId2"/>
          <a:stretch>
            <a:fillRect/>
          </a:stretch>
        </p:blipFill>
        <p:spPr>
          <a:xfrm>
            <a:off x="4075999" y="71003"/>
            <a:ext cx="8116001" cy="6715994"/>
          </a:xfrm>
          <a:prstGeom prst="rect">
            <a:avLst/>
          </a:prstGeom>
        </p:spPr>
      </p:pic>
      <p:sp>
        <p:nvSpPr>
          <p:cNvPr id="3" name="Rectangle 2">
            <a:extLst>
              <a:ext uri="{FF2B5EF4-FFF2-40B4-BE49-F238E27FC236}">
                <a16:creationId xmlns:a16="http://schemas.microsoft.com/office/drawing/2014/main" id="{CC4328C1-2595-9F91-6AC4-D9AD81F740F7}"/>
              </a:ext>
            </a:extLst>
          </p:cNvPr>
          <p:cNvSpPr/>
          <p:nvPr/>
        </p:nvSpPr>
        <p:spPr>
          <a:xfrm>
            <a:off x="3898373" y="5272520"/>
            <a:ext cx="7179469" cy="1514477"/>
          </a:xfrm>
          <a:custGeom>
            <a:avLst/>
            <a:gdLst>
              <a:gd name="connsiteX0" fmla="*/ 0 w 7179469"/>
              <a:gd name="connsiteY0" fmla="*/ 0 h 1514477"/>
              <a:gd name="connsiteX1" fmla="*/ 382905 w 7179469"/>
              <a:gd name="connsiteY1" fmla="*/ 0 h 1514477"/>
              <a:gd name="connsiteX2" fmla="*/ 1124783 w 7179469"/>
              <a:gd name="connsiteY2" fmla="*/ 0 h 1514477"/>
              <a:gd name="connsiteX3" fmla="*/ 1723073 w 7179469"/>
              <a:gd name="connsiteY3" fmla="*/ 0 h 1514477"/>
              <a:gd name="connsiteX4" fmla="*/ 2464951 w 7179469"/>
              <a:gd name="connsiteY4" fmla="*/ 0 h 1514477"/>
              <a:gd name="connsiteX5" fmla="*/ 3063240 w 7179469"/>
              <a:gd name="connsiteY5" fmla="*/ 0 h 1514477"/>
              <a:gd name="connsiteX6" fmla="*/ 3446145 w 7179469"/>
              <a:gd name="connsiteY6" fmla="*/ 0 h 1514477"/>
              <a:gd name="connsiteX7" fmla="*/ 4116229 w 7179469"/>
              <a:gd name="connsiteY7" fmla="*/ 0 h 1514477"/>
              <a:gd name="connsiteX8" fmla="*/ 4858107 w 7179469"/>
              <a:gd name="connsiteY8" fmla="*/ 0 h 1514477"/>
              <a:gd name="connsiteX9" fmla="*/ 5528191 w 7179469"/>
              <a:gd name="connsiteY9" fmla="*/ 0 h 1514477"/>
              <a:gd name="connsiteX10" fmla="*/ 5911096 w 7179469"/>
              <a:gd name="connsiteY10" fmla="*/ 0 h 1514477"/>
              <a:gd name="connsiteX11" fmla="*/ 6581180 w 7179469"/>
              <a:gd name="connsiteY11" fmla="*/ 0 h 1514477"/>
              <a:gd name="connsiteX12" fmla="*/ 7179469 w 7179469"/>
              <a:gd name="connsiteY12" fmla="*/ 0 h 1514477"/>
              <a:gd name="connsiteX13" fmla="*/ 7179469 w 7179469"/>
              <a:gd name="connsiteY13" fmla="*/ 535115 h 1514477"/>
              <a:gd name="connsiteX14" fmla="*/ 7179469 w 7179469"/>
              <a:gd name="connsiteY14" fmla="*/ 1009651 h 1514477"/>
              <a:gd name="connsiteX15" fmla="*/ 7179469 w 7179469"/>
              <a:gd name="connsiteY15" fmla="*/ 1514477 h 1514477"/>
              <a:gd name="connsiteX16" fmla="*/ 6724769 w 7179469"/>
              <a:gd name="connsiteY16" fmla="*/ 1514477 h 1514477"/>
              <a:gd name="connsiteX17" fmla="*/ 6054686 w 7179469"/>
              <a:gd name="connsiteY17" fmla="*/ 1514477 h 1514477"/>
              <a:gd name="connsiteX18" fmla="*/ 5456396 w 7179469"/>
              <a:gd name="connsiteY18" fmla="*/ 1514477 h 1514477"/>
              <a:gd name="connsiteX19" fmla="*/ 4714518 w 7179469"/>
              <a:gd name="connsiteY19" fmla="*/ 1514477 h 1514477"/>
              <a:gd name="connsiteX20" fmla="*/ 4188024 w 7179469"/>
              <a:gd name="connsiteY20" fmla="*/ 1514477 h 1514477"/>
              <a:gd name="connsiteX21" fmla="*/ 3805119 w 7179469"/>
              <a:gd name="connsiteY21" fmla="*/ 1514477 h 1514477"/>
              <a:gd name="connsiteX22" fmla="*/ 3206829 w 7179469"/>
              <a:gd name="connsiteY22" fmla="*/ 1514477 h 1514477"/>
              <a:gd name="connsiteX23" fmla="*/ 2608540 w 7179469"/>
              <a:gd name="connsiteY23" fmla="*/ 1514477 h 1514477"/>
              <a:gd name="connsiteX24" fmla="*/ 1938457 w 7179469"/>
              <a:gd name="connsiteY24" fmla="*/ 1514477 h 1514477"/>
              <a:gd name="connsiteX25" fmla="*/ 1483757 w 7179469"/>
              <a:gd name="connsiteY25" fmla="*/ 1514477 h 1514477"/>
              <a:gd name="connsiteX26" fmla="*/ 1100852 w 7179469"/>
              <a:gd name="connsiteY26" fmla="*/ 1514477 h 1514477"/>
              <a:gd name="connsiteX27" fmla="*/ 646152 w 7179469"/>
              <a:gd name="connsiteY27" fmla="*/ 1514477 h 1514477"/>
              <a:gd name="connsiteX28" fmla="*/ 0 w 7179469"/>
              <a:gd name="connsiteY28" fmla="*/ 1514477 h 1514477"/>
              <a:gd name="connsiteX29" fmla="*/ 0 w 7179469"/>
              <a:gd name="connsiteY29" fmla="*/ 979362 h 1514477"/>
              <a:gd name="connsiteX30" fmla="*/ 0 w 7179469"/>
              <a:gd name="connsiteY30" fmla="*/ 504826 h 1514477"/>
              <a:gd name="connsiteX31" fmla="*/ 0 w 7179469"/>
              <a:gd name="connsiteY31" fmla="*/ 0 h 151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179469" h="1514477" extrusionOk="0">
                <a:moveTo>
                  <a:pt x="0" y="0"/>
                </a:moveTo>
                <a:cubicBezTo>
                  <a:pt x="150578" y="-25450"/>
                  <a:pt x="227834" y="4100"/>
                  <a:pt x="382905" y="0"/>
                </a:cubicBezTo>
                <a:cubicBezTo>
                  <a:pt x="537977" y="-4100"/>
                  <a:pt x="942925" y="49536"/>
                  <a:pt x="1124783" y="0"/>
                </a:cubicBezTo>
                <a:cubicBezTo>
                  <a:pt x="1306641" y="-49536"/>
                  <a:pt x="1449421" y="24386"/>
                  <a:pt x="1723073" y="0"/>
                </a:cubicBezTo>
                <a:cubicBezTo>
                  <a:pt x="1996725" y="-24386"/>
                  <a:pt x="2253060" y="84348"/>
                  <a:pt x="2464951" y="0"/>
                </a:cubicBezTo>
                <a:cubicBezTo>
                  <a:pt x="2676842" y="-84348"/>
                  <a:pt x="2771782" y="873"/>
                  <a:pt x="3063240" y="0"/>
                </a:cubicBezTo>
                <a:cubicBezTo>
                  <a:pt x="3354698" y="-873"/>
                  <a:pt x="3350661" y="8733"/>
                  <a:pt x="3446145" y="0"/>
                </a:cubicBezTo>
                <a:cubicBezTo>
                  <a:pt x="3541630" y="-8733"/>
                  <a:pt x="3967712" y="42113"/>
                  <a:pt x="4116229" y="0"/>
                </a:cubicBezTo>
                <a:cubicBezTo>
                  <a:pt x="4264746" y="-42113"/>
                  <a:pt x="4668814" y="38598"/>
                  <a:pt x="4858107" y="0"/>
                </a:cubicBezTo>
                <a:cubicBezTo>
                  <a:pt x="5047400" y="-38598"/>
                  <a:pt x="5241950" y="64508"/>
                  <a:pt x="5528191" y="0"/>
                </a:cubicBezTo>
                <a:cubicBezTo>
                  <a:pt x="5814432" y="-64508"/>
                  <a:pt x="5774636" y="10759"/>
                  <a:pt x="5911096" y="0"/>
                </a:cubicBezTo>
                <a:cubicBezTo>
                  <a:pt x="6047556" y="-10759"/>
                  <a:pt x="6294043" y="69843"/>
                  <a:pt x="6581180" y="0"/>
                </a:cubicBezTo>
                <a:cubicBezTo>
                  <a:pt x="6868317" y="-69843"/>
                  <a:pt x="7057311" y="56954"/>
                  <a:pt x="7179469" y="0"/>
                </a:cubicBezTo>
                <a:cubicBezTo>
                  <a:pt x="7202450" y="231695"/>
                  <a:pt x="7132219" y="381607"/>
                  <a:pt x="7179469" y="535115"/>
                </a:cubicBezTo>
                <a:cubicBezTo>
                  <a:pt x="7226719" y="688623"/>
                  <a:pt x="7153188" y="868313"/>
                  <a:pt x="7179469" y="1009651"/>
                </a:cubicBezTo>
                <a:cubicBezTo>
                  <a:pt x="7205750" y="1150989"/>
                  <a:pt x="7146247" y="1406843"/>
                  <a:pt x="7179469" y="1514477"/>
                </a:cubicBezTo>
                <a:cubicBezTo>
                  <a:pt x="7011300" y="1550632"/>
                  <a:pt x="6917066" y="1487285"/>
                  <a:pt x="6724769" y="1514477"/>
                </a:cubicBezTo>
                <a:cubicBezTo>
                  <a:pt x="6532472" y="1541669"/>
                  <a:pt x="6343829" y="1463046"/>
                  <a:pt x="6054686" y="1514477"/>
                </a:cubicBezTo>
                <a:cubicBezTo>
                  <a:pt x="5765543" y="1565908"/>
                  <a:pt x="5661958" y="1492304"/>
                  <a:pt x="5456396" y="1514477"/>
                </a:cubicBezTo>
                <a:cubicBezTo>
                  <a:pt x="5250834" y="1536650"/>
                  <a:pt x="4873403" y="1428049"/>
                  <a:pt x="4714518" y="1514477"/>
                </a:cubicBezTo>
                <a:cubicBezTo>
                  <a:pt x="4555633" y="1600905"/>
                  <a:pt x="4365046" y="1480591"/>
                  <a:pt x="4188024" y="1514477"/>
                </a:cubicBezTo>
                <a:cubicBezTo>
                  <a:pt x="4011002" y="1548363"/>
                  <a:pt x="3977820" y="1497919"/>
                  <a:pt x="3805119" y="1514477"/>
                </a:cubicBezTo>
                <a:cubicBezTo>
                  <a:pt x="3632419" y="1531035"/>
                  <a:pt x="3497185" y="1451169"/>
                  <a:pt x="3206829" y="1514477"/>
                </a:cubicBezTo>
                <a:cubicBezTo>
                  <a:pt x="2916473" y="1577785"/>
                  <a:pt x="2799926" y="1443407"/>
                  <a:pt x="2608540" y="1514477"/>
                </a:cubicBezTo>
                <a:cubicBezTo>
                  <a:pt x="2417154" y="1585547"/>
                  <a:pt x="2199415" y="1461452"/>
                  <a:pt x="1938457" y="1514477"/>
                </a:cubicBezTo>
                <a:cubicBezTo>
                  <a:pt x="1677499" y="1567502"/>
                  <a:pt x="1603899" y="1481923"/>
                  <a:pt x="1483757" y="1514477"/>
                </a:cubicBezTo>
                <a:cubicBezTo>
                  <a:pt x="1363615" y="1547031"/>
                  <a:pt x="1235610" y="1477097"/>
                  <a:pt x="1100852" y="1514477"/>
                </a:cubicBezTo>
                <a:cubicBezTo>
                  <a:pt x="966095" y="1551857"/>
                  <a:pt x="829161" y="1514141"/>
                  <a:pt x="646152" y="1514477"/>
                </a:cubicBezTo>
                <a:cubicBezTo>
                  <a:pt x="463143" y="1514813"/>
                  <a:pt x="290720" y="1512305"/>
                  <a:pt x="0" y="1514477"/>
                </a:cubicBezTo>
                <a:cubicBezTo>
                  <a:pt x="-45812" y="1381033"/>
                  <a:pt x="35839" y="1244918"/>
                  <a:pt x="0" y="979362"/>
                </a:cubicBezTo>
                <a:cubicBezTo>
                  <a:pt x="-35839" y="713806"/>
                  <a:pt x="7071" y="616479"/>
                  <a:pt x="0" y="504826"/>
                </a:cubicBezTo>
                <a:cubicBezTo>
                  <a:pt x="-7071" y="393173"/>
                  <a:pt x="54915" y="126406"/>
                  <a:pt x="0" y="0"/>
                </a:cubicBezTo>
                <a:close/>
              </a:path>
            </a:pathLst>
          </a:custGeom>
          <a:noFill/>
          <a:ln>
            <a:solidFill>
              <a:srgbClr val="00B050"/>
            </a:solidFill>
            <a:prstDash val="dash"/>
            <a:extLst>
              <a:ext uri="{C807C97D-BFC1-408E-A445-0C87EB9F89A2}">
                <ask:lineSketchStyleProps xmlns:ask="http://schemas.microsoft.com/office/drawing/2018/sketchyshapes" sd="2141742679">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457200" rtl="1" eaLnBrk="1" latinLnBrk="0" hangingPunct="1"/>
            <a:endParaRPr lang="en-US"/>
          </a:p>
        </p:txBody>
      </p:sp>
      <p:sp>
        <p:nvSpPr>
          <p:cNvPr id="4" name="TextBox 3">
            <a:extLst>
              <a:ext uri="{FF2B5EF4-FFF2-40B4-BE49-F238E27FC236}">
                <a16:creationId xmlns:a16="http://schemas.microsoft.com/office/drawing/2014/main" id="{5C888DB3-B950-A051-5AD7-AC4C65996567}"/>
              </a:ext>
            </a:extLst>
          </p:cNvPr>
          <p:cNvSpPr txBox="1"/>
          <p:nvPr/>
        </p:nvSpPr>
        <p:spPr>
          <a:xfrm>
            <a:off x="9652532" y="5342808"/>
            <a:ext cx="1321593" cy="461665"/>
          </a:xfrm>
          <a:prstGeom prst="rect">
            <a:avLst/>
          </a:prstGeom>
          <a:noFill/>
        </p:spPr>
        <p:txBody>
          <a:bodyPr wrap="square" rtlCol="0">
            <a:spAutoFit/>
          </a:bodyPr>
          <a:lstStyle/>
          <a:p>
            <a:r>
              <a:rPr lang="en-US" sz="2400" dirty="0">
                <a:ln>
                  <a:solidFill>
                    <a:srgbClr val="00B050"/>
                  </a:solidFill>
                </a:ln>
              </a:rPr>
              <a:t>IBD = 0</a:t>
            </a:r>
          </a:p>
        </p:txBody>
      </p:sp>
    </p:spTree>
    <p:extLst>
      <p:ext uri="{BB962C8B-B14F-4D97-AF65-F5344CB8AC3E}">
        <p14:creationId xmlns:p14="http://schemas.microsoft.com/office/powerpoint/2010/main" val="4003835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4FD9F3-DBAC-B08C-AFB4-10F79C65EF42}"/>
            </a:ext>
          </a:extLst>
        </p:cNvPr>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7163F041-CC23-CF97-61D4-6D40C6165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Freeform: Shape 45">
            <a:extLst>
              <a:ext uri="{FF2B5EF4-FFF2-40B4-BE49-F238E27FC236}">
                <a16:creationId xmlns:a16="http://schemas.microsoft.com/office/drawing/2014/main" id="{CB9C9AE9-1223-1379-94D4-9110C2FAE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Freeform: Shape 47">
            <a:extLst>
              <a:ext uri="{FF2B5EF4-FFF2-40B4-BE49-F238E27FC236}">
                <a16:creationId xmlns:a16="http://schemas.microsoft.com/office/drawing/2014/main" id="{9E0556AE-9D83-034A-25DF-1B31DF13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44AEFE-4004-5748-616D-82D10DD3FDCE}"/>
              </a:ext>
            </a:extLst>
          </p:cNvPr>
          <p:cNvSpPr>
            <a:spLocks noGrp="1"/>
          </p:cNvSpPr>
          <p:nvPr>
            <p:ph type="title"/>
          </p:nvPr>
        </p:nvSpPr>
        <p:spPr>
          <a:xfrm>
            <a:off x="621792" y="1161288"/>
            <a:ext cx="3602736" cy="4526280"/>
          </a:xfrm>
        </p:spPr>
        <p:txBody>
          <a:bodyPr>
            <a:normAutofit/>
          </a:bodyPr>
          <a:lstStyle/>
          <a:p>
            <a:r>
              <a:rPr lang="en-US" sz="4000" dirty="0">
                <a:latin typeface="Times New Roman" panose="02020603050405020304" pitchFamily="18" charset="0"/>
                <a:cs typeface="Times New Roman" panose="02020603050405020304" pitchFamily="18" charset="0"/>
              </a:rPr>
              <a:t>UKB WGS Analysis</a:t>
            </a:r>
            <a:endParaRPr lang="en-US" sz="4000" dirty="0"/>
          </a:p>
        </p:txBody>
      </p:sp>
      <p:sp>
        <p:nvSpPr>
          <p:cNvPr id="50" name="Rectangle 49">
            <a:extLst>
              <a:ext uri="{FF2B5EF4-FFF2-40B4-BE49-F238E27FC236}">
                <a16:creationId xmlns:a16="http://schemas.microsoft.com/office/drawing/2014/main" id="{698693C4-F152-38E5-C1C6-E8CB67183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8039370-CDA2-5456-FE43-520A442E23B8}"/>
              </a:ext>
            </a:extLst>
          </p:cNvPr>
          <p:cNvSpPr>
            <a:spLocks noGrp="1"/>
          </p:cNvSpPr>
          <p:nvPr>
            <p:ph idx="1"/>
          </p:nvPr>
        </p:nvSpPr>
        <p:spPr>
          <a:xfrm>
            <a:off x="5434149" y="932688"/>
            <a:ext cx="5916603" cy="4992624"/>
          </a:xfrm>
        </p:spPr>
        <p:txBody>
          <a:bodyPr anchor="ctr">
            <a:normAutofit/>
          </a:bodyPr>
          <a:lstStyle/>
          <a:p>
            <a:pPr marL="0" indent="0">
              <a:buNone/>
            </a:pPr>
            <a:endParaRPr lang="en-US" sz="3200" dirty="0"/>
          </a:p>
          <a:p>
            <a:r>
              <a:rPr lang="en-US" dirty="0"/>
              <a:t>UKB WGS Data</a:t>
            </a:r>
          </a:p>
          <a:p>
            <a:pPr lvl="1"/>
            <a:r>
              <a:rPr lang="en-US" sz="2800" dirty="0"/>
              <a:t>68 High Quality Imputed SNPs, </a:t>
            </a:r>
            <a:br>
              <a:rPr lang="en-US" sz="2800" dirty="0"/>
            </a:br>
            <a:r>
              <a:rPr lang="en-US" sz="2800" dirty="0"/>
              <a:t>INFO Score in (0.92-0.99)</a:t>
            </a:r>
          </a:p>
          <a:p>
            <a:pPr lvl="1"/>
            <a:r>
              <a:rPr lang="en-US" sz="2800" dirty="0"/>
              <a:t>46 Low Quality Imputed SNPs, </a:t>
            </a:r>
            <a:br>
              <a:rPr lang="en-US" sz="2800" dirty="0"/>
            </a:br>
            <a:r>
              <a:rPr lang="en-US" sz="2800" dirty="0"/>
              <a:t>INFO Score in (0.30-0.32)</a:t>
            </a:r>
          </a:p>
          <a:p>
            <a:pPr lvl="1"/>
            <a:r>
              <a:rPr lang="en-US" sz="2800" dirty="0"/>
              <a:t>19,052 White British Sibling</a:t>
            </a:r>
          </a:p>
          <a:p>
            <a:pPr lvl="1"/>
            <a:r>
              <a:rPr lang="en-US" sz="2800" dirty="0"/>
              <a:t>SNPs with MAF &gt; 1%</a:t>
            </a:r>
          </a:p>
        </p:txBody>
      </p:sp>
    </p:spTree>
    <p:extLst>
      <p:ext uri="{BB962C8B-B14F-4D97-AF65-F5344CB8AC3E}">
        <p14:creationId xmlns:p14="http://schemas.microsoft.com/office/powerpoint/2010/main" val="2043939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DE8AE3E-3D13-BDA5-A121-A60E3283587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FAC8883-6C23-448C-E796-C9993162F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5BD29A4-F736-A7BE-1C2B-9F941C728CBB}"/>
                  </a:ext>
                </a:extLst>
              </p:cNvPr>
              <p:cNvSpPr>
                <a:spLocks noGrp="1"/>
              </p:cNvSpPr>
              <p:nvPr>
                <p:ph type="title"/>
              </p:nvPr>
            </p:nvSpPr>
            <p:spPr>
              <a:xfrm>
                <a:off x="841248" y="548640"/>
                <a:ext cx="3600860" cy="5431536"/>
              </a:xfrm>
            </p:spPr>
            <p:txBody>
              <a:bodyPr>
                <a:normAutofit/>
              </a:bodyPr>
              <a:lstStyle/>
              <a:p>
                <a:pPr/>
                <a:r>
                  <a:rPr lang="en-US" sz="4800" dirty="0"/>
                  <a:t>Regression of WGS onto Imputed Data</a:t>
                </a:r>
                <a:br>
                  <a:rPr lang="en-US" sz="4800" dirty="0">
                    <a:latin typeface="Cambria Math" panose="02040503050406030204" pitchFamily="18" charset="0"/>
                  </a:rPr>
                </a:br>
                <a14:m>
                  <m:oMathPara xmlns:m="http://schemas.openxmlformats.org/officeDocument/2006/math">
                    <m:oMathParaPr>
                      <m:jc m:val="left"/>
                    </m:oMathParaPr>
                    <m:oMath xmlns:m="http://schemas.openxmlformats.org/officeDocument/2006/math">
                      <m:r>
                        <a:rPr lang="en-US" sz="4800">
                          <a:latin typeface="Cambria Math" panose="02040503050406030204" pitchFamily="18" charset="0"/>
                        </a:rPr>
                        <m:t>(</m:t>
                      </m:r>
                      <m:r>
                        <a:rPr lang="en-US" sz="4800" i="1">
                          <a:latin typeface="Cambria Math" panose="02040503050406030204" pitchFamily="18" charset="0"/>
                        </a:rPr>
                        <m:t>𝑔</m:t>
                      </m:r>
                      <m:r>
                        <a:rPr lang="en-US" sz="4800" i="1">
                          <a:latin typeface="Cambria Math" panose="02040503050406030204" pitchFamily="18" charset="0"/>
                        </a:rPr>
                        <m:t> ~ </m:t>
                      </m:r>
                      <m:acc>
                        <m:accPr>
                          <m:chr m:val="̂"/>
                          <m:ctrlPr>
                            <a:rPr lang="en-US" sz="4800" i="1">
                              <a:latin typeface="Cambria Math" panose="02040503050406030204" pitchFamily="18" charset="0"/>
                            </a:rPr>
                          </m:ctrlPr>
                        </m:accPr>
                        <m:e>
                          <m:r>
                            <a:rPr lang="en-US" sz="4800" i="1">
                              <a:latin typeface="Cambria Math" panose="02040503050406030204" pitchFamily="18" charset="0"/>
                            </a:rPr>
                            <m:t>𝑔</m:t>
                          </m:r>
                        </m:e>
                      </m:acc>
                      <m:r>
                        <a:rPr lang="en-US" sz="4800" i="1">
                          <a:latin typeface="Cambria Math" panose="02040503050406030204" pitchFamily="18" charset="0"/>
                        </a:rPr>
                        <m:t>)</m:t>
                      </m:r>
                    </m:oMath>
                  </m:oMathPara>
                </a14:m>
                <a:endParaRPr lang="en-US" sz="4800" dirty="0"/>
              </a:p>
            </p:txBody>
          </p:sp>
        </mc:Choice>
        <mc:Fallback xmlns="">
          <p:sp>
            <p:nvSpPr>
              <p:cNvPr id="2" name="Title 1">
                <a:extLst>
                  <a:ext uri="{FF2B5EF4-FFF2-40B4-BE49-F238E27FC236}">
                    <a16:creationId xmlns:a16="http://schemas.microsoft.com/office/drawing/2014/main" id="{A5BD29A4-F736-A7BE-1C2B-9F941C728CBB}"/>
                  </a:ext>
                </a:extLst>
              </p:cNvPr>
              <p:cNvSpPr>
                <a:spLocks noGrp="1" noRot="1" noChangeAspect="1" noMove="1" noResize="1" noEditPoints="1" noAdjustHandles="1" noChangeArrowheads="1" noChangeShapeType="1" noTextEdit="1"/>
              </p:cNvSpPr>
              <p:nvPr>
                <p:ph type="title"/>
              </p:nvPr>
            </p:nvSpPr>
            <p:spPr>
              <a:xfrm>
                <a:off x="841248" y="548640"/>
                <a:ext cx="3600860" cy="5431536"/>
              </a:xfrm>
              <a:blipFill>
                <a:blip r:embed="rId3"/>
                <a:stretch>
                  <a:fillRect l="-7746" r="-8803"/>
                </a:stretch>
              </a:blipFill>
            </p:spPr>
            <p:txBody>
              <a:bodyPr/>
              <a:lstStyle/>
              <a:p>
                <a:r>
                  <a:rPr lang="en-US">
                    <a:noFill/>
                  </a:rPr>
                  <a:t> </a:t>
                </a:r>
              </a:p>
            </p:txBody>
          </p:sp>
        </mc:Fallback>
      </mc:AlternateContent>
      <p:sp>
        <p:nvSpPr>
          <p:cNvPr id="10" name="sketch line">
            <a:extLst>
              <a:ext uri="{FF2B5EF4-FFF2-40B4-BE49-F238E27FC236}">
                <a16:creationId xmlns:a16="http://schemas.microsoft.com/office/drawing/2014/main" id="{771B407E-FC01-FBCC-33D3-1DF19C9717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C4744A-EDB7-836F-C93C-40022F0DC6C8}"/>
              </a:ext>
            </a:extLst>
          </p:cNvPr>
          <p:cNvSpPr>
            <a:spLocks noGrp="1"/>
          </p:cNvSpPr>
          <p:nvPr>
            <p:ph idx="1"/>
          </p:nvPr>
        </p:nvSpPr>
        <p:spPr>
          <a:xfrm>
            <a:off x="5126418" y="871759"/>
            <a:ext cx="6224335" cy="5431536"/>
          </a:xfrm>
        </p:spPr>
        <p:txBody>
          <a:bodyPr anchor="ctr">
            <a:normAutofit/>
          </a:bodyPr>
          <a:lstStyle/>
          <a:p>
            <a:r>
              <a:rPr lang="en-US" sz="2600" dirty="0">
                <a:latin typeface="Georgia" panose="02040502050405020303" pitchFamily="18" charset="0"/>
                <a:ea typeface="Aptos" panose="020B0004020202020204" pitchFamily="34" charset="0"/>
                <a:cs typeface="Arial" panose="020B0604020202020204" pitchFamily="34" charset="0"/>
              </a:rPr>
              <a:t>If imputed data is good quality, then</a:t>
            </a:r>
          </a:p>
          <a:p>
            <a:r>
              <a:rPr lang="en-US" sz="2600" dirty="0">
                <a:latin typeface="Georgia" panose="02040502050405020303" pitchFamily="18" charset="0"/>
                <a:ea typeface="Aptos" panose="020B0004020202020204" pitchFamily="34" charset="0"/>
                <a:cs typeface="Arial" panose="020B0604020202020204" pitchFamily="34" charset="0"/>
              </a:rPr>
              <a:t>We would expect all the slopes across all SNPs to be 1.</a:t>
            </a:r>
          </a:p>
          <a:p>
            <a:endParaRPr lang="en-US" sz="2400" dirty="0">
              <a:latin typeface="CMSS10"/>
            </a:endParaRPr>
          </a:p>
        </p:txBody>
      </p:sp>
    </p:spTree>
    <p:extLst>
      <p:ext uri="{BB962C8B-B14F-4D97-AF65-F5344CB8AC3E}">
        <p14:creationId xmlns:p14="http://schemas.microsoft.com/office/powerpoint/2010/main" val="4018992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BA42B5-9B05-66DE-FFF7-DC7299AF15A6}"/>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9C1F08C-DD52-9AA8-F560-E17B4F605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BF6ED8-7F87-6462-90A1-73B2091139DD}"/>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dirty="0">
                <a:solidFill>
                  <a:schemeClr val="tx1"/>
                </a:solidFill>
                <a:latin typeface="+mj-lt"/>
                <a:ea typeface="+mj-ea"/>
                <a:cs typeface="+mj-cs"/>
              </a:rPr>
              <a:t>Regression of WGS onto Imputed Data</a:t>
            </a:r>
          </a:p>
        </p:txBody>
      </p:sp>
      <p:sp>
        <p:nvSpPr>
          <p:cNvPr id="19" name="sketch line">
            <a:extLst>
              <a:ext uri="{FF2B5EF4-FFF2-40B4-BE49-F238E27FC236}">
                <a16:creationId xmlns:a16="http://schemas.microsoft.com/office/drawing/2014/main" id="{1F7782BD-AADE-538B-3AFA-319BF4DBC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graph&#10;&#10;AI-generated content may be incorrect.">
            <a:extLst>
              <a:ext uri="{FF2B5EF4-FFF2-40B4-BE49-F238E27FC236}">
                <a16:creationId xmlns:a16="http://schemas.microsoft.com/office/drawing/2014/main" id="{5E1E5B07-1F3B-03B7-2919-53A3951AEB54}"/>
              </a:ext>
            </a:extLst>
          </p:cNvPr>
          <p:cNvPicPr>
            <a:picLocks noChangeAspect="1"/>
          </p:cNvPicPr>
          <p:nvPr/>
        </p:nvPicPr>
        <p:blipFill>
          <a:blip r:embed="rId3"/>
          <a:srcRect r="210" b="5351"/>
          <a:stretch/>
        </p:blipFill>
        <p:spPr>
          <a:xfrm>
            <a:off x="4541651" y="54490"/>
            <a:ext cx="7121538" cy="6754530"/>
          </a:xfrm>
          <a:prstGeom prst="rect">
            <a:avLst/>
          </a:prstGeom>
        </p:spPr>
      </p:pic>
      <p:sp>
        <p:nvSpPr>
          <p:cNvPr id="3" name="TextBox 2">
            <a:extLst>
              <a:ext uri="{FF2B5EF4-FFF2-40B4-BE49-F238E27FC236}">
                <a16:creationId xmlns:a16="http://schemas.microsoft.com/office/drawing/2014/main" id="{2EE6328A-2F3A-7B91-5FBC-9BD0AC3F71DC}"/>
              </a:ext>
            </a:extLst>
          </p:cNvPr>
          <p:cNvSpPr txBox="1"/>
          <p:nvPr/>
        </p:nvSpPr>
        <p:spPr>
          <a:xfrm>
            <a:off x="10072964" y="5972488"/>
            <a:ext cx="1261730" cy="369332"/>
          </a:xfrm>
          <a:prstGeom prst="rect">
            <a:avLst/>
          </a:prstGeom>
          <a:noFill/>
        </p:spPr>
        <p:txBody>
          <a:bodyPr wrap="square" rtlCol="0">
            <a:spAutoFit/>
          </a:bodyPr>
          <a:lstStyle/>
          <a:p>
            <a:r>
              <a:rPr lang="en-US" dirty="0"/>
              <a:t>1</a:t>
            </a:r>
          </a:p>
        </p:txBody>
      </p:sp>
      <p:sp>
        <p:nvSpPr>
          <p:cNvPr id="5" name="TextBox 4">
            <a:extLst>
              <a:ext uri="{FF2B5EF4-FFF2-40B4-BE49-F238E27FC236}">
                <a16:creationId xmlns:a16="http://schemas.microsoft.com/office/drawing/2014/main" id="{6C91AA67-7E0E-B297-AAAB-04BEC293AB54}"/>
              </a:ext>
            </a:extLst>
          </p:cNvPr>
          <p:cNvSpPr txBox="1"/>
          <p:nvPr/>
        </p:nvSpPr>
        <p:spPr>
          <a:xfrm>
            <a:off x="5527308" y="5291731"/>
            <a:ext cx="1694046" cy="335757"/>
          </a:xfrm>
          <a:prstGeom prst="rect">
            <a:avLst/>
          </a:prstGeom>
          <a:noFill/>
        </p:spPr>
        <p:txBody>
          <a:bodyPr wrap="square" rtlCol="0">
            <a:spAutoFit/>
          </a:bodyPr>
          <a:lstStyle/>
          <a:p>
            <a:r>
              <a:rPr lang="en-US" dirty="0">
                <a:solidFill>
                  <a:schemeClr val="bg1"/>
                </a:solidFill>
              </a:rPr>
              <a:t>LOW Quality</a:t>
            </a:r>
          </a:p>
        </p:txBody>
      </p:sp>
      <p:sp>
        <p:nvSpPr>
          <p:cNvPr id="7" name="TextBox 6">
            <a:extLst>
              <a:ext uri="{FF2B5EF4-FFF2-40B4-BE49-F238E27FC236}">
                <a16:creationId xmlns:a16="http://schemas.microsoft.com/office/drawing/2014/main" id="{81896607-92F5-A710-564E-2BE29BBBC0D0}"/>
              </a:ext>
            </a:extLst>
          </p:cNvPr>
          <p:cNvSpPr txBox="1"/>
          <p:nvPr/>
        </p:nvSpPr>
        <p:spPr>
          <a:xfrm>
            <a:off x="9386526" y="5274943"/>
            <a:ext cx="1694046" cy="369332"/>
          </a:xfrm>
          <a:prstGeom prst="rect">
            <a:avLst/>
          </a:prstGeom>
          <a:noFill/>
        </p:spPr>
        <p:txBody>
          <a:bodyPr wrap="square" rtlCol="0">
            <a:spAutoFit/>
          </a:bodyPr>
          <a:lstStyle/>
          <a:p>
            <a:r>
              <a:rPr lang="en-US" dirty="0">
                <a:solidFill>
                  <a:schemeClr val="accent1"/>
                </a:solidFill>
              </a:rPr>
              <a:t>HIGH Quality</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561A710-410F-C45B-DA6B-43502CA0D98A}"/>
                  </a:ext>
                </a:extLst>
              </p:cNvPr>
              <p:cNvSpPr txBox="1"/>
              <p:nvPr/>
            </p:nvSpPr>
            <p:spPr>
              <a:xfrm>
                <a:off x="638882" y="4624113"/>
                <a:ext cx="1993900" cy="64633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3600">
                          <a:latin typeface="Cambria Math" panose="02040503050406030204" pitchFamily="18" charset="0"/>
                        </a:rPr>
                        <m:t>(</m:t>
                      </m:r>
                      <m:r>
                        <a:rPr lang="en-US" sz="3600" i="1">
                          <a:latin typeface="Cambria Math" panose="02040503050406030204" pitchFamily="18" charset="0"/>
                        </a:rPr>
                        <m:t>𝑔</m:t>
                      </m:r>
                      <m:r>
                        <a:rPr lang="en-US" sz="3600" i="1">
                          <a:latin typeface="Cambria Math" panose="02040503050406030204" pitchFamily="18" charset="0"/>
                        </a:rPr>
                        <m:t> ~ </m:t>
                      </m:r>
                      <m:acc>
                        <m:accPr>
                          <m:chr m:val="̂"/>
                          <m:ctrlPr>
                            <a:rPr lang="en-US" sz="3600" i="1">
                              <a:latin typeface="Cambria Math" panose="02040503050406030204" pitchFamily="18" charset="0"/>
                            </a:rPr>
                          </m:ctrlPr>
                        </m:accPr>
                        <m:e>
                          <m:r>
                            <a:rPr lang="en-US" sz="3600" i="1">
                              <a:latin typeface="Cambria Math" panose="02040503050406030204" pitchFamily="18" charset="0"/>
                            </a:rPr>
                            <m:t>𝑔</m:t>
                          </m:r>
                        </m:e>
                      </m:acc>
                      <m:r>
                        <a:rPr lang="en-US" sz="3600" i="1">
                          <a:latin typeface="Cambria Math" panose="02040503050406030204" pitchFamily="18" charset="0"/>
                        </a:rPr>
                        <m:t>)</m:t>
                      </m:r>
                    </m:oMath>
                  </m:oMathPara>
                </a14:m>
                <a:endParaRPr lang="en-US" sz="2000" dirty="0"/>
              </a:p>
            </p:txBody>
          </p:sp>
        </mc:Choice>
        <mc:Fallback xmlns="">
          <p:sp>
            <p:nvSpPr>
              <p:cNvPr id="4" name="TextBox 3">
                <a:extLst>
                  <a:ext uri="{FF2B5EF4-FFF2-40B4-BE49-F238E27FC236}">
                    <a16:creationId xmlns:a16="http://schemas.microsoft.com/office/drawing/2014/main" id="{F561A710-410F-C45B-DA6B-43502CA0D98A}"/>
                  </a:ext>
                </a:extLst>
              </p:cNvPr>
              <p:cNvSpPr txBox="1">
                <a:spLocks noRot="1" noChangeAspect="1" noMove="1" noResize="1" noEditPoints="1" noAdjustHandles="1" noChangeArrowheads="1" noChangeShapeType="1" noTextEdit="1"/>
              </p:cNvSpPr>
              <p:nvPr/>
            </p:nvSpPr>
            <p:spPr>
              <a:xfrm>
                <a:off x="638882" y="4624113"/>
                <a:ext cx="1993900" cy="646331"/>
              </a:xfrm>
              <a:prstGeom prst="rect">
                <a:avLst/>
              </a:prstGeom>
              <a:blipFill>
                <a:blip r:embed="rId4"/>
                <a:stretch>
                  <a:fillRect l="-6329" t="-11538" b="-21154"/>
                </a:stretch>
              </a:blipFill>
            </p:spPr>
            <p:txBody>
              <a:bodyPr/>
              <a:lstStyle/>
              <a:p>
                <a:r>
                  <a:rPr lang="en-US">
                    <a:noFill/>
                  </a:rPr>
                  <a:t> </a:t>
                </a:r>
              </a:p>
            </p:txBody>
          </p:sp>
        </mc:Fallback>
      </mc:AlternateContent>
    </p:spTree>
    <p:extLst>
      <p:ext uri="{BB962C8B-B14F-4D97-AF65-F5344CB8AC3E}">
        <p14:creationId xmlns:p14="http://schemas.microsoft.com/office/powerpoint/2010/main" val="1369246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F31901-6CFE-A26D-B9AB-58A3AAB9482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322A59-44D8-5EDC-1D1B-B465D0939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188AB83-9633-1E8C-2A1F-9CA7D995EBAE}"/>
                  </a:ext>
                </a:extLst>
              </p:cNvPr>
              <p:cNvSpPr>
                <a:spLocks noGrp="1"/>
              </p:cNvSpPr>
              <p:nvPr>
                <p:ph type="title"/>
              </p:nvPr>
            </p:nvSpPr>
            <p:spPr>
              <a:xfrm>
                <a:off x="841248" y="548640"/>
                <a:ext cx="3600860" cy="5431536"/>
              </a:xfrm>
            </p:spPr>
            <p:txBody>
              <a:bodyPr>
                <a:normAutofit/>
              </a:bodyPr>
              <a:lstStyle/>
              <a:p>
                <a:pPr/>
                <a:r>
                  <a:rPr lang="en-US" sz="4800" dirty="0"/>
                  <a:t>Regression of WGS onto Imputed Data</a:t>
                </a:r>
                <a:br>
                  <a:rPr lang="en-US" sz="4800" dirty="0">
                    <a:latin typeface="Cambria Math" panose="02040503050406030204" pitchFamily="18" charset="0"/>
                  </a:rPr>
                </a:br>
                <a14:m>
                  <m:oMathPara xmlns:m="http://schemas.openxmlformats.org/officeDocument/2006/math">
                    <m:oMathParaPr>
                      <m:jc m:val="left"/>
                    </m:oMathParaPr>
                    <m:oMath xmlns:m="http://schemas.openxmlformats.org/officeDocument/2006/math">
                      <m:r>
                        <a:rPr lang="en-US" sz="4800">
                          <a:latin typeface="Cambria Math" panose="02040503050406030204" pitchFamily="18" charset="0"/>
                        </a:rPr>
                        <m:t>(</m:t>
                      </m:r>
                      <m:r>
                        <a:rPr lang="en-US" sz="4800" i="1">
                          <a:latin typeface="Cambria Math" panose="02040503050406030204" pitchFamily="18" charset="0"/>
                        </a:rPr>
                        <m:t>𝑔</m:t>
                      </m:r>
                      <m:r>
                        <a:rPr lang="en-US" sz="4800" i="1">
                          <a:latin typeface="Cambria Math" panose="02040503050406030204" pitchFamily="18" charset="0"/>
                        </a:rPr>
                        <m:t> ~ </m:t>
                      </m:r>
                      <m:acc>
                        <m:accPr>
                          <m:chr m:val="̂"/>
                          <m:ctrlPr>
                            <a:rPr lang="en-US" sz="4800" i="1">
                              <a:latin typeface="Cambria Math" panose="02040503050406030204" pitchFamily="18" charset="0"/>
                            </a:rPr>
                          </m:ctrlPr>
                        </m:accPr>
                        <m:e>
                          <m:r>
                            <a:rPr lang="en-US" sz="4800" i="1">
                              <a:latin typeface="Cambria Math" panose="02040503050406030204" pitchFamily="18" charset="0"/>
                            </a:rPr>
                            <m:t>𝑔</m:t>
                          </m:r>
                        </m:e>
                      </m:acc>
                      <m:r>
                        <a:rPr lang="en-US" sz="4800" i="1">
                          <a:latin typeface="Cambria Math" panose="02040503050406030204" pitchFamily="18" charset="0"/>
                        </a:rPr>
                        <m:t>)</m:t>
                      </m:r>
                    </m:oMath>
                  </m:oMathPara>
                </a14:m>
                <a:endParaRPr lang="en-US" sz="4800" dirty="0"/>
              </a:p>
            </p:txBody>
          </p:sp>
        </mc:Choice>
        <mc:Fallback xmlns="">
          <p:sp>
            <p:nvSpPr>
              <p:cNvPr id="2" name="Title 1">
                <a:extLst>
                  <a:ext uri="{FF2B5EF4-FFF2-40B4-BE49-F238E27FC236}">
                    <a16:creationId xmlns:a16="http://schemas.microsoft.com/office/drawing/2014/main" id="{E188AB83-9633-1E8C-2A1F-9CA7D995EBAE}"/>
                  </a:ext>
                </a:extLst>
              </p:cNvPr>
              <p:cNvSpPr>
                <a:spLocks noGrp="1" noRot="1" noChangeAspect="1" noMove="1" noResize="1" noEditPoints="1" noAdjustHandles="1" noChangeArrowheads="1" noChangeShapeType="1" noTextEdit="1"/>
              </p:cNvSpPr>
              <p:nvPr>
                <p:ph type="title"/>
              </p:nvPr>
            </p:nvSpPr>
            <p:spPr>
              <a:xfrm>
                <a:off x="841248" y="548640"/>
                <a:ext cx="3600860" cy="5431536"/>
              </a:xfrm>
              <a:blipFill>
                <a:blip r:embed="rId3"/>
                <a:stretch>
                  <a:fillRect l="-7746" r="-8803"/>
                </a:stretch>
              </a:blipFill>
            </p:spPr>
            <p:txBody>
              <a:bodyPr/>
              <a:lstStyle/>
              <a:p>
                <a:r>
                  <a:rPr lang="en-US">
                    <a:noFill/>
                  </a:rPr>
                  <a:t> </a:t>
                </a:r>
              </a:p>
            </p:txBody>
          </p:sp>
        </mc:Fallback>
      </mc:AlternateContent>
      <p:sp>
        <p:nvSpPr>
          <p:cNvPr id="10" name="sketch line">
            <a:extLst>
              <a:ext uri="{FF2B5EF4-FFF2-40B4-BE49-F238E27FC236}">
                <a16:creationId xmlns:a16="http://schemas.microsoft.com/office/drawing/2014/main" id="{9F18B8D5-0406-2966-6F22-FAAF1F4762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0108EA-A60B-2C3E-AEA0-DAF063976D2E}"/>
                  </a:ext>
                </a:extLst>
              </p:cNvPr>
              <p:cNvSpPr>
                <a:spLocks noGrp="1"/>
              </p:cNvSpPr>
              <p:nvPr>
                <p:ph idx="1"/>
              </p:nvPr>
            </p:nvSpPr>
            <p:spPr>
              <a:xfrm>
                <a:off x="5126418" y="871759"/>
                <a:ext cx="6224335" cy="5431536"/>
              </a:xfrm>
            </p:spPr>
            <p:txBody>
              <a:bodyPr anchor="ctr">
                <a:normAutofit/>
              </a:bodyPr>
              <a:lstStyle/>
              <a:p>
                <a:r>
                  <a:rPr lang="en-US" sz="2600" dirty="0">
                    <a:latin typeface="Georgia" panose="02040502050405020303" pitchFamily="18" charset="0"/>
                    <a:ea typeface="Aptos" panose="020B0004020202020204" pitchFamily="34" charset="0"/>
                    <a:cs typeface="Arial" panose="020B0604020202020204" pitchFamily="34" charset="0"/>
                  </a:rPr>
                  <a:t>Info Score is the </a:t>
                </a:r>
                <a14:m>
                  <m:oMath xmlns:m="http://schemas.openxmlformats.org/officeDocument/2006/math">
                    <m:sSup>
                      <m:sSupPr>
                        <m:ctrlPr>
                          <a:rPr lang="en-US" sz="2600" b="0" i="1" smtClean="0">
                            <a:latin typeface="Cambria Math" panose="02040503050406030204" pitchFamily="18" charset="0"/>
                            <a:cs typeface="Arial" panose="020B0604020202020204" pitchFamily="34" charset="0"/>
                          </a:rPr>
                        </m:ctrlPr>
                      </m:sSupPr>
                      <m:e>
                        <m:r>
                          <a:rPr lang="en-US" sz="2600" b="0" i="1" smtClean="0">
                            <a:latin typeface="Cambria Math" panose="02040503050406030204" pitchFamily="18" charset="0"/>
                            <a:cs typeface="Arial" panose="020B0604020202020204" pitchFamily="34" charset="0"/>
                          </a:rPr>
                          <m:t>𝑅</m:t>
                        </m:r>
                      </m:e>
                      <m:sup>
                        <m:r>
                          <a:rPr lang="en-US" sz="2600" b="0" i="1" smtClean="0">
                            <a:latin typeface="Cambria Math" panose="02040503050406030204" pitchFamily="18" charset="0"/>
                            <a:cs typeface="Arial" panose="020B0604020202020204" pitchFamily="34" charset="0"/>
                          </a:rPr>
                          <m:t>2</m:t>
                        </m:r>
                      </m:sup>
                    </m:sSup>
                  </m:oMath>
                </a14:m>
                <a:r>
                  <a:rPr lang="en-US" sz="2600" dirty="0">
                    <a:latin typeface="Georgia" panose="02040502050405020303" pitchFamily="18" charset="0"/>
                    <a:ea typeface="Aptos" panose="020B0004020202020204" pitchFamily="34" charset="0"/>
                    <a:cs typeface="Arial" panose="020B0604020202020204" pitchFamily="34" charset="0"/>
                  </a:rPr>
                  <a:t> from this simple regression.</a:t>
                </a:r>
              </a:p>
              <a:p>
                <a:r>
                  <a:rPr lang="en-US" sz="2600" dirty="0">
                    <a:latin typeface="Georgia" panose="02040502050405020303" pitchFamily="18" charset="0"/>
                    <a:ea typeface="Aptos" panose="020B0004020202020204" pitchFamily="34" charset="0"/>
                    <a:cs typeface="Arial" panose="020B0604020202020204" pitchFamily="34" charset="0"/>
                  </a:rPr>
                  <a:t>So, if we plot </a:t>
                </a:r>
                <a14:m>
                  <m:oMath xmlns:m="http://schemas.openxmlformats.org/officeDocument/2006/math">
                    <m:sSup>
                      <m:sSupPr>
                        <m:ctrlPr>
                          <a:rPr lang="en-US" sz="2600" i="1">
                            <a:latin typeface="Cambria Math" panose="02040503050406030204" pitchFamily="18" charset="0"/>
                            <a:cs typeface="Arial" panose="020B0604020202020204" pitchFamily="34" charset="0"/>
                          </a:rPr>
                        </m:ctrlPr>
                      </m:sSupPr>
                      <m:e>
                        <m:r>
                          <a:rPr lang="en-US" sz="2600" i="1">
                            <a:latin typeface="Cambria Math" panose="02040503050406030204" pitchFamily="18" charset="0"/>
                            <a:cs typeface="Arial" panose="020B0604020202020204" pitchFamily="34" charset="0"/>
                          </a:rPr>
                          <m:t>𝑅</m:t>
                        </m:r>
                      </m:e>
                      <m:sup>
                        <m:r>
                          <a:rPr lang="en-US" sz="2600" i="1">
                            <a:latin typeface="Cambria Math" panose="02040503050406030204" pitchFamily="18" charset="0"/>
                            <a:cs typeface="Arial" panose="020B0604020202020204" pitchFamily="34" charset="0"/>
                          </a:rPr>
                          <m:t>2</m:t>
                        </m:r>
                      </m:sup>
                    </m:sSup>
                  </m:oMath>
                </a14:m>
                <a:r>
                  <a:rPr lang="en-US" sz="2600" dirty="0">
                    <a:latin typeface="Georgia" panose="02040502050405020303" pitchFamily="18" charset="0"/>
                    <a:ea typeface="Aptos" panose="020B0004020202020204" pitchFamily="34" charset="0"/>
                    <a:cs typeface="Arial" panose="020B0604020202020204" pitchFamily="34" charset="0"/>
                  </a:rPr>
                  <a:t> vs Info Score all the dots should lie on the 45-degree line.</a:t>
                </a:r>
              </a:p>
              <a:p>
                <a:endParaRPr lang="en-US" sz="2400" dirty="0">
                  <a:latin typeface="CMSS10"/>
                </a:endParaRPr>
              </a:p>
            </p:txBody>
          </p:sp>
        </mc:Choice>
        <mc:Fallback xmlns="">
          <p:sp>
            <p:nvSpPr>
              <p:cNvPr id="3" name="Content Placeholder 2">
                <a:extLst>
                  <a:ext uri="{FF2B5EF4-FFF2-40B4-BE49-F238E27FC236}">
                    <a16:creationId xmlns:a16="http://schemas.microsoft.com/office/drawing/2014/main" id="{180108EA-A60B-2C3E-AEA0-DAF063976D2E}"/>
                  </a:ext>
                </a:extLst>
              </p:cNvPr>
              <p:cNvSpPr>
                <a:spLocks noGrp="1" noRot="1" noChangeAspect="1" noMove="1" noResize="1" noEditPoints="1" noAdjustHandles="1" noChangeArrowheads="1" noChangeShapeType="1" noTextEdit="1"/>
              </p:cNvSpPr>
              <p:nvPr>
                <p:ph idx="1"/>
              </p:nvPr>
            </p:nvSpPr>
            <p:spPr>
              <a:xfrm>
                <a:off x="5126418" y="871759"/>
                <a:ext cx="6224335" cy="5431536"/>
              </a:xfrm>
              <a:blipFill>
                <a:blip r:embed="rId4"/>
                <a:stretch>
                  <a:fillRect l="-1426"/>
                </a:stretch>
              </a:blipFill>
            </p:spPr>
            <p:txBody>
              <a:bodyPr/>
              <a:lstStyle/>
              <a:p>
                <a:r>
                  <a:rPr lang="en-US">
                    <a:noFill/>
                  </a:rPr>
                  <a:t> </a:t>
                </a:r>
              </a:p>
            </p:txBody>
          </p:sp>
        </mc:Fallback>
      </mc:AlternateContent>
    </p:spTree>
    <p:extLst>
      <p:ext uri="{BB962C8B-B14F-4D97-AF65-F5344CB8AC3E}">
        <p14:creationId xmlns:p14="http://schemas.microsoft.com/office/powerpoint/2010/main" val="1611612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57325D4-FC2D-D474-A9CB-F55CF904BB73}"/>
                  </a:ext>
                </a:extLst>
              </p:cNvPr>
              <p:cNvSpPr>
                <a:spLocks noGrp="1"/>
              </p:cNvSpPr>
              <p:nvPr>
                <p:ph type="title"/>
              </p:nvPr>
            </p:nvSpPr>
            <p:spPr>
              <a:xfrm>
                <a:off x="630936" y="639520"/>
                <a:ext cx="3429000" cy="1719072"/>
              </a:xfrm>
            </p:spPr>
            <p:txBody>
              <a:bodyPr anchor="b">
                <a:normAutofit/>
              </a:bodyPr>
              <a:lstStyle/>
              <a:p>
                <a:pPr/>
                <a:r>
                  <a:rPr lang="en-US" sz="2600" b="1" i="1" kern="100" dirty="0">
                    <a:effectLst/>
                    <a:latin typeface="Aptos" panose="020B0004020202020204" pitchFamily="34" charset="0"/>
                    <a:ea typeface="Aptos" panose="020B0004020202020204" pitchFamily="34" charset="0"/>
                    <a:cs typeface="Arial" panose="020B0604020202020204" pitchFamily="34" charset="0"/>
                  </a:rPr>
                  <a:t>INFO Score vs </a:t>
                </a:r>
                <a:r>
                  <a:rPr lang="en-US" sz="2600" b="1" i="1" kern="100" dirty="0">
                    <a:effectLst/>
                    <a:latin typeface="Times New Roman" panose="02020603050405020304" pitchFamily="18" charset="0"/>
                    <a:ea typeface="Aptos" panose="020B0004020202020204" pitchFamily="34" charset="0"/>
                    <a:cs typeface="Arial" panose="020B0604020202020204" pitchFamily="34" charset="0"/>
                  </a:rPr>
                  <a:t>R</a:t>
                </a:r>
                <a:r>
                  <a:rPr lang="en-US" sz="2600" b="1" i="1" kern="100" baseline="30000" dirty="0">
                    <a:effectLst/>
                    <a:latin typeface="Times New Roman" panose="02020603050405020304" pitchFamily="18" charset="0"/>
                    <a:ea typeface="Aptos" panose="020B0004020202020204" pitchFamily="34" charset="0"/>
                    <a:cs typeface="Arial" panose="020B0604020202020204" pitchFamily="34" charset="0"/>
                  </a:rPr>
                  <a:t>2</a:t>
                </a:r>
                <a:r>
                  <a:rPr lang="en-US" sz="2600" b="1" i="1" kern="100" dirty="0">
                    <a:effectLst/>
                    <a:latin typeface="Aptos" panose="020B0004020202020204" pitchFamily="34" charset="0"/>
                    <a:ea typeface="Aptos" panose="020B0004020202020204" pitchFamily="34" charset="0"/>
                    <a:cs typeface="Arial" panose="020B0604020202020204" pitchFamily="34" charset="0"/>
                  </a:rPr>
                  <a:t> Between WGS and </a:t>
                </a:r>
                <a:r>
                  <a:rPr lang="en-US" sz="2600" b="1" i="1" kern="100" dirty="0">
                    <a:latin typeface="Aptos" panose="020B0004020202020204" pitchFamily="34" charset="0"/>
                    <a:ea typeface="Aptos" panose="020B0004020202020204" pitchFamily="34" charset="0"/>
                    <a:cs typeface="Arial" panose="020B0604020202020204" pitchFamily="34" charset="0"/>
                  </a:rPr>
                  <a:t>Imputed</a:t>
                </a:r>
                <a:r>
                  <a:rPr lang="en-US" sz="2600" b="1" i="1" kern="100" dirty="0">
                    <a:effectLst/>
                    <a:latin typeface="Aptos" panose="020B0004020202020204" pitchFamily="34" charset="0"/>
                    <a:ea typeface="Aptos" panose="020B0004020202020204" pitchFamily="34" charset="0"/>
                    <a:cs typeface="Arial" panose="020B0604020202020204" pitchFamily="34" charset="0"/>
                  </a:rPr>
                  <a:t> data in UKB</a:t>
                </a:r>
                <a:br>
                  <a:rPr lang="en-US" sz="2600" b="1" i="1" kern="100" dirty="0">
                    <a:effectLst/>
                    <a:latin typeface="Aptos" panose="020B0004020202020204" pitchFamily="34" charset="0"/>
                    <a:ea typeface="Aptos" panose="020B0004020202020204" pitchFamily="34" charset="0"/>
                    <a:cs typeface="Arial" panose="020B0604020202020204" pitchFamily="34" charset="0"/>
                  </a:rPr>
                </a:br>
                <a14:m>
                  <m:oMathPara xmlns:m="http://schemas.openxmlformats.org/officeDocument/2006/math">
                    <m:oMathParaPr>
                      <m:jc m:val="left"/>
                    </m:oMathParaPr>
                    <m:oMath xmlns:m="http://schemas.openxmlformats.org/officeDocument/2006/math">
                      <m:sSub>
                        <m:sSubPr>
                          <m:ctrlPr>
                            <a:rPr lang="en-US" sz="2600" i="1" kern="1200">
                              <a:latin typeface="Cambria Math" panose="02040503050406030204" pitchFamily="18" charset="0"/>
                            </a:rPr>
                          </m:ctrlPr>
                        </m:sSubPr>
                        <m:e>
                          <m:r>
                            <a:rPr lang="en-US" sz="2600" b="0" i="0" kern="1200" smtClean="0">
                              <a:latin typeface="Cambria Math" panose="02040503050406030204" pitchFamily="18" charset="0"/>
                            </a:rPr>
                            <m:t>(</m:t>
                          </m:r>
                          <m:r>
                            <m:rPr>
                              <m:sty m:val="p"/>
                            </m:rPr>
                            <a:rPr lang="en-US" sz="2600" i="0" kern="1200">
                              <a:latin typeface="Cambria Math" panose="02040503050406030204" pitchFamily="18" charset="0"/>
                            </a:rPr>
                            <m:t>g</m:t>
                          </m:r>
                        </m:e>
                        <m:sub>
                          <m:r>
                            <m:rPr>
                              <m:sty m:val="p"/>
                            </m:rPr>
                            <a:rPr lang="en-US" sz="2600" b="0" i="0" kern="1200">
                              <a:latin typeface="Cambria Math" panose="02040503050406030204" pitchFamily="18" charset="0"/>
                            </a:rPr>
                            <m:t>i</m:t>
                          </m:r>
                          <m:r>
                            <a:rPr lang="en-US" sz="2600" i="0" kern="1200">
                              <a:latin typeface="Cambria Math" panose="02040503050406030204" pitchFamily="18" charset="0"/>
                            </a:rPr>
                            <m:t>1</m:t>
                          </m:r>
                        </m:sub>
                      </m:sSub>
                      <m:r>
                        <a:rPr lang="en-US" sz="2600" b="0" i="0" kern="1200">
                          <a:latin typeface="Cambria Math" panose="02040503050406030204" pitchFamily="18" charset="0"/>
                        </a:rPr>
                        <m:t>~</m:t>
                      </m:r>
                      <m:r>
                        <a:rPr lang="fa-IR" sz="2600" b="0" i="0" kern="1200" smtClean="0">
                          <a:latin typeface="Cambria Math" panose="02040503050406030204" pitchFamily="18" charset="0"/>
                        </a:rPr>
                        <m:t> </m:t>
                      </m:r>
                      <m:sSub>
                        <m:sSubPr>
                          <m:ctrlPr>
                            <a:rPr lang="en-US" sz="2600" i="1" kern="1200">
                              <a:latin typeface="Cambria Math" panose="02040503050406030204" pitchFamily="18" charset="0"/>
                            </a:rPr>
                          </m:ctrlPr>
                        </m:sSubPr>
                        <m:e>
                          <m:acc>
                            <m:accPr>
                              <m:chr m:val="ˆ"/>
                              <m:ctrlPr>
                                <a:rPr lang="en-US" sz="2600" i="1" kern="1200">
                                  <a:latin typeface="Cambria Math" panose="02040503050406030204" pitchFamily="18" charset="0"/>
                                </a:rPr>
                              </m:ctrlPr>
                            </m:accPr>
                            <m:e>
                              <m:r>
                                <m:rPr>
                                  <m:sty m:val="p"/>
                                </m:rPr>
                                <a:rPr lang="en-US" sz="2600" i="0" kern="1200">
                                  <a:latin typeface="Cambria Math" panose="02040503050406030204" pitchFamily="18" charset="0"/>
                                </a:rPr>
                                <m:t>g</m:t>
                              </m:r>
                            </m:e>
                          </m:acc>
                        </m:e>
                        <m:sub>
                          <m:r>
                            <m:rPr>
                              <m:sty m:val="p"/>
                            </m:rPr>
                            <a:rPr lang="en-US" sz="2600" b="0" i="0" kern="1200">
                              <a:latin typeface="Cambria Math" panose="02040503050406030204" pitchFamily="18" charset="0"/>
                            </a:rPr>
                            <m:t>i</m:t>
                          </m:r>
                          <m:r>
                            <a:rPr lang="en-US" sz="2600" b="0" i="0" kern="1200">
                              <a:latin typeface="Cambria Math" panose="02040503050406030204" pitchFamily="18" charset="0"/>
                            </a:rPr>
                            <m:t>1</m:t>
                          </m:r>
                        </m:sub>
                      </m:sSub>
                      <m:r>
                        <a:rPr lang="en-US" sz="2600" b="0" i="1" kern="1200" smtClean="0">
                          <a:latin typeface="Cambria Math" panose="02040503050406030204" pitchFamily="18" charset="0"/>
                        </a:rPr>
                        <m:t>)</m:t>
                      </m:r>
                    </m:oMath>
                  </m:oMathPara>
                </a14:m>
                <a:endParaRPr lang="en-US" sz="2600" dirty="0"/>
              </a:p>
            </p:txBody>
          </p:sp>
        </mc:Choice>
        <mc:Fallback xmlns="">
          <p:sp>
            <p:nvSpPr>
              <p:cNvPr id="2" name="Title 1">
                <a:extLst>
                  <a:ext uri="{FF2B5EF4-FFF2-40B4-BE49-F238E27FC236}">
                    <a16:creationId xmlns:a16="http://schemas.microsoft.com/office/drawing/2014/main" id="{B57325D4-FC2D-D474-A9CB-F55CF904BB73}"/>
                  </a:ext>
                </a:extLst>
              </p:cNvPr>
              <p:cNvSpPr>
                <a:spLocks noGrp="1" noRot="1" noChangeAspect="1" noMove="1" noResize="1" noEditPoints="1" noAdjustHandles="1" noChangeArrowheads="1" noChangeShapeType="1" noTextEdit="1"/>
              </p:cNvSpPr>
              <p:nvPr>
                <p:ph type="title"/>
              </p:nvPr>
            </p:nvSpPr>
            <p:spPr>
              <a:xfrm>
                <a:off x="630936" y="639520"/>
                <a:ext cx="3429000" cy="1719072"/>
              </a:xfrm>
              <a:blipFill>
                <a:blip r:embed="rId3"/>
                <a:stretch>
                  <a:fillRect l="-2952" b="-5882"/>
                </a:stretch>
              </a:blipFill>
            </p:spPr>
            <p:txBody>
              <a:bodyPr/>
              <a:lstStyle/>
              <a:p>
                <a:r>
                  <a:rPr lang="en-US">
                    <a:noFill/>
                  </a:rPr>
                  <a:t> </a:t>
                </a:r>
              </a:p>
            </p:txBody>
          </p:sp>
        </mc:Fallback>
      </mc:AlternateContent>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F7D43EC0-0050-EBE1-357A-F7342ECF5E16}"/>
              </a:ext>
            </a:extLst>
          </p:cNvPr>
          <p:cNvSpPr>
            <a:spLocks noGrp="1"/>
          </p:cNvSpPr>
          <p:nvPr>
            <p:ph idx="1"/>
          </p:nvPr>
        </p:nvSpPr>
        <p:spPr>
          <a:xfrm>
            <a:off x="630936" y="2807208"/>
            <a:ext cx="3429000" cy="3410712"/>
          </a:xfrm>
        </p:spPr>
        <p:txBody>
          <a:bodyPr anchor="t">
            <a:normAutofit/>
          </a:bodyPr>
          <a:lstStyle/>
          <a:p>
            <a:pPr marL="0" indent="0">
              <a:buNone/>
            </a:pPr>
            <a:r>
              <a:rPr lang="en-US" sz="2400" kern="100" dirty="0">
                <a:effectLst/>
                <a:latin typeface="Times New Roman" panose="02020603050405020304" pitchFamily="18" charset="0"/>
                <a:ea typeface="Aptos" panose="020B0004020202020204" pitchFamily="34" charset="0"/>
                <a:cs typeface="Arial" panose="020B0604020202020204" pitchFamily="34" charset="0"/>
              </a:rPr>
              <a:t>INFO score is an unreliable metric of imputation quality in UKB Imputed data.</a:t>
            </a:r>
            <a:endParaRPr lang="en-US" sz="2400" kern="100" dirty="0">
              <a:effectLst/>
              <a:latin typeface="Aptos" panose="020B0004020202020204" pitchFamily="34" charset="0"/>
              <a:ea typeface="Aptos" panose="020B0004020202020204" pitchFamily="34" charset="0"/>
              <a:cs typeface="Arial" panose="020B0604020202020204" pitchFamily="34" charset="0"/>
            </a:endParaRPr>
          </a:p>
          <a:p>
            <a:pPr marL="0" indent="0">
              <a:buNone/>
            </a:pPr>
            <a:endParaRPr lang="en-US" sz="2400" dirty="0"/>
          </a:p>
        </p:txBody>
      </p:sp>
      <p:pic>
        <p:nvPicPr>
          <p:cNvPr id="12" name="Picture 11" descr="A graph with a red line&#10;&#10;AI-generated content may be incorrect.">
            <a:extLst>
              <a:ext uri="{FF2B5EF4-FFF2-40B4-BE49-F238E27FC236}">
                <a16:creationId xmlns:a16="http://schemas.microsoft.com/office/drawing/2014/main" id="{DB89DCD5-16E5-7FDC-1B45-0A23A0CB7E80}"/>
              </a:ext>
            </a:extLst>
          </p:cNvPr>
          <p:cNvPicPr>
            <a:picLocks noChangeAspect="1"/>
          </p:cNvPicPr>
          <p:nvPr/>
        </p:nvPicPr>
        <p:blipFill>
          <a:blip r:embed="rId4"/>
          <a:stretch>
            <a:fillRect/>
          </a:stretch>
        </p:blipFill>
        <p:spPr>
          <a:xfrm>
            <a:off x="4082756" y="504802"/>
            <a:ext cx="7797860" cy="5848397"/>
          </a:xfrm>
          <a:prstGeom prst="rect">
            <a:avLst/>
          </a:prstGeom>
        </p:spPr>
      </p:pic>
    </p:spTree>
    <p:extLst>
      <p:ext uri="{BB962C8B-B14F-4D97-AF65-F5344CB8AC3E}">
        <p14:creationId xmlns:p14="http://schemas.microsoft.com/office/powerpoint/2010/main" val="4158838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F26B6D-5775-D221-0134-5718FEAF8A66}"/>
              </a:ext>
            </a:extLst>
          </p:cNvPr>
          <p:cNvSpPr>
            <a:spLocks noGrp="1"/>
          </p:cNvSpPr>
          <p:nvPr>
            <p:ph type="title"/>
          </p:nvPr>
        </p:nvSpPr>
        <p:spPr>
          <a:xfrm>
            <a:off x="838200" y="365125"/>
            <a:ext cx="10515600" cy="1325563"/>
          </a:xfrm>
        </p:spPr>
        <p:txBody>
          <a:bodyPr>
            <a:normAutofit/>
          </a:bodyPr>
          <a:lstStyle/>
          <a:p>
            <a:r>
              <a:rPr lang="en-US" sz="4600" dirty="0">
                <a:latin typeface="Times New Roman" panose="02020603050405020304" pitchFamily="18" charset="0"/>
                <a:cs typeface="Times New Roman" panose="02020603050405020304" pitchFamily="18" charset="0"/>
              </a:rPr>
              <a:t>Sib-Sum, Sib-Difference Regression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ABBD44-9B08-51CA-D8DD-86F1DDD47371}"/>
                  </a:ext>
                </a:extLst>
              </p:cNvPr>
              <p:cNvSpPr>
                <a:spLocks noGrp="1"/>
              </p:cNvSpPr>
              <p:nvPr>
                <p:ph idx="1"/>
              </p:nvPr>
            </p:nvSpPr>
            <p:spPr>
              <a:xfrm>
                <a:off x="838200" y="1929384"/>
                <a:ext cx="10515600" cy="4251960"/>
              </a:xfrm>
            </p:spPr>
            <p:txBody>
              <a:bodyPr>
                <a:normAutofit/>
              </a:bodyPr>
              <a:lstStyle/>
              <a:p>
                <a:pPr marL="0" indent="0">
                  <a:buNone/>
                </a:pPr>
                <a:endParaRPr lang="en-US" sz="2400" dirty="0">
                  <a:latin typeface="Cambria Math" panose="02040503050406030204" pitchFamily="18" charset="0"/>
                  <a:ea typeface="Aptos" panose="020B0004020202020204" pitchFamily="34" charset="0"/>
                  <a:cs typeface="Arial" panose="020B0604020202020204" pitchFamily="34" charset="0"/>
                </a:endParaRPr>
              </a:p>
              <a:p>
                <a:endParaRPr lang="en-US" sz="2400" dirty="0">
                  <a:latin typeface="Cambria Math" panose="02040503050406030204" pitchFamily="18" charset="0"/>
                  <a:ea typeface="Aptos" panose="020B0004020202020204" pitchFamily="34" charset="0"/>
                  <a:cs typeface="Arial" panose="020B0604020202020204" pitchFamily="34" charset="0"/>
                </a:endParaRPr>
              </a:p>
              <a:p>
                <a:r>
                  <a:rPr lang="en-US" sz="2400" dirty="0">
                    <a:latin typeface="Times New Roman" panose="02020603050405020304" pitchFamily="18" charset="0"/>
                    <a:ea typeface="Aptos" panose="020B0004020202020204" pitchFamily="34" charset="0"/>
                    <a:cs typeface="Times New Roman" panose="02020603050405020304" pitchFamily="18" charset="0"/>
                  </a:rPr>
                  <a:t>Theory implies that (g1 + g2) should be uncorrelated of (g1 - g2).</a:t>
                </a:r>
              </a:p>
              <a:p>
                <a:pPr marL="0" indent="0">
                  <a:buNone/>
                </a:pPr>
                <a:endParaRPr lang="en-US" sz="2400" dirty="0">
                  <a:latin typeface="Times New Roman" panose="02020603050405020304" pitchFamily="18" charset="0"/>
                  <a:ea typeface="Aptos" panose="020B0004020202020204" pitchFamily="34" charset="0"/>
                  <a:cs typeface="Times New Roman" panose="02020603050405020304" pitchFamily="18" charset="0"/>
                </a:endParaRPr>
              </a:p>
              <a:p>
                <a:r>
                  <a:rPr lang="en-US" sz="2400" dirty="0">
                    <a:latin typeface="Times New Roman" panose="02020603050405020304" pitchFamily="18" charset="0"/>
                    <a:ea typeface="Aptos" panose="020B0004020202020204" pitchFamily="34" charset="0"/>
                    <a:cs typeface="Times New Roman" panose="02020603050405020304" pitchFamily="18" charset="0"/>
                  </a:rPr>
                  <a:t>Therefore, the slope (</a:t>
                </a:r>
                <a14:m>
                  <m:oMath xmlns:m="http://schemas.openxmlformats.org/officeDocument/2006/math">
                    <m:r>
                      <m:rPr>
                        <m:sty m:val="p"/>
                      </m:rPr>
                      <a:rPr lang="en-US" sz="2400" i="0" smtClean="0">
                        <a:latin typeface="Cambria Math" panose="02040503050406030204" pitchFamily="18" charset="0"/>
                        <a:ea typeface="Cambria Math" panose="02040503050406030204" pitchFamily="18" charset="0"/>
                        <a:cs typeface="Arial" panose="020B0604020202020204" pitchFamily="34" charset="0"/>
                      </a:rPr>
                      <m:t>β</m:t>
                    </m:r>
                  </m:oMath>
                </a14:m>
                <a:r>
                  <a:rPr lang="en-US" sz="2400" dirty="0">
                    <a:latin typeface="Times New Roman" panose="02020603050405020304" pitchFamily="18" charset="0"/>
                    <a:ea typeface="Aptos" panose="020B0004020202020204" pitchFamily="34" charset="0"/>
                    <a:cs typeface="Times New Roman" panose="02020603050405020304" pitchFamily="18" charset="0"/>
                  </a:rPr>
                  <a:t>) of the following regression should be zero.</a:t>
                </a:r>
              </a:p>
              <a:p>
                <a:pPr marL="0" indent="0">
                  <a:buNone/>
                </a:pPr>
                <a:endParaRPr lang="en-US" sz="2400" dirty="0">
                  <a:latin typeface="Times New Roman" panose="02020603050405020304" pitchFamily="18" charset="0"/>
                  <a:ea typeface="Aptos" panose="020B0004020202020204" pitchFamily="34" charset="0"/>
                  <a:cs typeface="Times New Roman" panose="02020603050405020304" pitchFamily="18" charset="0"/>
                </a:endParaRPr>
              </a:p>
              <a:p>
                <a14:m>
                  <m:oMath xmlns:m="http://schemas.openxmlformats.org/officeDocument/2006/math">
                    <m:sSub>
                      <m:sSubPr>
                        <m:ctrlPr>
                          <a:rPr lang="en-US" sz="2400" i="1" smtClean="0">
                            <a:latin typeface="Cambria Math" panose="02040503050406030204" pitchFamily="18" charset="0"/>
                            <a:ea typeface="Aptos" panose="020B0004020202020204" pitchFamily="34" charset="0"/>
                            <a:cs typeface="Arial" panose="020B0604020202020204" pitchFamily="34" charset="0"/>
                          </a:rPr>
                        </m:ctrlPr>
                      </m:sSubPr>
                      <m:e>
                        <m:r>
                          <a:rPr lang="en-US" sz="2400" b="0" i="0" smtClean="0">
                            <a:latin typeface="Cambria Math" panose="02040503050406030204" pitchFamily="18" charset="0"/>
                            <a:ea typeface="Aptos" panose="020B0004020202020204" pitchFamily="34" charset="0"/>
                            <a:cs typeface="Arial" panose="020B0604020202020204" pitchFamily="34" charset="0"/>
                          </a:rPr>
                          <m:t>(</m:t>
                        </m:r>
                        <m:r>
                          <m:rPr>
                            <m:sty m:val="p"/>
                          </m:rPr>
                          <a:rPr lang="en-US" sz="2400">
                            <a:latin typeface="Cambria Math" panose="02040503050406030204" pitchFamily="18" charset="0"/>
                            <a:ea typeface="Aptos" panose="020B0004020202020204" pitchFamily="34" charset="0"/>
                            <a:cs typeface="Arial" panose="020B0604020202020204" pitchFamily="34" charset="0"/>
                          </a:rPr>
                          <m:t>g</m:t>
                        </m:r>
                      </m:e>
                      <m:sub>
                        <m:r>
                          <m:rPr>
                            <m:sty m:val="p"/>
                          </m:rPr>
                          <a:rPr lang="en-US" sz="2400">
                            <a:latin typeface="Cambria Math" panose="02040503050406030204" pitchFamily="18" charset="0"/>
                            <a:ea typeface="Aptos" panose="020B0004020202020204" pitchFamily="34" charset="0"/>
                            <a:cs typeface="Arial" panose="020B0604020202020204" pitchFamily="34" charset="0"/>
                          </a:rPr>
                          <m:t>i</m:t>
                        </m:r>
                        <m:r>
                          <a:rPr lang="en-US" sz="2400">
                            <a:latin typeface="Cambria Math" panose="02040503050406030204" pitchFamily="18" charset="0"/>
                            <a:ea typeface="Aptos" panose="020B0004020202020204" pitchFamily="34" charset="0"/>
                            <a:cs typeface="Arial" panose="020B0604020202020204" pitchFamily="34" charset="0"/>
                          </a:rPr>
                          <m:t>1</m:t>
                        </m:r>
                      </m:sub>
                    </m:sSub>
                    <m:r>
                      <a:rPr lang="en-US" sz="2400" b="0" i="0">
                        <a:latin typeface="Cambria Math" panose="02040503050406030204" pitchFamily="18" charset="0"/>
                        <a:ea typeface="Aptos" panose="020B0004020202020204" pitchFamily="34" charset="0"/>
                        <a:cs typeface="Arial" panose="020B0604020202020204" pitchFamily="34" charset="0"/>
                      </a:rPr>
                      <m:t>+</m:t>
                    </m:r>
                    <m:sSub>
                      <m:sSubPr>
                        <m:ctrlPr>
                          <a:rPr lang="en-US" sz="2400" i="1">
                            <a:latin typeface="Cambria Math" panose="02040503050406030204" pitchFamily="18" charset="0"/>
                            <a:ea typeface="Aptos" panose="020B0004020202020204" pitchFamily="34" charset="0"/>
                            <a:cs typeface="Arial" panose="020B0604020202020204" pitchFamily="34" charset="0"/>
                          </a:rPr>
                        </m:ctrlPr>
                      </m:sSubPr>
                      <m:e>
                        <m:r>
                          <m:rPr>
                            <m:sty m:val="p"/>
                          </m:rPr>
                          <a:rPr lang="en-US" sz="2400">
                            <a:latin typeface="Cambria Math" panose="02040503050406030204" pitchFamily="18" charset="0"/>
                            <a:ea typeface="Aptos" panose="020B0004020202020204" pitchFamily="34" charset="0"/>
                            <a:cs typeface="Arial" panose="020B0604020202020204" pitchFamily="34" charset="0"/>
                          </a:rPr>
                          <m:t>g</m:t>
                        </m:r>
                      </m:e>
                      <m:sub>
                        <m:r>
                          <m:rPr>
                            <m:sty m:val="p"/>
                          </m:rPr>
                          <a:rPr lang="en-US" sz="2400">
                            <a:latin typeface="Cambria Math" panose="02040503050406030204" pitchFamily="18" charset="0"/>
                            <a:ea typeface="Aptos" panose="020B0004020202020204" pitchFamily="34" charset="0"/>
                            <a:cs typeface="Arial" panose="020B0604020202020204" pitchFamily="34" charset="0"/>
                          </a:rPr>
                          <m:t>i</m:t>
                        </m:r>
                        <m:r>
                          <a:rPr lang="en-US" sz="2400">
                            <a:latin typeface="Cambria Math" panose="02040503050406030204" pitchFamily="18" charset="0"/>
                            <a:ea typeface="Aptos" panose="020B0004020202020204" pitchFamily="34" charset="0"/>
                            <a:cs typeface="Arial" panose="020B0604020202020204" pitchFamily="34" charset="0"/>
                          </a:rPr>
                          <m:t>2</m:t>
                        </m:r>
                      </m:sub>
                    </m:sSub>
                    <m:r>
                      <a:rPr lang="en-US" sz="2400" b="0" i="1" smtClean="0">
                        <a:latin typeface="Cambria Math" panose="02040503050406030204" pitchFamily="18" charset="0"/>
                        <a:ea typeface="Aptos" panose="020B0004020202020204" pitchFamily="34" charset="0"/>
                        <a:cs typeface="Arial" panose="020B0604020202020204" pitchFamily="34" charset="0"/>
                      </a:rPr>
                      <m:t>)</m:t>
                    </m:r>
                    <m:r>
                      <a:rPr lang="en-US" sz="2400">
                        <a:latin typeface="Cambria Math" panose="02040503050406030204" pitchFamily="18" charset="0"/>
                        <a:ea typeface="Aptos" panose="020B0004020202020204" pitchFamily="34" charset="0"/>
                        <a:cs typeface="Arial" panose="020B0604020202020204" pitchFamily="34" charset="0"/>
                      </a:rPr>
                      <m:t>=</m:t>
                    </m:r>
                    <m:r>
                      <m:rPr>
                        <m:sty m:val="p"/>
                      </m:rPr>
                      <a:rPr lang="en-US" sz="2400">
                        <a:latin typeface="Cambria Math" panose="02040503050406030204" pitchFamily="18" charset="0"/>
                        <a:ea typeface="Aptos" panose="020B0004020202020204" pitchFamily="34" charset="0"/>
                        <a:cs typeface="Arial" panose="020B0604020202020204" pitchFamily="34" charset="0"/>
                      </a:rPr>
                      <m:t>α</m:t>
                    </m:r>
                    <m:r>
                      <a:rPr lang="en-US" sz="2400">
                        <a:latin typeface="Cambria Math" panose="02040503050406030204" pitchFamily="18" charset="0"/>
                        <a:ea typeface="Aptos" panose="020B0004020202020204" pitchFamily="34" charset="0"/>
                        <a:cs typeface="Arial" panose="020B0604020202020204" pitchFamily="34" charset="0"/>
                      </a:rPr>
                      <m:t>+</m:t>
                    </m:r>
                    <m:r>
                      <m:rPr>
                        <m:sty m:val="p"/>
                      </m:rPr>
                      <a:rPr lang="en-US" sz="2400">
                        <a:latin typeface="Cambria Math" panose="02040503050406030204" pitchFamily="18" charset="0"/>
                        <a:ea typeface="Aptos" panose="020B0004020202020204" pitchFamily="34" charset="0"/>
                        <a:cs typeface="Arial" panose="020B0604020202020204" pitchFamily="34" charset="0"/>
                      </a:rPr>
                      <m:t>β</m:t>
                    </m:r>
                    <m:r>
                      <a:rPr lang="en-US" sz="2400" b="0" i="0" smtClean="0">
                        <a:latin typeface="Cambria Math" panose="02040503050406030204" pitchFamily="18" charset="0"/>
                        <a:ea typeface="Aptos" panose="020B0004020202020204" pitchFamily="34" charset="0"/>
                        <a:cs typeface="Arial" panose="020B0604020202020204" pitchFamily="34" charset="0"/>
                      </a:rPr>
                      <m:t> </m:t>
                    </m:r>
                    <m:r>
                      <a:rPr lang="en-US" sz="2400">
                        <a:latin typeface="Cambria Math" panose="02040503050406030204" pitchFamily="18" charset="0"/>
                        <a:ea typeface="Aptos" panose="020B0004020202020204" pitchFamily="34" charset="0"/>
                        <a:cs typeface="Arial" panose="020B0604020202020204" pitchFamily="34" charset="0"/>
                      </a:rPr>
                      <m:t>(</m:t>
                    </m:r>
                    <m:sSub>
                      <m:sSubPr>
                        <m:ctrlPr>
                          <a:rPr lang="en-US" sz="2400" i="1">
                            <a:latin typeface="Cambria Math" panose="02040503050406030204" pitchFamily="18" charset="0"/>
                            <a:ea typeface="Aptos" panose="020B0004020202020204" pitchFamily="34" charset="0"/>
                            <a:cs typeface="Arial" panose="020B0604020202020204" pitchFamily="34" charset="0"/>
                          </a:rPr>
                        </m:ctrlPr>
                      </m:sSubPr>
                      <m:e>
                        <m:acc>
                          <m:accPr>
                            <m:chr m:val="ˆ"/>
                            <m:ctrlPr>
                              <a:rPr lang="en-US" sz="2400" i="1">
                                <a:latin typeface="Cambria Math" panose="02040503050406030204" pitchFamily="18" charset="0"/>
                                <a:ea typeface="Aptos" panose="020B0004020202020204" pitchFamily="34" charset="0"/>
                                <a:cs typeface="Arial" panose="020B0604020202020204" pitchFamily="34" charset="0"/>
                              </a:rPr>
                            </m:ctrlPr>
                          </m:accPr>
                          <m:e>
                            <m:r>
                              <m:rPr>
                                <m:sty m:val="p"/>
                              </m:rPr>
                              <a:rPr lang="en-US" sz="2400">
                                <a:latin typeface="Cambria Math" panose="02040503050406030204" pitchFamily="18" charset="0"/>
                                <a:ea typeface="Aptos" panose="020B0004020202020204" pitchFamily="34" charset="0"/>
                                <a:cs typeface="Arial" panose="020B0604020202020204" pitchFamily="34" charset="0"/>
                              </a:rPr>
                              <m:t>g</m:t>
                            </m:r>
                          </m:e>
                        </m:acc>
                      </m:e>
                      <m:sub>
                        <m:r>
                          <m:rPr>
                            <m:sty m:val="p"/>
                          </m:rPr>
                          <a:rPr lang="en-US" sz="2400">
                            <a:latin typeface="Cambria Math" panose="02040503050406030204" pitchFamily="18" charset="0"/>
                            <a:ea typeface="Aptos" panose="020B0004020202020204" pitchFamily="34" charset="0"/>
                            <a:cs typeface="Arial" panose="020B0604020202020204" pitchFamily="34" charset="0"/>
                          </a:rPr>
                          <m:t>i</m:t>
                        </m:r>
                        <m:r>
                          <a:rPr lang="en-US" sz="2400">
                            <a:latin typeface="Cambria Math" panose="02040503050406030204" pitchFamily="18" charset="0"/>
                            <a:ea typeface="Aptos" panose="020B0004020202020204" pitchFamily="34" charset="0"/>
                            <a:cs typeface="Arial" panose="020B0604020202020204" pitchFamily="34" charset="0"/>
                          </a:rPr>
                          <m:t>1</m:t>
                        </m:r>
                      </m:sub>
                    </m:sSub>
                    <m:r>
                      <a:rPr lang="en-US" sz="2400" b="0" i="0">
                        <a:latin typeface="Cambria Math" panose="02040503050406030204" pitchFamily="18" charset="0"/>
                        <a:ea typeface="Aptos" panose="020B0004020202020204" pitchFamily="34" charset="0"/>
                        <a:cs typeface="Arial" panose="020B0604020202020204" pitchFamily="34" charset="0"/>
                      </a:rPr>
                      <m:t>−</m:t>
                    </m:r>
                    <m:sSub>
                      <m:sSubPr>
                        <m:ctrlPr>
                          <a:rPr lang="en-US" sz="2400" i="1">
                            <a:latin typeface="Cambria Math" panose="02040503050406030204" pitchFamily="18" charset="0"/>
                            <a:ea typeface="Aptos" panose="020B0004020202020204" pitchFamily="34" charset="0"/>
                            <a:cs typeface="Arial" panose="020B0604020202020204" pitchFamily="34" charset="0"/>
                          </a:rPr>
                        </m:ctrlPr>
                      </m:sSubPr>
                      <m:e>
                        <m:acc>
                          <m:accPr>
                            <m:chr m:val="ˆ"/>
                            <m:ctrlPr>
                              <a:rPr lang="en-US" sz="2400" i="1">
                                <a:latin typeface="Cambria Math" panose="02040503050406030204" pitchFamily="18" charset="0"/>
                                <a:ea typeface="Aptos" panose="020B0004020202020204" pitchFamily="34" charset="0"/>
                                <a:cs typeface="Arial" panose="020B0604020202020204" pitchFamily="34" charset="0"/>
                              </a:rPr>
                            </m:ctrlPr>
                          </m:accPr>
                          <m:e>
                            <m:r>
                              <m:rPr>
                                <m:sty m:val="p"/>
                              </m:rPr>
                              <a:rPr lang="en-US" sz="2400">
                                <a:latin typeface="Cambria Math" panose="02040503050406030204" pitchFamily="18" charset="0"/>
                                <a:ea typeface="Aptos" panose="020B0004020202020204" pitchFamily="34" charset="0"/>
                                <a:cs typeface="Arial" panose="020B0604020202020204" pitchFamily="34" charset="0"/>
                              </a:rPr>
                              <m:t>g</m:t>
                            </m:r>
                          </m:e>
                        </m:acc>
                      </m:e>
                      <m:sub>
                        <m:r>
                          <m:rPr>
                            <m:sty m:val="p"/>
                          </m:rPr>
                          <a:rPr lang="en-US" sz="2400">
                            <a:latin typeface="Cambria Math" panose="02040503050406030204" pitchFamily="18" charset="0"/>
                            <a:ea typeface="Aptos" panose="020B0004020202020204" pitchFamily="34" charset="0"/>
                            <a:cs typeface="Arial" panose="020B0604020202020204" pitchFamily="34" charset="0"/>
                          </a:rPr>
                          <m:t>i</m:t>
                        </m:r>
                        <m:r>
                          <a:rPr lang="en-US" sz="2400">
                            <a:latin typeface="Cambria Math" panose="02040503050406030204" pitchFamily="18" charset="0"/>
                            <a:ea typeface="Aptos" panose="020B0004020202020204" pitchFamily="34" charset="0"/>
                            <a:cs typeface="Arial" panose="020B0604020202020204" pitchFamily="34" charset="0"/>
                          </a:rPr>
                          <m:t>2</m:t>
                        </m:r>
                      </m:sub>
                    </m:sSub>
                    <m:r>
                      <a:rPr lang="en-US" sz="2400">
                        <a:latin typeface="Cambria Math" panose="02040503050406030204" pitchFamily="18" charset="0"/>
                        <a:ea typeface="Aptos" panose="020B0004020202020204" pitchFamily="34" charset="0"/>
                        <a:cs typeface="Arial" panose="020B0604020202020204" pitchFamily="34" charset="0"/>
                      </a:rPr>
                      <m:t>)</m:t>
                    </m:r>
                  </m:oMath>
                </a14:m>
                <a:endParaRPr lang="en-US" sz="2400" dirty="0">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2400" dirty="0">
                  <a:latin typeface="Cambria Math" panose="02040503050406030204" pitchFamily="18" charset="0"/>
                  <a:ea typeface="Aptos" panose="020B0004020202020204" pitchFamily="34" charset="0"/>
                  <a:cs typeface="Arial" panose="020B0604020202020204" pitchFamily="34" charset="0"/>
                </a:endParaRPr>
              </a:p>
              <a:p>
                <a:pPr marL="0" indent="0">
                  <a:buNone/>
                </a:pPr>
                <a:endParaRPr lang="en-US" sz="2400" dirty="0">
                  <a:latin typeface="Cambria Math" panose="02040503050406030204" pitchFamily="18" charset="0"/>
                  <a:ea typeface="Aptos" panose="020B00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BEABBD44-9B08-51CA-D8DD-86F1DDD47371}"/>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844"/>
                </a:stretch>
              </a:blipFill>
            </p:spPr>
            <p:txBody>
              <a:bodyPr/>
              <a:lstStyle/>
              <a:p>
                <a:r>
                  <a:rPr lang="en-US">
                    <a:noFill/>
                  </a:rPr>
                  <a:t> </a:t>
                </a:r>
              </a:p>
            </p:txBody>
          </p:sp>
        </mc:Fallback>
      </mc:AlternateContent>
    </p:spTree>
    <p:extLst>
      <p:ext uri="{BB962C8B-B14F-4D97-AF65-F5344CB8AC3E}">
        <p14:creationId xmlns:p14="http://schemas.microsoft.com/office/powerpoint/2010/main" val="3632828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53DF4A2-1EA1-93AA-C487-64869E40EDC3}"/>
                  </a:ext>
                </a:extLst>
              </p:cNvPr>
              <p:cNvSpPr>
                <a:spLocks noGrp="1"/>
              </p:cNvSpPr>
              <p:nvPr>
                <p:ph type="title"/>
              </p:nvPr>
            </p:nvSpPr>
            <p:spPr>
              <a:xfrm>
                <a:off x="630936" y="639520"/>
                <a:ext cx="3429000" cy="1719072"/>
              </a:xfrm>
            </p:spPr>
            <p:txBody>
              <a:bodyPr anchor="b">
                <a:normAutofit/>
              </a:bodyPr>
              <a:lstStyle/>
              <a:p>
                <a:pPr/>
                <a:r>
                  <a:rPr lang="en-US" sz="2400" b="1" dirty="0">
                    <a:latin typeface="Times New Roman" panose="02020603050405020304" pitchFamily="18" charset="0"/>
                    <a:cs typeface="Times New Roman" panose="02020603050405020304" pitchFamily="18" charset="0"/>
                  </a:rPr>
                  <a:t>Normal QQ Plot for</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Z-Statistics of</a:t>
                </a:r>
                <a:br>
                  <a:rPr lang="en-US" sz="2400" dirty="0">
                    <a:latin typeface="Times New Roman" panose="02020603050405020304" pitchFamily="18" charset="0"/>
                    <a:cs typeface="Times New Roman" panose="02020603050405020304" pitchFamily="18" charset="0"/>
                  </a:rPr>
                </a:br>
                <a14:m>
                  <m:oMathPara xmlns:m="http://schemas.openxmlformats.org/officeDocument/2006/math">
                    <m:oMathParaPr>
                      <m:jc m:val="left"/>
                    </m:oMathParaPr>
                    <m:oMath xmlns:m="http://schemas.openxmlformats.org/officeDocument/2006/math">
                      <m:r>
                        <a:rPr lang="en-US" sz="2400" b="0" i="0" smtClean="0">
                          <a:latin typeface="Cambria Math" panose="02040503050406030204" pitchFamily="18" charset="0"/>
                          <a:ea typeface="Aptos" panose="020B0004020202020204" pitchFamily="34" charset="0"/>
                          <a:cs typeface="Arial" panose="020B0604020202020204" pitchFamily="34" charset="0"/>
                        </a:rPr>
                        <m:t>(</m:t>
                      </m:r>
                      <m:sSub>
                        <m:sSubPr>
                          <m:ctrlPr>
                            <a:rPr lang="en-US" sz="2400" i="1">
                              <a:latin typeface="Cambria Math" panose="02040503050406030204" pitchFamily="18" charset="0"/>
                              <a:ea typeface="Aptos" panose="020B0004020202020204" pitchFamily="34" charset="0"/>
                              <a:cs typeface="Arial" panose="020B0604020202020204" pitchFamily="34" charset="0"/>
                            </a:rPr>
                          </m:ctrlPr>
                        </m:sSubPr>
                        <m:e>
                          <m:r>
                            <m:rPr>
                              <m:sty m:val="p"/>
                            </m:rPr>
                            <a:rPr lang="en-US" sz="2400">
                              <a:latin typeface="Cambria Math" panose="02040503050406030204" pitchFamily="18" charset="0"/>
                              <a:ea typeface="Aptos" panose="020B0004020202020204" pitchFamily="34" charset="0"/>
                              <a:cs typeface="Arial" panose="020B0604020202020204" pitchFamily="34" charset="0"/>
                            </a:rPr>
                            <m:t>g</m:t>
                          </m:r>
                        </m:e>
                        <m:sub>
                          <m:r>
                            <m:rPr>
                              <m:sty m:val="p"/>
                            </m:rPr>
                            <a:rPr lang="en-US" sz="2400">
                              <a:latin typeface="Cambria Math" panose="02040503050406030204" pitchFamily="18" charset="0"/>
                              <a:ea typeface="Aptos" panose="020B0004020202020204" pitchFamily="34" charset="0"/>
                              <a:cs typeface="Arial" panose="020B0604020202020204" pitchFamily="34" charset="0"/>
                            </a:rPr>
                            <m:t>i</m:t>
                          </m:r>
                          <m:r>
                            <a:rPr lang="en-US" sz="2400">
                              <a:latin typeface="Cambria Math" panose="02040503050406030204" pitchFamily="18" charset="0"/>
                              <a:ea typeface="Aptos" panose="020B0004020202020204" pitchFamily="34" charset="0"/>
                              <a:cs typeface="Arial" panose="020B0604020202020204" pitchFamily="34" charset="0"/>
                            </a:rPr>
                            <m:t>1</m:t>
                          </m:r>
                        </m:sub>
                      </m:sSub>
                      <m:r>
                        <a:rPr lang="en-US" sz="2400" b="0" i="0">
                          <a:latin typeface="Cambria Math" panose="02040503050406030204" pitchFamily="18" charset="0"/>
                          <a:ea typeface="Aptos" panose="020B0004020202020204" pitchFamily="34" charset="0"/>
                          <a:cs typeface="Arial" panose="020B0604020202020204" pitchFamily="34" charset="0"/>
                        </a:rPr>
                        <m:t>+</m:t>
                      </m:r>
                      <m:sSub>
                        <m:sSubPr>
                          <m:ctrlPr>
                            <a:rPr lang="en-US" sz="2400" i="1">
                              <a:latin typeface="Cambria Math" panose="02040503050406030204" pitchFamily="18" charset="0"/>
                              <a:ea typeface="Aptos" panose="020B0004020202020204" pitchFamily="34" charset="0"/>
                              <a:cs typeface="Arial" panose="020B0604020202020204" pitchFamily="34" charset="0"/>
                            </a:rPr>
                          </m:ctrlPr>
                        </m:sSubPr>
                        <m:e>
                          <m:r>
                            <m:rPr>
                              <m:sty m:val="p"/>
                            </m:rPr>
                            <a:rPr lang="en-US" sz="2400">
                              <a:latin typeface="Cambria Math" panose="02040503050406030204" pitchFamily="18" charset="0"/>
                              <a:ea typeface="Aptos" panose="020B0004020202020204" pitchFamily="34" charset="0"/>
                              <a:cs typeface="Arial" panose="020B0604020202020204" pitchFamily="34" charset="0"/>
                            </a:rPr>
                            <m:t>g</m:t>
                          </m:r>
                        </m:e>
                        <m:sub>
                          <m:r>
                            <m:rPr>
                              <m:sty m:val="p"/>
                            </m:rPr>
                            <a:rPr lang="en-US" sz="2400">
                              <a:latin typeface="Cambria Math" panose="02040503050406030204" pitchFamily="18" charset="0"/>
                              <a:ea typeface="Aptos" panose="020B0004020202020204" pitchFamily="34" charset="0"/>
                              <a:cs typeface="Arial" panose="020B0604020202020204" pitchFamily="34" charset="0"/>
                            </a:rPr>
                            <m:t>i</m:t>
                          </m:r>
                          <m:r>
                            <a:rPr lang="en-US" sz="2400">
                              <a:latin typeface="Cambria Math" panose="02040503050406030204" pitchFamily="18" charset="0"/>
                              <a:ea typeface="Aptos" panose="020B0004020202020204" pitchFamily="34" charset="0"/>
                              <a:cs typeface="Arial" panose="020B0604020202020204" pitchFamily="34" charset="0"/>
                            </a:rPr>
                            <m:t>2</m:t>
                          </m:r>
                        </m:sub>
                      </m:sSub>
                      <m:r>
                        <a:rPr lang="en-US" sz="2400" b="0" i="1" smtClean="0">
                          <a:latin typeface="Cambria Math" panose="02040503050406030204" pitchFamily="18" charset="0"/>
                          <a:ea typeface="Aptos" panose="020B0004020202020204" pitchFamily="34" charset="0"/>
                          <a:cs typeface="Arial" panose="020B0604020202020204" pitchFamily="34" charset="0"/>
                        </a:rPr>
                        <m:t>) ~</m:t>
                      </m:r>
                      <m:r>
                        <a:rPr lang="en-US" sz="2400" i="1" smtClean="0">
                          <a:latin typeface="Cambria Math" panose="02040503050406030204" pitchFamily="18" charset="0"/>
                          <a:ea typeface="Aptos" panose="020B0004020202020204" pitchFamily="34" charset="0"/>
                          <a:cs typeface="Arial" panose="020B0604020202020204" pitchFamily="34" charset="0"/>
                        </a:rPr>
                        <m:t> </m:t>
                      </m:r>
                      <m:r>
                        <a:rPr lang="en-US" sz="2400">
                          <a:latin typeface="Cambria Math" panose="02040503050406030204" pitchFamily="18" charset="0"/>
                          <a:ea typeface="Aptos" panose="020B0004020202020204" pitchFamily="34" charset="0"/>
                          <a:cs typeface="Arial" panose="020B0604020202020204" pitchFamily="34" charset="0"/>
                        </a:rPr>
                        <m:t>(</m:t>
                      </m:r>
                      <m:sSub>
                        <m:sSubPr>
                          <m:ctrlPr>
                            <a:rPr lang="en-US" sz="2400" i="1">
                              <a:latin typeface="Cambria Math" panose="02040503050406030204" pitchFamily="18" charset="0"/>
                              <a:ea typeface="Aptos" panose="020B0004020202020204" pitchFamily="34" charset="0"/>
                              <a:cs typeface="Arial" panose="020B0604020202020204" pitchFamily="34" charset="0"/>
                            </a:rPr>
                          </m:ctrlPr>
                        </m:sSubPr>
                        <m:e>
                          <m:acc>
                            <m:accPr>
                              <m:chr m:val="ˆ"/>
                              <m:ctrlPr>
                                <a:rPr lang="en-US" sz="2400" i="1">
                                  <a:latin typeface="Cambria Math" panose="02040503050406030204" pitchFamily="18" charset="0"/>
                                  <a:ea typeface="Aptos" panose="020B0004020202020204" pitchFamily="34" charset="0"/>
                                  <a:cs typeface="Arial" panose="020B0604020202020204" pitchFamily="34" charset="0"/>
                                </a:rPr>
                              </m:ctrlPr>
                            </m:accPr>
                            <m:e>
                              <m:r>
                                <m:rPr>
                                  <m:sty m:val="p"/>
                                </m:rPr>
                                <a:rPr lang="en-US" sz="2400">
                                  <a:latin typeface="Cambria Math" panose="02040503050406030204" pitchFamily="18" charset="0"/>
                                  <a:ea typeface="Aptos" panose="020B0004020202020204" pitchFamily="34" charset="0"/>
                                  <a:cs typeface="Arial" panose="020B0604020202020204" pitchFamily="34" charset="0"/>
                                </a:rPr>
                                <m:t>g</m:t>
                              </m:r>
                            </m:e>
                          </m:acc>
                        </m:e>
                        <m:sub>
                          <m:r>
                            <m:rPr>
                              <m:sty m:val="p"/>
                            </m:rPr>
                            <a:rPr lang="en-US" sz="2400">
                              <a:latin typeface="Cambria Math" panose="02040503050406030204" pitchFamily="18" charset="0"/>
                              <a:ea typeface="Aptos" panose="020B0004020202020204" pitchFamily="34" charset="0"/>
                              <a:cs typeface="Arial" panose="020B0604020202020204" pitchFamily="34" charset="0"/>
                            </a:rPr>
                            <m:t>i</m:t>
                          </m:r>
                          <m:r>
                            <a:rPr lang="en-US" sz="2400">
                              <a:latin typeface="Cambria Math" panose="02040503050406030204" pitchFamily="18" charset="0"/>
                              <a:ea typeface="Aptos" panose="020B0004020202020204" pitchFamily="34" charset="0"/>
                              <a:cs typeface="Arial" panose="020B0604020202020204" pitchFamily="34" charset="0"/>
                            </a:rPr>
                            <m:t>1</m:t>
                          </m:r>
                        </m:sub>
                      </m:sSub>
                      <m:r>
                        <a:rPr lang="en-US" sz="2400" b="0" i="0">
                          <a:latin typeface="Cambria Math" panose="02040503050406030204" pitchFamily="18" charset="0"/>
                          <a:ea typeface="Aptos" panose="020B0004020202020204" pitchFamily="34" charset="0"/>
                          <a:cs typeface="Arial" panose="020B0604020202020204" pitchFamily="34" charset="0"/>
                        </a:rPr>
                        <m:t>−</m:t>
                      </m:r>
                      <m:sSub>
                        <m:sSubPr>
                          <m:ctrlPr>
                            <a:rPr lang="en-US" sz="2400" i="1">
                              <a:latin typeface="Cambria Math" panose="02040503050406030204" pitchFamily="18" charset="0"/>
                              <a:ea typeface="Aptos" panose="020B0004020202020204" pitchFamily="34" charset="0"/>
                              <a:cs typeface="Arial" panose="020B0604020202020204" pitchFamily="34" charset="0"/>
                            </a:rPr>
                          </m:ctrlPr>
                        </m:sSubPr>
                        <m:e>
                          <m:acc>
                            <m:accPr>
                              <m:chr m:val="ˆ"/>
                              <m:ctrlPr>
                                <a:rPr lang="en-US" sz="2400" i="1">
                                  <a:latin typeface="Cambria Math" panose="02040503050406030204" pitchFamily="18" charset="0"/>
                                  <a:ea typeface="Aptos" panose="020B0004020202020204" pitchFamily="34" charset="0"/>
                                  <a:cs typeface="Arial" panose="020B0604020202020204" pitchFamily="34" charset="0"/>
                                </a:rPr>
                              </m:ctrlPr>
                            </m:accPr>
                            <m:e>
                              <m:r>
                                <m:rPr>
                                  <m:sty m:val="p"/>
                                </m:rPr>
                                <a:rPr lang="en-US" sz="2400">
                                  <a:latin typeface="Cambria Math" panose="02040503050406030204" pitchFamily="18" charset="0"/>
                                  <a:ea typeface="Aptos" panose="020B0004020202020204" pitchFamily="34" charset="0"/>
                                  <a:cs typeface="Arial" panose="020B0604020202020204" pitchFamily="34" charset="0"/>
                                </a:rPr>
                                <m:t>g</m:t>
                              </m:r>
                            </m:e>
                          </m:acc>
                        </m:e>
                        <m:sub>
                          <m:r>
                            <m:rPr>
                              <m:sty m:val="p"/>
                            </m:rPr>
                            <a:rPr lang="en-US" sz="2400">
                              <a:latin typeface="Cambria Math" panose="02040503050406030204" pitchFamily="18" charset="0"/>
                              <a:ea typeface="Aptos" panose="020B0004020202020204" pitchFamily="34" charset="0"/>
                              <a:cs typeface="Arial" panose="020B0604020202020204" pitchFamily="34" charset="0"/>
                            </a:rPr>
                            <m:t>i</m:t>
                          </m:r>
                          <m:r>
                            <a:rPr lang="en-US" sz="2400">
                              <a:latin typeface="Cambria Math" panose="02040503050406030204" pitchFamily="18" charset="0"/>
                              <a:ea typeface="Aptos" panose="020B0004020202020204" pitchFamily="34" charset="0"/>
                              <a:cs typeface="Arial" panose="020B0604020202020204" pitchFamily="34" charset="0"/>
                            </a:rPr>
                            <m:t>2</m:t>
                          </m:r>
                        </m:sub>
                      </m:sSub>
                      <m:r>
                        <a:rPr lang="en-US" sz="2400">
                          <a:latin typeface="Cambria Math" panose="02040503050406030204" pitchFamily="18" charset="0"/>
                          <a:ea typeface="Aptos" panose="020B0004020202020204" pitchFamily="34" charset="0"/>
                          <a:cs typeface="Arial" panose="020B0604020202020204" pitchFamily="34" charset="0"/>
                        </a:rPr>
                        <m:t>)</m:t>
                      </m:r>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2" name="Title 1">
                <a:extLst>
                  <a:ext uri="{FF2B5EF4-FFF2-40B4-BE49-F238E27FC236}">
                    <a16:creationId xmlns:a16="http://schemas.microsoft.com/office/drawing/2014/main" id="{F53DF4A2-1EA1-93AA-C487-64869E40EDC3}"/>
                  </a:ext>
                </a:extLst>
              </p:cNvPr>
              <p:cNvSpPr>
                <a:spLocks noGrp="1" noRot="1" noChangeAspect="1" noMove="1" noResize="1" noEditPoints="1" noAdjustHandles="1" noChangeArrowheads="1" noChangeShapeType="1" noTextEdit="1"/>
              </p:cNvSpPr>
              <p:nvPr>
                <p:ph type="title"/>
              </p:nvPr>
            </p:nvSpPr>
            <p:spPr>
              <a:xfrm>
                <a:off x="630936" y="639520"/>
                <a:ext cx="3429000" cy="1719072"/>
              </a:xfrm>
              <a:blipFill>
                <a:blip r:embed="rId3"/>
                <a:stretch>
                  <a:fillRect l="-2583" b="-5882"/>
                </a:stretch>
              </a:blipFill>
            </p:spPr>
            <p:txBody>
              <a:bodyPr/>
              <a:lstStyle/>
              <a:p>
                <a:r>
                  <a:rPr lang="en-US">
                    <a:noFill/>
                  </a:rPr>
                  <a:t> </a:t>
                </a:r>
              </a:p>
            </p:txBody>
          </p:sp>
        </mc:Fallback>
      </mc:AlternateContent>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C3D4567B-6EB8-F858-656E-2CA53B4BC219}"/>
              </a:ext>
            </a:extLst>
          </p:cNvPr>
          <p:cNvSpPr>
            <a:spLocks noGrp="1"/>
          </p:cNvSpPr>
          <p:nvPr>
            <p:ph idx="1"/>
          </p:nvPr>
        </p:nvSpPr>
        <p:spPr>
          <a:xfrm>
            <a:off x="630936" y="2807208"/>
            <a:ext cx="3429000" cy="3410712"/>
          </a:xfrm>
        </p:spPr>
        <p:txBody>
          <a:bodyPr anchor="t">
            <a:normAutofit/>
          </a:bodyPr>
          <a:lstStyle/>
          <a:p>
            <a:pPr marL="0" indent="0">
              <a:buNone/>
            </a:pPr>
            <a:r>
              <a:rPr lang="en-US" sz="2400" dirty="0">
                <a:latin typeface="Times New Roman" panose="02020603050405020304" pitchFamily="18" charset="0"/>
                <a:cs typeface="Times New Roman" panose="02020603050405020304" pitchFamily="18" charset="0"/>
              </a:rPr>
              <a:t>High Quality Imputed Group</a:t>
            </a:r>
            <a:endParaRPr lang="en-US" sz="2400" dirty="0"/>
          </a:p>
        </p:txBody>
      </p:sp>
      <p:pic>
        <p:nvPicPr>
          <p:cNvPr id="4" name="Picture 3">
            <a:extLst>
              <a:ext uri="{FF2B5EF4-FFF2-40B4-BE49-F238E27FC236}">
                <a16:creationId xmlns:a16="http://schemas.microsoft.com/office/drawing/2014/main" id="{F597387C-2907-265E-2DDB-90214780CF36}"/>
              </a:ext>
            </a:extLst>
          </p:cNvPr>
          <p:cNvPicPr>
            <a:picLocks noChangeAspect="1"/>
          </p:cNvPicPr>
          <p:nvPr/>
        </p:nvPicPr>
        <p:blipFill>
          <a:blip r:embed="rId4"/>
          <a:stretch>
            <a:fillRect/>
          </a:stretch>
        </p:blipFill>
        <p:spPr>
          <a:xfrm>
            <a:off x="4246324" y="386334"/>
            <a:ext cx="7302398" cy="6085332"/>
          </a:xfrm>
          <a:prstGeom prst="rect">
            <a:avLst/>
          </a:prstGeom>
        </p:spPr>
      </p:pic>
    </p:spTree>
    <p:extLst>
      <p:ext uri="{BB962C8B-B14F-4D97-AF65-F5344CB8AC3E}">
        <p14:creationId xmlns:p14="http://schemas.microsoft.com/office/powerpoint/2010/main" val="2830792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41" name="Rectangle 4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48386-DA3F-09B4-E281-BCEA1C8F7C43}"/>
              </a:ext>
            </a:extLst>
          </p:cNvPr>
          <p:cNvSpPr>
            <a:spLocks noGrp="1"/>
          </p:cNvSpPr>
          <p:nvPr>
            <p:ph type="title"/>
          </p:nvPr>
        </p:nvSpPr>
        <p:spPr>
          <a:xfrm>
            <a:off x="1153618" y="1239927"/>
            <a:ext cx="4008586" cy="4680583"/>
          </a:xfrm>
        </p:spPr>
        <p:txBody>
          <a:bodyPr anchor="ctr">
            <a:normAutofit/>
          </a:bodyPr>
          <a:lstStyle/>
          <a:p>
            <a:r>
              <a:rPr lang="en-US" sz="5200" dirty="0"/>
              <a:t>Motivation</a:t>
            </a:r>
          </a:p>
        </p:txBody>
      </p:sp>
      <p:sp>
        <p:nvSpPr>
          <p:cNvPr id="3" name="Content Placeholder 2">
            <a:extLst>
              <a:ext uri="{FF2B5EF4-FFF2-40B4-BE49-F238E27FC236}">
                <a16:creationId xmlns:a16="http://schemas.microsoft.com/office/drawing/2014/main" id="{B29A5E95-2B2A-162A-4662-279728A3B971}"/>
              </a:ext>
            </a:extLst>
          </p:cNvPr>
          <p:cNvSpPr>
            <a:spLocks noGrp="1"/>
          </p:cNvSpPr>
          <p:nvPr>
            <p:ph idx="1"/>
          </p:nvPr>
        </p:nvSpPr>
        <p:spPr>
          <a:xfrm>
            <a:off x="5280879" y="1253220"/>
            <a:ext cx="4971824" cy="4680583"/>
          </a:xfrm>
        </p:spPr>
        <p:txBody>
          <a:bodyPr anchor="ctr">
            <a:noAutofit/>
          </a:bodyPr>
          <a:lstStyle/>
          <a:p>
            <a:r>
              <a:rPr lang="en-US" sz="2400" dirty="0"/>
              <a:t>We are concerned that the low-quality imputed genotypes may not be suitable for family-based analyses.</a:t>
            </a:r>
          </a:p>
          <a:p>
            <a:endParaRPr lang="en-US" sz="2400" dirty="0"/>
          </a:p>
          <a:p>
            <a:r>
              <a:rPr lang="en-US" sz="2400" dirty="0"/>
              <a:t>Family- and Sib-GWAS is designed to leverage Mendelian inheritance as a clean </a:t>
            </a:r>
            <a:r>
              <a:rPr lang="en-US" sz="2400" b="1" i="1" dirty="0"/>
              <a:t>natural experiment </a:t>
            </a:r>
            <a:r>
              <a:rPr lang="en-US" sz="2400" dirty="0"/>
              <a:t>to obtain unbiased estimates, but with imputation we may lose that.</a:t>
            </a:r>
          </a:p>
          <a:p>
            <a:endParaRPr lang="en-US" sz="2400" dirty="0"/>
          </a:p>
        </p:txBody>
      </p:sp>
    </p:spTree>
    <p:extLst>
      <p:ext uri="{BB962C8B-B14F-4D97-AF65-F5344CB8AC3E}">
        <p14:creationId xmlns:p14="http://schemas.microsoft.com/office/powerpoint/2010/main" val="614327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Shape 5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10E44EC-27CB-DC13-0C24-F48BA37AC088}"/>
                  </a:ext>
                </a:extLst>
              </p:cNvPr>
              <p:cNvSpPr>
                <a:spLocks noGrp="1"/>
              </p:cNvSpPr>
              <p:nvPr>
                <p:ph type="title"/>
              </p:nvPr>
            </p:nvSpPr>
            <p:spPr>
              <a:xfrm>
                <a:off x="392727" y="2007462"/>
                <a:ext cx="3710353" cy="3071906"/>
              </a:xfrm>
            </p:spPr>
            <p:txBody>
              <a:bodyPr vert="horz" lIns="91440" tIns="45720" rIns="91440" bIns="45720" rtlCol="0" anchor="t">
                <a:normAutofit/>
              </a:bodyPr>
              <a:lstStyle/>
              <a:p>
                <a:pPr/>
                <a14:m>
                  <m:oMathPara xmlns:m="http://schemas.openxmlformats.org/officeDocument/2006/math">
                    <m:oMathParaPr>
                      <m:jc m:val="left"/>
                    </m:oMathParaPr>
                    <m:oMath xmlns:m="http://schemas.openxmlformats.org/officeDocument/2006/math">
                      <m:r>
                        <a:rPr lang="en-US" sz="2400" smtClean="0">
                          <a:solidFill>
                            <a:schemeClr val="bg1"/>
                          </a:solidFill>
                          <a:latin typeface="Cambria Math" panose="02040503050406030204" pitchFamily="18" charset="0"/>
                          <a:ea typeface="Aptos" panose="020B0004020202020204" pitchFamily="34" charset="0"/>
                          <a:cs typeface="Arial" panose="020B0604020202020204" pitchFamily="34" charset="0"/>
                        </a:rPr>
                        <m:t>(</m:t>
                      </m:r>
                      <m:sSub>
                        <m:sSubPr>
                          <m:ctrlPr>
                            <a:rPr lang="en-US" sz="2400" i="1">
                              <a:solidFill>
                                <a:schemeClr val="bg1"/>
                              </a:solidFill>
                              <a:latin typeface="Cambria Math" panose="02040503050406030204" pitchFamily="18" charset="0"/>
                              <a:ea typeface="Aptos" panose="020B0004020202020204" pitchFamily="34" charset="0"/>
                              <a:cs typeface="Arial" panose="020B0604020202020204" pitchFamily="34" charset="0"/>
                            </a:rPr>
                          </m:ctrlPr>
                        </m:sSubPr>
                        <m:e>
                          <m:r>
                            <m:rPr>
                              <m:sty m:val="p"/>
                            </m:rPr>
                            <a:rPr lang="en-US" sz="2400">
                              <a:solidFill>
                                <a:schemeClr val="bg1"/>
                              </a:solidFill>
                              <a:latin typeface="Cambria Math" panose="02040503050406030204" pitchFamily="18" charset="0"/>
                              <a:ea typeface="Aptos" panose="020B0004020202020204" pitchFamily="34" charset="0"/>
                              <a:cs typeface="Arial" panose="020B0604020202020204" pitchFamily="34" charset="0"/>
                            </a:rPr>
                            <m:t>g</m:t>
                          </m:r>
                        </m:e>
                        <m:sub>
                          <m:r>
                            <m:rPr>
                              <m:sty m:val="p"/>
                            </m:rPr>
                            <a:rPr lang="en-US" sz="2400">
                              <a:solidFill>
                                <a:schemeClr val="bg1"/>
                              </a:solidFill>
                              <a:latin typeface="Cambria Math" panose="02040503050406030204" pitchFamily="18" charset="0"/>
                              <a:ea typeface="Aptos" panose="020B0004020202020204" pitchFamily="34" charset="0"/>
                              <a:cs typeface="Arial" panose="020B0604020202020204" pitchFamily="34" charset="0"/>
                            </a:rPr>
                            <m:t>i</m:t>
                          </m:r>
                          <m:r>
                            <a:rPr lang="en-US" sz="2400">
                              <a:solidFill>
                                <a:schemeClr val="bg1"/>
                              </a:solidFill>
                              <a:latin typeface="Cambria Math" panose="02040503050406030204" pitchFamily="18" charset="0"/>
                              <a:ea typeface="Aptos" panose="020B0004020202020204" pitchFamily="34" charset="0"/>
                              <a:cs typeface="Arial" panose="020B0604020202020204" pitchFamily="34" charset="0"/>
                            </a:rPr>
                            <m:t>1</m:t>
                          </m:r>
                        </m:sub>
                      </m:sSub>
                      <m:r>
                        <a:rPr lang="en-US" sz="2400">
                          <a:solidFill>
                            <a:schemeClr val="bg1"/>
                          </a:solidFill>
                          <a:latin typeface="Cambria Math" panose="02040503050406030204" pitchFamily="18" charset="0"/>
                          <a:ea typeface="Aptos" panose="020B0004020202020204" pitchFamily="34" charset="0"/>
                          <a:cs typeface="Arial" panose="020B0604020202020204" pitchFamily="34" charset="0"/>
                        </a:rPr>
                        <m:t>+</m:t>
                      </m:r>
                      <m:sSub>
                        <m:sSubPr>
                          <m:ctrlPr>
                            <a:rPr lang="en-US" sz="2400" i="1">
                              <a:solidFill>
                                <a:schemeClr val="bg1"/>
                              </a:solidFill>
                              <a:latin typeface="Cambria Math" panose="02040503050406030204" pitchFamily="18" charset="0"/>
                              <a:ea typeface="Aptos" panose="020B0004020202020204" pitchFamily="34" charset="0"/>
                              <a:cs typeface="Arial" panose="020B0604020202020204" pitchFamily="34" charset="0"/>
                            </a:rPr>
                          </m:ctrlPr>
                        </m:sSubPr>
                        <m:e>
                          <m:r>
                            <m:rPr>
                              <m:sty m:val="p"/>
                            </m:rPr>
                            <a:rPr lang="en-US" sz="2400">
                              <a:solidFill>
                                <a:schemeClr val="bg1"/>
                              </a:solidFill>
                              <a:latin typeface="Cambria Math" panose="02040503050406030204" pitchFamily="18" charset="0"/>
                              <a:ea typeface="Aptos" panose="020B0004020202020204" pitchFamily="34" charset="0"/>
                              <a:cs typeface="Arial" panose="020B0604020202020204" pitchFamily="34" charset="0"/>
                            </a:rPr>
                            <m:t>g</m:t>
                          </m:r>
                        </m:e>
                        <m:sub>
                          <m:r>
                            <m:rPr>
                              <m:sty m:val="p"/>
                            </m:rPr>
                            <a:rPr lang="en-US" sz="2400">
                              <a:solidFill>
                                <a:schemeClr val="bg1"/>
                              </a:solidFill>
                              <a:latin typeface="Cambria Math" panose="02040503050406030204" pitchFamily="18" charset="0"/>
                              <a:ea typeface="Aptos" panose="020B0004020202020204" pitchFamily="34" charset="0"/>
                              <a:cs typeface="Arial" panose="020B0604020202020204" pitchFamily="34" charset="0"/>
                            </a:rPr>
                            <m:t>i</m:t>
                          </m:r>
                          <m:r>
                            <a:rPr lang="en-US" sz="2400">
                              <a:solidFill>
                                <a:schemeClr val="bg1"/>
                              </a:solidFill>
                              <a:latin typeface="Cambria Math" panose="02040503050406030204" pitchFamily="18" charset="0"/>
                              <a:ea typeface="Aptos" panose="020B0004020202020204" pitchFamily="34" charset="0"/>
                              <a:cs typeface="Arial" panose="020B0604020202020204" pitchFamily="34" charset="0"/>
                            </a:rPr>
                            <m:t>2</m:t>
                          </m:r>
                        </m:sub>
                      </m:sSub>
                      <m:r>
                        <a:rPr lang="en-US" sz="2400" i="1">
                          <a:solidFill>
                            <a:schemeClr val="bg1"/>
                          </a:solidFill>
                          <a:latin typeface="Cambria Math" panose="02040503050406030204" pitchFamily="18" charset="0"/>
                          <a:ea typeface="Aptos" panose="020B0004020202020204" pitchFamily="34" charset="0"/>
                          <a:cs typeface="Arial" panose="020B0604020202020204" pitchFamily="34" charset="0"/>
                        </a:rPr>
                        <m:t>) ~ </m:t>
                      </m:r>
                      <m:r>
                        <a:rPr lang="en-US" sz="2400">
                          <a:solidFill>
                            <a:schemeClr val="bg1"/>
                          </a:solidFill>
                          <a:latin typeface="Cambria Math" panose="02040503050406030204" pitchFamily="18" charset="0"/>
                          <a:ea typeface="Aptos" panose="020B0004020202020204" pitchFamily="34" charset="0"/>
                          <a:cs typeface="Arial" panose="020B0604020202020204" pitchFamily="34" charset="0"/>
                        </a:rPr>
                        <m:t>(</m:t>
                      </m:r>
                      <m:sSub>
                        <m:sSubPr>
                          <m:ctrlPr>
                            <a:rPr lang="en-US" sz="2400" i="1">
                              <a:solidFill>
                                <a:schemeClr val="bg1"/>
                              </a:solidFill>
                              <a:latin typeface="Cambria Math" panose="02040503050406030204" pitchFamily="18" charset="0"/>
                              <a:ea typeface="Aptos" panose="020B0004020202020204" pitchFamily="34" charset="0"/>
                              <a:cs typeface="Arial" panose="020B0604020202020204" pitchFamily="34" charset="0"/>
                            </a:rPr>
                          </m:ctrlPr>
                        </m:sSubPr>
                        <m:e>
                          <m:r>
                            <m:rPr>
                              <m:sty m:val="p"/>
                            </m:rPr>
                            <a:rPr lang="en-US" sz="2400">
                              <a:solidFill>
                                <a:schemeClr val="bg1"/>
                              </a:solidFill>
                              <a:latin typeface="Cambria Math" panose="02040503050406030204" pitchFamily="18" charset="0"/>
                              <a:ea typeface="Aptos" panose="020B0004020202020204" pitchFamily="34" charset="0"/>
                              <a:cs typeface="Arial" panose="020B0604020202020204" pitchFamily="34" charset="0"/>
                            </a:rPr>
                            <m:t>g</m:t>
                          </m:r>
                        </m:e>
                        <m:sub>
                          <m:r>
                            <m:rPr>
                              <m:sty m:val="p"/>
                            </m:rPr>
                            <a:rPr lang="en-US" sz="2400">
                              <a:solidFill>
                                <a:schemeClr val="bg1"/>
                              </a:solidFill>
                              <a:latin typeface="Cambria Math" panose="02040503050406030204" pitchFamily="18" charset="0"/>
                              <a:ea typeface="Aptos" panose="020B0004020202020204" pitchFamily="34" charset="0"/>
                              <a:cs typeface="Arial" panose="020B0604020202020204" pitchFamily="34" charset="0"/>
                            </a:rPr>
                            <m:t>i</m:t>
                          </m:r>
                          <m:r>
                            <a:rPr lang="en-US" sz="2400">
                              <a:solidFill>
                                <a:schemeClr val="bg1"/>
                              </a:solidFill>
                              <a:latin typeface="Cambria Math" panose="02040503050406030204" pitchFamily="18" charset="0"/>
                              <a:ea typeface="Aptos" panose="020B0004020202020204" pitchFamily="34" charset="0"/>
                              <a:cs typeface="Arial" panose="020B0604020202020204" pitchFamily="34" charset="0"/>
                            </a:rPr>
                            <m:t>1</m:t>
                          </m:r>
                        </m:sub>
                      </m:sSub>
                      <m:r>
                        <a:rPr lang="en-US" sz="2400" b="0" i="0" smtClean="0">
                          <a:solidFill>
                            <a:schemeClr val="bg1"/>
                          </a:solidFill>
                          <a:latin typeface="Cambria Math" panose="02040503050406030204" pitchFamily="18" charset="0"/>
                          <a:ea typeface="Aptos" panose="020B0004020202020204" pitchFamily="34" charset="0"/>
                          <a:cs typeface="Arial" panose="020B0604020202020204" pitchFamily="34" charset="0"/>
                        </a:rPr>
                        <m:t>−</m:t>
                      </m:r>
                      <m:sSub>
                        <m:sSubPr>
                          <m:ctrlPr>
                            <a:rPr lang="en-US" sz="2400" i="1">
                              <a:solidFill>
                                <a:schemeClr val="bg1"/>
                              </a:solidFill>
                              <a:latin typeface="Cambria Math" panose="02040503050406030204" pitchFamily="18" charset="0"/>
                              <a:ea typeface="Aptos" panose="020B0004020202020204" pitchFamily="34" charset="0"/>
                              <a:cs typeface="Arial" panose="020B0604020202020204" pitchFamily="34" charset="0"/>
                            </a:rPr>
                          </m:ctrlPr>
                        </m:sSubPr>
                        <m:e>
                          <m:r>
                            <m:rPr>
                              <m:sty m:val="p"/>
                            </m:rPr>
                            <a:rPr lang="en-US" sz="2400">
                              <a:solidFill>
                                <a:schemeClr val="bg1"/>
                              </a:solidFill>
                              <a:latin typeface="Cambria Math" panose="02040503050406030204" pitchFamily="18" charset="0"/>
                              <a:ea typeface="Aptos" panose="020B0004020202020204" pitchFamily="34" charset="0"/>
                              <a:cs typeface="Arial" panose="020B0604020202020204" pitchFamily="34" charset="0"/>
                            </a:rPr>
                            <m:t>g</m:t>
                          </m:r>
                        </m:e>
                        <m:sub>
                          <m:r>
                            <m:rPr>
                              <m:sty m:val="p"/>
                            </m:rPr>
                            <a:rPr lang="en-US" sz="2400">
                              <a:solidFill>
                                <a:schemeClr val="bg1"/>
                              </a:solidFill>
                              <a:latin typeface="Cambria Math" panose="02040503050406030204" pitchFamily="18" charset="0"/>
                              <a:ea typeface="Aptos" panose="020B0004020202020204" pitchFamily="34" charset="0"/>
                              <a:cs typeface="Arial" panose="020B0604020202020204" pitchFamily="34" charset="0"/>
                            </a:rPr>
                            <m:t>i</m:t>
                          </m:r>
                          <m:r>
                            <a:rPr lang="en-US" sz="2400">
                              <a:solidFill>
                                <a:schemeClr val="bg1"/>
                              </a:solidFill>
                              <a:latin typeface="Cambria Math" panose="02040503050406030204" pitchFamily="18" charset="0"/>
                              <a:ea typeface="Aptos" panose="020B0004020202020204" pitchFamily="34" charset="0"/>
                              <a:cs typeface="Arial" panose="020B0604020202020204" pitchFamily="34" charset="0"/>
                            </a:rPr>
                            <m:t>2</m:t>
                          </m:r>
                        </m:sub>
                      </m:sSub>
                      <m:r>
                        <a:rPr lang="en-US" sz="2400">
                          <a:solidFill>
                            <a:schemeClr val="bg1"/>
                          </a:solidFill>
                          <a:latin typeface="Cambria Math" panose="02040503050406030204" pitchFamily="18" charset="0"/>
                          <a:ea typeface="Aptos" panose="020B0004020202020204" pitchFamily="34" charset="0"/>
                          <a:cs typeface="Arial" panose="020B0604020202020204" pitchFamily="34" charset="0"/>
                        </a:rPr>
                        <m:t>)</m:t>
                      </m:r>
                    </m:oMath>
                  </m:oMathPara>
                </a14:m>
                <a:br>
                  <a:rPr lang="en-US" sz="2400" kern="1200" dirty="0">
                    <a:solidFill>
                      <a:srgbClr val="FFFFFF"/>
                    </a:solidFill>
                    <a:latin typeface="Times New Roman" panose="02020603050405020304" pitchFamily="18" charset="0"/>
                    <a:cs typeface="Times New Roman" panose="02020603050405020304" pitchFamily="18" charset="0"/>
                  </a:rPr>
                </a:br>
                <a:br>
                  <a:rPr lang="en-US" sz="2400" dirty="0">
                    <a:solidFill>
                      <a:srgbClr val="FFFFFF"/>
                    </a:solidFill>
                    <a:latin typeface="Times New Roman" panose="02020603050405020304" pitchFamily="18" charset="0"/>
                    <a:cs typeface="Times New Roman" panose="02020603050405020304" pitchFamily="18" charset="0"/>
                  </a:rPr>
                </a:br>
                <a:r>
                  <a:rPr lang="en-US" sz="2400" dirty="0">
                    <a:solidFill>
                      <a:srgbClr val="FFFFFF"/>
                    </a:solidFill>
                    <a:latin typeface="Times New Roman" panose="02020603050405020304" pitchFamily="18" charset="0"/>
                    <a:cs typeface="Times New Roman" panose="02020603050405020304" pitchFamily="18" charset="0"/>
                  </a:rPr>
                  <a:t>Using Only WGS Data</a:t>
                </a:r>
                <a:endParaRPr lang="en-US" sz="2400" kern="1200" dirty="0">
                  <a:solidFill>
                    <a:srgbClr val="FFFFFF"/>
                  </a:solidFill>
                  <a:latin typeface="Times New Roman" panose="02020603050405020304" pitchFamily="18" charset="0"/>
                  <a:cs typeface="Times New Roman" panose="02020603050405020304" pitchFamily="18" charset="0"/>
                </a:endParaRPr>
              </a:p>
            </p:txBody>
          </p:sp>
        </mc:Choice>
        <mc:Fallback xmlns="">
          <p:sp>
            <p:nvSpPr>
              <p:cNvPr id="2" name="Title 1">
                <a:extLst>
                  <a:ext uri="{FF2B5EF4-FFF2-40B4-BE49-F238E27FC236}">
                    <a16:creationId xmlns:a16="http://schemas.microsoft.com/office/drawing/2014/main" id="{510E44EC-27CB-DC13-0C24-F48BA37AC088}"/>
                  </a:ext>
                </a:extLst>
              </p:cNvPr>
              <p:cNvSpPr>
                <a:spLocks noGrp="1" noRot="1" noChangeAspect="1" noMove="1" noResize="1" noEditPoints="1" noAdjustHandles="1" noChangeArrowheads="1" noChangeShapeType="1" noTextEdit="1"/>
              </p:cNvSpPr>
              <p:nvPr>
                <p:ph type="title"/>
              </p:nvPr>
            </p:nvSpPr>
            <p:spPr>
              <a:xfrm>
                <a:off x="392727" y="2007462"/>
                <a:ext cx="3710353" cy="3071906"/>
              </a:xfrm>
              <a:blipFill>
                <a:blip r:embed="rId3"/>
                <a:stretch>
                  <a:fillRect l="-2381" t="-41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903CF59-D1DD-8DB8-4200-1A78CABA0AD8}"/>
              </a:ext>
            </a:extLst>
          </p:cNvPr>
          <p:cNvSpPr txBox="1"/>
          <p:nvPr/>
        </p:nvSpPr>
        <p:spPr>
          <a:xfrm>
            <a:off x="455066" y="1361131"/>
            <a:ext cx="3192236" cy="646331"/>
          </a:xfrm>
          <a:prstGeom prst="rect">
            <a:avLst/>
          </a:prstGeom>
          <a:noFill/>
        </p:spPr>
        <p:txBody>
          <a:bodyPr wrap="square" rtlCol="0">
            <a:spAutoFit/>
          </a:bodyPr>
          <a:lstStyle/>
          <a:p>
            <a:r>
              <a:rPr lang="en-US" sz="1800" b="1" dirty="0">
                <a:solidFill>
                  <a:schemeClr val="bg1"/>
                </a:solidFill>
                <a:latin typeface="Times New Roman" panose="02020603050405020304" pitchFamily="18" charset="0"/>
                <a:cs typeface="Times New Roman" panose="02020603050405020304" pitchFamily="18" charset="0"/>
              </a:rPr>
              <a:t>Normal QQ Plot for </a:t>
            </a:r>
            <a:br>
              <a:rPr lang="en-US" sz="1800" b="1" dirty="0">
                <a:solidFill>
                  <a:schemeClr val="bg1"/>
                </a:solidFill>
                <a:latin typeface="Times New Roman" panose="02020603050405020304" pitchFamily="18" charset="0"/>
                <a:cs typeface="Times New Roman" panose="02020603050405020304" pitchFamily="18" charset="0"/>
              </a:rPr>
            </a:br>
            <a:r>
              <a:rPr lang="en-US" sz="1800" b="1" dirty="0">
                <a:solidFill>
                  <a:schemeClr val="bg1"/>
                </a:solidFill>
                <a:latin typeface="Times New Roman" panose="02020603050405020304" pitchFamily="18" charset="0"/>
                <a:cs typeface="Times New Roman" panose="02020603050405020304" pitchFamily="18" charset="0"/>
              </a:rPr>
              <a:t>Z-Statistics of</a:t>
            </a:r>
            <a:endParaRPr lang="en-US" dirty="0">
              <a:solidFill>
                <a:schemeClr val="bg1"/>
              </a:solidFill>
            </a:endParaRPr>
          </a:p>
        </p:txBody>
      </p:sp>
      <p:pic>
        <p:nvPicPr>
          <p:cNvPr id="8" name="Content Placeholder 7" descr="A graph showing the function of a certain number&#10;&#10;AI-generated content may be incorrect.">
            <a:extLst>
              <a:ext uri="{FF2B5EF4-FFF2-40B4-BE49-F238E27FC236}">
                <a16:creationId xmlns:a16="http://schemas.microsoft.com/office/drawing/2014/main" id="{F45F625B-CC7F-F55C-1B14-8786001A7E4F}"/>
              </a:ext>
            </a:extLst>
          </p:cNvPr>
          <p:cNvPicPr>
            <a:picLocks noGrp="1" noChangeAspect="1"/>
          </p:cNvPicPr>
          <p:nvPr>
            <p:ph idx="1"/>
          </p:nvPr>
        </p:nvPicPr>
        <p:blipFill>
          <a:blip r:embed="rId4"/>
          <a:stretch>
            <a:fillRect/>
          </a:stretch>
        </p:blipFill>
        <p:spPr>
          <a:xfrm>
            <a:off x="4363826" y="451699"/>
            <a:ext cx="7420116" cy="6183430"/>
          </a:xfrm>
        </p:spPr>
      </p:pic>
    </p:spTree>
    <p:extLst>
      <p:ext uri="{BB962C8B-B14F-4D97-AF65-F5344CB8AC3E}">
        <p14:creationId xmlns:p14="http://schemas.microsoft.com/office/powerpoint/2010/main" val="2478406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B9BB3-02A2-B94C-0EA4-1A0C315D152C}"/>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Using </a:t>
            </a:r>
            <a:br>
              <a:rPr lang="en-US" sz="4000" dirty="0">
                <a:solidFill>
                  <a:srgbClr val="FFFFFF"/>
                </a:solidFill>
              </a:rPr>
            </a:br>
            <a:r>
              <a:rPr lang="en-US" sz="4000" dirty="0">
                <a:solidFill>
                  <a:srgbClr val="FFFFFF"/>
                </a:solidFill>
              </a:rPr>
              <a:t>Array Data</a:t>
            </a:r>
          </a:p>
        </p:txBody>
      </p:sp>
      <p:sp>
        <p:nvSpPr>
          <p:cNvPr id="7" name="Content Placeholder 6">
            <a:extLst>
              <a:ext uri="{FF2B5EF4-FFF2-40B4-BE49-F238E27FC236}">
                <a16:creationId xmlns:a16="http://schemas.microsoft.com/office/drawing/2014/main" id="{CF1F02CD-B8B1-A8BC-5A95-BD96E0917C56}"/>
              </a:ext>
            </a:extLst>
          </p:cNvPr>
          <p:cNvSpPr>
            <a:spLocks noGrp="1"/>
          </p:cNvSpPr>
          <p:nvPr>
            <p:ph idx="1"/>
          </p:nvPr>
        </p:nvSpPr>
        <p:spPr>
          <a:xfrm>
            <a:off x="4810259" y="649480"/>
            <a:ext cx="6555347" cy="5546047"/>
          </a:xfrm>
        </p:spPr>
        <p:txBody>
          <a:bodyPr anchor="ctr">
            <a:normAutofit/>
          </a:bodyPr>
          <a:lstStyle/>
          <a:p>
            <a:r>
              <a:rPr lang="en-US" dirty="0"/>
              <a:t>The original data used for imputation.</a:t>
            </a:r>
          </a:p>
          <a:p>
            <a:endParaRPr lang="en-US" dirty="0"/>
          </a:p>
          <a:p>
            <a:r>
              <a:rPr lang="en-US" dirty="0"/>
              <a:t>Using 2000 SNPs, we got results that are broadly similar to what we obtained from the imputed and WGS data.</a:t>
            </a:r>
          </a:p>
        </p:txBody>
      </p:sp>
    </p:spTree>
    <p:extLst>
      <p:ext uri="{BB962C8B-B14F-4D97-AF65-F5344CB8AC3E}">
        <p14:creationId xmlns:p14="http://schemas.microsoft.com/office/powerpoint/2010/main" val="1439804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5F55C16-BC21-49EF-A4FF-C3155BB93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E1ACA6-6FDB-E312-6EB6-314EF069B80B}"/>
              </a:ext>
            </a:extLst>
          </p:cNvPr>
          <p:cNvSpPr>
            <a:spLocks noGrp="1"/>
          </p:cNvSpPr>
          <p:nvPr>
            <p:ph type="title"/>
          </p:nvPr>
        </p:nvSpPr>
        <p:spPr>
          <a:xfrm>
            <a:off x="3963816" y="173417"/>
            <a:ext cx="5105398" cy="1952744"/>
          </a:xfrm>
        </p:spPr>
        <p:txBody>
          <a:bodyPr>
            <a:normAutofit/>
          </a:bodyPr>
          <a:lstStyle/>
          <a:p>
            <a:r>
              <a:rPr lang="en-US" dirty="0"/>
              <a:t>Conclusion</a:t>
            </a:r>
          </a:p>
        </p:txBody>
      </p:sp>
      <p:sp>
        <p:nvSpPr>
          <p:cNvPr id="44" name="Freeform: Shape 43">
            <a:extLst>
              <a:ext uri="{FF2B5EF4-FFF2-40B4-BE49-F238E27FC236}">
                <a16:creationId xmlns:a16="http://schemas.microsoft.com/office/drawing/2014/main" id="{0C5F069E-AFE6-4825-8945-46F2918A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6116569" cy="6858000"/>
          </a:xfrm>
          <a:custGeom>
            <a:avLst/>
            <a:gdLst>
              <a:gd name="connsiteX0" fmla="*/ 0 w 6116569"/>
              <a:gd name="connsiteY0" fmla="*/ 0 h 6879321"/>
              <a:gd name="connsiteX1" fmla="*/ 2935851 w 6116569"/>
              <a:gd name="connsiteY1" fmla="*/ 0 h 6879321"/>
              <a:gd name="connsiteX2" fmla="*/ 3238280 w 6116569"/>
              <a:gd name="connsiteY2" fmla="*/ 31980 h 6879321"/>
              <a:gd name="connsiteX3" fmla="*/ 3660541 w 6116569"/>
              <a:gd name="connsiteY3" fmla="*/ 550772 h 6879321"/>
              <a:gd name="connsiteX4" fmla="*/ 3808902 w 6116569"/>
              <a:gd name="connsiteY4" fmla="*/ 589860 h 6879321"/>
              <a:gd name="connsiteX5" fmla="*/ 4413762 w 6116569"/>
              <a:gd name="connsiteY5" fmla="*/ 625393 h 6879321"/>
              <a:gd name="connsiteX6" fmla="*/ 4567830 w 6116569"/>
              <a:gd name="connsiteY6" fmla="*/ 721333 h 6879321"/>
              <a:gd name="connsiteX7" fmla="*/ 4171247 w 6116569"/>
              <a:gd name="connsiteY7" fmla="*/ 792401 h 6879321"/>
              <a:gd name="connsiteX8" fmla="*/ 4376671 w 6116569"/>
              <a:gd name="connsiteY8" fmla="*/ 842148 h 6879321"/>
              <a:gd name="connsiteX9" fmla="*/ 4527887 w 6116569"/>
              <a:gd name="connsiteY9" fmla="*/ 813722 h 6879321"/>
              <a:gd name="connsiteX10" fmla="*/ 4633452 w 6116569"/>
              <a:gd name="connsiteY10" fmla="*/ 799508 h 6879321"/>
              <a:gd name="connsiteX11" fmla="*/ 4947293 w 6116569"/>
              <a:gd name="connsiteY11" fmla="*/ 870576 h 6879321"/>
              <a:gd name="connsiteX12" fmla="*/ 5263988 w 6116569"/>
              <a:gd name="connsiteY12" fmla="*/ 820828 h 6879321"/>
              <a:gd name="connsiteX13" fmla="*/ 5249723 w 6116569"/>
              <a:gd name="connsiteY13" fmla="*/ 895449 h 6879321"/>
              <a:gd name="connsiteX14" fmla="*/ 4744723 w 6116569"/>
              <a:gd name="connsiteY14" fmla="*/ 1197485 h 6879321"/>
              <a:gd name="connsiteX15" fmla="*/ 4767548 w 6116569"/>
              <a:gd name="connsiteY15" fmla="*/ 1346727 h 6879321"/>
              <a:gd name="connsiteX16" fmla="*/ 4539299 w 6116569"/>
              <a:gd name="connsiteY16" fmla="*/ 1421348 h 6879321"/>
              <a:gd name="connsiteX17" fmla="*/ 4607773 w 6116569"/>
              <a:gd name="connsiteY17" fmla="*/ 1485309 h 6879321"/>
              <a:gd name="connsiteX18" fmla="*/ 4579242 w 6116569"/>
              <a:gd name="connsiteY18" fmla="*/ 1535055 h 6879321"/>
              <a:gd name="connsiteX19" fmla="*/ 5278255 w 6116569"/>
              <a:gd name="connsiteY19" fmla="*/ 1609676 h 6879321"/>
              <a:gd name="connsiteX20" fmla="*/ 5771843 w 6116569"/>
              <a:gd name="connsiteY20" fmla="*/ 1630997 h 6879321"/>
              <a:gd name="connsiteX21" fmla="*/ 6105656 w 6116569"/>
              <a:gd name="connsiteY21" fmla="*/ 1748257 h 6879321"/>
              <a:gd name="connsiteX22" fmla="*/ 5691955 w 6116569"/>
              <a:gd name="connsiteY22" fmla="*/ 2167555 h 6879321"/>
              <a:gd name="connsiteX23" fmla="*/ 5475118 w 6116569"/>
              <a:gd name="connsiteY23" fmla="*/ 2348776 h 6879321"/>
              <a:gd name="connsiteX24" fmla="*/ 5826051 w 6116569"/>
              <a:gd name="connsiteY24" fmla="*/ 2291922 h 6879321"/>
              <a:gd name="connsiteX25" fmla="*/ 5552153 w 6116569"/>
              <a:gd name="connsiteY25" fmla="*/ 2597513 h 6879321"/>
              <a:gd name="connsiteX26" fmla="*/ 5603508 w 6116569"/>
              <a:gd name="connsiteY26" fmla="*/ 2647260 h 6879321"/>
              <a:gd name="connsiteX27" fmla="*/ 5700515 w 6116569"/>
              <a:gd name="connsiteY27" fmla="*/ 2679240 h 6879321"/>
              <a:gd name="connsiteX28" fmla="*/ 5246870 w 6116569"/>
              <a:gd name="connsiteY28" fmla="*/ 2888889 h 6879321"/>
              <a:gd name="connsiteX29" fmla="*/ 4836022 w 6116569"/>
              <a:gd name="connsiteY29" fmla="*/ 3169605 h 6879321"/>
              <a:gd name="connsiteX30" fmla="*/ 4736163 w 6116569"/>
              <a:gd name="connsiteY30" fmla="*/ 3233565 h 6879321"/>
              <a:gd name="connsiteX31" fmla="*/ 4853141 w 6116569"/>
              <a:gd name="connsiteY31" fmla="*/ 3233565 h 6879321"/>
              <a:gd name="connsiteX32" fmla="*/ 4944440 w 6116569"/>
              <a:gd name="connsiteY32" fmla="*/ 3226459 h 6879321"/>
              <a:gd name="connsiteX33" fmla="*/ 5109921 w 6116569"/>
              <a:gd name="connsiteY33" fmla="*/ 3283313 h 6879321"/>
              <a:gd name="connsiteX34" fmla="*/ 5694809 w 6116569"/>
              <a:gd name="connsiteY34" fmla="*/ 3141178 h 6879321"/>
              <a:gd name="connsiteX35" fmla="*/ 5566419 w 6116569"/>
              <a:gd name="connsiteY35" fmla="*/ 3301079 h 6879321"/>
              <a:gd name="connsiteX36" fmla="*/ 5415203 w 6116569"/>
              <a:gd name="connsiteY36" fmla="*/ 3397020 h 6879321"/>
              <a:gd name="connsiteX37" fmla="*/ 5612068 w 6116569"/>
              <a:gd name="connsiteY37" fmla="*/ 3432554 h 6879321"/>
              <a:gd name="connsiteX38" fmla="*/ 5206927 w 6116569"/>
              <a:gd name="connsiteY38" fmla="*/ 3599562 h 6879321"/>
              <a:gd name="connsiteX39" fmla="*/ 5301079 w 6116569"/>
              <a:gd name="connsiteY39" fmla="*/ 3723930 h 6879321"/>
              <a:gd name="connsiteX40" fmla="*/ 4507915 w 6116569"/>
              <a:gd name="connsiteY40" fmla="*/ 4306683 h 6879321"/>
              <a:gd name="connsiteX41" fmla="*/ 3982942 w 6116569"/>
              <a:gd name="connsiteY41" fmla="*/ 4587399 h 6879321"/>
              <a:gd name="connsiteX42" fmla="*/ 4185513 w 6116569"/>
              <a:gd name="connsiteY42" fmla="*/ 4541205 h 6879321"/>
              <a:gd name="connsiteX43" fmla="*/ 5212633 w 6116569"/>
              <a:gd name="connsiteY43" fmla="*/ 4455924 h 6879321"/>
              <a:gd name="connsiteX44" fmla="*/ 5312492 w 6116569"/>
              <a:gd name="connsiteY44" fmla="*/ 4473691 h 6879321"/>
              <a:gd name="connsiteX45" fmla="*/ 4596361 w 6116569"/>
              <a:gd name="connsiteY45" fmla="*/ 4818368 h 6879321"/>
              <a:gd name="connsiteX46" fmla="*/ 4873113 w 6116569"/>
              <a:gd name="connsiteY46" fmla="*/ 4885882 h 6879321"/>
              <a:gd name="connsiteX47" fmla="*/ 4935881 w 6116569"/>
              <a:gd name="connsiteY47" fmla="*/ 4914309 h 6879321"/>
              <a:gd name="connsiteX48" fmla="*/ 4873113 w 6116569"/>
              <a:gd name="connsiteY48" fmla="*/ 5003143 h 6879321"/>
              <a:gd name="connsiteX49" fmla="*/ 4721898 w 6116569"/>
              <a:gd name="connsiteY49" fmla="*/ 5095530 h 6879321"/>
              <a:gd name="connsiteX50" fmla="*/ 5132745 w 6116569"/>
              <a:gd name="connsiteY50" fmla="*/ 4949842 h 6879321"/>
              <a:gd name="connsiteX51" fmla="*/ 5101362 w 6116569"/>
              <a:gd name="connsiteY51" fmla="*/ 5081317 h 6879321"/>
              <a:gd name="connsiteX52" fmla="*/ 5138452 w 6116569"/>
              <a:gd name="connsiteY52" fmla="*/ 5198578 h 6879321"/>
              <a:gd name="connsiteX53" fmla="*/ 4904497 w 6116569"/>
              <a:gd name="connsiteY53" fmla="*/ 5362033 h 6879321"/>
              <a:gd name="connsiteX54" fmla="*/ 4579242 w 6116569"/>
              <a:gd name="connsiteY54" fmla="*/ 5674729 h 6879321"/>
              <a:gd name="connsiteX55" fmla="*/ 4253988 w 6116569"/>
              <a:gd name="connsiteY55" fmla="*/ 5884379 h 6879321"/>
              <a:gd name="connsiteX56" fmla="*/ 3985795 w 6116569"/>
              <a:gd name="connsiteY56" fmla="*/ 6069153 h 6879321"/>
              <a:gd name="connsiteX57" fmla="*/ 4231163 w 6116569"/>
              <a:gd name="connsiteY57" fmla="*/ 6030066 h 6879321"/>
              <a:gd name="connsiteX58" fmla="*/ 3814609 w 6116569"/>
              <a:gd name="connsiteY58" fmla="*/ 6317889 h 6879321"/>
              <a:gd name="connsiteX59" fmla="*/ 3751840 w 6116569"/>
              <a:gd name="connsiteY59" fmla="*/ 6339209 h 6879321"/>
              <a:gd name="connsiteX60" fmla="*/ 3089919 w 6116569"/>
              <a:gd name="connsiteY60" fmla="*/ 6563071 h 6879321"/>
              <a:gd name="connsiteX61" fmla="*/ 2961529 w 6116569"/>
              <a:gd name="connsiteY61" fmla="*/ 6662566 h 6879321"/>
              <a:gd name="connsiteX62" fmla="*/ 3107038 w 6116569"/>
              <a:gd name="connsiteY62" fmla="*/ 6673226 h 6879321"/>
              <a:gd name="connsiteX63" fmla="*/ 3594919 w 6116569"/>
              <a:gd name="connsiteY63" fmla="*/ 6591499 h 6879321"/>
              <a:gd name="connsiteX64" fmla="*/ 3261106 w 6116569"/>
              <a:gd name="connsiteY64" fmla="*/ 6726527 h 6879321"/>
              <a:gd name="connsiteX65" fmla="*/ 3620597 w 6116569"/>
              <a:gd name="connsiteY65" fmla="*/ 6740740 h 6879321"/>
              <a:gd name="connsiteX66" fmla="*/ 3703337 w 6116569"/>
              <a:gd name="connsiteY66" fmla="*/ 6826020 h 6879321"/>
              <a:gd name="connsiteX67" fmla="*/ 3689072 w 6116569"/>
              <a:gd name="connsiteY67" fmla="*/ 6879321 h 6879321"/>
              <a:gd name="connsiteX68" fmla="*/ 0 w 6116569"/>
              <a:gd name="connsiteY68" fmla="*/ 6879321 h 687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7" name="Graphic 6" descr="DNA">
            <a:extLst>
              <a:ext uri="{FF2B5EF4-FFF2-40B4-BE49-F238E27FC236}">
                <a16:creationId xmlns:a16="http://schemas.microsoft.com/office/drawing/2014/main" id="{1CD9E892-8A2B-E845-6E92-B8CC7A22FA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1134" y="1918107"/>
            <a:ext cx="3195204" cy="3195204"/>
          </a:xfrm>
          <a:prstGeom prst="rect">
            <a:avLst/>
          </a:prstGeom>
        </p:spPr>
      </p:pic>
      <p:sp>
        <p:nvSpPr>
          <p:cNvPr id="3" name="Content Placeholder 2">
            <a:extLst>
              <a:ext uri="{FF2B5EF4-FFF2-40B4-BE49-F238E27FC236}">
                <a16:creationId xmlns:a16="http://schemas.microsoft.com/office/drawing/2014/main" id="{A8F66210-7892-2E6B-3194-70144C4E07A6}"/>
              </a:ext>
            </a:extLst>
          </p:cNvPr>
          <p:cNvSpPr>
            <a:spLocks noGrp="1"/>
          </p:cNvSpPr>
          <p:nvPr>
            <p:ph idx="1"/>
          </p:nvPr>
        </p:nvSpPr>
        <p:spPr>
          <a:xfrm>
            <a:off x="3796338" y="1847306"/>
            <a:ext cx="7557460" cy="3679705"/>
          </a:xfrm>
        </p:spPr>
        <p:txBody>
          <a:bodyPr>
            <a:noAutofit/>
          </a:bodyPr>
          <a:lstStyle/>
          <a:p>
            <a:r>
              <a:rPr lang="en-US" sz="2400" dirty="0">
                <a:latin typeface="Calibri Light" panose="020F0302020204030204" pitchFamily="34" charset="0"/>
                <a:cs typeface="Calibri Light" panose="020F0302020204030204" pitchFamily="34" charset="0"/>
              </a:rPr>
              <a:t>Genotypes imputed from a reference panel do not preserve Mendelian laws except for the very highest quality imputed variants.</a:t>
            </a:r>
          </a:p>
          <a:p>
            <a:endParaRPr lang="en-US" sz="2400" dirty="0">
              <a:latin typeface="Calibri Light" panose="020F0302020204030204" pitchFamily="34" charset="0"/>
              <a:cs typeface="Calibri Light" panose="020F0302020204030204" pitchFamily="34" charset="0"/>
            </a:endParaRPr>
          </a:p>
          <a:p>
            <a:r>
              <a:rPr lang="en-US" sz="2400" u="none" strike="noStrike" dirty="0">
                <a:solidFill>
                  <a:srgbClr val="000000"/>
                </a:solidFill>
                <a:effectLst/>
                <a:latin typeface="Calibri Light" panose="020F0302020204030204" pitchFamily="34" charset="0"/>
                <a:cs typeface="Calibri Light" panose="020F0302020204030204" pitchFamily="34" charset="0"/>
              </a:rPr>
              <a:t>In practice with family- and sib-GWAS , using imputed data, we can't ensure proper controls and unbiased estimates due to missing key data features.</a:t>
            </a:r>
          </a:p>
          <a:p>
            <a:pPr marL="0" indent="0">
              <a:buNone/>
            </a:pPr>
            <a:endParaRPr lang="en-US" sz="2400" u="none" strike="noStrike" dirty="0">
              <a:solidFill>
                <a:srgbClr val="000000"/>
              </a:solidFill>
              <a:effectLst/>
              <a:latin typeface="Calibri Light" panose="020F0302020204030204" pitchFamily="34" charset="0"/>
              <a:cs typeface="Calibri Light" panose="020F0302020204030204" pitchFamily="34" charset="0"/>
            </a:endParaRPr>
          </a:p>
          <a:p>
            <a:r>
              <a:rPr lang="en-US" sz="2400" dirty="0">
                <a:latin typeface="Calibri Light" panose="020F0302020204030204" pitchFamily="34" charset="0"/>
                <a:cs typeface="Calibri Light" panose="020F0302020204030204" pitchFamily="34" charset="0"/>
              </a:rPr>
              <a:t>Stringent quality control is required for family-based analyses using imputed genotype data.</a:t>
            </a:r>
          </a:p>
        </p:txBody>
      </p:sp>
    </p:spTree>
    <p:extLst>
      <p:ext uri="{BB962C8B-B14F-4D97-AF65-F5344CB8AC3E}">
        <p14:creationId xmlns:p14="http://schemas.microsoft.com/office/powerpoint/2010/main" val="598035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FEBBAEF-2ECB-7D23-9ED4-853FF0B38388}"/>
              </a:ext>
            </a:extLst>
          </p:cNvPr>
          <p:cNvSpPr>
            <a:spLocks noGrp="1"/>
          </p:cNvSpPr>
          <p:nvPr>
            <p:ph type="title"/>
          </p:nvPr>
        </p:nvSpPr>
        <p:spPr>
          <a:xfrm>
            <a:off x="838200" y="838199"/>
            <a:ext cx="4191000" cy="5338763"/>
          </a:xfrm>
        </p:spPr>
        <p:txBody>
          <a:bodyPr>
            <a:normAutofit/>
          </a:bodyPr>
          <a:lstStyle/>
          <a:p>
            <a:r>
              <a:rPr lang="en-US" dirty="0"/>
              <a:t>Next Steps</a:t>
            </a:r>
          </a:p>
        </p:txBody>
      </p:sp>
      <p:sp>
        <p:nvSpPr>
          <p:cNvPr id="3" name="Content Placeholder 2">
            <a:extLst>
              <a:ext uri="{FF2B5EF4-FFF2-40B4-BE49-F238E27FC236}">
                <a16:creationId xmlns:a16="http://schemas.microsoft.com/office/drawing/2014/main" id="{B0890DBD-8D35-D494-FD65-28ECAD8EF78E}"/>
              </a:ext>
            </a:extLst>
          </p:cNvPr>
          <p:cNvSpPr>
            <a:spLocks noGrp="1"/>
          </p:cNvSpPr>
          <p:nvPr>
            <p:ph idx="1"/>
          </p:nvPr>
        </p:nvSpPr>
        <p:spPr>
          <a:xfrm>
            <a:off x="5302332" y="838199"/>
            <a:ext cx="6051468" cy="5338763"/>
          </a:xfrm>
        </p:spPr>
        <p:txBody>
          <a:bodyPr anchor="ctr">
            <a:normAutofit lnSpcReduction="10000"/>
          </a:bodyPr>
          <a:lstStyle/>
          <a:p>
            <a:r>
              <a:rPr lang="en-US" sz="2400" dirty="0">
                <a:latin typeface="Calibri Light" panose="020F0302020204030204" pitchFamily="34" charset="0"/>
                <a:cs typeface="Calibri Light" panose="020F0302020204030204" pitchFamily="34" charset="0"/>
              </a:rPr>
              <a:t>We are going to extend the WGS analysis to a larger set of SNPs across a range of INFO scores.</a:t>
            </a:r>
          </a:p>
          <a:p>
            <a:endParaRPr lang="en-US" sz="2400" dirty="0">
              <a:latin typeface="Calibri Light" panose="020F0302020204030204" pitchFamily="34" charset="0"/>
              <a:cs typeface="Calibri Light" panose="020F0302020204030204" pitchFamily="34" charset="0"/>
            </a:endParaRPr>
          </a:p>
          <a:p>
            <a:r>
              <a:rPr lang="en-US" sz="2400" dirty="0">
                <a:latin typeface="Calibri Light" panose="020F0302020204030204" pitchFamily="34" charset="0"/>
                <a:cs typeface="Calibri Light" panose="020F0302020204030204" pitchFamily="34" charset="0"/>
              </a:rPr>
              <a:t>We are working with WGS data to see the downstream effect of using low-quality imputed genotypes in FGWAS.</a:t>
            </a:r>
          </a:p>
          <a:p>
            <a:pPr marL="0" indent="0">
              <a:buNone/>
            </a:pPr>
            <a:endParaRPr lang="en-US" sz="2400" dirty="0">
              <a:latin typeface="Calibri Light" panose="020F0302020204030204" pitchFamily="34" charset="0"/>
              <a:cs typeface="Calibri Light" panose="020F0302020204030204" pitchFamily="34" charset="0"/>
            </a:endParaRPr>
          </a:p>
          <a:p>
            <a:r>
              <a:rPr lang="en-US" sz="2400" dirty="0">
                <a:latin typeface="Calibri Light" panose="020F0302020204030204" pitchFamily="34" charset="0"/>
                <a:cs typeface="Calibri Light" panose="020F0302020204030204" pitchFamily="34" charset="0"/>
              </a:rPr>
              <a:t>We will do Family GWAS using SNIPAR with WGS data.</a:t>
            </a:r>
          </a:p>
          <a:p>
            <a:endParaRPr lang="en-US" sz="2400" dirty="0">
              <a:latin typeface="Calibri Light" panose="020F0302020204030204" pitchFamily="34" charset="0"/>
              <a:cs typeface="Calibri Light" panose="020F0302020204030204" pitchFamily="34" charset="0"/>
            </a:endParaRPr>
          </a:p>
          <a:p>
            <a:r>
              <a:rPr lang="en-US" sz="2400" dirty="0">
                <a:latin typeface="Calibri Light" panose="020F0302020204030204" pitchFamily="34" charset="0"/>
                <a:cs typeface="Calibri Light" panose="020F0302020204030204" pitchFamily="34" charset="0"/>
              </a:rPr>
              <a:t>We are interested in developing reference-based imputation methods that consider the relationships between individuals and Mendelian laws.</a:t>
            </a:r>
          </a:p>
          <a:p>
            <a:endParaRPr lang="en-US"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827430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4" name="Title 3">
            <a:extLst>
              <a:ext uri="{FF2B5EF4-FFF2-40B4-BE49-F238E27FC236}">
                <a16:creationId xmlns:a16="http://schemas.microsoft.com/office/drawing/2014/main" id="{821C3056-1099-7520-A97E-611270C8C5FA}"/>
              </a:ext>
            </a:extLst>
          </p:cNvPr>
          <p:cNvSpPr>
            <a:spLocks noGrp="1"/>
          </p:cNvSpPr>
          <p:nvPr>
            <p:ph type="title"/>
          </p:nvPr>
        </p:nvSpPr>
        <p:spPr>
          <a:xfrm>
            <a:off x="3316184" y="2803912"/>
            <a:ext cx="5556584" cy="860791"/>
          </a:xfrm>
        </p:spPr>
        <p:txBody>
          <a:bodyPr vert="horz" lIns="91440" tIns="45720" rIns="91440" bIns="45720" rtlCol="0" anchor="b">
            <a:normAutofit fontScale="90000"/>
          </a:bodyPr>
          <a:lstStyle/>
          <a:p>
            <a:pPr algn="ctr"/>
            <a:r>
              <a:rPr lang="en-US" sz="6600" kern="1200" dirty="0">
                <a:solidFill>
                  <a:srgbClr val="FFFFFF"/>
                </a:solidFill>
                <a:latin typeface="+mj-lt"/>
                <a:ea typeface="+mj-ea"/>
                <a:cs typeface="+mj-cs"/>
              </a:rPr>
              <a:t>THANK YOU!</a:t>
            </a:r>
          </a:p>
        </p:txBody>
      </p:sp>
      <p:sp>
        <p:nvSpPr>
          <p:cNvPr id="14"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740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40B1F85-7D3F-3ADF-FF44-17FA858DE1C2}"/>
            </a:ext>
          </a:extLst>
        </p:cNvPr>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CEA5DC2-B28E-8B49-FB77-CC22451BB71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dirty="0">
                <a:solidFill>
                  <a:srgbClr val="FFFFFF"/>
                </a:solidFill>
              </a:rPr>
              <a:t>Imputation from a Reference Panel</a:t>
            </a:r>
            <a:endParaRPr lang="en-US" kern="1200" dirty="0">
              <a:solidFill>
                <a:srgbClr val="FFFFFF"/>
              </a:solidFill>
              <a:latin typeface="+mj-lt"/>
              <a:ea typeface="+mj-ea"/>
              <a:cs typeface="+mj-cs"/>
            </a:endParaRPr>
          </a:p>
        </p:txBody>
      </p:sp>
      <p:pic>
        <p:nvPicPr>
          <p:cNvPr id="4" name="Content Placeholder 4" descr="A diagram of a dna sequence&#10;&#10;Description automatically generated with medium confidence">
            <a:extLst>
              <a:ext uri="{FF2B5EF4-FFF2-40B4-BE49-F238E27FC236}">
                <a16:creationId xmlns:a16="http://schemas.microsoft.com/office/drawing/2014/main" id="{E0327C00-9958-4272-4B4A-095E13F30FA8}"/>
              </a:ext>
            </a:extLst>
          </p:cNvPr>
          <p:cNvPicPr>
            <a:picLocks noChangeAspect="1"/>
          </p:cNvPicPr>
          <p:nvPr/>
        </p:nvPicPr>
        <p:blipFill>
          <a:blip r:embed="rId3"/>
          <a:stretch>
            <a:fillRect/>
          </a:stretch>
        </p:blipFill>
        <p:spPr>
          <a:xfrm>
            <a:off x="4960620" y="603992"/>
            <a:ext cx="6202680" cy="4652010"/>
          </a:xfrm>
          <a:prstGeom prst="rect">
            <a:avLst/>
          </a:prstGeom>
        </p:spPr>
      </p:pic>
      <p:sp>
        <p:nvSpPr>
          <p:cNvPr id="5" name="TextBox 4">
            <a:extLst>
              <a:ext uri="{FF2B5EF4-FFF2-40B4-BE49-F238E27FC236}">
                <a16:creationId xmlns:a16="http://schemas.microsoft.com/office/drawing/2014/main" id="{1A2F58DB-7CF6-C46A-6BF9-9D0E2CA93397}"/>
              </a:ext>
            </a:extLst>
          </p:cNvPr>
          <p:cNvSpPr txBox="1"/>
          <p:nvPr/>
        </p:nvSpPr>
        <p:spPr>
          <a:xfrm>
            <a:off x="4736196" y="5872493"/>
            <a:ext cx="2018112" cy="461665"/>
          </a:xfrm>
          <a:prstGeom prst="rect">
            <a:avLst/>
          </a:prstGeom>
          <a:noFill/>
        </p:spPr>
        <p:txBody>
          <a:bodyPr wrap="square" rtlCol="0">
            <a:spAutoFit/>
          </a:bodyPr>
          <a:lstStyle/>
          <a:p>
            <a:pPr algn="ctr"/>
            <a:r>
              <a:rPr lang="en-US" sz="2400" dirty="0"/>
              <a:t>HARD-CALLS</a:t>
            </a:r>
          </a:p>
        </p:txBody>
      </p:sp>
      <p:cxnSp>
        <p:nvCxnSpPr>
          <p:cNvPr id="6" name="Straight Connector 5">
            <a:extLst>
              <a:ext uri="{FF2B5EF4-FFF2-40B4-BE49-F238E27FC236}">
                <a16:creationId xmlns:a16="http://schemas.microsoft.com/office/drawing/2014/main" id="{76398437-5B39-0CD8-25B8-838445978D55}"/>
              </a:ext>
            </a:extLst>
          </p:cNvPr>
          <p:cNvCxnSpPr/>
          <p:nvPr/>
        </p:nvCxnSpPr>
        <p:spPr>
          <a:xfrm>
            <a:off x="287483" y="6483738"/>
            <a:ext cx="2800350"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C03143F5-3BF9-41AC-6FB9-5D0ADE83FDA2}"/>
              </a:ext>
            </a:extLst>
          </p:cNvPr>
          <p:cNvSpPr txBox="1"/>
          <p:nvPr/>
        </p:nvSpPr>
        <p:spPr>
          <a:xfrm>
            <a:off x="287483" y="6471928"/>
            <a:ext cx="3107532" cy="307777"/>
          </a:xfrm>
          <a:prstGeom prst="rect">
            <a:avLst/>
          </a:prstGeom>
          <a:noFill/>
        </p:spPr>
        <p:txBody>
          <a:bodyPr wrap="square" rtlCol="0">
            <a:spAutoFit/>
          </a:bodyPr>
          <a:lstStyle/>
          <a:p>
            <a:pPr rtl="1"/>
            <a:r>
              <a:rPr lang="en-US" sz="1400" dirty="0"/>
              <a:t>Source: Zheng et al. (2011)</a:t>
            </a:r>
          </a:p>
        </p:txBody>
      </p:sp>
      <p:cxnSp>
        <p:nvCxnSpPr>
          <p:cNvPr id="3" name="Straight Arrow Connector 2">
            <a:extLst>
              <a:ext uri="{FF2B5EF4-FFF2-40B4-BE49-F238E27FC236}">
                <a16:creationId xmlns:a16="http://schemas.microsoft.com/office/drawing/2014/main" id="{34CDF67E-8C84-6BA1-A70F-553DDBA6AE0A}"/>
              </a:ext>
            </a:extLst>
          </p:cNvPr>
          <p:cNvCxnSpPr>
            <a:cxnSpLocks/>
          </p:cNvCxnSpPr>
          <p:nvPr/>
        </p:nvCxnSpPr>
        <p:spPr>
          <a:xfrm>
            <a:off x="5745252" y="5437635"/>
            <a:ext cx="0" cy="3856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10209B98-99C4-6FD3-FEC1-0D20720BD035}"/>
              </a:ext>
            </a:extLst>
          </p:cNvPr>
          <p:cNvSpPr txBox="1"/>
          <p:nvPr/>
        </p:nvSpPr>
        <p:spPr>
          <a:xfrm>
            <a:off x="7054048" y="5870902"/>
            <a:ext cx="2018112" cy="461665"/>
          </a:xfrm>
          <a:prstGeom prst="rect">
            <a:avLst/>
          </a:prstGeom>
          <a:noFill/>
        </p:spPr>
        <p:txBody>
          <a:bodyPr wrap="square" rtlCol="0">
            <a:spAutoFit/>
          </a:bodyPr>
          <a:lstStyle/>
          <a:p>
            <a:pPr algn="ctr"/>
            <a:r>
              <a:rPr lang="en-US" sz="2400" dirty="0"/>
              <a:t>DOSAGES</a:t>
            </a:r>
          </a:p>
        </p:txBody>
      </p:sp>
      <p:cxnSp>
        <p:nvCxnSpPr>
          <p:cNvPr id="13" name="Straight Arrow Connector 12">
            <a:extLst>
              <a:ext uri="{FF2B5EF4-FFF2-40B4-BE49-F238E27FC236}">
                <a16:creationId xmlns:a16="http://schemas.microsoft.com/office/drawing/2014/main" id="{4BD2F06A-70F8-C57A-81EE-0DF5971A4B40}"/>
              </a:ext>
            </a:extLst>
          </p:cNvPr>
          <p:cNvCxnSpPr>
            <a:cxnSpLocks/>
          </p:cNvCxnSpPr>
          <p:nvPr/>
        </p:nvCxnSpPr>
        <p:spPr>
          <a:xfrm>
            <a:off x="8059828" y="5437635"/>
            <a:ext cx="0" cy="3856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6577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3" name="Group 22">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4" name="Freeform: Shape 2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CA11399-B394-E7EE-EF50-C45A42BF9EA8}"/>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Reference Based </a:t>
            </a:r>
            <a:br>
              <a:rPr lang="en-US" sz="3600" dirty="0">
                <a:solidFill>
                  <a:schemeClr val="tx2"/>
                </a:solidFill>
              </a:rPr>
            </a:br>
            <a:r>
              <a:rPr lang="en-US" sz="3600" dirty="0">
                <a:solidFill>
                  <a:schemeClr val="tx2"/>
                </a:solidFill>
              </a:rPr>
              <a:t>vs </a:t>
            </a:r>
            <a:br>
              <a:rPr lang="en-US" sz="3600" dirty="0">
                <a:solidFill>
                  <a:schemeClr val="tx2"/>
                </a:solidFill>
              </a:rPr>
            </a:br>
            <a:r>
              <a:rPr lang="en-US" sz="3600" dirty="0">
                <a:solidFill>
                  <a:schemeClr val="tx2"/>
                </a:solidFill>
              </a:rPr>
              <a:t>Mendelian Imputation</a:t>
            </a:r>
          </a:p>
        </p:txBody>
      </p:sp>
      <p:sp>
        <p:nvSpPr>
          <p:cNvPr id="3" name="Content Placeholder 2">
            <a:extLst>
              <a:ext uri="{FF2B5EF4-FFF2-40B4-BE49-F238E27FC236}">
                <a16:creationId xmlns:a16="http://schemas.microsoft.com/office/drawing/2014/main" id="{F9507369-4509-59AB-3337-4DA9B3D81E45}"/>
              </a:ext>
            </a:extLst>
          </p:cNvPr>
          <p:cNvSpPr>
            <a:spLocks noGrp="1"/>
          </p:cNvSpPr>
          <p:nvPr>
            <p:ph idx="1"/>
          </p:nvPr>
        </p:nvSpPr>
        <p:spPr>
          <a:xfrm>
            <a:off x="5726151" y="813816"/>
            <a:ext cx="5221224" cy="5230368"/>
          </a:xfrm>
        </p:spPr>
        <p:txBody>
          <a:bodyPr anchor="ctr">
            <a:normAutofit/>
          </a:bodyPr>
          <a:lstStyle/>
          <a:p>
            <a:pPr marL="0" indent="0">
              <a:buNone/>
            </a:pPr>
            <a:endParaRPr lang="en-US" sz="2400" dirty="0">
              <a:solidFill>
                <a:schemeClr val="tx2"/>
              </a:solidFill>
              <a:latin typeface="CMSS10"/>
            </a:endParaRPr>
          </a:p>
          <a:p>
            <a:r>
              <a:rPr lang="en-US" sz="2400" dirty="0">
                <a:solidFill>
                  <a:schemeClr val="tx2"/>
                </a:solidFill>
                <a:latin typeface="CMSS10"/>
              </a:rPr>
              <a:t>Mendelian imputation, as implemented in </a:t>
            </a:r>
            <a:r>
              <a:rPr lang="en-US" sz="2400" dirty="0">
                <a:solidFill>
                  <a:schemeClr val="tx2"/>
                </a:solidFill>
                <a:latin typeface="CMSS10"/>
                <a:hlinkClick r:id="rId3"/>
              </a:rPr>
              <a:t>SNIPAR</a:t>
            </a:r>
            <a:r>
              <a:rPr lang="en-US" sz="2400" dirty="0">
                <a:solidFill>
                  <a:schemeClr val="tx2"/>
                </a:solidFill>
                <a:latin typeface="CMSS10"/>
              </a:rPr>
              <a:t> (Young et al., Nature Genetics, 2022), differs entirely from reference-based imputation.</a:t>
            </a:r>
          </a:p>
          <a:p>
            <a:pPr marL="0" indent="0">
              <a:buNone/>
            </a:pPr>
            <a:endParaRPr lang="en-US" sz="2400" dirty="0">
              <a:solidFill>
                <a:schemeClr val="tx2"/>
              </a:solidFill>
              <a:latin typeface="CMSS10"/>
            </a:endParaRPr>
          </a:p>
          <a:p>
            <a:r>
              <a:rPr lang="en-US" sz="2400" i="1" dirty="0">
                <a:solidFill>
                  <a:schemeClr val="tx2"/>
                </a:solidFill>
                <a:latin typeface="-webkit-standard"/>
              </a:rPr>
              <a:t>Reference-based</a:t>
            </a:r>
            <a:r>
              <a:rPr lang="en-US" sz="2400" dirty="0">
                <a:solidFill>
                  <a:schemeClr val="tx2"/>
                </a:solidFill>
                <a:latin typeface="-webkit-standard"/>
              </a:rPr>
              <a:t> imputation does not consider the </a:t>
            </a:r>
            <a:r>
              <a:rPr lang="en-US" sz="2400" i="1" dirty="0">
                <a:solidFill>
                  <a:schemeClr val="tx2"/>
                </a:solidFill>
                <a:latin typeface="-webkit-standard"/>
              </a:rPr>
              <a:t>relationships </a:t>
            </a:r>
            <a:r>
              <a:rPr lang="en-US" sz="2400" dirty="0">
                <a:solidFill>
                  <a:schemeClr val="tx2"/>
                </a:solidFill>
                <a:latin typeface="-webkit-standard"/>
              </a:rPr>
              <a:t>between individuals (or pedigree) and performs the imputation for everyone separately.</a:t>
            </a:r>
            <a:endParaRPr lang="en-US" sz="2400" dirty="0">
              <a:solidFill>
                <a:schemeClr val="tx2"/>
              </a:solidFill>
              <a:latin typeface="Menlo" panose="020B0609030804020204" pitchFamily="49" charset="0"/>
            </a:endParaRPr>
          </a:p>
        </p:txBody>
      </p:sp>
    </p:spTree>
    <p:extLst>
      <p:ext uri="{BB962C8B-B14F-4D97-AF65-F5344CB8AC3E}">
        <p14:creationId xmlns:p14="http://schemas.microsoft.com/office/powerpoint/2010/main" val="1320598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Freeform: Shape 4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Freeform: Shape 47">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68A04E-5676-E8B9-8FA2-98D60A6C5366}"/>
              </a:ext>
            </a:extLst>
          </p:cNvPr>
          <p:cNvSpPr>
            <a:spLocks noGrp="1"/>
          </p:cNvSpPr>
          <p:nvPr>
            <p:ph type="title"/>
          </p:nvPr>
        </p:nvSpPr>
        <p:spPr>
          <a:xfrm>
            <a:off x="621792" y="1161288"/>
            <a:ext cx="3602736" cy="4526280"/>
          </a:xfrm>
        </p:spPr>
        <p:txBody>
          <a:bodyPr>
            <a:normAutofit/>
          </a:bodyPr>
          <a:lstStyle/>
          <a:p>
            <a:r>
              <a:rPr lang="en-US" sz="4000"/>
              <a:t>Correlation Analysis in UK Biobank</a:t>
            </a:r>
          </a:p>
        </p:txBody>
      </p:sp>
      <p:sp>
        <p:nvSpPr>
          <p:cNvPr id="50" name="Rectangle 49">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2C0138C-4AD5-46BB-0C2B-98C7F5EF4827}"/>
              </a:ext>
            </a:extLst>
          </p:cNvPr>
          <p:cNvSpPr>
            <a:spLocks noGrp="1"/>
          </p:cNvSpPr>
          <p:nvPr>
            <p:ph idx="1"/>
          </p:nvPr>
        </p:nvSpPr>
        <p:spPr>
          <a:xfrm>
            <a:off x="5434149" y="932688"/>
            <a:ext cx="5916603" cy="4992624"/>
          </a:xfrm>
        </p:spPr>
        <p:txBody>
          <a:bodyPr anchor="ctr">
            <a:normAutofit/>
          </a:bodyPr>
          <a:lstStyle/>
          <a:p>
            <a:pPr marL="0" indent="0">
              <a:buNone/>
            </a:pPr>
            <a:endParaRPr lang="en-US" sz="2400" dirty="0"/>
          </a:p>
          <a:p>
            <a:r>
              <a:rPr lang="en-US" sz="2400" dirty="0"/>
              <a:t>UKB Imputed Data</a:t>
            </a:r>
          </a:p>
          <a:p>
            <a:pPr lvl="1"/>
            <a:r>
              <a:rPr lang="en-US" dirty="0"/>
              <a:t>SNPs with MAF &gt; 1%</a:t>
            </a:r>
          </a:p>
          <a:p>
            <a:pPr lvl="1"/>
            <a:r>
              <a:rPr lang="en-US" dirty="0"/>
              <a:t>INFO Score (Imputation Quality) &gt; 0.3</a:t>
            </a:r>
          </a:p>
          <a:p>
            <a:pPr lvl="1"/>
            <a:r>
              <a:rPr lang="en-US" dirty="0"/>
              <a:t>70K SNPs</a:t>
            </a:r>
          </a:p>
          <a:p>
            <a:pPr lvl="1"/>
            <a:r>
              <a:rPr lang="en-US" dirty="0"/>
              <a:t>White British Subsample</a:t>
            </a:r>
          </a:p>
          <a:p>
            <a:pPr lvl="1"/>
            <a:r>
              <a:rPr lang="en-US" dirty="0"/>
              <a:t>~ 19K Full Siblings Pairs</a:t>
            </a:r>
          </a:p>
          <a:p>
            <a:pPr lvl="1"/>
            <a:r>
              <a:rPr lang="en-US" dirty="0"/>
              <a:t>~ 4K Parent-Offspring Pairs</a:t>
            </a:r>
          </a:p>
          <a:p>
            <a:pPr marL="0" indent="0">
              <a:buNone/>
            </a:pPr>
            <a:endParaRPr lang="en-US" sz="2000" dirty="0"/>
          </a:p>
          <a:p>
            <a:r>
              <a:rPr lang="en-US" sz="2400" dirty="0"/>
              <a:t>Howe </a:t>
            </a:r>
            <a:r>
              <a:rPr lang="en-US" sz="2400" dirty="0" err="1"/>
              <a:t>et.al</a:t>
            </a:r>
            <a:r>
              <a:rPr lang="en-US" sz="2400" dirty="0"/>
              <a:t> (2022) </a:t>
            </a:r>
            <a:r>
              <a:rPr lang="en-US" sz="2400" dirty="0">
                <a:latin typeface="CMSS10"/>
              </a:rPr>
              <a:t>Sib-GWAS used low-quality imputed SNPs (Info Score &gt; 0.3, Hard Calls). </a:t>
            </a:r>
            <a:endParaRPr lang="en-US" sz="2400" dirty="0"/>
          </a:p>
          <a:p>
            <a:pPr marL="0" indent="0">
              <a:buNone/>
            </a:pPr>
            <a:endParaRPr lang="en-US" sz="2000" dirty="0"/>
          </a:p>
          <a:p>
            <a:pPr lvl="1"/>
            <a:endParaRPr lang="en-US" sz="2000" dirty="0"/>
          </a:p>
        </p:txBody>
      </p:sp>
    </p:spTree>
    <p:extLst>
      <p:ext uri="{BB962C8B-B14F-4D97-AF65-F5344CB8AC3E}">
        <p14:creationId xmlns:p14="http://schemas.microsoft.com/office/powerpoint/2010/main" val="3459926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7E02B5-1827-27FA-9E0B-2764EDA88F2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5E23E8A-1804-727D-5C6A-488893F49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E3D58C-0435-62FC-1C8C-893EE188B28B}"/>
              </a:ext>
            </a:extLst>
          </p:cNvPr>
          <p:cNvSpPr>
            <a:spLocks noGrp="1"/>
          </p:cNvSpPr>
          <p:nvPr>
            <p:ph type="title"/>
          </p:nvPr>
        </p:nvSpPr>
        <p:spPr>
          <a:xfrm>
            <a:off x="841248" y="548640"/>
            <a:ext cx="3600860" cy="5431536"/>
          </a:xfrm>
        </p:spPr>
        <p:txBody>
          <a:bodyPr>
            <a:normAutofit/>
          </a:bodyPr>
          <a:lstStyle/>
          <a:p>
            <a:r>
              <a:rPr lang="en-US" sz="5400" dirty="0"/>
              <a:t>Correlation Analysis</a:t>
            </a:r>
          </a:p>
        </p:txBody>
      </p:sp>
      <p:sp>
        <p:nvSpPr>
          <p:cNvPr id="10" name="sketch line">
            <a:extLst>
              <a:ext uri="{FF2B5EF4-FFF2-40B4-BE49-F238E27FC236}">
                <a16:creationId xmlns:a16="http://schemas.microsoft.com/office/drawing/2014/main" id="{8EF4A808-2352-466F-4DC1-B89393F49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8AB0EF-A64A-8D7D-08F2-FFC30FD73DF5}"/>
                  </a:ext>
                </a:extLst>
              </p:cNvPr>
              <p:cNvSpPr>
                <a:spLocks noGrp="1"/>
              </p:cNvSpPr>
              <p:nvPr>
                <p:ph idx="1"/>
              </p:nvPr>
            </p:nvSpPr>
            <p:spPr>
              <a:xfrm>
                <a:off x="5126418" y="871759"/>
                <a:ext cx="6224335" cy="5431536"/>
              </a:xfrm>
            </p:spPr>
            <p:txBody>
              <a:bodyPr anchor="ctr">
                <a:normAutofit/>
              </a:bodyPr>
              <a:lstStyle/>
              <a:p>
                <a:pPr marL="0" indent="0">
                  <a:buNone/>
                </a:pPr>
                <a:endParaRPr lang="en-US" sz="2600" dirty="0">
                  <a:latin typeface="CMSS10"/>
                </a:endParaRPr>
              </a:p>
              <a:p>
                <a:r>
                  <a:rPr lang="en-US" sz="2600" dirty="0">
                    <a:latin typeface="CMSS10"/>
                  </a:rPr>
                  <a:t>Suppose </a:t>
                </a:r>
                <a:r>
                  <a:rPr lang="en-US" sz="2600" i="1" dirty="0">
                    <a:latin typeface="CMSS10"/>
                  </a:rPr>
                  <a:t>i</a:t>
                </a:r>
                <a:r>
                  <a:rPr lang="en-US" sz="2600" dirty="0">
                    <a:latin typeface="CMSS10"/>
                  </a:rPr>
                  <a:t> and </a:t>
                </a:r>
                <a:r>
                  <a:rPr lang="en-US" sz="2600" i="1" dirty="0">
                    <a:latin typeface="CMSS10"/>
                  </a:rPr>
                  <a:t>j</a:t>
                </a:r>
                <a:r>
                  <a:rPr lang="en-US" sz="2600" dirty="0">
                    <a:latin typeface="CMSS10"/>
                  </a:rPr>
                  <a:t> are full siblings or parent-offspring.</a:t>
                </a:r>
              </a:p>
              <a:p>
                <a:endParaRPr lang="en-US" sz="2600" dirty="0">
                  <a:latin typeface="CMSS10"/>
                </a:endParaRPr>
              </a:p>
              <a:p>
                <a:r>
                  <a:rPr lang="en-US" sz="2600" dirty="0">
                    <a:latin typeface="CMSS10"/>
                  </a:rPr>
                  <a:t>Then in theory (under random-mating):</a:t>
                </a:r>
              </a:p>
              <a:p>
                <a:endParaRPr lang="en-US" sz="2600" dirty="0">
                  <a:latin typeface="CMSS10"/>
                </a:endParaRPr>
              </a:p>
              <a:p>
                <a:pPr marL="0" indent="0">
                  <a:buNone/>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sz="2600" i="1">
                              <a:latin typeface="Cambria Math" panose="02040503050406030204" pitchFamily="18" charset="0"/>
                              <a:ea typeface="Aptos" panose="020B0004020202020204" pitchFamily="34" charset="0"/>
                              <a:cs typeface="Arial" panose="020B0604020202020204" pitchFamily="34" charset="0"/>
                            </a:rPr>
                          </m:ctrlPr>
                        </m:mPr>
                        <m:mr>
                          <m:e>
                            <m:r>
                              <m:rPr>
                                <m:sty m:val="p"/>
                              </m:rPr>
                              <a:rPr lang="en-US" sz="2600">
                                <a:latin typeface="Cambria Math" panose="02040503050406030204" pitchFamily="18" charset="0"/>
                                <a:ea typeface="Aptos" panose="020B0004020202020204" pitchFamily="34" charset="0"/>
                                <a:cs typeface="Arial" panose="020B0604020202020204" pitchFamily="34" charset="0"/>
                              </a:rPr>
                              <m:t>Corr</m:t>
                            </m:r>
                            <m:r>
                              <a:rPr lang="en-US" sz="2600">
                                <a:latin typeface="Cambria Math" panose="02040503050406030204" pitchFamily="18" charset="0"/>
                                <a:ea typeface="Aptos" panose="020B0004020202020204" pitchFamily="34" charset="0"/>
                                <a:cs typeface="Arial" panose="020B0604020202020204" pitchFamily="34" charset="0"/>
                              </a:rPr>
                              <m:t>⁡</m:t>
                            </m:r>
                            <m:d>
                              <m:dPr>
                                <m:ctrlPr>
                                  <a:rPr lang="en-US" sz="2600" i="1">
                                    <a:latin typeface="Cambria Math" panose="02040503050406030204" pitchFamily="18" charset="0"/>
                                    <a:ea typeface="Aptos" panose="020B0004020202020204" pitchFamily="34" charset="0"/>
                                    <a:cs typeface="Arial" panose="020B0604020202020204" pitchFamily="34" charset="0"/>
                                  </a:rPr>
                                </m:ctrlPr>
                              </m:dPr>
                              <m:e>
                                <m:sSub>
                                  <m:sSubPr>
                                    <m:ctrlPr>
                                      <a:rPr lang="en-US" sz="2600" i="1">
                                        <a:latin typeface="Cambria Math" panose="02040503050406030204" pitchFamily="18" charset="0"/>
                                        <a:ea typeface="Aptos" panose="020B0004020202020204" pitchFamily="34" charset="0"/>
                                        <a:cs typeface="Arial" panose="020B0604020202020204" pitchFamily="34" charset="0"/>
                                      </a:rPr>
                                    </m:ctrlPr>
                                  </m:sSubPr>
                                  <m:e>
                                    <m:r>
                                      <a:rPr lang="en-US" sz="2600" b="0" i="1" smtClean="0">
                                        <a:latin typeface="Cambria Math" panose="02040503050406030204" pitchFamily="18" charset="0"/>
                                        <a:ea typeface="Aptos" panose="020B0004020202020204" pitchFamily="34" charset="0"/>
                                        <a:cs typeface="Arial" panose="020B0604020202020204" pitchFamily="34" charset="0"/>
                                      </a:rPr>
                                      <m:t>𝑔</m:t>
                                    </m:r>
                                  </m:e>
                                  <m:sub>
                                    <m:r>
                                      <a:rPr lang="en-US" sz="2600" i="1">
                                        <a:latin typeface="Cambria Math" panose="02040503050406030204" pitchFamily="18" charset="0"/>
                                        <a:ea typeface="Aptos" panose="020B0004020202020204" pitchFamily="34" charset="0"/>
                                        <a:cs typeface="Arial" panose="020B0604020202020204" pitchFamily="34" charset="0"/>
                                      </a:rPr>
                                      <m:t>𝑖</m:t>
                                    </m:r>
                                  </m:sub>
                                </m:sSub>
                                <m:r>
                                  <a:rPr lang="en-US" sz="2600">
                                    <a:latin typeface="Cambria Math" panose="02040503050406030204" pitchFamily="18" charset="0"/>
                                    <a:ea typeface="Aptos" panose="020B0004020202020204" pitchFamily="34" charset="0"/>
                                    <a:cs typeface="Arial" panose="020B0604020202020204" pitchFamily="34" charset="0"/>
                                  </a:rPr>
                                  <m:t>,</m:t>
                                </m:r>
                                <m:sSub>
                                  <m:sSubPr>
                                    <m:ctrlPr>
                                      <a:rPr lang="en-US" sz="2600" i="1" smtClean="0">
                                        <a:latin typeface="Cambria Math" panose="02040503050406030204" pitchFamily="18" charset="0"/>
                                        <a:ea typeface="Aptos" panose="020B0004020202020204" pitchFamily="34" charset="0"/>
                                        <a:cs typeface="Arial" panose="020B0604020202020204" pitchFamily="34" charset="0"/>
                                      </a:rPr>
                                    </m:ctrlPr>
                                  </m:sSubPr>
                                  <m:e>
                                    <m:r>
                                      <a:rPr lang="en-US" sz="2600" b="0" i="1" smtClean="0">
                                        <a:latin typeface="Cambria Math" panose="02040503050406030204" pitchFamily="18" charset="0"/>
                                        <a:ea typeface="Aptos" panose="020B0004020202020204" pitchFamily="34" charset="0"/>
                                        <a:cs typeface="Arial" panose="020B0604020202020204" pitchFamily="34" charset="0"/>
                                      </a:rPr>
                                      <m:t>𝑔</m:t>
                                    </m:r>
                                  </m:e>
                                  <m:sub>
                                    <m:r>
                                      <a:rPr lang="en-US" sz="2600" i="1">
                                        <a:latin typeface="Cambria Math" panose="02040503050406030204" pitchFamily="18" charset="0"/>
                                        <a:ea typeface="Aptos" panose="020B0004020202020204" pitchFamily="34" charset="0"/>
                                        <a:cs typeface="Arial" panose="020B0604020202020204" pitchFamily="34" charset="0"/>
                                      </a:rPr>
                                      <m:t>𝑗</m:t>
                                    </m:r>
                                  </m:sub>
                                </m:sSub>
                              </m:e>
                            </m:d>
                            <m:r>
                              <a:rPr lang="en-US" sz="2600">
                                <a:latin typeface="Cambria Math" panose="02040503050406030204" pitchFamily="18" charset="0"/>
                                <a:ea typeface="Aptos" panose="020B0004020202020204" pitchFamily="34" charset="0"/>
                                <a:cs typeface="Arial" panose="020B0604020202020204" pitchFamily="34" charset="0"/>
                              </a:rPr>
                              <m:t>=</m:t>
                            </m:r>
                            <m:r>
                              <a:rPr lang="en-US" sz="2600" b="0" i="1" smtClean="0">
                                <a:latin typeface="Cambria Math" panose="02040503050406030204" pitchFamily="18" charset="0"/>
                                <a:ea typeface="Aptos" panose="020B0004020202020204" pitchFamily="34" charset="0"/>
                                <a:cs typeface="Arial" panose="020B0604020202020204" pitchFamily="34" charset="0"/>
                              </a:rPr>
                              <m:t>0.5</m:t>
                            </m:r>
                          </m:e>
                        </m:mr>
                        <m:mr>
                          <m:e/>
                        </m:mr>
                        <m:mr>
                          <m:e/>
                        </m:mr>
                      </m:m>
                    </m:oMath>
                  </m:oMathPara>
                </a14:m>
                <a:endParaRPr lang="en-US" sz="2600" dirty="0">
                  <a:latin typeface="Georgia" panose="02040502050405020303" pitchFamily="18" charset="0"/>
                  <a:ea typeface="Aptos" panose="020B00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558AB0EF-A64A-8D7D-08F2-FFC30FD73DF5}"/>
                  </a:ext>
                </a:extLst>
              </p:cNvPr>
              <p:cNvSpPr>
                <a:spLocks noGrp="1" noRot="1" noChangeAspect="1" noMove="1" noResize="1" noEditPoints="1" noAdjustHandles="1" noChangeArrowheads="1" noChangeShapeType="1" noTextEdit="1"/>
              </p:cNvSpPr>
              <p:nvPr>
                <p:ph idx="1"/>
              </p:nvPr>
            </p:nvSpPr>
            <p:spPr>
              <a:xfrm>
                <a:off x="5126418" y="871759"/>
                <a:ext cx="6224335" cy="5431536"/>
              </a:xfrm>
              <a:blipFill>
                <a:blip r:embed="rId3"/>
                <a:stretch>
                  <a:fillRect l="-1426"/>
                </a:stretch>
              </a:blipFill>
            </p:spPr>
            <p:txBody>
              <a:bodyPr/>
              <a:lstStyle/>
              <a:p>
                <a:r>
                  <a:rPr lang="en-US">
                    <a:noFill/>
                  </a:rPr>
                  <a:t> </a:t>
                </a:r>
              </a:p>
            </p:txBody>
          </p:sp>
        </mc:Fallback>
      </mc:AlternateContent>
    </p:spTree>
    <p:extLst>
      <p:ext uri="{BB962C8B-B14F-4D97-AF65-F5344CB8AC3E}">
        <p14:creationId xmlns:p14="http://schemas.microsoft.com/office/powerpoint/2010/main" val="1794440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AA76CAC8-B77A-B6A7-85E6-25829C6E9EEF}"/>
              </a:ext>
            </a:extLst>
          </p:cNvPr>
          <p:cNvSpPr>
            <a:spLocks noGrp="1"/>
          </p:cNvSpPr>
          <p:nvPr>
            <p:ph type="title"/>
          </p:nvPr>
        </p:nvSpPr>
        <p:spPr>
          <a:xfrm>
            <a:off x="643278" y="1525018"/>
            <a:ext cx="3571810" cy="3573516"/>
          </a:xfrm>
        </p:spPr>
        <p:txBody>
          <a:bodyPr vert="horz" lIns="91440" tIns="45720" rIns="91440" bIns="45720" rtlCol="0" anchor="b">
            <a:normAutofit/>
          </a:bodyPr>
          <a:lstStyle/>
          <a:p>
            <a:r>
              <a:rPr lang="en-US" sz="5600" kern="1200" dirty="0">
                <a:solidFill>
                  <a:schemeClr val="tx1"/>
                </a:solidFill>
                <a:latin typeface="+mj-lt"/>
                <a:ea typeface="+mj-ea"/>
                <a:cs typeface="+mj-cs"/>
              </a:rPr>
              <a:t>Mean</a:t>
            </a:r>
            <a:br>
              <a:rPr lang="en-US" sz="5600" kern="1200" dirty="0">
                <a:solidFill>
                  <a:schemeClr val="tx1"/>
                </a:solidFill>
                <a:latin typeface="+mj-lt"/>
                <a:ea typeface="+mj-ea"/>
                <a:cs typeface="+mj-cs"/>
              </a:rPr>
            </a:br>
            <a:r>
              <a:rPr lang="en-US" sz="5600" kern="1200" dirty="0">
                <a:solidFill>
                  <a:schemeClr val="tx1"/>
                </a:solidFill>
                <a:latin typeface="+mj-lt"/>
                <a:ea typeface="+mj-ea"/>
                <a:cs typeface="+mj-cs"/>
              </a:rPr>
              <a:t>Genotype Correlation</a:t>
            </a:r>
            <a:br>
              <a:rPr lang="en-US" sz="5600" kern="1200" dirty="0">
                <a:solidFill>
                  <a:schemeClr val="tx1"/>
                </a:solidFill>
                <a:latin typeface="+mj-lt"/>
                <a:ea typeface="+mj-ea"/>
                <a:cs typeface="+mj-cs"/>
              </a:rPr>
            </a:br>
            <a:endParaRPr lang="en-US" sz="5600" kern="1200" dirty="0">
              <a:solidFill>
                <a:schemeClr val="tx1"/>
              </a:solidFill>
              <a:latin typeface="+mj-lt"/>
              <a:ea typeface="+mj-ea"/>
              <a:cs typeface="+mj-cs"/>
            </a:endParaRPr>
          </a:p>
        </p:txBody>
      </p:sp>
      <p:sp>
        <p:nvSpPr>
          <p:cNvPr id="3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Content Placeholder 26" descr="A graph of different colored lines&#10;&#10;Description automatically generated">
            <a:extLst>
              <a:ext uri="{FF2B5EF4-FFF2-40B4-BE49-F238E27FC236}">
                <a16:creationId xmlns:a16="http://schemas.microsoft.com/office/drawing/2014/main" id="{BB22B7D2-FC88-7D76-661C-84DD4FFE86F5}"/>
              </a:ext>
            </a:extLst>
          </p:cNvPr>
          <p:cNvPicPr>
            <a:picLocks noGrp="1" noChangeAspect="1"/>
          </p:cNvPicPr>
          <p:nvPr>
            <p:ph idx="1"/>
          </p:nvPr>
        </p:nvPicPr>
        <p:blipFill>
          <a:blip r:embed="rId3"/>
          <a:stretch>
            <a:fillRect/>
          </a:stretch>
        </p:blipFill>
        <p:spPr>
          <a:xfrm>
            <a:off x="4347290" y="243603"/>
            <a:ext cx="7712507" cy="6370794"/>
          </a:xfrm>
        </p:spPr>
      </p:pic>
    </p:spTree>
    <p:extLst>
      <p:ext uri="{BB962C8B-B14F-4D97-AF65-F5344CB8AC3E}">
        <p14:creationId xmlns:p14="http://schemas.microsoft.com/office/powerpoint/2010/main" val="2026661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7BCBDF-D62A-7EBA-AEFF-2F8836201151}"/>
              </a:ext>
            </a:extLst>
          </p:cNvPr>
          <p:cNvSpPr>
            <a:spLocks noGrp="1"/>
          </p:cNvSpPr>
          <p:nvPr>
            <p:ph type="title"/>
          </p:nvPr>
        </p:nvSpPr>
        <p:spPr>
          <a:xfrm>
            <a:off x="841248" y="548640"/>
            <a:ext cx="3600860" cy="5431536"/>
          </a:xfrm>
        </p:spPr>
        <p:txBody>
          <a:bodyPr>
            <a:normAutofit/>
          </a:bodyPr>
          <a:lstStyle/>
          <a:p>
            <a:r>
              <a:rPr lang="en-US" sz="5400"/>
              <a:t>Correlation Analysis Conditional on IBD States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479D81-0A03-C637-92B2-66C50E9539A5}"/>
                  </a:ext>
                </a:extLst>
              </p:cNvPr>
              <p:cNvSpPr>
                <a:spLocks noGrp="1"/>
              </p:cNvSpPr>
              <p:nvPr>
                <p:ph idx="1"/>
              </p:nvPr>
            </p:nvSpPr>
            <p:spPr>
              <a:xfrm>
                <a:off x="5126418" y="871759"/>
                <a:ext cx="6224335" cy="5431536"/>
              </a:xfrm>
            </p:spPr>
            <p:txBody>
              <a:bodyPr anchor="ctr">
                <a:normAutofit lnSpcReduction="10000"/>
              </a:bodyPr>
              <a:lstStyle/>
              <a:p>
                <a:r>
                  <a:rPr lang="en-US" sz="2600" dirty="0">
                    <a:latin typeface="CMSS10"/>
                  </a:rPr>
                  <a:t>Quantitative genetics theory tells us the correlation between siblings’ genotypes depends on their IBD state. </a:t>
                </a:r>
              </a:p>
              <a:p>
                <a:endParaRPr lang="en-US" sz="2600" dirty="0"/>
              </a:p>
              <a:p>
                <a:r>
                  <a:rPr lang="en-US" sz="2600" dirty="0">
                    <a:latin typeface="CMSS10"/>
                  </a:rPr>
                  <a:t>IBD state records how many alleles they share by descent from their parents. </a:t>
                </a:r>
              </a:p>
              <a:p>
                <a:pPr marL="0" indent="0">
                  <a:buNone/>
                </a:pPr>
                <a:endParaRPr lang="en-US" sz="2600" dirty="0">
                  <a:latin typeface="CMSS10"/>
                </a:endParaRPr>
              </a:p>
              <a:p>
                <a:r>
                  <a:rPr lang="en-US" sz="2600" dirty="0">
                    <a:latin typeface="CMSS10"/>
                  </a:rPr>
                  <a:t>Suppose </a:t>
                </a:r>
                <a:r>
                  <a:rPr lang="en-US" sz="2600" i="1" dirty="0" err="1">
                    <a:latin typeface="CMSS10"/>
                  </a:rPr>
                  <a:t>i</a:t>
                </a:r>
                <a:r>
                  <a:rPr lang="en-US" sz="2600" dirty="0">
                    <a:latin typeface="CMSS10"/>
                  </a:rPr>
                  <a:t> and </a:t>
                </a:r>
                <a:r>
                  <a:rPr lang="en-US" sz="2600" i="1" dirty="0">
                    <a:latin typeface="CMSS10"/>
                  </a:rPr>
                  <a:t>j</a:t>
                </a:r>
                <a:r>
                  <a:rPr lang="en-US" sz="2600" dirty="0">
                    <a:latin typeface="CMSS10"/>
                  </a:rPr>
                  <a:t> are full siblings. Then in theory (under random-mating) we have:</a:t>
                </a:r>
              </a:p>
              <a:p>
                <a:endParaRPr lang="en-US" sz="2600" dirty="0">
                  <a:latin typeface="CMSS10"/>
                </a:endParaRPr>
              </a:p>
              <a:p>
                <a:pPr marL="0" indent="0">
                  <a:buNone/>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sz="2600" i="1">
                              <a:latin typeface="Cambria Math" panose="02040503050406030204" pitchFamily="18" charset="0"/>
                              <a:ea typeface="Aptos" panose="020B0004020202020204" pitchFamily="34" charset="0"/>
                              <a:cs typeface="Arial" panose="020B0604020202020204" pitchFamily="34" charset="0"/>
                            </a:rPr>
                          </m:ctrlPr>
                        </m:mPr>
                        <m:mr>
                          <m:e>
                            <m:r>
                              <m:rPr>
                                <m:sty m:val="p"/>
                              </m:rPr>
                              <a:rPr lang="en-US" sz="2600">
                                <a:latin typeface="Cambria Math" panose="02040503050406030204" pitchFamily="18" charset="0"/>
                                <a:ea typeface="Aptos" panose="020B0004020202020204" pitchFamily="34" charset="0"/>
                                <a:cs typeface="Arial" panose="020B0604020202020204" pitchFamily="34" charset="0"/>
                              </a:rPr>
                              <m:t>Corr</m:t>
                            </m:r>
                            <m:r>
                              <a:rPr lang="en-US" sz="2600">
                                <a:latin typeface="Cambria Math" panose="02040503050406030204" pitchFamily="18" charset="0"/>
                                <a:ea typeface="Aptos" panose="020B0004020202020204" pitchFamily="34" charset="0"/>
                                <a:cs typeface="Arial" panose="020B0604020202020204" pitchFamily="34" charset="0"/>
                              </a:rPr>
                              <m:t>⁡</m:t>
                            </m:r>
                            <m:d>
                              <m:dPr>
                                <m:ctrlPr>
                                  <a:rPr lang="en-US" sz="2600" i="1">
                                    <a:latin typeface="Cambria Math" panose="02040503050406030204" pitchFamily="18" charset="0"/>
                                    <a:ea typeface="Aptos" panose="020B0004020202020204" pitchFamily="34" charset="0"/>
                                    <a:cs typeface="Arial" panose="020B0604020202020204" pitchFamily="34" charset="0"/>
                                  </a:rPr>
                                </m:ctrlPr>
                              </m:dPr>
                              <m:e>
                                <m:sSub>
                                  <m:sSubPr>
                                    <m:ctrlPr>
                                      <a:rPr lang="en-US" sz="2600" i="1">
                                        <a:latin typeface="Cambria Math" panose="02040503050406030204" pitchFamily="18" charset="0"/>
                                        <a:ea typeface="Aptos" panose="020B0004020202020204" pitchFamily="34" charset="0"/>
                                        <a:cs typeface="Arial" panose="020B0604020202020204" pitchFamily="34" charset="0"/>
                                      </a:rPr>
                                    </m:ctrlPr>
                                  </m:sSubPr>
                                  <m:e>
                                    <m:r>
                                      <a:rPr lang="en-US" sz="2600" i="1">
                                        <a:latin typeface="Cambria Math" panose="02040503050406030204" pitchFamily="18" charset="0"/>
                                        <a:ea typeface="Aptos" panose="020B0004020202020204" pitchFamily="34" charset="0"/>
                                        <a:cs typeface="Arial" panose="020B0604020202020204" pitchFamily="34" charset="0"/>
                                      </a:rPr>
                                      <m:t>𝐺</m:t>
                                    </m:r>
                                  </m:e>
                                  <m:sub>
                                    <m:r>
                                      <a:rPr lang="en-US" sz="2600" i="1">
                                        <a:latin typeface="Cambria Math" panose="02040503050406030204" pitchFamily="18" charset="0"/>
                                        <a:ea typeface="Aptos" panose="020B0004020202020204" pitchFamily="34" charset="0"/>
                                        <a:cs typeface="Arial" panose="020B0604020202020204" pitchFamily="34" charset="0"/>
                                      </a:rPr>
                                      <m:t>𝑖</m:t>
                                    </m:r>
                                  </m:sub>
                                </m:sSub>
                                <m:r>
                                  <a:rPr lang="en-US" sz="2600">
                                    <a:latin typeface="Cambria Math" panose="02040503050406030204" pitchFamily="18" charset="0"/>
                                    <a:ea typeface="Aptos" panose="020B0004020202020204" pitchFamily="34" charset="0"/>
                                    <a:cs typeface="Arial" panose="020B0604020202020204" pitchFamily="34" charset="0"/>
                                  </a:rPr>
                                  <m:t>,</m:t>
                                </m:r>
                                <m:sSub>
                                  <m:sSubPr>
                                    <m:ctrlPr>
                                      <a:rPr lang="en-US" sz="2600" i="1">
                                        <a:latin typeface="Cambria Math" panose="02040503050406030204" pitchFamily="18" charset="0"/>
                                        <a:ea typeface="Aptos" panose="020B0004020202020204" pitchFamily="34" charset="0"/>
                                        <a:cs typeface="Arial" panose="020B0604020202020204" pitchFamily="34" charset="0"/>
                                      </a:rPr>
                                    </m:ctrlPr>
                                  </m:sSubPr>
                                  <m:e>
                                    <m:r>
                                      <a:rPr lang="en-US" sz="2600" i="1">
                                        <a:latin typeface="Cambria Math" panose="02040503050406030204" pitchFamily="18" charset="0"/>
                                        <a:ea typeface="Aptos" panose="020B0004020202020204" pitchFamily="34" charset="0"/>
                                        <a:cs typeface="Arial" panose="020B0604020202020204" pitchFamily="34" charset="0"/>
                                      </a:rPr>
                                      <m:t>𝐺</m:t>
                                    </m:r>
                                  </m:e>
                                  <m:sub>
                                    <m:r>
                                      <a:rPr lang="en-US" sz="2600" i="1">
                                        <a:latin typeface="Cambria Math" panose="02040503050406030204" pitchFamily="18" charset="0"/>
                                        <a:ea typeface="Aptos" panose="020B0004020202020204" pitchFamily="34" charset="0"/>
                                        <a:cs typeface="Arial" panose="020B0604020202020204" pitchFamily="34" charset="0"/>
                                      </a:rPr>
                                      <m:t>𝑗</m:t>
                                    </m:r>
                                  </m:sub>
                                </m:sSub>
                                <m:r>
                                  <a:rPr lang="en-US" sz="2600">
                                    <a:latin typeface="Cambria Math" panose="02040503050406030204" pitchFamily="18" charset="0"/>
                                    <a:ea typeface="Aptos" panose="020B0004020202020204" pitchFamily="34" charset="0"/>
                                    <a:cs typeface="Arial" panose="020B0604020202020204" pitchFamily="34" charset="0"/>
                                  </a:rPr>
                                  <m:t>∣</m:t>
                                </m:r>
                                <m:r>
                                  <a:rPr lang="en-US" sz="2600" i="1">
                                    <a:latin typeface="Cambria Math" panose="02040503050406030204" pitchFamily="18" charset="0"/>
                                    <a:ea typeface="Aptos" panose="020B0004020202020204" pitchFamily="34" charset="0"/>
                                    <a:cs typeface="Arial" panose="020B0604020202020204" pitchFamily="34" charset="0"/>
                                  </a:rPr>
                                  <m:t>𝐼𝐵𝐷</m:t>
                                </m:r>
                                <m:r>
                                  <a:rPr lang="en-US" sz="2600">
                                    <a:latin typeface="Cambria Math" panose="02040503050406030204" pitchFamily="18" charset="0"/>
                                    <a:ea typeface="Aptos" panose="020B0004020202020204" pitchFamily="34" charset="0"/>
                                    <a:cs typeface="Arial" panose="020B0604020202020204" pitchFamily="34" charset="0"/>
                                  </a:rPr>
                                  <m:t>=0</m:t>
                                </m:r>
                              </m:e>
                            </m:d>
                            <m:r>
                              <a:rPr lang="en-US" sz="2600">
                                <a:latin typeface="Cambria Math" panose="02040503050406030204" pitchFamily="18" charset="0"/>
                                <a:ea typeface="Aptos" panose="020B0004020202020204" pitchFamily="34" charset="0"/>
                                <a:cs typeface="Arial" panose="020B0604020202020204" pitchFamily="34" charset="0"/>
                              </a:rPr>
                              <m:t>=0</m:t>
                            </m:r>
                          </m:e>
                        </m:mr>
                        <m:mr>
                          <m:e>
                            <m:r>
                              <m:rPr>
                                <m:sty m:val="p"/>
                              </m:rPr>
                              <a:rPr lang="en-US" sz="2600">
                                <a:latin typeface="Cambria Math" panose="02040503050406030204" pitchFamily="18" charset="0"/>
                                <a:ea typeface="Aptos" panose="020B0004020202020204" pitchFamily="34" charset="0"/>
                                <a:cs typeface="Arial" panose="020B0604020202020204" pitchFamily="34" charset="0"/>
                              </a:rPr>
                              <m:t>Corr</m:t>
                            </m:r>
                            <m:r>
                              <a:rPr lang="en-US" sz="2600">
                                <a:latin typeface="Cambria Math" panose="02040503050406030204" pitchFamily="18" charset="0"/>
                                <a:ea typeface="Aptos" panose="020B0004020202020204" pitchFamily="34" charset="0"/>
                                <a:cs typeface="Arial" panose="020B0604020202020204" pitchFamily="34" charset="0"/>
                              </a:rPr>
                              <m:t>⁡</m:t>
                            </m:r>
                            <m:d>
                              <m:dPr>
                                <m:ctrlPr>
                                  <a:rPr lang="en-US" sz="2600" i="1">
                                    <a:latin typeface="Cambria Math" panose="02040503050406030204" pitchFamily="18" charset="0"/>
                                    <a:ea typeface="Aptos" panose="020B0004020202020204" pitchFamily="34" charset="0"/>
                                    <a:cs typeface="Arial" panose="020B0604020202020204" pitchFamily="34" charset="0"/>
                                  </a:rPr>
                                </m:ctrlPr>
                              </m:dPr>
                              <m:e>
                                <m:sSub>
                                  <m:sSubPr>
                                    <m:ctrlPr>
                                      <a:rPr lang="en-US" sz="2600" i="1">
                                        <a:latin typeface="Cambria Math" panose="02040503050406030204" pitchFamily="18" charset="0"/>
                                        <a:ea typeface="Aptos" panose="020B0004020202020204" pitchFamily="34" charset="0"/>
                                        <a:cs typeface="Arial" panose="020B0604020202020204" pitchFamily="34" charset="0"/>
                                      </a:rPr>
                                    </m:ctrlPr>
                                  </m:sSubPr>
                                  <m:e>
                                    <m:r>
                                      <a:rPr lang="en-US" sz="2600" i="1">
                                        <a:latin typeface="Cambria Math" panose="02040503050406030204" pitchFamily="18" charset="0"/>
                                        <a:ea typeface="Aptos" panose="020B0004020202020204" pitchFamily="34" charset="0"/>
                                        <a:cs typeface="Arial" panose="020B0604020202020204" pitchFamily="34" charset="0"/>
                                      </a:rPr>
                                      <m:t>𝐺</m:t>
                                    </m:r>
                                  </m:e>
                                  <m:sub>
                                    <m:r>
                                      <a:rPr lang="en-US" sz="2600" i="1">
                                        <a:latin typeface="Cambria Math" panose="02040503050406030204" pitchFamily="18" charset="0"/>
                                        <a:ea typeface="Aptos" panose="020B0004020202020204" pitchFamily="34" charset="0"/>
                                        <a:cs typeface="Arial" panose="020B0604020202020204" pitchFamily="34" charset="0"/>
                                      </a:rPr>
                                      <m:t>𝑖</m:t>
                                    </m:r>
                                  </m:sub>
                                </m:sSub>
                                <m:r>
                                  <a:rPr lang="en-US" sz="2600">
                                    <a:latin typeface="Cambria Math" panose="02040503050406030204" pitchFamily="18" charset="0"/>
                                    <a:ea typeface="Aptos" panose="020B0004020202020204" pitchFamily="34" charset="0"/>
                                    <a:cs typeface="Arial" panose="020B0604020202020204" pitchFamily="34" charset="0"/>
                                  </a:rPr>
                                  <m:t>,</m:t>
                                </m:r>
                                <m:sSub>
                                  <m:sSubPr>
                                    <m:ctrlPr>
                                      <a:rPr lang="en-US" sz="2600" i="1">
                                        <a:latin typeface="Cambria Math" panose="02040503050406030204" pitchFamily="18" charset="0"/>
                                        <a:ea typeface="Aptos" panose="020B0004020202020204" pitchFamily="34" charset="0"/>
                                        <a:cs typeface="Arial" panose="020B0604020202020204" pitchFamily="34" charset="0"/>
                                      </a:rPr>
                                    </m:ctrlPr>
                                  </m:sSubPr>
                                  <m:e>
                                    <m:r>
                                      <a:rPr lang="en-US" sz="2600" i="1">
                                        <a:latin typeface="Cambria Math" panose="02040503050406030204" pitchFamily="18" charset="0"/>
                                        <a:ea typeface="Aptos" panose="020B0004020202020204" pitchFamily="34" charset="0"/>
                                        <a:cs typeface="Arial" panose="020B0604020202020204" pitchFamily="34" charset="0"/>
                                      </a:rPr>
                                      <m:t>𝐺</m:t>
                                    </m:r>
                                  </m:e>
                                  <m:sub>
                                    <m:r>
                                      <a:rPr lang="en-US" sz="2600" i="1">
                                        <a:latin typeface="Cambria Math" panose="02040503050406030204" pitchFamily="18" charset="0"/>
                                        <a:ea typeface="Aptos" panose="020B0004020202020204" pitchFamily="34" charset="0"/>
                                        <a:cs typeface="Arial" panose="020B0604020202020204" pitchFamily="34" charset="0"/>
                                      </a:rPr>
                                      <m:t>𝑗</m:t>
                                    </m:r>
                                    <m:r>
                                      <a:rPr lang="en-US" sz="2600" i="1">
                                        <a:latin typeface="Cambria Math" panose="02040503050406030204" pitchFamily="18" charset="0"/>
                                        <a:ea typeface="Aptos" panose="020B0004020202020204" pitchFamily="34" charset="0"/>
                                        <a:cs typeface="Arial" panose="020B0604020202020204" pitchFamily="34" charset="0"/>
                                      </a:rPr>
                                      <m:t> </m:t>
                                    </m:r>
                                  </m:sub>
                                </m:sSub>
                                <m:r>
                                  <a:rPr lang="en-US" sz="2600">
                                    <a:latin typeface="Cambria Math" panose="02040503050406030204" pitchFamily="18" charset="0"/>
                                    <a:ea typeface="Aptos" panose="020B0004020202020204" pitchFamily="34" charset="0"/>
                                    <a:cs typeface="Arial" panose="020B0604020202020204" pitchFamily="34" charset="0"/>
                                  </a:rPr>
                                  <m:t>|</m:t>
                                </m:r>
                                <m:r>
                                  <a:rPr lang="en-US" sz="2600" i="1">
                                    <a:latin typeface="Cambria Math" panose="02040503050406030204" pitchFamily="18" charset="0"/>
                                    <a:ea typeface="Aptos" panose="020B0004020202020204" pitchFamily="34" charset="0"/>
                                    <a:cs typeface="Arial" panose="020B0604020202020204" pitchFamily="34" charset="0"/>
                                  </a:rPr>
                                  <m:t> </m:t>
                                </m:r>
                                <m:r>
                                  <a:rPr lang="en-US" sz="2600" i="1">
                                    <a:latin typeface="Cambria Math" panose="02040503050406030204" pitchFamily="18" charset="0"/>
                                    <a:ea typeface="Aptos" panose="020B0004020202020204" pitchFamily="34" charset="0"/>
                                    <a:cs typeface="Arial" panose="020B0604020202020204" pitchFamily="34" charset="0"/>
                                  </a:rPr>
                                  <m:t>𝐼𝐵𝐷</m:t>
                                </m:r>
                                <m:r>
                                  <a:rPr lang="en-US" sz="2600">
                                    <a:latin typeface="Cambria Math" panose="02040503050406030204" pitchFamily="18" charset="0"/>
                                    <a:ea typeface="Aptos" panose="020B0004020202020204" pitchFamily="34" charset="0"/>
                                    <a:cs typeface="Arial" panose="020B0604020202020204" pitchFamily="34" charset="0"/>
                                  </a:rPr>
                                  <m:t>=1</m:t>
                                </m:r>
                              </m:e>
                            </m:d>
                            <m:r>
                              <a:rPr lang="en-US" sz="2600">
                                <a:latin typeface="Cambria Math" panose="02040503050406030204" pitchFamily="18" charset="0"/>
                                <a:ea typeface="Aptos" panose="020B0004020202020204" pitchFamily="34" charset="0"/>
                                <a:cs typeface="Arial" panose="020B0604020202020204" pitchFamily="34" charset="0"/>
                              </a:rPr>
                              <m:t>=0.5</m:t>
                            </m:r>
                          </m:e>
                        </m:mr>
                        <m:mr>
                          <m:e>
                            <m:r>
                              <m:rPr>
                                <m:sty m:val="p"/>
                              </m:rPr>
                              <a:rPr lang="en-US" sz="2600">
                                <a:latin typeface="Cambria Math" panose="02040503050406030204" pitchFamily="18" charset="0"/>
                                <a:ea typeface="Aptos" panose="020B0004020202020204" pitchFamily="34" charset="0"/>
                                <a:cs typeface="Arial" panose="020B0604020202020204" pitchFamily="34" charset="0"/>
                              </a:rPr>
                              <m:t>Corr</m:t>
                            </m:r>
                            <m:r>
                              <a:rPr lang="en-US" sz="2600">
                                <a:latin typeface="Cambria Math" panose="02040503050406030204" pitchFamily="18" charset="0"/>
                                <a:ea typeface="Aptos" panose="020B0004020202020204" pitchFamily="34" charset="0"/>
                                <a:cs typeface="Arial" panose="020B0604020202020204" pitchFamily="34" charset="0"/>
                              </a:rPr>
                              <m:t>⁡</m:t>
                            </m:r>
                            <m:d>
                              <m:dPr>
                                <m:ctrlPr>
                                  <a:rPr lang="en-US" sz="2600" i="1">
                                    <a:latin typeface="Cambria Math" panose="02040503050406030204" pitchFamily="18" charset="0"/>
                                    <a:ea typeface="Aptos" panose="020B0004020202020204" pitchFamily="34" charset="0"/>
                                    <a:cs typeface="Arial" panose="020B0604020202020204" pitchFamily="34" charset="0"/>
                                  </a:rPr>
                                </m:ctrlPr>
                              </m:dPr>
                              <m:e>
                                <m:sSub>
                                  <m:sSubPr>
                                    <m:ctrlPr>
                                      <a:rPr lang="en-US" sz="2600" i="1">
                                        <a:latin typeface="Cambria Math" panose="02040503050406030204" pitchFamily="18" charset="0"/>
                                        <a:ea typeface="Aptos" panose="020B0004020202020204" pitchFamily="34" charset="0"/>
                                        <a:cs typeface="Arial" panose="020B0604020202020204" pitchFamily="34" charset="0"/>
                                      </a:rPr>
                                    </m:ctrlPr>
                                  </m:sSubPr>
                                  <m:e>
                                    <m:r>
                                      <a:rPr lang="en-US" sz="2600" i="1">
                                        <a:latin typeface="Cambria Math" panose="02040503050406030204" pitchFamily="18" charset="0"/>
                                        <a:ea typeface="Aptos" panose="020B0004020202020204" pitchFamily="34" charset="0"/>
                                        <a:cs typeface="Arial" panose="020B0604020202020204" pitchFamily="34" charset="0"/>
                                      </a:rPr>
                                      <m:t>𝐺</m:t>
                                    </m:r>
                                  </m:e>
                                  <m:sub>
                                    <m:r>
                                      <a:rPr lang="en-US" sz="2600" i="1">
                                        <a:latin typeface="Cambria Math" panose="02040503050406030204" pitchFamily="18" charset="0"/>
                                        <a:ea typeface="Aptos" panose="020B0004020202020204" pitchFamily="34" charset="0"/>
                                        <a:cs typeface="Arial" panose="020B0604020202020204" pitchFamily="34" charset="0"/>
                                      </a:rPr>
                                      <m:t>𝑖</m:t>
                                    </m:r>
                                  </m:sub>
                                </m:sSub>
                                <m:r>
                                  <a:rPr lang="en-US" sz="2600">
                                    <a:latin typeface="Cambria Math" panose="02040503050406030204" pitchFamily="18" charset="0"/>
                                    <a:ea typeface="Aptos" panose="020B0004020202020204" pitchFamily="34" charset="0"/>
                                    <a:cs typeface="Arial" panose="020B0604020202020204" pitchFamily="34" charset="0"/>
                                  </a:rPr>
                                  <m:t>,</m:t>
                                </m:r>
                                <m:sSub>
                                  <m:sSubPr>
                                    <m:ctrlPr>
                                      <a:rPr lang="en-US" sz="2600" i="1">
                                        <a:latin typeface="Cambria Math" panose="02040503050406030204" pitchFamily="18" charset="0"/>
                                        <a:ea typeface="Aptos" panose="020B0004020202020204" pitchFamily="34" charset="0"/>
                                        <a:cs typeface="Arial" panose="020B0604020202020204" pitchFamily="34" charset="0"/>
                                      </a:rPr>
                                    </m:ctrlPr>
                                  </m:sSubPr>
                                  <m:e>
                                    <m:r>
                                      <a:rPr lang="en-US" sz="2600" i="1">
                                        <a:latin typeface="Cambria Math" panose="02040503050406030204" pitchFamily="18" charset="0"/>
                                        <a:ea typeface="Aptos" panose="020B0004020202020204" pitchFamily="34" charset="0"/>
                                        <a:cs typeface="Arial" panose="020B0604020202020204" pitchFamily="34" charset="0"/>
                                      </a:rPr>
                                      <m:t>𝐺</m:t>
                                    </m:r>
                                  </m:e>
                                  <m:sub>
                                    <m:r>
                                      <a:rPr lang="en-US" sz="2600" i="1">
                                        <a:latin typeface="Cambria Math" panose="02040503050406030204" pitchFamily="18" charset="0"/>
                                        <a:ea typeface="Aptos" panose="020B0004020202020204" pitchFamily="34" charset="0"/>
                                        <a:cs typeface="Arial" panose="020B0604020202020204" pitchFamily="34" charset="0"/>
                                      </a:rPr>
                                      <m:t>𝑗</m:t>
                                    </m:r>
                                  </m:sub>
                                </m:sSub>
                                <m:r>
                                  <a:rPr lang="en-US" sz="2600">
                                    <a:latin typeface="Cambria Math" panose="02040503050406030204" pitchFamily="18" charset="0"/>
                                    <a:ea typeface="Aptos" panose="020B0004020202020204" pitchFamily="34" charset="0"/>
                                    <a:cs typeface="Arial" panose="020B0604020202020204" pitchFamily="34" charset="0"/>
                                  </a:rPr>
                                  <m:t>∣</m:t>
                                </m:r>
                                <m:r>
                                  <a:rPr lang="en-US" sz="2600" i="1">
                                    <a:latin typeface="Cambria Math" panose="02040503050406030204" pitchFamily="18" charset="0"/>
                                    <a:ea typeface="Aptos" panose="020B0004020202020204" pitchFamily="34" charset="0"/>
                                    <a:cs typeface="Arial" panose="020B0604020202020204" pitchFamily="34" charset="0"/>
                                  </a:rPr>
                                  <m:t>𝐼𝐵𝐷</m:t>
                                </m:r>
                                <m:r>
                                  <a:rPr lang="en-US" sz="2600">
                                    <a:latin typeface="Cambria Math" panose="02040503050406030204" pitchFamily="18" charset="0"/>
                                    <a:ea typeface="Aptos" panose="020B0004020202020204" pitchFamily="34" charset="0"/>
                                    <a:cs typeface="Arial" panose="020B0604020202020204" pitchFamily="34" charset="0"/>
                                  </a:rPr>
                                  <m:t>=2</m:t>
                                </m:r>
                              </m:e>
                            </m:d>
                            <m:r>
                              <a:rPr lang="en-US" sz="2600">
                                <a:latin typeface="Cambria Math" panose="02040503050406030204" pitchFamily="18" charset="0"/>
                                <a:ea typeface="Aptos" panose="020B0004020202020204" pitchFamily="34" charset="0"/>
                                <a:cs typeface="Arial" panose="020B0604020202020204" pitchFamily="34" charset="0"/>
                              </a:rPr>
                              <m:t>=1</m:t>
                            </m:r>
                          </m:e>
                        </m:mr>
                      </m:m>
                    </m:oMath>
                  </m:oMathPara>
                </a14:m>
                <a:endParaRPr lang="en-US" sz="2600" dirty="0">
                  <a:latin typeface="Georgia" panose="02040502050405020303" pitchFamily="18" charset="0"/>
                  <a:ea typeface="Aptos" panose="020B0004020202020204" pitchFamily="34" charset="0"/>
                  <a:cs typeface="Arial" panose="020B0604020202020204" pitchFamily="34" charset="0"/>
                </a:endParaRPr>
              </a:p>
              <a:p>
                <a:endParaRPr lang="en-US" sz="2400" dirty="0">
                  <a:latin typeface="CMSS10"/>
                </a:endParaRPr>
              </a:p>
            </p:txBody>
          </p:sp>
        </mc:Choice>
        <mc:Fallback xmlns="">
          <p:sp>
            <p:nvSpPr>
              <p:cNvPr id="3" name="Content Placeholder 2">
                <a:extLst>
                  <a:ext uri="{FF2B5EF4-FFF2-40B4-BE49-F238E27FC236}">
                    <a16:creationId xmlns:a16="http://schemas.microsoft.com/office/drawing/2014/main" id="{0F479D81-0A03-C637-92B2-66C50E9539A5}"/>
                  </a:ext>
                </a:extLst>
              </p:cNvPr>
              <p:cNvSpPr>
                <a:spLocks noGrp="1" noRot="1" noChangeAspect="1" noMove="1" noResize="1" noEditPoints="1" noAdjustHandles="1" noChangeArrowheads="1" noChangeShapeType="1" noTextEdit="1"/>
              </p:cNvSpPr>
              <p:nvPr>
                <p:ph idx="1"/>
              </p:nvPr>
            </p:nvSpPr>
            <p:spPr>
              <a:xfrm>
                <a:off x="5126418" y="871759"/>
                <a:ext cx="6224335" cy="5431536"/>
              </a:xfrm>
              <a:blipFill>
                <a:blip r:embed="rId3"/>
                <a:stretch>
                  <a:fillRect l="-1426" t="-4196"/>
                </a:stretch>
              </a:blipFill>
            </p:spPr>
            <p:txBody>
              <a:bodyPr/>
              <a:lstStyle/>
              <a:p>
                <a:r>
                  <a:rPr lang="en-US">
                    <a:noFill/>
                  </a:rPr>
                  <a:t> </a:t>
                </a:r>
              </a:p>
            </p:txBody>
          </p:sp>
        </mc:Fallback>
      </mc:AlternateContent>
    </p:spTree>
    <p:extLst>
      <p:ext uri="{BB962C8B-B14F-4D97-AF65-F5344CB8AC3E}">
        <p14:creationId xmlns:p14="http://schemas.microsoft.com/office/powerpoint/2010/main" val="3899324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D9B343-5DAF-C9C0-A5F5-6B9F69597DB5}"/>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dirty="0">
                <a:solidFill>
                  <a:schemeClr val="tx1"/>
                </a:solidFill>
                <a:latin typeface="+mj-lt"/>
                <a:ea typeface="+mj-ea"/>
                <a:cs typeface="+mj-cs"/>
              </a:rPr>
              <a:t>Mean Imputed Genotype Correlation Conditional on IBD State</a:t>
            </a: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graph of a number of patients with their health&#10;&#10;Description automatically generated with medium confidence">
            <a:extLst>
              <a:ext uri="{FF2B5EF4-FFF2-40B4-BE49-F238E27FC236}">
                <a16:creationId xmlns:a16="http://schemas.microsoft.com/office/drawing/2014/main" id="{C56DEF01-5794-A6CE-2F9D-9A00E164E440}"/>
              </a:ext>
            </a:extLst>
          </p:cNvPr>
          <p:cNvPicPr>
            <a:picLocks noGrp="1" noChangeAspect="1"/>
          </p:cNvPicPr>
          <p:nvPr>
            <p:ph idx="1"/>
          </p:nvPr>
        </p:nvPicPr>
        <p:blipFill>
          <a:blip r:embed="rId3"/>
          <a:stretch>
            <a:fillRect/>
          </a:stretch>
        </p:blipFill>
        <p:spPr>
          <a:xfrm>
            <a:off x="4074961" y="164442"/>
            <a:ext cx="8116001" cy="6715994"/>
          </a:xfrm>
          <a:prstGeom prst="rect">
            <a:avLst/>
          </a:prstGeom>
        </p:spPr>
      </p:pic>
    </p:spTree>
    <p:extLst>
      <p:ext uri="{BB962C8B-B14F-4D97-AF65-F5344CB8AC3E}">
        <p14:creationId xmlns:p14="http://schemas.microsoft.com/office/powerpoint/2010/main" val="11340386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Organic</Template>
  <TotalTime>7590</TotalTime>
  <Words>1885</Words>
  <Application>Microsoft Macintosh PowerPoint</Application>
  <PresentationFormat>Widescreen</PresentationFormat>
  <Paragraphs>138</Paragraphs>
  <Slides>24</Slides>
  <Notes>21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24</vt:i4>
      </vt:variant>
    </vt:vector>
  </HeadingPairs>
  <TitlesOfParts>
    <vt:vector size="37" baseType="lpstr">
      <vt:lpstr>-webkit-standard</vt:lpstr>
      <vt:lpstr>Aptos</vt:lpstr>
      <vt:lpstr>Aptos Display</vt:lpstr>
      <vt:lpstr>Arial</vt:lpstr>
      <vt:lpstr>Calibri</vt:lpstr>
      <vt:lpstr>Calibri Light</vt:lpstr>
      <vt:lpstr>Cambria Math</vt:lpstr>
      <vt:lpstr>CMSS10</vt:lpstr>
      <vt:lpstr>Georgia</vt:lpstr>
      <vt:lpstr>Menlo</vt:lpstr>
      <vt:lpstr>Times New Roman</vt:lpstr>
      <vt:lpstr>Office Theme</vt:lpstr>
      <vt:lpstr>1_Office Theme</vt:lpstr>
      <vt:lpstr>Reliability of Imputed Genotype Data for  Family-Based Analyses</vt:lpstr>
      <vt:lpstr>Motivation</vt:lpstr>
      <vt:lpstr>Imputation from a Reference Panel</vt:lpstr>
      <vt:lpstr>Reference Based  vs  Mendelian Imputation</vt:lpstr>
      <vt:lpstr>Correlation Analysis in UK Biobank</vt:lpstr>
      <vt:lpstr>Correlation Analysis</vt:lpstr>
      <vt:lpstr>Mean Genotype Correlation </vt:lpstr>
      <vt:lpstr>Correlation Analysis Conditional on IBD States</vt:lpstr>
      <vt:lpstr>Mean Imputed Genotype Correlation Conditional on IBD State</vt:lpstr>
      <vt:lpstr>Mean Imputed Genotype Correlation Conditional on IBD State</vt:lpstr>
      <vt:lpstr>Mean Imputed Genotype Correlation Conditional on IBD State</vt:lpstr>
      <vt:lpstr>Mean Imputed Genotype Correlation Conditional on IBD State</vt:lpstr>
      <vt:lpstr>UKB WGS Analysis</vt:lpstr>
      <vt:lpstr>Regression of WGS onto Imputed Data (g ~ g ̂)</vt:lpstr>
      <vt:lpstr>Regression of WGS onto Imputed Data</vt:lpstr>
      <vt:lpstr>Regression of WGS onto Imputed Data (g ~ g ̂)</vt:lpstr>
      <vt:lpstr>INFO Score vs R2 Between WGS and Imputed data in UKB 〖(g〗_i1~ g ˆ_i1)</vt:lpstr>
      <vt:lpstr>Sib-Sum, Sib-Difference Regression</vt:lpstr>
      <vt:lpstr>Normal QQ Plot for Z-Statistics of (g_i1+g_i2) ~ (g ˆ_i1-g ˆ_i2)</vt:lpstr>
      <vt:lpstr>(g_i1+g_i2) ~ (g_i1-g_i2)  Using Only WGS Data</vt:lpstr>
      <vt:lpstr>Using  Array Data</vt:lpstr>
      <vt:lpstr>Conclusion</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Mahdi Mir</dc:creator>
  <cp:lastModifiedBy>Mahdi Mir</cp:lastModifiedBy>
  <cp:revision>36</cp:revision>
  <dcterms:created xsi:type="dcterms:W3CDTF">2024-10-21T15:36:41Z</dcterms:created>
  <dcterms:modified xsi:type="dcterms:W3CDTF">2025-06-28T13:57:54Z</dcterms:modified>
</cp:coreProperties>
</file>