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  <p:sldMasterId id="2147483738" r:id="rId2"/>
  </p:sldMasterIdLst>
  <p:notesMasterIdLst>
    <p:notesMasterId r:id="rId31"/>
  </p:notesMasterIdLst>
  <p:sldIdLst>
    <p:sldId id="280" r:id="rId3"/>
    <p:sldId id="257" r:id="rId4"/>
    <p:sldId id="270" r:id="rId5"/>
    <p:sldId id="259" r:id="rId6"/>
    <p:sldId id="260" r:id="rId7"/>
    <p:sldId id="299" r:id="rId8"/>
    <p:sldId id="263" r:id="rId9"/>
    <p:sldId id="264" r:id="rId10"/>
    <p:sldId id="265" r:id="rId11"/>
    <p:sldId id="276" r:id="rId12"/>
    <p:sldId id="277" r:id="rId13"/>
    <p:sldId id="278" r:id="rId14"/>
    <p:sldId id="300" r:id="rId15"/>
    <p:sldId id="305" r:id="rId16"/>
    <p:sldId id="302" r:id="rId17"/>
    <p:sldId id="306" r:id="rId18"/>
    <p:sldId id="284" r:id="rId19"/>
    <p:sldId id="262" r:id="rId20"/>
    <p:sldId id="288" r:id="rId21"/>
    <p:sldId id="285" r:id="rId22"/>
    <p:sldId id="291" r:id="rId23"/>
    <p:sldId id="296" r:id="rId24"/>
    <p:sldId id="297" r:id="rId25"/>
    <p:sldId id="303" r:id="rId26"/>
    <p:sldId id="304" r:id="rId27"/>
    <p:sldId id="266" r:id="rId28"/>
    <p:sldId id="279" r:id="rId29"/>
    <p:sldId id="271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24"/>
    <p:restoredTop sz="83767"/>
  </p:normalViewPr>
  <p:slideViewPr>
    <p:cSldViewPr snapToGrid="0">
      <p:cViewPr varScale="1">
        <p:scale>
          <a:sx n="101" d="100"/>
          <a:sy n="101" d="100"/>
        </p:scale>
        <p:origin x="1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586FA9-CE55-B544-8519-FFF9C696383F}" type="datetimeFigureOut">
              <a:rPr lang="en-US" smtClean="0"/>
              <a:t>6/22/25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2632D-9546-3448-B0F9-937C05B3C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70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406C5-EEF2-D74A-9B05-FDC0980A8E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093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2632D-9546-3448-B0F9-937C05B3CE3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16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2632D-9546-3448-B0F9-937C05B3CE3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29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2632D-9546-3448-B0F9-937C05B3CE3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351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406C5-EEF2-D74A-9B05-FDC0980A8E3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982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2632D-9546-3448-B0F9-937C05B3CE3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1574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2632D-9546-3448-B0F9-937C05B3CE3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051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2632D-9546-3448-B0F9-937C05B3CE3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22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Our motivation 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2632D-9546-3448-B0F9-937C05B3CE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02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2632D-9546-3448-B0F9-937C05B3CE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64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2632D-9546-3448-B0F9-937C05B3CE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49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2632D-9546-3448-B0F9-937C05B3CE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57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F095A-9E10-EC55-F88C-B350F4D3C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E489AE-1A8D-0E65-307F-5996578332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F6C8D7-CBAB-E41F-5E9F-A0C09B7912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F3071-96DB-9C03-48CB-74E2A8E48F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2632D-9546-3448-B0F9-937C05B3CE3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87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2632D-9546-3448-B0F9-937C05B3CE3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44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2632D-9546-3448-B0F9-937C05B3CE3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19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2632D-9546-3448-B0F9-937C05B3CE3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26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39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80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3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42D99-2428-DBDF-1674-5DB17BB6F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934813-A868-A288-4DBB-110B5D978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6CF5A-61A9-A86E-1627-8FB46A3F8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55988-7E9B-E370-A09B-4C27612F6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69744-DDCD-14A7-54B4-31A42205F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88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40C35-8F46-3023-AACB-FC6876418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02B2C-F5F3-10CF-9227-6A4979B92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A7DAE-989E-C010-A0DA-F2BD6DE1E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7846F-3736-BB51-8215-7FF4507BD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8B2FE-942E-3AEB-D107-2F9924EF7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188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109EE-B8B6-6B66-35D0-960E97981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E8F88-3D1F-45E5-D2F8-740DD3A5E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74D97-EFE1-710F-6D49-EAD1D1373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AE232-262B-39F5-C3A3-9FB02159F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77103-DC80-9688-057B-E9F47B86A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76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E96C-B92C-3B4C-DB00-3958D2DF9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D7EFC-1B98-C926-FC30-9BD8BBCDB9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B0BEA-9967-E436-D084-AF166B0F5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5DC87-0C7F-8D46-33D9-2B45B6741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6/22/25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2DD775-F789-67EF-BACB-6C95A20A1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5FBB10-201F-6903-7B70-187857956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01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78527-9016-C508-656C-DBAF6C793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11764-DE5C-DE87-650C-D887FB507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5CE34-5C00-2A86-7EEC-6FD7D0344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E1FB88-BB60-8811-120D-84DFD80FE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6CB720-F76C-AAD6-0237-AD030F2022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B9347A-537C-6F75-37D4-4E00A4EF3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6/22/25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D3C6E4-DB6F-53CF-17A7-F0F930E8F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6B2954-A444-78D4-8BAC-AB3EC2F01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51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34930-BAAF-1CCF-DC8E-69A2587E9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128B9F-D580-1215-73E0-6DB987120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6/22/25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603B34-B1FB-954C-0865-A73B5A868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264ADB-6EA5-1731-C906-7DF1BD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450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62C73A-090D-765A-3BE4-9DB7D2088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6/22/25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A4DBD1-45A3-DEF8-D4DB-241742928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9823D-7940-BE71-398D-7F410A63A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28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943A7-3ABC-C4A8-D252-561697B93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7E787-F2FC-DFF9-9C0A-CFA67182D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1B3AC0-C626-8B89-D84B-0F471450C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60A96-9BAD-A9DD-3292-F9096F337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6/22/25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7B0D1-8879-CA70-9CB2-A37D58472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9F95F-2997-E0A5-8FED-B625862C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4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362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F3C7C-D307-BD32-B9AF-030EBFEC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8716C2-79AE-B2D3-69CD-C133707885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0DC65B-5089-81BA-D5B2-1FC3A211A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029A9-7B79-B19B-4545-82434C00F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6/22/25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3A182-13A7-4B3C-4E0C-21B31D328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785A1-CD71-2FD6-0088-446430C64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666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CA305-FCC1-FFA9-2BD5-BAEFF5361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EE03ED-3EE4-0BBE-AB9D-99CE58905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DD255-1257-355F-BCA1-CC14A2A88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EC98A-19CA-DD80-C298-E4B4611C9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8BC8C-3892-EE37-5A57-DEEC1E43F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0333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266CD7-45F3-F159-F59A-3F759F99B7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25A039-B94A-A29F-7F8D-BFEE44DF8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0B574-5801-60E9-62A6-F8B549ABE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33D42-8374-EB5E-8D1E-90BEE624A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6D013-F5D8-5587-7975-6E5574D96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4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88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6/22/25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37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6/22/25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58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6/22/25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01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6/22/25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07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6/22/25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33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97236-D285-DE44-816F-62408082637B}" type="datetimeFigureOut">
              <a:rPr lang="en-US" smtClean="0"/>
              <a:t>6/22/25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9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197236-D285-DE44-816F-62408082637B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40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73E301-610F-46B6-54F1-EC71D8637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EE221-C1C4-15CE-D195-7856A73F9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CD507-9C9A-E666-7C5C-EA5889075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197236-D285-DE44-816F-62408082637B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3FDDD-961A-C675-8934-08F198E756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E8F95-CC66-1ADF-31DD-9C600DCADA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FE37C2-4444-C14B-8059-B07E2FD2B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89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nipar.readthedocs.io/en/latest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7113A0-FCE9-FCEE-1A4C-5F6274FB0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1" y="735283"/>
            <a:ext cx="4978399" cy="3165045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of Imputed Genotype Data for </a:t>
            </a:r>
            <a:b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Family-Based Analyses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D25ECF-F1CC-5C06-3832-047C224C95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7101" y="4078423"/>
            <a:ext cx="4978399" cy="2058657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Mahdi Mir, </a:t>
            </a:r>
            <a:r>
              <a:rPr lang="en-US" dirty="0"/>
              <a:t>Tammy Tan,</a:t>
            </a:r>
            <a:r>
              <a:rPr lang="en-US" i="1" dirty="0"/>
              <a:t> </a:t>
            </a:r>
            <a:r>
              <a:rPr lang="en-US" dirty="0"/>
              <a:t>­Patrick Turley, Daniel J. Benjamin, and </a:t>
            </a:r>
            <a:r>
              <a:rPr lang="en-US" b="1" dirty="0"/>
              <a:t>Alexander Strudwick Young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Graphic 6" descr="DNA">
            <a:extLst>
              <a:ext uri="{FF2B5EF4-FFF2-40B4-BE49-F238E27FC236}">
                <a16:creationId xmlns:a16="http://schemas.microsoft.com/office/drawing/2014/main" id="{A8E87D44-55D4-2D74-F36F-3793AA1FA5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9" name="Graphic 8" descr="DNA">
            <a:extLst>
              <a:ext uri="{FF2B5EF4-FFF2-40B4-BE49-F238E27FC236}">
                <a16:creationId xmlns:a16="http://schemas.microsoft.com/office/drawing/2014/main" id="{6BAC37B1-A35F-42EC-9A8D-E4FE9B9C5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16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2908EE-25AA-82F4-585D-323588025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6D1C19-F083-5918-D421-4B381ABF6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Mean Imputed Genotype Correlation Conditional on IBD State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graph of a number of patients with their health&#10;&#10;Description automatically generated with medium confidence">
            <a:extLst>
              <a:ext uri="{FF2B5EF4-FFF2-40B4-BE49-F238E27FC236}">
                <a16:creationId xmlns:a16="http://schemas.microsoft.com/office/drawing/2014/main" id="{0A6CD634-5828-7592-7C0C-78F0CFEE87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5999" y="185735"/>
            <a:ext cx="8116001" cy="671599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4BFE59A-325E-49F6-1FD2-593F49AFDBCC}"/>
              </a:ext>
            </a:extLst>
          </p:cNvPr>
          <p:cNvSpPr/>
          <p:nvPr/>
        </p:nvSpPr>
        <p:spPr>
          <a:xfrm>
            <a:off x="4215088" y="185735"/>
            <a:ext cx="7179469" cy="1514477"/>
          </a:xfrm>
          <a:custGeom>
            <a:avLst/>
            <a:gdLst>
              <a:gd name="connsiteX0" fmla="*/ 0 w 7179469"/>
              <a:gd name="connsiteY0" fmla="*/ 0 h 1514477"/>
              <a:gd name="connsiteX1" fmla="*/ 382905 w 7179469"/>
              <a:gd name="connsiteY1" fmla="*/ 0 h 1514477"/>
              <a:gd name="connsiteX2" fmla="*/ 1124783 w 7179469"/>
              <a:gd name="connsiteY2" fmla="*/ 0 h 1514477"/>
              <a:gd name="connsiteX3" fmla="*/ 1723073 w 7179469"/>
              <a:gd name="connsiteY3" fmla="*/ 0 h 1514477"/>
              <a:gd name="connsiteX4" fmla="*/ 2464951 w 7179469"/>
              <a:gd name="connsiteY4" fmla="*/ 0 h 1514477"/>
              <a:gd name="connsiteX5" fmla="*/ 3063240 w 7179469"/>
              <a:gd name="connsiteY5" fmla="*/ 0 h 1514477"/>
              <a:gd name="connsiteX6" fmla="*/ 3446145 w 7179469"/>
              <a:gd name="connsiteY6" fmla="*/ 0 h 1514477"/>
              <a:gd name="connsiteX7" fmla="*/ 4116229 w 7179469"/>
              <a:gd name="connsiteY7" fmla="*/ 0 h 1514477"/>
              <a:gd name="connsiteX8" fmla="*/ 4858107 w 7179469"/>
              <a:gd name="connsiteY8" fmla="*/ 0 h 1514477"/>
              <a:gd name="connsiteX9" fmla="*/ 5528191 w 7179469"/>
              <a:gd name="connsiteY9" fmla="*/ 0 h 1514477"/>
              <a:gd name="connsiteX10" fmla="*/ 5911096 w 7179469"/>
              <a:gd name="connsiteY10" fmla="*/ 0 h 1514477"/>
              <a:gd name="connsiteX11" fmla="*/ 6581180 w 7179469"/>
              <a:gd name="connsiteY11" fmla="*/ 0 h 1514477"/>
              <a:gd name="connsiteX12" fmla="*/ 7179469 w 7179469"/>
              <a:gd name="connsiteY12" fmla="*/ 0 h 1514477"/>
              <a:gd name="connsiteX13" fmla="*/ 7179469 w 7179469"/>
              <a:gd name="connsiteY13" fmla="*/ 535115 h 1514477"/>
              <a:gd name="connsiteX14" fmla="*/ 7179469 w 7179469"/>
              <a:gd name="connsiteY14" fmla="*/ 1009651 h 1514477"/>
              <a:gd name="connsiteX15" fmla="*/ 7179469 w 7179469"/>
              <a:gd name="connsiteY15" fmla="*/ 1514477 h 1514477"/>
              <a:gd name="connsiteX16" fmla="*/ 6724769 w 7179469"/>
              <a:gd name="connsiteY16" fmla="*/ 1514477 h 1514477"/>
              <a:gd name="connsiteX17" fmla="*/ 6054686 w 7179469"/>
              <a:gd name="connsiteY17" fmla="*/ 1514477 h 1514477"/>
              <a:gd name="connsiteX18" fmla="*/ 5456396 w 7179469"/>
              <a:gd name="connsiteY18" fmla="*/ 1514477 h 1514477"/>
              <a:gd name="connsiteX19" fmla="*/ 4714518 w 7179469"/>
              <a:gd name="connsiteY19" fmla="*/ 1514477 h 1514477"/>
              <a:gd name="connsiteX20" fmla="*/ 4188024 w 7179469"/>
              <a:gd name="connsiteY20" fmla="*/ 1514477 h 1514477"/>
              <a:gd name="connsiteX21" fmla="*/ 3805119 w 7179469"/>
              <a:gd name="connsiteY21" fmla="*/ 1514477 h 1514477"/>
              <a:gd name="connsiteX22" fmla="*/ 3206829 w 7179469"/>
              <a:gd name="connsiteY22" fmla="*/ 1514477 h 1514477"/>
              <a:gd name="connsiteX23" fmla="*/ 2608540 w 7179469"/>
              <a:gd name="connsiteY23" fmla="*/ 1514477 h 1514477"/>
              <a:gd name="connsiteX24" fmla="*/ 1938457 w 7179469"/>
              <a:gd name="connsiteY24" fmla="*/ 1514477 h 1514477"/>
              <a:gd name="connsiteX25" fmla="*/ 1483757 w 7179469"/>
              <a:gd name="connsiteY25" fmla="*/ 1514477 h 1514477"/>
              <a:gd name="connsiteX26" fmla="*/ 1100852 w 7179469"/>
              <a:gd name="connsiteY26" fmla="*/ 1514477 h 1514477"/>
              <a:gd name="connsiteX27" fmla="*/ 646152 w 7179469"/>
              <a:gd name="connsiteY27" fmla="*/ 1514477 h 1514477"/>
              <a:gd name="connsiteX28" fmla="*/ 0 w 7179469"/>
              <a:gd name="connsiteY28" fmla="*/ 1514477 h 1514477"/>
              <a:gd name="connsiteX29" fmla="*/ 0 w 7179469"/>
              <a:gd name="connsiteY29" fmla="*/ 979362 h 1514477"/>
              <a:gd name="connsiteX30" fmla="*/ 0 w 7179469"/>
              <a:gd name="connsiteY30" fmla="*/ 504826 h 1514477"/>
              <a:gd name="connsiteX31" fmla="*/ 0 w 7179469"/>
              <a:gd name="connsiteY31" fmla="*/ 0 h 1514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179469" h="1514477" extrusionOk="0">
                <a:moveTo>
                  <a:pt x="0" y="0"/>
                </a:moveTo>
                <a:cubicBezTo>
                  <a:pt x="150578" y="-25450"/>
                  <a:pt x="227834" y="4100"/>
                  <a:pt x="382905" y="0"/>
                </a:cubicBezTo>
                <a:cubicBezTo>
                  <a:pt x="537977" y="-4100"/>
                  <a:pt x="942925" y="49536"/>
                  <a:pt x="1124783" y="0"/>
                </a:cubicBezTo>
                <a:cubicBezTo>
                  <a:pt x="1306641" y="-49536"/>
                  <a:pt x="1449421" y="24386"/>
                  <a:pt x="1723073" y="0"/>
                </a:cubicBezTo>
                <a:cubicBezTo>
                  <a:pt x="1996725" y="-24386"/>
                  <a:pt x="2253060" y="84348"/>
                  <a:pt x="2464951" y="0"/>
                </a:cubicBezTo>
                <a:cubicBezTo>
                  <a:pt x="2676842" y="-84348"/>
                  <a:pt x="2771782" y="873"/>
                  <a:pt x="3063240" y="0"/>
                </a:cubicBezTo>
                <a:cubicBezTo>
                  <a:pt x="3354698" y="-873"/>
                  <a:pt x="3350661" y="8733"/>
                  <a:pt x="3446145" y="0"/>
                </a:cubicBezTo>
                <a:cubicBezTo>
                  <a:pt x="3541630" y="-8733"/>
                  <a:pt x="3967712" y="42113"/>
                  <a:pt x="4116229" y="0"/>
                </a:cubicBezTo>
                <a:cubicBezTo>
                  <a:pt x="4264746" y="-42113"/>
                  <a:pt x="4668814" y="38598"/>
                  <a:pt x="4858107" y="0"/>
                </a:cubicBezTo>
                <a:cubicBezTo>
                  <a:pt x="5047400" y="-38598"/>
                  <a:pt x="5241950" y="64508"/>
                  <a:pt x="5528191" y="0"/>
                </a:cubicBezTo>
                <a:cubicBezTo>
                  <a:pt x="5814432" y="-64508"/>
                  <a:pt x="5774636" y="10759"/>
                  <a:pt x="5911096" y="0"/>
                </a:cubicBezTo>
                <a:cubicBezTo>
                  <a:pt x="6047556" y="-10759"/>
                  <a:pt x="6294043" y="69843"/>
                  <a:pt x="6581180" y="0"/>
                </a:cubicBezTo>
                <a:cubicBezTo>
                  <a:pt x="6868317" y="-69843"/>
                  <a:pt x="7057311" y="56954"/>
                  <a:pt x="7179469" y="0"/>
                </a:cubicBezTo>
                <a:cubicBezTo>
                  <a:pt x="7202450" y="231695"/>
                  <a:pt x="7132219" y="381607"/>
                  <a:pt x="7179469" y="535115"/>
                </a:cubicBezTo>
                <a:cubicBezTo>
                  <a:pt x="7226719" y="688623"/>
                  <a:pt x="7153188" y="868313"/>
                  <a:pt x="7179469" y="1009651"/>
                </a:cubicBezTo>
                <a:cubicBezTo>
                  <a:pt x="7205750" y="1150989"/>
                  <a:pt x="7146247" y="1406843"/>
                  <a:pt x="7179469" y="1514477"/>
                </a:cubicBezTo>
                <a:cubicBezTo>
                  <a:pt x="7011300" y="1550632"/>
                  <a:pt x="6917066" y="1487285"/>
                  <a:pt x="6724769" y="1514477"/>
                </a:cubicBezTo>
                <a:cubicBezTo>
                  <a:pt x="6532472" y="1541669"/>
                  <a:pt x="6343829" y="1463046"/>
                  <a:pt x="6054686" y="1514477"/>
                </a:cubicBezTo>
                <a:cubicBezTo>
                  <a:pt x="5765543" y="1565908"/>
                  <a:pt x="5661958" y="1492304"/>
                  <a:pt x="5456396" y="1514477"/>
                </a:cubicBezTo>
                <a:cubicBezTo>
                  <a:pt x="5250834" y="1536650"/>
                  <a:pt x="4873403" y="1428049"/>
                  <a:pt x="4714518" y="1514477"/>
                </a:cubicBezTo>
                <a:cubicBezTo>
                  <a:pt x="4555633" y="1600905"/>
                  <a:pt x="4365046" y="1480591"/>
                  <a:pt x="4188024" y="1514477"/>
                </a:cubicBezTo>
                <a:cubicBezTo>
                  <a:pt x="4011002" y="1548363"/>
                  <a:pt x="3977820" y="1497919"/>
                  <a:pt x="3805119" y="1514477"/>
                </a:cubicBezTo>
                <a:cubicBezTo>
                  <a:pt x="3632419" y="1531035"/>
                  <a:pt x="3497185" y="1451169"/>
                  <a:pt x="3206829" y="1514477"/>
                </a:cubicBezTo>
                <a:cubicBezTo>
                  <a:pt x="2916473" y="1577785"/>
                  <a:pt x="2799926" y="1443407"/>
                  <a:pt x="2608540" y="1514477"/>
                </a:cubicBezTo>
                <a:cubicBezTo>
                  <a:pt x="2417154" y="1585547"/>
                  <a:pt x="2199415" y="1461452"/>
                  <a:pt x="1938457" y="1514477"/>
                </a:cubicBezTo>
                <a:cubicBezTo>
                  <a:pt x="1677499" y="1567502"/>
                  <a:pt x="1603899" y="1481923"/>
                  <a:pt x="1483757" y="1514477"/>
                </a:cubicBezTo>
                <a:cubicBezTo>
                  <a:pt x="1363615" y="1547031"/>
                  <a:pt x="1235610" y="1477097"/>
                  <a:pt x="1100852" y="1514477"/>
                </a:cubicBezTo>
                <a:cubicBezTo>
                  <a:pt x="966095" y="1551857"/>
                  <a:pt x="829161" y="1514141"/>
                  <a:pt x="646152" y="1514477"/>
                </a:cubicBezTo>
                <a:cubicBezTo>
                  <a:pt x="463143" y="1514813"/>
                  <a:pt x="290720" y="1512305"/>
                  <a:pt x="0" y="1514477"/>
                </a:cubicBezTo>
                <a:cubicBezTo>
                  <a:pt x="-45812" y="1381033"/>
                  <a:pt x="35839" y="1244918"/>
                  <a:pt x="0" y="979362"/>
                </a:cubicBezTo>
                <a:cubicBezTo>
                  <a:pt x="-35839" y="713806"/>
                  <a:pt x="7071" y="616479"/>
                  <a:pt x="0" y="504826"/>
                </a:cubicBezTo>
                <a:cubicBezTo>
                  <a:pt x="-7071" y="393173"/>
                  <a:pt x="54915" y="126406"/>
                  <a:pt x="0" y="0"/>
                </a:cubicBezTo>
                <a:close/>
              </a:path>
            </a:pathLst>
          </a:custGeom>
          <a:noFill/>
          <a:ln>
            <a:solidFill>
              <a:srgbClr val="00B05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14174267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10E796-453E-853A-837D-43A0080AB99F}"/>
              </a:ext>
            </a:extLst>
          </p:cNvPr>
          <p:cNvSpPr txBox="1"/>
          <p:nvPr/>
        </p:nvSpPr>
        <p:spPr>
          <a:xfrm>
            <a:off x="9771117" y="1271588"/>
            <a:ext cx="1321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>
                  <a:solidFill>
                    <a:srgbClr val="00B050"/>
                  </a:solidFill>
                </a:ln>
              </a:rPr>
              <a:t>IBD = 2</a:t>
            </a:r>
          </a:p>
        </p:txBody>
      </p:sp>
    </p:spTree>
    <p:extLst>
      <p:ext uri="{BB962C8B-B14F-4D97-AF65-F5344CB8AC3E}">
        <p14:creationId xmlns:p14="http://schemas.microsoft.com/office/powerpoint/2010/main" val="2779582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97DCFB-9D16-1952-9179-74AEBF314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67F33E-C0B2-7198-444C-5B46E5EB3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Mean Imputed Genotype Correlation Conditional on IBD State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graph of a number of patients with their health&#10;&#10;Description automatically generated with medium confidence">
            <a:extLst>
              <a:ext uri="{FF2B5EF4-FFF2-40B4-BE49-F238E27FC236}">
                <a16:creationId xmlns:a16="http://schemas.microsoft.com/office/drawing/2014/main" id="{03C6BAC5-55DA-A3DD-A7A9-42900B0B35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5999" y="159598"/>
            <a:ext cx="8116001" cy="671599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9E8393F-BBB2-8ABA-8219-3E650724D6A6}"/>
              </a:ext>
            </a:extLst>
          </p:cNvPr>
          <p:cNvSpPr/>
          <p:nvPr/>
        </p:nvSpPr>
        <p:spPr>
          <a:xfrm>
            <a:off x="3898373" y="2796511"/>
            <a:ext cx="7179469" cy="1514477"/>
          </a:xfrm>
          <a:custGeom>
            <a:avLst/>
            <a:gdLst>
              <a:gd name="connsiteX0" fmla="*/ 0 w 7179469"/>
              <a:gd name="connsiteY0" fmla="*/ 0 h 1514477"/>
              <a:gd name="connsiteX1" fmla="*/ 382905 w 7179469"/>
              <a:gd name="connsiteY1" fmla="*/ 0 h 1514477"/>
              <a:gd name="connsiteX2" fmla="*/ 1124783 w 7179469"/>
              <a:gd name="connsiteY2" fmla="*/ 0 h 1514477"/>
              <a:gd name="connsiteX3" fmla="*/ 1723073 w 7179469"/>
              <a:gd name="connsiteY3" fmla="*/ 0 h 1514477"/>
              <a:gd name="connsiteX4" fmla="*/ 2464951 w 7179469"/>
              <a:gd name="connsiteY4" fmla="*/ 0 h 1514477"/>
              <a:gd name="connsiteX5" fmla="*/ 3063240 w 7179469"/>
              <a:gd name="connsiteY5" fmla="*/ 0 h 1514477"/>
              <a:gd name="connsiteX6" fmla="*/ 3446145 w 7179469"/>
              <a:gd name="connsiteY6" fmla="*/ 0 h 1514477"/>
              <a:gd name="connsiteX7" fmla="*/ 4116229 w 7179469"/>
              <a:gd name="connsiteY7" fmla="*/ 0 h 1514477"/>
              <a:gd name="connsiteX8" fmla="*/ 4858107 w 7179469"/>
              <a:gd name="connsiteY8" fmla="*/ 0 h 1514477"/>
              <a:gd name="connsiteX9" fmla="*/ 5528191 w 7179469"/>
              <a:gd name="connsiteY9" fmla="*/ 0 h 1514477"/>
              <a:gd name="connsiteX10" fmla="*/ 5911096 w 7179469"/>
              <a:gd name="connsiteY10" fmla="*/ 0 h 1514477"/>
              <a:gd name="connsiteX11" fmla="*/ 6581180 w 7179469"/>
              <a:gd name="connsiteY11" fmla="*/ 0 h 1514477"/>
              <a:gd name="connsiteX12" fmla="*/ 7179469 w 7179469"/>
              <a:gd name="connsiteY12" fmla="*/ 0 h 1514477"/>
              <a:gd name="connsiteX13" fmla="*/ 7179469 w 7179469"/>
              <a:gd name="connsiteY13" fmla="*/ 535115 h 1514477"/>
              <a:gd name="connsiteX14" fmla="*/ 7179469 w 7179469"/>
              <a:gd name="connsiteY14" fmla="*/ 1009651 h 1514477"/>
              <a:gd name="connsiteX15" fmla="*/ 7179469 w 7179469"/>
              <a:gd name="connsiteY15" fmla="*/ 1514477 h 1514477"/>
              <a:gd name="connsiteX16" fmla="*/ 6724769 w 7179469"/>
              <a:gd name="connsiteY16" fmla="*/ 1514477 h 1514477"/>
              <a:gd name="connsiteX17" fmla="*/ 6054686 w 7179469"/>
              <a:gd name="connsiteY17" fmla="*/ 1514477 h 1514477"/>
              <a:gd name="connsiteX18" fmla="*/ 5456396 w 7179469"/>
              <a:gd name="connsiteY18" fmla="*/ 1514477 h 1514477"/>
              <a:gd name="connsiteX19" fmla="*/ 4714518 w 7179469"/>
              <a:gd name="connsiteY19" fmla="*/ 1514477 h 1514477"/>
              <a:gd name="connsiteX20" fmla="*/ 4188024 w 7179469"/>
              <a:gd name="connsiteY20" fmla="*/ 1514477 h 1514477"/>
              <a:gd name="connsiteX21" fmla="*/ 3805119 w 7179469"/>
              <a:gd name="connsiteY21" fmla="*/ 1514477 h 1514477"/>
              <a:gd name="connsiteX22" fmla="*/ 3206829 w 7179469"/>
              <a:gd name="connsiteY22" fmla="*/ 1514477 h 1514477"/>
              <a:gd name="connsiteX23" fmla="*/ 2608540 w 7179469"/>
              <a:gd name="connsiteY23" fmla="*/ 1514477 h 1514477"/>
              <a:gd name="connsiteX24" fmla="*/ 1938457 w 7179469"/>
              <a:gd name="connsiteY24" fmla="*/ 1514477 h 1514477"/>
              <a:gd name="connsiteX25" fmla="*/ 1483757 w 7179469"/>
              <a:gd name="connsiteY25" fmla="*/ 1514477 h 1514477"/>
              <a:gd name="connsiteX26" fmla="*/ 1100852 w 7179469"/>
              <a:gd name="connsiteY26" fmla="*/ 1514477 h 1514477"/>
              <a:gd name="connsiteX27" fmla="*/ 646152 w 7179469"/>
              <a:gd name="connsiteY27" fmla="*/ 1514477 h 1514477"/>
              <a:gd name="connsiteX28" fmla="*/ 0 w 7179469"/>
              <a:gd name="connsiteY28" fmla="*/ 1514477 h 1514477"/>
              <a:gd name="connsiteX29" fmla="*/ 0 w 7179469"/>
              <a:gd name="connsiteY29" fmla="*/ 979362 h 1514477"/>
              <a:gd name="connsiteX30" fmla="*/ 0 w 7179469"/>
              <a:gd name="connsiteY30" fmla="*/ 504826 h 1514477"/>
              <a:gd name="connsiteX31" fmla="*/ 0 w 7179469"/>
              <a:gd name="connsiteY31" fmla="*/ 0 h 1514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179469" h="1514477" extrusionOk="0">
                <a:moveTo>
                  <a:pt x="0" y="0"/>
                </a:moveTo>
                <a:cubicBezTo>
                  <a:pt x="150578" y="-25450"/>
                  <a:pt x="227834" y="4100"/>
                  <a:pt x="382905" y="0"/>
                </a:cubicBezTo>
                <a:cubicBezTo>
                  <a:pt x="537977" y="-4100"/>
                  <a:pt x="942925" y="49536"/>
                  <a:pt x="1124783" y="0"/>
                </a:cubicBezTo>
                <a:cubicBezTo>
                  <a:pt x="1306641" y="-49536"/>
                  <a:pt x="1449421" y="24386"/>
                  <a:pt x="1723073" y="0"/>
                </a:cubicBezTo>
                <a:cubicBezTo>
                  <a:pt x="1996725" y="-24386"/>
                  <a:pt x="2253060" y="84348"/>
                  <a:pt x="2464951" y="0"/>
                </a:cubicBezTo>
                <a:cubicBezTo>
                  <a:pt x="2676842" y="-84348"/>
                  <a:pt x="2771782" y="873"/>
                  <a:pt x="3063240" y="0"/>
                </a:cubicBezTo>
                <a:cubicBezTo>
                  <a:pt x="3354698" y="-873"/>
                  <a:pt x="3350661" y="8733"/>
                  <a:pt x="3446145" y="0"/>
                </a:cubicBezTo>
                <a:cubicBezTo>
                  <a:pt x="3541630" y="-8733"/>
                  <a:pt x="3967712" y="42113"/>
                  <a:pt x="4116229" y="0"/>
                </a:cubicBezTo>
                <a:cubicBezTo>
                  <a:pt x="4264746" y="-42113"/>
                  <a:pt x="4668814" y="38598"/>
                  <a:pt x="4858107" y="0"/>
                </a:cubicBezTo>
                <a:cubicBezTo>
                  <a:pt x="5047400" y="-38598"/>
                  <a:pt x="5241950" y="64508"/>
                  <a:pt x="5528191" y="0"/>
                </a:cubicBezTo>
                <a:cubicBezTo>
                  <a:pt x="5814432" y="-64508"/>
                  <a:pt x="5774636" y="10759"/>
                  <a:pt x="5911096" y="0"/>
                </a:cubicBezTo>
                <a:cubicBezTo>
                  <a:pt x="6047556" y="-10759"/>
                  <a:pt x="6294043" y="69843"/>
                  <a:pt x="6581180" y="0"/>
                </a:cubicBezTo>
                <a:cubicBezTo>
                  <a:pt x="6868317" y="-69843"/>
                  <a:pt x="7057311" y="56954"/>
                  <a:pt x="7179469" y="0"/>
                </a:cubicBezTo>
                <a:cubicBezTo>
                  <a:pt x="7202450" y="231695"/>
                  <a:pt x="7132219" y="381607"/>
                  <a:pt x="7179469" y="535115"/>
                </a:cubicBezTo>
                <a:cubicBezTo>
                  <a:pt x="7226719" y="688623"/>
                  <a:pt x="7153188" y="868313"/>
                  <a:pt x="7179469" y="1009651"/>
                </a:cubicBezTo>
                <a:cubicBezTo>
                  <a:pt x="7205750" y="1150989"/>
                  <a:pt x="7146247" y="1406843"/>
                  <a:pt x="7179469" y="1514477"/>
                </a:cubicBezTo>
                <a:cubicBezTo>
                  <a:pt x="7011300" y="1550632"/>
                  <a:pt x="6917066" y="1487285"/>
                  <a:pt x="6724769" y="1514477"/>
                </a:cubicBezTo>
                <a:cubicBezTo>
                  <a:pt x="6532472" y="1541669"/>
                  <a:pt x="6343829" y="1463046"/>
                  <a:pt x="6054686" y="1514477"/>
                </a:cubicBezTo>
                <a:cubicBezTo>
                  <a:pt x="5765543" y="1565908"/>
                  <a:pt x="5661958" y="1492304"/>
                  <a:pt x="5456396" y="1514477"/>
                </a:cubicBezTo>
                <a:cubicBezTo>
                  <a:pt x="5250834" y="1536650"/>
                  <a:pt x="4873403" y="1428049"/>
                  <a:pt x="4714518" y="1514477"/>
                </a:cubicBezTo>
                <a:cubicBezTo>
                  <a:pt x="4555633" y="1600905"/>
                  <a:pt x="4365046" y="1480591"/>
                  <a:pt x="4188024" y="1514477"/>
                </a:cubicBezTo>
                <a:cubicBezTo>
                  <a:pt x="4011002" y="1548363"/>
                  <a:pt x="3977820" y="1497919"/>
                  <a:pt x="3805119" y="1514477"/>
                </a:cubicBezTo>
                <a:cubicBezTo>
                  <a:pt x="3632419" y="1531035"/>
                  <a:pt x="3497185" y="1451169"/>
                  <a:pt x="3206829" y="1514477"/>
                </a:cubicBezTo>
                <a:cubicBezTo>
                  <a:pt x="2916473" y="1577785"/>
                  <a:pt x="2799926" y="1443407"/>
                  <a:pt x="2608540" y="1514477"/>
                </a:cubicBezTo>
                <a:cubicBezTo>
                  <a:pt x="2417154" y="1585547"/>
                  <a:pt x="2199415" y="1461452"/>
                  <a:pt x="1938457" y="1514477"/>
                </a:cubicBezTo>
                <a:cubicBezTo>
                  <a:pt x="1677499" y="1567502"/>
                  <a:pt x="1603899" y="1481923"/>
                  <a:pt x="1483757" y="1514477"/>
                </a:cubicBezTo>
                <a:cubicBezTo>
                  <a:pt x="1363615" y="1547031"/>
                  <a:pt x="1235610" y="1477097"/>
                  <a:pt x="1100852" y="1514477"/>
                </a:cubicBezTo>
                <a:cubicBezTo>
                  <a:pt x="966095" y="1551857"/>
                  <a:pt x="829161" y="1514141"/>
                  <a:pt x="646152" y="1514477"/>
                </a:cubicBezTo>
                <a:cubicBezTo>
                  <a:pt x="463143" y="1514813"/>
                  <a:pt x="290720" y="1512305"/>
                  <a:pt x="0" y="1514477"/>
                </a:cubicBezTo>
                <a:cubicBezTo>
                  <a:pt x="-45812" y="1381033"/>
                  <a:pt x="35839" y="1244918"/>
                  <a:pt x="0" y="979362"/>
                </a:cubicBezTo>
                <a:cubicBezTo>
                  <a:pt x="-35839" y="713806"/>
                  <a:pt x="7071" y="616479"/>
                  <a:pt x="0" y="504826"/>
                </a:cubicBezTo>
                <a:cubicBezTo>
                  <a:pt x="-7071" y="393173"/>
                  <a:pt x="54915" y="126406"/>
                  <a:pt x="0" y="0"/>
                </a:cubicBezTo>
                <a:close/>
              </a:path>
            </a:pathLst>
          </a:custGeom>
          <a:noFill/>
          <a:ln>
            <a:solidFill>
              <a:srgbClr val="00B05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14174267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US">
              <a:ln>
                <a:solidFill>
                  <a:srgbClr val="00B050"/>
                </a:solidFill>
              </a:ln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0397E5-9E40-5407-FCC8-2E80F197278C}"/>
              </a:ext>
            </a:extLst>
          </p:cNvPr>
          <p:cNvSpPr txBox="1"/>
          <p:nvPr/>
        </p:nvSpPr>
        <p:spPr>
          <a:xfrm>
            <a:off x="9756742" y="3843377"/>
            <a:ext cx="1321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>
                  <a:solidFill>
                    <a:srgbClr val="00B050"/>
                  </a:solidFill>
                </a:ln>
              </a:rPr>
              <a:t>IBD = 1</a:t>
            </a:r>
          </a:p>
        </p:txBody>
      </p:sp>
    </p:spTree>
    <p:extLst>
      <p:ext uri="{BB962C8B-B14F-4D97-AF65-F5344CB8AC3E}">
        <p14:creationId xmlns:p14="http://schemas.microsoft.com/office/powerpoint/2010/main" val="3868107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AC4F5A-A7ED-C2B5-D730-6B6B098FD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65D2B3-2F4E-4673-A055-E0A558ED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Mean Imputed Genotype Correlation Conditional on IBD State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graph of a number of patients with their health&#10;&#10;Description automatically generated with medium confidence">
            <a:extLst>
              <a:ext uri="{FF2B5EF4-FFF2-40B4-BE49-F238E27FC236}">
                <a16:creationId xmlns:a16="http://schemas.microsoft.com/office/drawing/2014/main" id="{71936F49-17BF-14F0-E4D8-0077901987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5999" y="71003"/>
            <a:ext cx="8116001" cy="671599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C4328C1-2595-9F91-6AC4-D9AD81F740F7}"/>
              </a:ext>
            </a:extLst>
          </p:cNvPr>
          <p:cNvSpPr/>
          <p:nvPr/>
        </p:nvSpPr>
        <p:spPr>
          <a:xfrm>
            <a:off x="3898373" y="5272520"/>
            <a:ext cx="7179469" cy="1514477"/>
          </a:xfrm>
          <a:custGeom>
            <a:avLst/>
            <a:gdLst>
              <a:gd name="connsiteX0" fmla="*/ 0 w 7179469"/>
              <a:gd name="connsiteY0" fmla="*/ 0 h 1514477"/>
              <a:gd name="connsiteX1" fmla="*/ 382905 w 7179469"/>
              <a:gd name="connsiteY1" fmla="*/ 0 h 1514477"/>
              <a:gd name="connsiteX2" fmla="*/ 1124783 w 7179469"/>
              <a:gd name="connsiteY2" fmla="*/ 0 h 1514477"/>
              <a:gd name="connsiteX3" fmla="*/ 1723073 w 7179469"/>
              <a:gd name="connsiteY3" fmla="*/ 0 h 1514477"/>
              <a:gd name="connsiteX4" fmla="*/ 2464951 w 7179469"/>
              <a:gd name="connsiteY4" fmla="*/ 0 h 1514477"/>
              <a:gd name="connsiteX5" fmla="*/ 3063240 w 7179469"/>
              <a:gd name="connsiteY5" fmla="*/ 0 h 1514477"/>
              <a:gd name="connsiteX6" fmla="*/ 3446145 w 7179469"/>
              <a:gd name="connsiteY6" fmla="*/ 0 h 1514477"/>
              <a:gd name="connsiteX7" fmla="*/ 4116229 w 7179469"/>
              <a:gd name="connsiteY7" fmla="*/ 0 h 1514477"/>
              <a:gd name="connsiteX8" fmla="*/ 4858107 w 7179469"/>
              <a:gd name="connsiteY8" fmla="*/ 0 h 1514477"/>
              <a:gd name="connsiteX9" fmla="*/ 5528191 w 7179469"/>
              <a:gd name="connsiteY9" fmla="*/ 0 h 1514477"/>
              <a:gd name="connsiteX10" fmla="*/ 5911096 w 7179469"/>
              <a:gd name="connsiteY10" fmla="*/ 0 h 1514477"/>
              <a:gd name="connsiteX11" fmla="*/ 6581180 w 7179469"/>
              <a:gd name="connsiteY11" fmla="*/ 0 h 1514477"/>
              <a:gd name="connsiteX12" fmla="*/ 7179469 w 7179469"/>
              <a:gd name="connsiteY12" fmla="*/ 0 h 1514477"/>
              <a:gd name="connsiteX13" fmla="*/ 7179469 w 7179469"/>
              <a:gd name="connsiteY13" fmla="*/ 535115 h 1514477"/>
              <a:gd name="connsiteX14" fmla="*/ 7179469 w 7179469"/>
              <a:gd name="connsiteY14" fmla="*/ 1009651 h 1514477"/>
              <a:gd name="connsiteX15" fmla="*/ 7179469 w 7179469"/>
              <a:gd name="connsiteY15" fmla="*/ 1514477 h 1514477"/>
              <a:gd name="connsiteX16" fmla="*/ 6724769 w 7179469"/>
              <a:gd name="connsiteY16" fmla="*/ 1514477 h 1514477"/>
              <a:gd name="connsiteX17" fmla="*/ 6054686 w 7179469"/>
              <a:gd name="connsiteY17" fmla="*/ 1514477 h 1514477"/>
              <a:gd name="connsiteX18" fmla="*/ 5456396 w 7179469"/>
              <a:gd name="connsiteY18" fmla="*/ 1514477 h 1514477"/>
              <a:gd name="connsiteX19" fmla="*/ 4714518 w 7179469"/>
              <a:gd name="connsiteY19" fmla="*/ 1514477 h 1514477"/>
              <a:gd name="connsiteX20" fmla="*/ 4188024 w 7179469"/>
              <a:gd name="connsiteY20" fmla="*/ 1514477 h 1514477"/>
              <a:gd name="connsiteX21" fmla="*/ 3805119 w 7179469"/>
              <a:gd name="connsiteY21" fmla="*/ 1514477 h 1514477"/>
              <a:gd name="connsiteX22" fmla="*/ 3206829 w 7179469"/>
              <a:gd name="connsiteY22" fmla="*/ 1514477 h 1514477"/>
              <a:gd name="connsiteX23" fmla="*/ 2608540 w 7179469"/>
              <a:gd name="connsiteY23" fmla="*/ 1514477 h 1514477"/>
              <a:gd name="connsiteX24" fmla="*/ 1938457 w 7179469"/>
              <a:gd name="connsiteY24" fmla="*/ 1514477 h 1514477"/>
              <a:gd name="connsiteX25" fmla="*/ 1483757 w 7179469"/>
              <a:gd name="connsiteY25" fmla="*/ 1514477 h 1514477"/>
              <a:gd name="connsiteX26" fmla="*/ 1100852 w 7179469"/>
              <a:gd name="connsiteY26" fmla="*/ 1514477 h 1514477"/>
              <a:gd name="connsiteX27" fmla="*/ 646152 w 7179469"/>
              <a:gd name="connsiteY27" fmla="*/ 1514477 h 1514477"/>
              <a:gd name="connsiteX28" fmla="*/ 0 w 7179469"/>
              <a:gd name="connsiteY28" fmla="*/ 1514477 h 1514477"/>
              <a:gd name="connsiteX29" fmla="*/ 0 w 7179469"/>
              <a:gd name="connsiteY29" fmla="*/ 979362 h 1514477"/>
              <a:gd name="connsiteX30" fmla="*/ 0 w 7179469"/>
              <a:gd name="connsiteY30" fmla="*/ 504826 h 1514477"/>
              <a:gd name="connsiteX31" fmla="*/ 0 w 7179469"/>
              <a:gd name="connsiteY31" fmla="*/ 0 h 1514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179469" h="1514477" extrusionOk="0">
                <a:moveTo>
                  <a:pt x="0" y="0"/>
                </a:moveTo>
                <a:cubicBezTo>
                  <a:pt x="150578" y="-25450"/>
                  <a:pt x="227834" y="4100"/>
                  <a:pt x="382905" y="0"/>
                </a:cubicBezTo>
                <a:cubicBezTo>
                  <a:pt x="537977" y="-4100"/>
                  <a:pt x="942925" y="49536"/>
                  <a:pt x="1124783" y="0"/>
                </a:cubicBezTo>
                <a:cubicBezTo>
                  <a:pt x="1306641" y="-49536"/>
                  <a:pt x="1449421" y="24386"/>
                  <a:pt x="1723073" y="0"/>
                </a:cubicBezTo>
                <a:cubicBezTo>
                  <a:pt x="1996725" y="-24386"/>
                  <a:pt x="2253060" y="84348"/>
                  <a:pt x="2464951" y="0"/>
                </a:cubicBezTo>
                <a:cubicBezTo>
                  <a:pt x="2676842" y="-84348"/>
                  <a:pt x="2771782" y="873"/>
                  <a:pt x="3063240" y="0"/>
                </a:cubicBezTo>
                <a:cubicBezTo>
                  <a:pt x="3354698" y="-873"/>
                  <a:pt x="3350661" y="8733"/>
                  <a:pt x="3446145" y="0"/>
                </a:cubicBezTo>
                <a:cubicBezTo>
                  <a:pt x="3541630" y="-8733"/>
                  <a:pt x="3967712" y="42113"/>
                  <a:pt x="4116229" y="0"/>
                </a:cubicBezTo>
                <a:cubicBezTo>
                  <a:pt x="4264746" y="-42113"/>
                  <a:pt x="4668814" y="38598"/>
                  <a:pt x="4858107" y="0"/>
                </a:cubicBezTo>
                <a:cubicBezTo>
                  <a:pt x="5047400" y="-38598"/>
                  <a:pt x="5241950" y="64508"/>
                  <a:pt x="5528191" y="0"/>
                </a:cubicBezTo>
                <a:cubicBezTo>
                  <a:pt x="5814432" y="-64508"/>
                  <a:pt x="5774636" y="10759"/>
                  <a:pt x="5911096" y="0"/>
                </a:cubicBezTo>
                <a:cubicBezTo>
                  <a:pt x="6047556" y="-10759"/>
                  <a:pt x="6294043" y="69843"/>
                  <a:pt x="6581180" y="0"/>
                </a:cubicBezTo>
                <a:cubicBezTo>
                  <a:pt x="6868317" y="-69843"/>
                  <a:pt x="7057311" y="56954"/>
                  <a:pt x="7179469" y="0"/>
                </a:cubicBezTo>
                <a:cubicBezTo>
                  <a:pt x="7202450" y="231695"/>
                  <a:pt x="7132219" y="381607"/>
                  <a:pt x="7179469" y="535115"/>
                </a:cubicBezTo>
                <a:cubicBezTo>
                  <a:pt x="7226719" y="688623"/>
                  <a:pt x="7153188" y="868313"/>
                  <a:pt x="7179469" y="1009651"/>
                </a:cubicBezTo>
                <a:cubicBezTo>
                  <a:pt x="7205750" y="1150989"/>
                  <a:pt x="7146247" y="1406843"/>
                  <a:pt x="7179469" y="1514477"/>
                </a:cubicBezTo>
                <a:cubicBezTo>
                  <a:pt x="7011300" y="1550632"/>
                  <a:pt x="6917066" y="1487285"/>
                  <a:pt x="6724769" y="1514477"/>
                </a:cubicBezTo>
                <a:cubicBezTo>
                  <a:pt x="6532472" y="1541669"/>
                  <a:pt x="6343829" y="1463046"/>
                  <a:pt x="6054686" y="1514477"/>
                </a:cubicBezTo>
                <a:cubicBezTo>
                  <a:pt x="5765543" y="1565908"/>
                  <a:pt x="5661958" y="1492304"/>
                  <a:pt x="5456396" y="1514477"/>
                </a:cubicBezTo>
                <a:cubicBezTo>
                  <a:pt x="5250834" y="1536650"/>
                  <a:pt x="4873403" y="1428049"/>
                  <a:pt x="4714518" y="1514477"/>
                </a:cubicBezTo>
                <a:cubicBezTo>
                  <a:pt x="4555633" y="1600905"/>
                  <a:pt x="4365046" y="1480591"/>
                  <a:pt x="4188024" y="1514477"/>
                </a:cubicBezTo>
                <a:cubicBezTo>
                  <a:pt x="4011002" y="1548363"/>
                  <a:pt x="3977820" y="1497919"/>
                  <a:pt x="3805119" y="1514477"/>
                </a:cubicBezTo>
                <a:cubicBezTo>
                  <a:pt x="3632419" y="1531035"/>
                  <a:pt x="3497185" y="1451169"/>
                  <a:pt x="3206829" y="1514477"/>
                </a:cubicBezTo>
                <a:cubicBezTo>
                  <a:pt x="2916473" y="1577785"/>
                  <a:pt x="2799926" y="1443407"/>
                  <a:pt x="2608540" y="1514477"/>
                </a:cubicBezTo>
                <a:cubicBezTo>
                  <a:pt x="2417154" y="1585547"/>
                  <a:pt x="2199415" y="1461452"/>
                  <a:pt x="1938457" y="1514477"/>
                </a:cubicBezTo>
                <a:cubicBezTo>
                  <a:pt x="1677499" y="1567502"/>
                  <a:pt x="1603899" y="1481923"/>
                  <a:pt x="1483757" y="1514477"/>
                </a:cubicBezTo>
                <a:cubicBezTo>
                  <a:pt x="1363615" y="1547031"/>
                  <a:pt x="1235610" y="1477097"/>
                  <a:pt x="1100852" y="1514477"/>
                </a:cubicBezTo>
                <a:cubicBezTo>
                  <a:pt x="966095" y="1551857"/>
                  <a:pt x="829161" y="1514141"/>
                  <a:pt x="646152" y="1514477"/>
                </a:cubicBezTo>
                <a:cubicBezTo>
                  <a:pt x="463143" y="1514813"/>
                  <a:pt x="290720" y="1512305"/>
                  <a:pt x="0" y="1514477"/>
                </a:cubicBezTo>
                <a:cubicBezTo>
                  <a:pt x="-45812" y="1381033"/>
                  <a:pt x="35839" y="1244918"/>
                  <a:pt x="0" y="979362"/>
                </a:cubicBezTo>
                <a:cubicBezTo>
                  <a:pt x="-35839" y="713806"/>
                  <a:pt x="7071" y="616479"/>
                  <a:pt x="0" y="504826"/>
                </a:cubicBezTo>
                <a:cubicBezTo>
                  <a:pt x="-7071" y="393173"/>
                  <a:pt x="54915" y="126406"/>
                  <a:pt x="0" y="0"/>
                </a:cubicBezTo>
                <a:close/>
              </a:path>
            </a:pathLst>
          </a:custGeom>
          <a:noFill/>
          <a:ln>
            <a:solidFill>
              <a:srgbClr val="00B05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14174267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888DB3-B950-A051-5AD7-AC4C65996567}"/>
              </a:ext>
            </a:extLst>
          </p:cNvPr>
          <p:cNvSpPr txBox="1"/>
          <p:nvPr/>
        </p:nvSpPr>
        <p:spPr>
          <a:xfrm>
            <a:off x="9652532" y="5342808"/>
            <a:ext cx="1321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>
                  <a:solidFill>
                    <a:srgbClr val="00B050"/>
                  </a:solidFill>
                </a:ln>
              </a:rPr>
              <a:t>IBD = 0</a:t>
            </a:r>
          </a:p>
        </p:txBody>
      </p:sp>
    </p:spTree>
    <p:extLst>
      <p:ext uri="{BB962C8B-B14F-4D97-AF65-F5344CB8AC3E}">
        <p14:creationId xmlns:p14="http://schemas.microsoft.com/office/powerpoint/2010/main" val="4003835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4FD9F3-DBAC-B08C-AFB4-10F79C65E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7163F041-CC23-CF97-61D4-6D40C6165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6" name="Freeform: Shape 45">
            <a:extLst>
              <a:ext uri="{FF2B5EF4-FFF2-40B4-BE49-F238E27FC236}">
                <a16:creationId xmlns:a16="http://schemas.microsoft.com/office/drawing/2014/main" id="{CB9C9AE9-1223-1379-94D4-9110C2FAE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8" name="Freeform: Shape 47">
            <a:extLst>
              <a:ext uri="{FF2B5EF4-FFF2-40B4-BE49-F238E27FC236}">
                <a16:creationId xmlns:a16="http://schemas.microsoft.com/office/drawing/2014/main" id="{9E0556AE-9D83-034A-25DF-1B31DF134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44AEFE-4004-5748-616D-82D10DD3F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UKB WGS Analysis</a:t>
            </a:r>
            <a:endParaRPr lang="en-US" sz="40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98693C4-F152-38E5-C1C6-E8CB67183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39370-CDA2-5456-FE43-520A442E2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r>
              <a:rPr lang="en-US" dirty="0"/>
              <a:t>UKB WGS Data</a:t>
            </a:r>
          </a:p>
          <a:p>
            <a:pPr lvl="1"/>
            <a:r>
              <a:rPr lang="en-US" sz="2800" dirty="0"/>
              <a:t>68 High Quality Imputed SNPs, </a:t>
            </a:r>
            <a:br>
              <a:rPr lang="en-US" sz="2800" dirty="0"/>
            </a:br>
            <a:r>
              <a:rPr lang="en-US" sz="2800" dirty="0"/>
              <a:t>INFO Score in (0.92-0.99)</a:t>
            </a:r>
          </a:p>
          <a:p>
            <a:pPr lvl="1"/>
            <a:r>
              <a:rPr lang="en-US" sz="2800" dirty="0"/>
              <a:t>46 Low Quality Imputed SNPs, </a:t>
            </a:r>
            <a:br>
              <a:rPr lang="en-US" sz="2800" dirty="0"/>
            </a:br>
            <a:r>
              <a:rPr lang="en-US" sz="2800" dirty="0"/>
              <a:t>INFO Score in (0.30-0.32)</a:t>
            </a:r>
          </a:p>
          <a:p>
            <a:pPr lvl="1"/>
            <a:r>
              <a:rPr lang="en-US" sz="2800" dirty="0"/>
              <a:t>19,052 White British Sibling</a:t>
            </a:r>
          </a:p>
          <a:p>
            <a:pPr lvl="1"/>
            <a:r>
              <a:rPr lang="en-US" sz="2800" dirty="0"/>
              <a:t>SNPs with MAF &gt; 1%</a:t>
            </a:r>
          </a:p>
        </p:txBody>
      </p:sp>
    </p:spTree>
    <p:extLst>
      <p:ext uri="{BB962C8B-B14F-4D97-AF65-F5344CB8AC3E}">
        <p14:creationId xmlns:p14="http://schemas.microsoft.com/office/powerpoint/2010/main" val="2043939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E8AE3E-3D13-BDA5-A121-A60E32835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FAC8883-6C23-448C-E796-C9993162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5BD29A4-F736-A7BE-1C2B-9F941C728CB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41248" y="548640"/>
                <a:ext cx="3600860" cy="5431536"/>
              </a:xfrm>
            </p:spPr>
            <p:txBody>
              <a:bodyPr>
                <a:normAutofit/>
              </a:bodyPr>
              <a:lstStyle/>
              <a:p>
                <a:pPr/>
                <a:r>
                  <a:rPr lang="en-US" sz="4800" dirty="0"/>
                  <a:t>Regression of WGS onto Imputed Data</a:t>
                </a:r>
                <a:br>
                  <a:rPr lang="en-US" sz="4800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8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 ~ </m:t>
                      </m:r>
                      <m:acc>
                        <m:accPr>
                          <m:chr m:val="̂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r>
                        <a:rPr lang="en-US" sz="4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5BD29A4-F736-A7BE-1C2B-9F941C728C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41248" y="548640"/>
                <a:ext cx="3600860" cy="5431536"/>
              </a:xfrm>
              <a:blipFill>
                <a:blip r:embed="rId2"/>
                <a:stretch>
                  <a:fillRect l="-7746" r="-88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ketch line">
            <a:extLst>
              <a:ext uri="{FF2B5EF4-FFF2-40B4-BE49-F238E27FC236}">
                <a16:creationId xmlns:a16="http://schemas.microsoft.com/office/drawing/2014/main" id="{771B407E-FC01-FBCC-33D3-1DF19C9717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4744A-EDB7-836F-C93C-40022F0DC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871759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600" dirty="0">
                <a:latin typeface="Georgia" panose="02040502050405020303" pitchFamily="18" charset="0"/>
                <a:ea typeface="Aptos" panose="020B0004020202020204" pitchFamily="34" charset="0"/>
                <a:cs typeface="Arial" panose="020B0604020202020204" pitchFamily="34" charset="0"/>
              </a:rPr>
              <a:t>If imputed data is good quality, then</a:t>
            </a:r>
          </a:p>
          <a:p>
            <a:r>
              <a:rPr lang="en-US" sz="2600" dirty="0">
                <a:latin typeface="Georgia" panose="02040502050405020303" pitchFamily="18" charset="0"/>
                <a:ea typeface="Aptos" panose="020B0004020202020204" pitchFamily="34" charset="0"/>
                <a:cs typeface="Arial" panose="020B0604020202020204" pitchFamily="34" charset="0"/>
              </a:rPr>
              <a:t>We would expect all the slopes across all SNPs to be 1.</a:t>
            </a:r>
          </a:p>
          <a:p>
            <a:endParaRPr lang="en-US" sz="2400" dirty="0"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4018992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BA42B5-9B05-66DE-FFF7-DC7299AF15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9C1F08C-DD52-9AA8-F560-E17B4F605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BF6ED8-7F87-6462-90A1-73B209113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Regression of WGS onto Imputed Data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1F7782BD-AADE-538B-3AFA-319BF4DBCD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graph&#10;&#10;AI-generated content may be incorrect.">
            <a:extLst>
              <a:ext uri="{FF2B5EF4-FFF2-40B4-BE49-F238E27FC236}">
                <a16:creationId xmlns:a16="http://schemas.microsoft.com/office/drawing/2014/main" id="{5E1E5B07-1F3B-03B7-2919-53A3951AEB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10" b="5351"/>
          <a:stretch/>
        </p:blipFill>
        <p:spPr>
          <a:xfrm>
            <a:off x="4541651" y="54490"/>
            <a:ext cx="7121538" cy="67545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E6328A-2F3A-7B91-5FBC-9BD0AC3F71DC}"/>
              </a:ext>
            </a:extLst>
          </p:cNvPr>
          <p:cNvSpPr txBox="1"/>
          <p:nvPr/>
        </p:nvSpPr>
        <p:spPr>
          <a:xfrm>
            <a:off x="10072964" y="5972488"/>
            <a:ext cx="126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91AA67-7E0E-B297-AAAB-04BEC293AB54}"/>
              </a:ext>
            </a:extLst>
          </p:cNvPr>
          <p:cNvSpPr txBox="1"/>
          <p:nvPr/>
        </p:nvSpPr>
        <p:spPr>
          <a:xfrm>
            <a:off x="5527308" y="5291731"/>
            <a:ext cx="1694046" cy="335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LOW Quality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896607-92F5-A710-564E-2BE29BBBC0D0}"/>
              </a:ext>
            </a:extLst>
          </p:cNvPr>
          <p:cNvSpPr txBox="1"/>
          <p:nvPr/>
        </p:nvSpPr>
        <p:spPr>
          <a:xfrm>
            <a:off x="9386526" y="5274943"/>
            <a:ext cx="169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HIGH Quality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561A710-410F-C45B-DA6B-43502CA0D98A}"/>
                  </a:ext>
                </a:extLst>
              </p:cNvPr>
              <p:cNvSpPr txBox="1"/>
              <p:nvPr/>
            </p:nvSpPr>
            <p:spPr>
              <a:xfrm>
                <a:off x="638882" y="4624113"/>
                <a:ext cx="19939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 ~ </m:t>
                      </m:r>
                      <m:acc>
                        <m:accPr>
                          <m:chr m:val="̂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r>
                        <a:rPr lang="en-US" sz="3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561A710-410F-C45B-DA6B-43502CA0D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82" y="4624113"/>
                <a:ext cx="1993900" cy="646331"/>
              </a:xfrm>
              <a:prstGeom prst="rect">
                <a:avLst/>
              </a:prstGeom>
              <a:blipFill>
                <a:blip r:embed="rId4"/>
                <a:stretch>
                  <a:fillRect l="-6329" t="-11538" b="-2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9246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F31901-6CFE-A26D-B9AB-58A3AAB94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322A59-44D8-5EDC-1D1B-B465D0939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188AB83-9633-1E8C-2A1F-9CA7D995EBA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41248" y="548640"/>
                <a:ext cx="3600860" cy="5431536"/>
              </a:xfrm>
            </p:spPr>
            <p:txBody>
              <a:bodyPr>
                <a:normAutofit/>
              </a:bodyPr>
              <a:lstStyle/>
              <a:p>
                <a:pPr/>
                <a:r>
                  <a:rPr lang="en-US" sz="4800" dirty="0"/>
                  <a:t>Regression of WGS onto Imputed Data</a:t>
                </a:r>
                <a:br>
                  <a:rPr lang="en-US" sz="4800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8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4800" i="1">
                          <a:latin typeface="Cambria Math" panose="02040503050406030204" pitchFamily="18" charset="0"/>
                        </a:rPr>
                        <m:t> ~ </m:t>
                      </m:r>
                      <m:acc>
                        <m:accPr>
                          <m:chr m:val="̂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r>
                        <a:rPr lang="en-US" sz="4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188AB83-9633-1E8C-2A1F-9CA7D995EB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41248" y="548640"/>
                <a:ext cx="3600860" cy="5431536"/>
              </a:xfrm>
              <a:blipFill>
                <a:blip r:embed="rId2"/>
                <a:stretch>
                  <a:fillRect l="-7746" r="-88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ketch line">
            <a:extLst>
              <a:ext uri="{FF2B5EF4-FFF2-40B4-BE49-F238E27FC236}">
                <a16:creationId xmlns:a16="http://schemas.microsoft.com/office/drawing/2014/main" id="{9F18B8D5-0406-2966-6F22-FAAF1F476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0108EA-A60B-2C3E-AEA0-DAF063976D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26418" y="871759"/>
                <a:ext cx="6224335" cy="5431536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2600" dirty="0">
                    <a:latin typeface="Georgia" panose="02040502050405020303" pitchFamily="18" charset="0"/>
                    <a:ea typeface="Aptos" panose="020B0004020202020204" pitchFamily="34" charset="0"/>
                    <a:cs typeface="Arial" panose="020B0604020202020204" pitchFamily="34" charset="0"/>
                  </a:rPr>
                  <a:t>Info Score is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600" dirty="0">
                    <a:latin typeface="Georgia" panose="02040502050405020303" pitchFamily="18" charset="0"/>
                    <a:ea typeface="Aptos" panose="020B0004020202020204" pitchFamily="34" charset="0"/>
                    <a:cs typeface="Arial" panose="020B0604020202020204" pitchFamily="34" charset="0"/>
                  </a:rPr>
                  <a:t> from this simple regression.</a:t>
                </a:r>
              </a:p>
              <a:p>
                <a:r>
                  <a:rPr lang="en-US" sz="2600" dirty="0">
                    <a:latin typeface="Georgia" panose="02040502050405020303" pitchFamily="18" charset="0"/>
                    <a:ea typeface="Aptos" panose="020B0004020202020204" pitchFamily="34" charset="0"/>
                    <a:cs typeface="Arial" panose="020B0604020202020204" pitchFamily="34" charset="0"/>
                  </a:rPr>
                  <a:t>So, if we plot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600" dirty="0">
                    <a:latin typeface="Georgia" panose="02040502050405020303" pitchFamily="18" charset="0"/>
                    <a:ea typeface="Aptos" panose="020B0004020202020204" pitchFamily="34" charset="0"/>
                    <a:cs typeface="Arial" panose="020B0604020202020204" pitchFamily="34" charset="0"/>
                  </a:rPr>
                  <a:t> vs Info Score all the dots should lie on the 45-degree line.</a:t>
                </a:r>
              </a:p>
              <a:p>
                <a:endParaRPr lang="en-US" sz="2400" dirty="0">
                  <a:latin typeface="CMSS1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0108EA-A60B-2C3E-AEA0-DAF063976D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26418" y="871759"/>
                <a:ext cx="6224335" cy="5431536"/>
              </a:xfrm>
              <a:blipFill>
                <a:blip r:embed="rId3"/>
                <a:stretch>
                  <a:fillRect l="-1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1612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57325D4-FC2D-D474-A9CB-F55CF904BB7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30936" y="639520"/>
                <a:ext cx="3429000" cy="1719072"/>
              </a:xfrm>
            </p:spPr>
            <p:txBody>
              <a:bodyPr anchor="b">
                <a:normAutofit/>
              </a:bodyPr>
              <a:lstStyle/>
              <a:p>
                <a:pPr/>
                <a:r>
                  <a:rPr lang="en-US" sz="2600" b="1" i="1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Arial" panose="020B0604020202020204" pitchFamily="34" charset="0"/>
                  </a:rPr>
                  <a:t>INFO Score vs </a:t>
                </a:r>
                <a:r>
                  <a:rPr lang="en-US" sz="2600" b="1" i="1" kern="1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Arial" panose="020B0604020202020204" pitchFamily="34" charset="0"/>
                  </a:rPr>
                  <a:t>R</a:t>
                </a:r>
                <a:r>
                  <a:rPr lang="en-US" sz="2600" b="1" i="1" kern="100" baseline="300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en-US" sz="2600" b="1" i="1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Arial" panose="020B0604020202020204" pitchFamily="34" charset="0"/>
                  </a:rPr>
                  <a:t> Between WGS and </a:t>
                </a:r>
                <a:r>
                  <a:rPr lang="en-US" sz="2600" b="1" i="1" kern="100" dirty="0">
                    <a:latin typeface="Aptos" panose="020B0004020202020204" pitchFamily="34" charset="0"/>
                    <a:ea typeface="Aptos" panose="020B0004020202020204" pitchFamily="34" charset="0"/>
                    <a:cs typeface="Arial" panose="020B0604020202020204" pitchFamily="34" charset="0"/>
                  </a:rPr>
                  <a:t>Imputed</a:t>
                </a:r>
                <a:r>
                  <a:rPr lang="en-US" sz="2600" b="1" i="1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Arial" panose="020B0604020202020204" pitchFamily="34" charset="0"/>
                  </a:rPr>
                  <a:t> data in UKB</a:t>
                </a:r>
                <a:br>
                  <a:rPr lang="en-US" sz="2600" b="1" i="1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Arial" panose="020B060402020202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kern="12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0" kern="120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600" i="0" kern="120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600" b="0" i="0" kern="120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sz="2600" i="0" kern="12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0" kern="120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fa-IR" sz="2600" b="0" i="0" kern="120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600" i="1" kern="12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ˆ"/>
                              <m:ctrlPr>
                                <a:rPr lang="en-US" sz="2600" i="1" kern="120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2600" i="0" kern="120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2600" b="0" i="0" kern="120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sz="2600" b="0" i="0" kern="12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kern="120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57325D4-FC2D-D474-A9CB-F55CF904BB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30936" y="639520"/>
                <a:ext cx="3429000" cy="1719072"/>
              </a:xfrm>
              <a:blipFill>
                <a:blip r:embed="rId3"/>
                <a:stretch>
                  <a:fillRect l="-2952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7D43EC0-0050-EBE1-357A-F7342ECF5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INFO score is an unreliable metric of imputation quality in UKB Imputed data.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2" name="Picture 11" descr="A graph with a red line&#10;&#10;AI-generated content may be incorrect.">
            <a:extLst>
              <a:ext uri="{FF2B5EF4-FFF2-40B4-BE49-F238E27FC236}">
                <a16:creationId xmlns:a16="http://schemas.microsoft.com/office/drawing/2014/main" id="{DB89DCD5-16E5-7FDC-1B45-0A23A0CB7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2756" y="504802"/>
            <a:ext cx="7797860" cy="584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38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F26B6D-5775-D221-0134-5718FEAF8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Sib-Sum, Sib-Difference Regression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ABBD44-9B08-51CA-D8DD-86F1DDD473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400" dirty="0">
                  <a:latin typeface="Cambria Math" panose="02040503050406030204" pitchFamily="18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Theory implies that (g1 + g2) should be uncorrelated of (g1 - g2).</a:t>
                </a:r>
              </a:p>
              <a:p>
                <a:pPr marL="0" indent="0">
                  <a:buNone/>
                </a:pPr>
                <a:endParaRPr lang="en-US" sz="2400" dirty="0">
                  <a:latin typeface="Times New Roman" panose="02020603050405020304" pitchFamily="18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Therefore, the slope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β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) of the following regression should be zero.</a:t>
                </a:r>
              </a:p>
              <a:p>
                <a:pPr marL="0" indent="0">
                  <a:buNone/>
                </a:pPr>
                <a:endParaRPr lang="en-US" sz="2400" dirty="0">
                  <a:latin typeface="Times New Roman" panose="02020603050405020304" pitchFamily="18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24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2400" b="0" i="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24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)</m:t>
                    </m:r>
                    <m:r>
                      <a:rPr lang="en-US" sz="240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α</m:t>
                    </m:r>
                    <m:r>
                      <a:rPr lang="en-US" sz="240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β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40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ˆ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g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24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2400" b="0" i="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ˆ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g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24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Cambria Math" panose="02040503050406030204" pitchFamily="18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Cambria Math" panose="02040503050406030204" pitchFamily="18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ABBD44-9B08-51CA-D8DD-86F1DDD473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  <a:blipFill>
                <a:blip r:embed="rId3"/>
                <a:stretch>
                  <a:fillRect l="-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2828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347DE0-766C-F3C2-DF96-A31F38416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35E412B-317D-3741-37EB-524E8A8761F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30936" y="639520"/>
                <a:ext cx="3429000" cy="1719072"/>
              </a:xfrm>
            </p:spPr>
            <p:txBody>
              <a:bodyPr anchor="b">
                <a:normAutofit/>
              </a:bodyPr>
              <a:lstStyle/>
              <a:p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Normal QQ Plot for </a:t>
                </a:r>
                <a:b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Z-Statistics of </a:t>
                </a:r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24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2400" b="0" i="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24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) ~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40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ˆ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g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24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2400" b="0" i="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ˆ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g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24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35E412B-317D-3741-37EB-524E8A8761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30936" y="639520"/>
                <a:ext cx="3429000" cy="1719072"/>
              </a:xfrm>
              <a:blipFill>
                <a:blip r:embed="rId3"/>
                <a:stretch>
                  <a:fillRect l="-2583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6D829DA-246A-02FA-FEE8-3C4751643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Quality Group</a:t>
            </a:r>
            <a:endParaRPr lang="en-US" sz="2400" dirty="0"/>
          </a:p>
        </p:txBody>
      </p:sp>
      <p:pic>
        <p:nvPicPr>
          <p:cNvPr id="4" name="Picture 3" descr="A graph showing a line of points&#10;&#10;AI-generated content may be incorrect.">
            <a:extLst>
              <a:ext uri="{FF2B5EF4-FFF2-40B4-BE49-F238E27FC236}">
                <a16:creationId xmlns:a16="http://schemas.microsoft.com/office/drawing/2014/main" id="{D7740157-8F27-4B49-2051-2CB61EF99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9724" y="386334"/>
            <a:ext cx="7302398" cy="608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550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748386-DA3F-09B4-E281-BCEA1C8F7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en-US" sz="5200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A5E95-2B2A-162A-4662-279728A3B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0879" y="1253220"/>
            <a:ext cx="4971824" cy="4680583"/>
          </a:xfrm>
        </p:spPr>
        <p:txBody>
          <a:bodyPr anchor="ctr">
            <a:noAutofit/>
          </a:bodyPr>
          <a:lstStyle/>
          <a:p>
            <a:r>
              <a:rPr lang="en-US" sz="2400" dirty="0"/>
              <a:t>We are concerned that the low-quality imputed genotypes may not be suitable for family-based analyses.</a:t>
            </a:r>
          </a:p>
          <a:p>
            <a:endParaRPr lang="en-US" sz="2400" dirty="0"/>
          </a:p>
          <a:p>
            <a:r>
              <a:rPr lang="en-US" sz="2400" dirty="0"/>
              <a:t>Family- and Sib-GWAS is designed to leverage Mendelian inheritance as a clean </a:t>
            </a:r>
            <a:r>
              <a:rPr lang="en-US" sz="2400" b="1" i="1" dirty="0"/>
              <a:t>natural experiment </a:t>
            </a:r>
            <a:r>
              <a:rPr lang="en-US" sz="2400" dirty="0"/>
              <a:t>to obtain unbiased estimates, but with imputation we may lose that.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4327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53DF4A2-1EA1-93AA-C487-64869E40EDC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30936" y="639520"/>
                <a:ext cx="3429000" cy="1719072"/>
              </a:xfrm>
            </p:spPr>
            <p:txBody>
              <a:bodyPr anchor="b">
                <a:normAutofit/>
              </a:bodyPr>
              <a:lstStyle/>
              <a:p>
                <a:pPr/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Normal QQ Plot for</a:t>
                </a:r>
                <a:b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Z-Statistics of</a:t>
                </a:r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i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i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) ~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24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ˆ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g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i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ˆ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g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i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53DF4A2-1EA1-93AA-C487-64869E40ED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30936" y="639520"/>
                <a:ext cx="3429000" cy="1719072"/>
              </a:xfrm>
              <a:blipFill>
                <a:blip r:embed="rId3"/>
                <a:stretch>
                  <a:fillRect l="-2583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3D4567B-6EB8-F858-656E-2CA53B4BC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Quality Group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97387C-2907-265E-2DDB-90214780CF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6324" y="386334"/>
            <a:ext cx="7302398" cy="608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792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10E44EC-27CB-DC13-0C24-F48BA37AC08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92727" y="2007462"/>
                <a:ext cx="3710353" cy="3071906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i</m:t>
                          </m:r>
                          <m:r>
                            <a:rPr lang="en-US" sz="2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i</m:t>
                          </m:r>
                          <m:r>
                            <a:rPr lang="en-US" sz="2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) ~ </m:t>
                      </m:r>
                      <m:r>
                        <a:rPr lang="en-US" sz="2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i</m:t>
                          </m:r>
                          <m:r>
                            <a:rPr lang="en-US" sz="2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i</m:t>
                          </m:r>
                          <m:r>
                            <a:rPr lang="en-US" sz="2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4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br>
                  <a:rPr lang="en-US" sz="2400" kern="1200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br>
                  <a:rPr lang="en-US" sz="2400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Only WGS Data</a:t>
                </a:r>
                <a:endParaRPr lang="en-US" sz="2400" kern="12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10E44EC-27CB-DC13-0C24-F48BA37AC0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92727" y="2007462"/>
                <a:ext cx="3710353" cy="3071906"/>
              </a:xfrm>
              <a:blipFill>
                <a:blip r:embed="rId3"/>
                <a:stretch>
                  <a:fillRect l="-2381" t="-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903CF59-D1DD-8DB8-4200-1A78CABA0AD8}"/>
              </a:ext>
            </a:extLst>
          </p:cNvPr>
          <p:cNvSpPr txBox="1"/>
          <p:nvPr/>
        </p:nvSpPr>
        <p:spPr>
          <a:xfrm>
            <a:off x="455066" y="1361131"/>
            <a:ext cx="3192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 QQ Plot for </a:t>
            </a:r>
            <a:b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Z-Statistics of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Content Placeholder 7" descr="A graph showing the function of a certain number&#10;&#10;AI-generated content may be incorrect.">
            <a:extLst>
              <a:ext uri="{FF2B5EF4-FFF2-40B4-BE49-F238E27FC236}">
                <a16:creationId xmlns:a16="http://schemas.microsoft.com/office/drawing/2014/main" id="{F45F625B-CC7F-F55C-1B14-8786001A7E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363826" y="451699"/>
            <a:ext cx="7420116" cy="6183430"/>
          </a:xfrm>
        </p:spPr>
      </p:pic>
    </p:spTree>
    <p:extLst>
      <p:ext uri="{BB962C8B-B14F-4D97-AF65-F5344CB8AC3E}">
        <p14:creationId xmlns:p14="http://schemas.microsoft.com/office/powerpoint/2010/main" val="2478406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8B9BB3-02A2-B94C-0EA4-1A0C315D1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Using 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Array Data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F1F02CD-B8B1-A8BC-5A95-BD96E0917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dirty="0"/>
              <a:t>The original data used for imputation.</a:t>
            </a:r>
          </a:p>
          <a:p>
            <a:endParaRPr lang="en-US" dirty="0"/>
          </a:p>
          <a:p>
            <a:r>
              <a:rPr lang="en-US" dirty="0"/>
              <a:t>Using 2000 SNPs, we got results that are broadly similar to what we obtained from the imputed and WGS data.</a:t>
            </a:r>
          </a:p>
        </p:txBody>
      </p:sp>
    </p:spTree>
    <p:extLst>
      <p:ext uri="{BB962C8B-B14F-4D97-AF65-F5344CB8AC3E}">
        <p14:creationId xmlns:p14="http://schemas.microsoft.com/office/powerpoint/2010/main" val="1439804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27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BF79E15-17AE-F75E-2370-52CF5673A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9263" y="28114"/>
            <a:ext cx="7893663" cy="6801772"/>
          </a:xfrm>
        </p:spPr>
      </p:pic>
    </p:spTree>
    <p:extLst>
      <p:ext uri="{BB962C8B-B14F-4D97-AF65-F5344CB8AC3E}">
        <p14:creationId xmlns:p14="http://schemas.microsoft.com/office/powerpoint/2010/main" val="42892746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A309D6-471C-17ED-9CBA-CA1D33378F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9BC1867-F0E3-A72D-9900-7CAEBE0DD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27">
            <a:extLst>
              <a:ext uri="{FF2B5EF4-FFF2-40B4-BE49-F238E27FC236}">
                <a16:creationId xmlns:a16="http://schemas.microsoft.com/office/drawing/2014/main" id="{330E34A5-C048-32CA-AB16-1159C89D2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CAE231-501D-88B2-3FEF-842711A89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122" y="59341"/>
            <a:ext cx="8985757" cy="673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6417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05DD58-24CF-FF15-5B2D-C745DEBDE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BC30CF9A-D906-6564-24DB-2486D76D5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27">
            <a:extLst>
              <a:ext uri="{FF2B5EF4-FFF2-40B4-BE49-F238E27FC236}">
                <a16:creationId xmlns:a16="http://schemas.microsoft.com/office/drawing/2014/main" id="{6F275B81-2CE5-0785-EA33-1E86A881E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graph with a red line&#10;&#10;AI-generated content may be incorrect.">
            <a:extLst>
              <a:ext uri="{FF2B5EF4-FFF2-40B4-BE49-F238E27FC236}">
                <a16:creationId xmlns:a16="http://schemas.microsoft.com/office/drawing/2014/main" id="{E877D9E0-8BB3-B414-0B85-9BBCBB12C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80" y="222885"/>
            <a:ext cx="8549640" cy="641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8344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85F55C16-BC21-49EF-A4FF-C3155BB93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E1ACA6-6FDB-E312-6EB6-314EF069B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3816" y="173417"/>
            <a:ext cx="5105398" cy="1952744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C5F069E-AFE6-4825-8945-46F2918A5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6116569" cy="6858000"/>
          </a:xfrm>
          <a:custGeom>
            <a:avLst/>
            <a:gdLst>
              <a:gd name="connsiteX0" fmla="*/ 0 w 6116569"/>
              <a:gd name="connsiteY0" fmla="*/ 0 h 6879321"/>
              <a:gd name="connsiteX1" fmla="*/ 2935851 w 6116569"/>
              <a:gd name="connsiteY1" fmla="*/ 0 h 6879321"/>
              <a:gd name="connsiteX2" fmla="*/ 3238280 w 6116569"/>
              <a:gd name="connsiteY2" fmla="*/ 31980 h 6879321"/>
              <a:gd name="connsiteX3" fmla="*/ 3660541 w 6116569"/>
              <a:gd name="connsiteY3" fmla="*/ 550772 h 6879321"/>
              <a:gd name="connsiteX4" fmla="*/ 3808902 w 6116569"/>
              <a:gd name="connsiteY4" fmla="*/ 589860 h 6879321"/>
              <a:gd name="connsiteX5" fmla="*/ 4413762 w 6116569"/>
              <a:gd name="connsiteY5" fmla="*/ 625393 h 6879321"/>
              <a:gd name="connsiteX6" fmla="*/ 4567830 w 6116569"/>
              <a:gd name="connsiteY6" fmla="*/ 721333 h 6879321"/>
              <a:gd name="connsiteX7" fmla="*/ 4171247 w 6116569"/>
              <a:gd name="connsiteY7" fmla="*/ 792401 h 6879321"/>
              <a:gd name="connsiteX8" fmla="*/ 4376671 w 6116569"/>
              <a:gd name="connsiteY8" fmla="*/ 842148 h 6879321"/>
              <a:gd name="connsiteX9" fmla="*/ 4527887 w 6116569"/>
              <a:gd name="connsiteY9" fmla="*/ 813722 h 6879321"/>
              <a:gd name="connsiteX10" fmla="*/ 4633452 w 6116569"/>
              <a:gd name="connsiteY10" fmla="*/ 799508 h 6879321"/>
              <a:gd name="connsiteX11" fmla="*/ 4947293 w 6116569"/>
              <a:gd name="connsiteY11" fmla="*/ 870576 h 6879321"/>
              <a:gd name="connsiteX12" fmla="*/ 5263988 w 6116569"/>
              <a:gd name="connsiteY12" fmla="*/ 820828 h 6879321"/>
              <a:gd name="connsiteX13" fmla="*/ 5249723 w 6116569"/>
              <a:gd name="connsiteY13" fmla="*/ 895449 h 6879321"/>
              <a:gd name="connsiteX14" fmla="*/ 4744723 w 6116569"/>
              <a:gd name="connsiteY14" fmla="*/ 1197485 h 6879321"/>
              <a:gd name="connsiteX15" fmla="*/ 4767548 w 6116569"/>
              <a:gd name="connsiteY15" fmla="*/ 1346727 h 6879321"/>
              <a:gd name="connsiteX16" fmla="*/ 4539299 w 6116569"/>
              <a:gd name="connsiteY16" fmla="*/ 1421348 h 6879321"/>
              <a:gd name="connsiteX17" fmla="*/ 4607773 w 6116569"/>
              <a:gd name="connsiteY17" fmla="*/ 1485309 h 6879321"/>
              <a:gd name="connsiteX18" fmla="*/ 4579242 w 6116569"/>
              <a:gd name="connsiteY18" fmla="*/ 1535055 h 6879321"/>
              <a:gd name="connsiteX19" fmla="*/ 5278255 w 6116569"/>
              <a:gd name="connsiteY19" fmla="*/ 1609676 h 6879321"/>
              <a:gd name="connsiteX20" fmla="*/ 5771843 w 6116569"/>
              <a:gd name="connsiteY20" fmla="*/ 1630997 h 6879321"/>
              <a:gd name="connsiteX21" fmla="*/ 6105656 w 6116569"/>
              <a:gd name="connsiteY21" fmla="*/ 1748257 h 6879321"/>
              <a:gd name="connsiteX22" fmla="*/ 5691955 w 6116569"/>
              <a:gd name="connsiteY22" fmla="*/ 2167555 h 6879321"/>
              <a:gd name="connsiteX23" fmla="*/ 5475118 w 6116569"/>
              <a:gd name="connsiteY23" fmla="*/ 2348776 h 6879321"/>
              <a:gd name="connsiteX24" fmla="*/ 5826051 w 6116569"/>
              <a:gd name="connsiteY24" fmla="*/ 2291922 h 6879321"/>
              <a:gd name="connsiteX25" fmla="*/ 5552153 w 6116569"/>
              <a:gd name="connsiteY25" fmla="*/ 2597513 h 6879321"/>
              <a:gd name="connsiteX26" fmla="*/ 5603508 w 6116569"/>
              <a:gd name="connsiteY26" fmla="*/ 2647260 h 6879321"/>
              <a:gd name="connsiteX27" fmla="*/ 5700515 w 6116569"/>
              <a:gd name="connsiteY27" fmla="*/ 2679240 h 6879321"/>
              <a:gd name="connsiteX28" fmla="*/ 5246870 w 6116569"/>
              <a:gd name="connsiteY28" fmla="*/ 2888889 h 6879321"/>
              <a:gd name="connsiteX29" fmla="*/ 4836022 w 6116569"/>
              <a:gd name="connsiteY29" fmla="*/ 3169605 h 6879321"/>
              <a:gd name="connsiteX30" fmla="*/ 4736163 w 6116569"/>
              <a:gd name="connsiteY30" fmla="*/ 3233565 h 6879321"/>
              <a:gd name="connsiteX31" fmla="*/ 4853141 w 6116569"/>
              <a:gd name="connsiteY31" fmla="*/ 3233565 h 6879321"/>
              <a:gd name="connsiteX32" fmla="*/ 4944440 w 6116569"/>
              <a:gd name="connsiteY32" fmla="*/ 3226459 h 6879321"/>
              <a:gd name="connsiteX33" fmla="*/ 5109921 w 6116569"/>
              <a:gd name="connsiteY33" fmla="*/ 3283313 h 6879321"/>
              <a:gd name="connsiteX34" fmla="*/ 5694809 w 6116569"/>
              <a:gd name="connsiteY34" fmla="*/ 3141178 h 6879321"/>
              <a:gd name="connsiteX35" fmla="*/ 5566419 w 6116569"/>
              <a:gd name="connsiteY35" fmla="*/ 3301079 h 6879321"/>
              <a:gd name="connsiteX36" fmla="*/ 5415203 w 6116569"/>
              <a:gd name="connsiteY36" fmla="*/ 3397020 h 6879321"/>
              <a:gd name="connsiteX37" fmla="*/ 5612068 w 6116569"/>
              <a:gd name="connsiteY37" fmla="*/ 3432554 h 6879321"/>
              <a:gd name="connsiteX38" fmla="*/ 5206927 w 6116569"/>
              <a:gd name="connsiteY38" fmla="*/ 3599562 h 6879321"/>
              <a:gd name="connsiteX39" fmla="*/ 5301079 w 6116569"/>
              <a:gd name="connsiteY39" fmla="*/ 3723930 h 6879321"/>
              <a:gd name="connsiteX40" fmla="*/ 4507915 w 6116569"/>
              <a:gd name="connsiteY40" fmla="*/ 4306683 h 6879321"/>
              <a:gd name="connsiteX41" fmla="*/ 3982942 w 6116569"/>
              <a:gd name="connsiteY41" fmla="*/ 4587399 h 6879321"/>
              <a:gd name="connsiteX42" fmla="*/ 4185513 w 6116569"/>
              <a:gd name="connsiteY42" fmla="*/ 4541205 h 6879321"/>
              <a:gd name="connsiteX43" fmla="*/ 5212633 w 6116569"/>
              <a:gd name="connsiteY43" fmla="*/ 4455924 h 6879321"/>
              <a:gd name="connsiteX44" fmla="*/ 5312492 w 6116569"/>
              <a:gd name="connsiteY44" fmla="*/ 4473691 h 6879321"/>
              <a:gd name="connsiteX45" fmla="*/ 4596361 w 6116569"/>
              <a:gd name="connsiteY45" fmla="*/ 4818368 h 6879321"/>
              <a:gd name="connsiteX46" fmla="*/ 4873113 w 6116569"/>
              <a:gd name="connsiteY46" fmla="*/ 4885882 h 6879321"/>
              <a:gd name="connsiteX47" fmla="*/ 4935881 w 6116569"/>
              <a:gd name="connsiteY47" fmla="*/ 4914309 h 6879321"/>
              <a:gd name="connsiteX48" fmla="*/ 4873113 w 6116569"/>
              <a:gd name="connsiteY48" fmla="*/ 5003143 h 6879321"/>
              <a:gd name="connsiteX49" fmla="*/ 4721898 w 6116569"/>
              <a:gd name="connsiteY49" fmla="*/ 5095530 h 6879321"/>
              <a:gd name="connsiteX50" fmla="*/ 5132745 w 6116569"/>
              <a:gd name="connsiteY50" fmla="*/ 4949842 h 6879321"/>
              <a:gd name="connsiteX51" fmla="*/ 5101362 w 6116569"/>
              <a:gd name="connsiteY51" fmla="*/ 5081317 h 6879321"/>
              <a:gd name="connsiteX52" fmla="*/ 5138452 w 6116569"/>
              <a:gd name="connsiteY52" fmla="*/ 5198578 h 6879321"/>
              <a:gd name="connsiteX53" fmla="*/ 4904497 w 6116569"/>
              <a:gd name="connsiteY53" fmla="*/ 5362033 h 6879321"/>
              <a:gd name="connsiteX54" fmla="*/ 4579242 w 6116569"/>
              <a:gd name="connsiteY54" fmla="*/ 5674729 h 6879321"/>
              <a:gd name="connsiteX55" fmla="*/ 4253988 w 6116569"/>
              <a:gd name="connsiteY55" fmla="*/ 5884379 h 6879321"/>
              <a:gd name="connsiteX56" fmla="*/ 3985795 w 6116569"/>
              <a:gd name="connsiteY56" fmla="*/ 6069153 h 6879321"/>
              <a:gd name="connsiteX57" fmla="*/ 4231163 w 6116569"/>
              <a:gd name="connsiteY57" fmla="*/ 6030066 h 6879321"/>
              <a:gd name="connsiteX58" fmla="*/ 3814609 w 6116569"/>
              <a:gd name="connsiteY58" fmla="*/ 6317889 h 6879321"/>
              <a:gd name="connsiteX59" fmla="*/ 3751840 w 6116569"/>
              <a:gd name="connsiteY59" fmla="*/ 6339209 h 6879321"/>
              <a:gd name="connsiteX60" fmla="*/ 3089919 w 6116569"/>
              <a:gd name="connsiteY60" fmla="*/ 6563071 h 6879321"/>
              <a:gd name="connsiteX61" fmla="*/ 2961529 w 6116569"/>
              <a:gd name="connsiteY61" fmla="*/ 6662566 h 6879321"/>
              <a:gd name="connsiteX62" fmla="*/ 3107038 w 6116569"/>
              <a:gd name="connsiteY62" fmla="*/ 6673226 h 6879321"/>
              <a:gd name="connsiteX63" fmla="*/ 3594919 w 6116569"/>
              <a:gd name="connsiteY63" fmla="*/ 6591499 h 6879321"/>
              <a:gd name="connsiteX64" fmla="*/ 3261106 w 6116569"/>
              <a:gd name="connsiteY64" fmla="*/ 6726527 h 6879321"/>
              <a:gd name="connsiteX65" fmla="*/ 3620597 w 6116569"/>
              <a:gd name="connsiteY65" fmla="*/ 6740740 h 6879321"/>
              <a:gd name="connsiteX66" fmla="*/ 3703337 w 6116569"/>
              <a:gd name="connsiteY66" fmla="*/ 6826020 h 6879321"/>
              <a:gd name="connsiteX67" fmla="*/ 3689072 w 6116569"/>
              <a:gd name="connsiteY67" fmla="*/ 6879321 h 6879321"/>
              <a:gd name="connsiteX68" fmla="*/ 0 w 6116569"/>
              <a:gd name="connsiteY68" fmla="*/ 6879321 h 6879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DNA">
            <a:extLst>
              <a:ext uri="{FF2B5EF4-FFF2-40B4-BE49-F238E27FC236}">
                <a16:creationId xmlns:a16="http://schemas.microsoft.com/office/drawing/2014/main" id="{1CD9E892-8A2B-E845-6E92-B8CC7A22FA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1134" y="1918107"/>
            <a:ext cx="3195204" cy="319520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66210-7892-2E6B-3194-70144C4E0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6338" y="1847306"/>
            <a:ext cx="7557460" cy="367970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Genotypes imputed from a reference panel do not preserve Mendelian laws except for the very highest quality imputed variants.</a:t>
            </a: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u="none" strike="noStrike" dirty="0"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In practice with family- and sib-GWAS , using imputed data, we can't ensure proper controls and unbiased estimates due to missing key data features.</a:t>
            </a:r>
          </a:p>
          <a:p>
            <a:pPr marL="0" indent="0">
              <a:buNone/>
            </a:pPr>
            <a:endParaRPr lang="en-US" sz="2400" u="none" strike="noStrike" dirty="0">
              <a:solidFill>
                <a:srgbClr val="000000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Stringent quality control is required for family-based analyses using imputed genotype data.</a:t>
            </a:r>
          </a:p>
        </p:txBody>
      </p:sp>
    </p:spTree>
    <p:extLst>
      <p:ext uri="{BB962C8B-B14F-4D97-AF65-F5344CB8AC3E}">
        <p14:creationId xmlns:p14="http://schemas.microsoft.com/office/powerpoint/2010/main" val="5980354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8AAC95-3719-4BCD-B710-4160043D9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3A6D7BA-50E4-42FE-A0E3-FC42B7EC4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2767722"/>
            <a:ext cx="3021543" cy="1532055"/>
          </a:xfrm>
          <a:custGeom>
            <a:avLst/>
            <a:gdLst>
              <a:gd name="connsiteX0" fmla="*/ 3021543 w 3021543"/>
              <a:gd name="connsiteY0" fmla="*/ 0 h 1532055"/>
              <a:gd name="connsiteX1" fmla="*/ 2963800 w 3021543"/>
              <a:gd name="connsiteY1" fmla="*/ 7730 h 1532055"/>
              <a:gd name="connsiteX2" fmla="*/ 2793803 w 3021543"/>
              <a:gd name="connsiteY2" fmla="*/ 25704 h 1532055"/>
              <a:gd name="connsiteX3" fmla="*/ 2414348 w 3021543"/>
              <a:gd name="connsiteY3" fmla="*/ 31695 h 1532055"/>
              <a:gd name="connsiteX4" fmla="*/ 2091558 w 3021543"/>
              <a:gd name="connsiteY4" fmla="*/ 29298 h 1532055"/>
              <a:gd name="connsiteX5" fmla="*/ 1645319 w 3021543"/>
              <a:gd name="connsiteY5" fmla="*/ 30497 h 1532055"/>
              <a:gd name="connsiteX6" fmla="*/ 1243602 w 3021543"/>
              <a:gd name="connsiteY6" fmla="*/ 64048 h 1532055"/>
              <a:gd name="connsiteX7" fmla="*/ 753851 w 3021543"/>
              <a:gd name="connsiteY7" fmla="*/ 61651 h 1532055"/>
              <a:gd name="connsiteX8" fmla="*/ 465465 w 3021543"/>
              <a:gd name="connsiteY8" fmla="*/ 123960 h 1532055"/>
              <a:gd name="connsiteX9" fmla="*/ 546416 w 3021543"/>
              <a:gd name="connsiteY9" fmla="*/ 145529 h 1532055"/>
              <a:gd name="connsiteX10" fmla="*/ 689091 w 3021543"/>
              <a:gd name="connsiteY10" fmla="*/ 192260 h 1532055"/>
              <a:gd name="connsiteX11" fmla="*/ 704269 w 3021543"/>
              <a:gd name="connsiteY11" fmla="*/ 222217 h 1532055"/>
              <a:gd name="connsiteX12" fmla="*/ 683020 w 3021543"/>
              <a:gd name="connsiteY12" fmla="*/ 236595 h 1532055"/>
              <a:gd name="connsiteX13" fmla="*/ 621295 w 3021543"/>
              <a:gd name="connsiteY13" fmla="*/ 264155 h 1532055"/>
              <a:gd name="connsiteX14" fmla="*/ 848968 w 3021543"/>
              <a:gd name="connsiteY14" fmla="*/ 304896 h 1532055"/>
              <a:gd name="connsiteX15" fmla="*/ 768018 w 3021543"/>
              <a:gd name="connsiteY15" fmla="*/ 330059 h 1532055"/>
              <a:gd name="connsiteX16" fmla="*/ 684032 w 3021543"/>
              <a:gd name="connsiteY16" fmla="*/ 348032 h 1532055"/>
              <a:gd name="connsiteX17" fmla="*/ 592962 w 3021543"/>
              <a:gd name="connsiteY17" fmla="*/ 361213 h 1532055"/>
              <a:gd name="connsiteX18" fmla="*/ 509988 w 3021543"/>
              <a:gd name="connsiteY18" fmla="*/ 387575 h 1532055"/>
              <a:gd name="connsiteX19" fmla="*/ 726531 w 3021543"/>
              <a:gd name="connsiteY19" fmla="*/ 398359 h 1532055"/>
              <a:gd name="connsiteX20" fmla="*/ 614212 w 3021543"/>
              <a:gd name="connsiteY20" fmla="*/ 422324 h 1532055"/>
              <a:gd name="connsiteX21" fmla="*/ 522131 w 3021543"/>
              <a:gd name="connsiteY21" fmla="*/ 453478 h 1532055"/>
              <a:gd name="connsiteX22" fmla="*/ 457370 w 3021543"/>
              <a:gd name="connsiteY22" fmla="*/ 467857 h 1532055"/>
              <a:gd name="connsiteX23" fmla="*/ 388562 w 3021543"/>
              <a:gd name="connsiteY23" fmla="*/ 471452 h 1532055"/>
              <a:gd name="connsiteX24" fmla="*/ 372372 w 3021543"/>
              <a:gd name="connsiteY24" fmla="*/ 494218 h 1532055"/>
              <a:gd name="connsiteX25" fmla="*/ 393622 w 3021543"/>
              <a:gd name="connsiteY25" fmla="*/ 518184 h 1532055"/>
              <a:gd name="connsiteX26" fmla="*/ 426002 w 3021543"/>
              <a:gd name="connsiteY26" fmla="*/ 520580 h 1532055"/>
              <a:gd name="connsiteX27" fmla="*/ 619271 w 3021543"/>
              <a:gd name="connsiteY27" fmla="*/ 526571 h 1532055"/>
              <a:gd name="connsiteX28" fmla="*/ 0 w 3021543"/>
              <a:gd name="connsiteY28" fmla="*/ 579294 h 1532055"/>
              <a:gd name="connsiteX29" fmla="*/ 83986 w 3021543"/>
              <a:gd name="connsiteY29" fmla="*/ 611647 h 1532055"/>
              <a:gd name="connsiteX30" fmla="*/ 112319 w 3021543"/>
              <a:gd name="connsiteY30" fmla="*/ 700317 h 1532055"/>
              <a:gd name="connsiteX31" fmla="*/ 215531 w 3021543"/>
              <a:gd name="connsiteY31" fmla="*/ 750643 h 1532055"/>
              <a:gd name="connsiteX32" fmla="*/ 282315 w 3021543"/>
              <a:gd name="connsiteY32" fmla="*/ 768617 h 1532055"/>
              <a:gd name="connsiteX33" fmla="*/ 435109 w 3021543"/>
              <a:gd name="connsiteY33" fmla="*/ 794979 h 1532055"/>
              <a:gd name="connsiteX34" fmla="*/ 457370 w 3021543"/>
              <a:gd name="connsiteY34" fmla="*/ 838116 h 1532055"/>
              <a:gd name="connsiteX35" fmla="*/ 476596 w 3021543"/>
              <a:gd name="connsiteY35" fmla="*/ 886046 h 1532055"/>
              <a:gd name="connsiteX36" fmla="*/ 517071 w 3021543"/>
              <a:gd name="connsiteY36" fmla="*/ 917200 h 1532055"/>
              <a:gd name="connsiteX37" fmla="*/ 202377 w 3021543"/>
              <a:gd name="connsiteY37" fmla="*/ 912407 h 1532055"/>
              <a:gd name="connsiteX38" fmla="*/ 557546 w 3021543"/>
              <a:gd name="connsiteY38" fmla="*/ 1013060 h 1532055"/>
              <a:gd name="connsiteX39" fmla="*/ 526178 w 3021543"/>
              <a:gd name="connsiteY39" fmla="*/ 1052602 h 1532055"/>
              <a:gd name="connsiteX40" fmla="*/ 720459 w 3021543"/>
              <a:gd name="connsiteY40" fmla="*/ 1106523 h 1532055"/>
              <a:gd name="connsiteX41" fmla="*/ 616236 w 3021543"/>
              <a:gd name="connsiteY41" fmla="*/ 1112514 h 1532055"/>
              <a:gd name="connsiteX42" fmla="*/ 1222353 w 3021543"/>
              <a:gd name="connsiteY42" fmla="*/ 1337785 h 1532055"/>
              <a:gd name="connsiteX43" fmla="*/ 2087511 w 3021543"/>
              <a:gd name="connsiteY43" fmla="*/ 1500747 h 1532055"/>
              <a:gd name="connsiteX44" fmla="*/ 2425479 w 3021543"/>
              <a:gd name="connsiteY44" fmla="*/ 1531901 h 1532055"/>
              <a:gd name="connsiteX45" fmla="*/ 2809994 w 3021543"/>
              <a:gd name="connsiteY45" fmla="*/ 1522315 h 1532055"/>
              <a:gd name="connsiteX46" fmla="*/ 2953618 w 3021543"/>
              <a:gd name="connsiteY46" fmla="*/ 1512448 h 1532055"/>
              <a:gd name="connsiteX47" fmla="*/ 3021543 w 3021543"/>
              <a:gd name="connsiteY47" fmla="*/ 1502657 h 153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532055">
                <a:moveTo>
                  <a:pt x="3021543" y="0"/>
                </a:moveTo>
                <a:lnTo>
                  <a:pt x="2963800" y="7730"/>
                </a:lnTo>
                <a:cubicBezTo>
                  <a:pt x="2907134" y="14919"/>
                  <a:pt x="2850469" y="24506"/>
                  <a:pt x="2793803" y="25704"/>
                </a:cubicBezTo>
                <a:cubicBezTo>
                  <a:pt x="2667318" y="29298"/>
                  <a:pt x="2539821" y="20911"/>
                  <a:pt x="2414348" y="31695"/>
                </a:cubicBezTo>
                <a:cubicBezTo>
                  <a:pt x="2307089" y="41281"/>
                  <a:pt x="2198818" y="30497"/>
                  <a:pt x="2091558" y="29298"/>
                </a:cubicBezTo>
                <a:cubicBezTo>
                  <a:pt x="1942812" y="28100"/>
                  <a:pt x="1793053" y="19713"/>
                  <a:pt x="1645319" y="30497"/>
                </a:cubicBezTo>
                <a:cubicBezTo>
                  <a:pt x="1510738" y="38885"/>
                  <a:pt x="1376158" y="41281"/>
                  <a:pt x="1243602" y="64048"/>
                </a:cubicBezTo>
                <a:cubicBezTo>
                  <a:pt x="1079677" y="76030"/>
                  <a:pt x="916765" y="68841"/>
                  <a:pt x="753851" y="61651"/>
                </a:cubicBezTo>
                <a:cubicBezTo>
                  <a:pt x="653675" y="56858"/>
                  <a:pt x="554511" y="41281"/>
                  <a:pt x="465465" y="123960"/>
                </a:cubicBezTo>
                <a:cubicBezTo>
                  <a:pt x="489751" y="143132"/>
                  <a:pt x="519095" y="139537"/>
                  <a:pt x="546416" y="145529"/>
                </a:cubicBezTo>
                <a:cubicBezTo>
                  <a:pt x="594986" y="157511"/>
                  <a:pt x="643557" y="169493"/>
                  <a:pt x="689091" y="192260"/>
                </a:cubicBezTo>
                <a:cubicBezTo>
                  <a:pt x="699210" y="197053"/>
                  <a:pt x="708317" y="206639"/>
                  <a:pt x="704269" y="222217"/>
                </a:cubicBezTo>
                <a:cubicBezTo>
                  <a:pt x="701234" y="234199"/>
                  <a:pt x="691115" y="234199"/>
                  <a:pt x="683020" y="236595"/>
                </a:cubicBezTo>
                <a:cubicBezTo>
                  <a:pt x="664806" y="243785"/>
                  <a:pt x="642545" y="238992"/>
                  <a:pt x="621295" y="264155"/>
                </a:cubicBezTo>
                <a:cubicBezTo>
                  <a:pt x="702245" y="277336"/>
                  <a:pt x="780160" y="252172"/>
                  <a:pt x="848968" y="304896"/>
                </a:cubicBezTo>
                <a:cubicBezTo>
                  <a:pt x="823671" y="331257"/>
                  <a:pt x="795339" y="325266"/>
                  <a:pt x="768018" y="330059"/>
                </a:cubicBezTo>
                <a:cubicBezTo>
                  <a:pt x="739685" y="334852"/>
                  <a:pt x="712365" y="343240"/>
                  <a:pt x="684032" y="348032"/>
                </a:cubicBezTo>
                <a:cubicBezTo>
                  <a:pt x="653675" y="354023"/>
                  <a:pt x="623319" y="355222"/>
                  <a:pt x="592962" y="361213"/>
                </a:cubicBezTo>
                <a:cubicBezTo>
                  <a:pt x="567666" y="366006"/>
                  <a:pt x="540345" y="357618"/>
                  <a:pt x="509988" y="387575"/>
                </a:cubicBezTo>
                <a:cubicBezTo>
                  <a:pt x="584867" y="409143"/>
                  <a:pt x="652663" y="376790"/>
                  <a:pt x="726531" y="398359"/>
                </a:cubicBezTo>
                <a:cubicBezTo>
                  <a:pt x="683020" y="417531"/>
                  <a:pt x="647604" y="411539"/>
                  <a:pt x="614212" y="422324"/>
                </a:cubicBezTo>
                <a:cubicBezTo>
                  <a:pt x="583855" y="433108"/>
                  <a:pt x="547428" y="421126"/>
                  <a:pt x="522131" y="453478"/>
                </a:cubicBezTo>
                <a:cubicBezTo>
                  <a:pt x="502905" y="478641"/>
                  <a:pt x="482668" y="482236"/>
                  <a:pt x="457370" y="467857"/>
                </a:cubicBezTo>
                <a:cubicBezTo>
                  <a:pt x="435109" y="454676"/>
                  <a:pt x="410824" y="458271"/>
                  <a:pt x="388562" y="471452"/>
                </a:cubicBezTo>
                <a:cubicBezTo>
                  <a:pt x="380468" y="476245"/>
                  <a:pt x="372372" y="482236"/>
                  <a:pt x="372372" y="494218"/>
                </a:cubicBezTo>
                <a:cubicBezTo>
                  <a:pt x="372372" y="510994"/>
                  <a:pt x="382491" y="515787"/>
                  <a:pt x="393622" y="518184"/>
                </a:cubicBezTo>
                <a:cubicBezTo>
                  <a:pt x="403741" y="520580"/>
                  <a:pt x="415883" y="522977"/>
                  <a:pt x="426002" y="520580"/>
                </a:cubicBezTo>
                <a:cubicBezTo>
                  <a:pt x="490762" y="507399"/>
                  <a:pt x="554511" y="528968"/>
                  <a:pt x="619271" y="526571"/>
                </a:cubicBezTo>
                <a:cubicBezTo>
                  <a:pt x="415883" y="578096"/>
                  <a:pt x="210471" y="561321"/>
                  <a:pt x="0" y="579294"/>
                </a:cubicBezTo>
                <a:cubicBezTo>
                  <a:pt x="27321" y="615241"/>
                  <a:pt x="62737" y="585286"/>
                  <a:pt x="83986" y="611647"/>
                </a:cubicBezTo>
                <a:cubicBezTo>
                  <a:pt x="63748" y="666766"/>
                  <a:pt x="71844" y="696722"/>
                  <a:pt x="112319" y="700317"/>
                </a:cubicBezTo>
                <a:cubicBezTo>
                  <a:pt x="151782" y="703912"/>
                  <a:pt x="194281" y="684740"/>
                  <a:pt x="215531" y="750643"/>
                </a:cubicBezTo>
                <a:cubicBezTo>
                  <a:pt x="221602" y="771014"/>
                  <a:pt x="259042" y="765023"/>
                  <a:pt x="282315" y="768617"/>
                </a:cubicBezTo>
                <a:cubicBezTo>
                  <a:pt x="332909" y="777005"/>
                  <a:pt x="386539" y="768617"/>
                  <a:pt x="435109" y="794979"/>
                </a:cubicBezTo>
                <a:cubicBezTo>
                  <a:pt x="454335" y="804565"/>
                  <a:pt x="467489" y="811754"/>
                  <a:pt x="457370" y="838116"/>
                </a:cubicBezTo>
                <a:cubicBezTo>
                  <a:pt x="447252" y="865675"/>
                  <a:pt x="460406" y="875261"/>
                  <a:pt x="476596" y="886046"/>
                </a:cubicBezTo>
                <a:cubicBezTo>
                  <a:pt x="488739" y="894433"/>
                  <a:pt x="506953" y="892037"/>
                  <a:pt x="517071" y="917200"/>
                </a:cubicBezTo>
                <a:cubicBezTo>
                  <a:pt x="410824" y="913605"/>
                  <a:pt x="307612" y="893235"/>
                  <a:pt x="202377" y="912407"/>
                </a:cubicBezTo>
                <a:cubicBezTo>
                  <a:pt x="317731" y="960337"/>
                  <a:pt x="444216" y="957940"/>
                  <a:pt x="557546" y="1013060"/>
                </a:cubicBezTo>
                <a:cubicBezTo>
                  <a:pt x="553499" y="1032232"/>
                  <a:pt x="527190" y="1023844"/>
                  <a:pt x="526178" y="1052602"/>
                </a:cubicBezTo>
                <a:cubicBezTo>
                  <a:pt x="585879" y="1082558"/>
                  <a:pt x="657723" y="1062188"/>
                  <a:pt x="720459" y="1106523"/>
                </a:cubicBezTo>
                <a:cubicBezTo>
                  <a:pt x="684032" y="1126893"/>
                  <a:pt x="650640" y="1093342"/>
                  <a:pt x="616236" y="1112514"/>
                </a:cubicBezTo>
                <a:cubicBezTo>
                  <a:pt x="627367" y="1141273"/>
                  <a:pt x="1131283" y="1318613"/>
                  <a:pt x="1222353" y="1337785"/>
                </a:cubicBezTo>
                <a:cubicBezTo>
                  <a:pt x="1407527" y="1377327"/>
                  <a:pt x="1940788" y="1477980"/>
                  <a:pt x="2087511" y="1500747"/>
                </a:cubicBezTo>
                <a:cubicBezTo>
                  <a:pt x="2200841" y="1517522"/>
                  <a:pt x="2313160" y="1530703"/>
                  <a:pt x="2425479" y="1531901"/>
                </a:cubicBezTo>
                <a:cubicBezTo>
                  <a:pt x="2553988" y="1533099"/>
                  <a:pt x="2681485" y="1527108"/>
                  <a:pt x="2809994" y="1522315"/>
                </a:cubicBezTo>
                <a:cubicBezTo>
                  <a:pt x="2858058" y="1520518"/>
                  <a:pt x="2905933" y="1517372"/>
                  <a:pt x="2953618" y="1512448"/>
                </a:cubicBezTo>
                <a:lnTo>
                  <a:pt x="3021543" y="1502657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EBBAEF-2ECB-7D23-9ED4-853FF0B3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199"/>
            <a:ext cx="4191000" cy="5338763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90DBD-8D35-D494-FD65-28ECAD8EF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2332" y="838199"/>
            <a:ext cx="6051468" cy="5338763"/>
          </a:xfrm>
        </p:spPr>
        <p:txBody>
          <a:bodyPr anchor="ctr">
            <a:normAutofit lnSpcReduction="10000"/>
          </a:bodyPr>
          <a:lstStyle/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We are going to extend the WGS analysis to a larger set of SNPs across a range of INFO scores.</a:t>
            </a: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We are working with WGS data to see the downstream effect of using low-quality imputed genotypes in FGWAS.</a:t>
            </a:r>
          </a:p>
          <a:p>
            <a:pPr marL="0" indent="0">
              <a:buNone/>
            </a:pP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We will do Family GWAS using SNIPAR with WGS data.</a:t>
            </a: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We are interested in developing reference-based imputation methods that consider the relationships between individuals and Mendelian laws.</a:t>
            </a: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4306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1C3056-1099-7520-A97E-611270C8C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6184" y="2803912"/>
            <a:ext cx="5556584" cy="86079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0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0B1F85-7D3F-3ADF-FF44-17FA858DE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CEA5DC2-B28E-8B49-FB77-CC22451BB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Imputation from a Reference Panel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4" descr="A diagram of a dna sequence&#10;&#10;Description automatically generated with medium confidence">
            <a:extLst>
              <a:ext uri="{FF2B5EF4-FFF2-40B4-BE49-F238E27FC236}">
                <a16:creationId xmlns:a16="http://schemas.microsoft.com/office/drawing/2014/main" id="{E0327C00-9958-4272-4B4A-095E13F30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620" y="603992"/>
            <a:ext cx="6202680" cy="46520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2F58DB-7CF6-C46A-6BF9-9D0E2CA93397}"/>
              </a:ext>
            </a:extLst>
          </p:cNvPr>
          <p:cNvSpPr txBox="1"/>
          <p:nvPr/>
        </p:nvSpPr>
        <p:spPr>
          <a:xfrm>
            <a:off x="4736196" y="5872493"/>
            <a:ext cx="201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HARD-CALLS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398437-5B39-0CD8-25B8-838445978D55}"/>
              </a:ext>
            </a:extLst>
          </p:cNvPr>
          <p:cNvCxnSpPr/>
          <p:nvPr/>
        </p:nvCxnSpPr>
        <p:spPr>
          <a:xfrm>
            <a:off x="287483" y="6483738"/>
            <a:ext cx="28003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03143F5-3BF9-41AC-6FB9-5D0ADE83FDA2}"/>
              </a:ext>
            </a:extLst>
          </p:cNvPr>
          <p:cNvSpPr txBox="1"/>
          <p:nvPr/>
        </p:nvSpPr>
        <p:spPr>
          <a:xfrm>
            <a:off x="287483" y="6471928"/>
            <a:ext cx="3107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sz="1400" dirty="0"/>
              <a:t>Source: Zheng et al. (2011)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4CDF67E-8C84-6BA1-A70F-553DDBA6AE0A}"/>
              </a:ext>
            </a:extLst>
          </p:cNvPr>
          <p:cNvCxnSpPr>
            <a:cxnSpLocks/>
          </p:cNvCxnSpPr>
          <p:nvPr/>
        </p:nvCxnSpPr>
        <p:spPr>
          <a:xfrm>
            <a:off x="5745252" y="5437635"/>
            <a:ext cx="0" cy="385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0209B98-99C4-6FD3-FEC1-0D20720BD035}"/>
              </a:ext>
            </a:extLst>
          </p:cNvPr>
          <p:cNvSpPr txBox="1"/>
          <p:nvPr/>
        </p:nvSpPr>
        <p:spPr>
          <a:xfrm>
            <a:off x="7054048" y="5870902"/>
            <a:ext cx="201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DOSAGES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BD2F06A-70F8-C57A-81EE-0DF5971A4B40}"/>
              </a:ext>
            </a:extLst>
          </p:cNvPr>
          <p:cNvCxnSpPr>
            <a:cxnSpLocks/>
          </p:cNvCxnSpPr>
          <p:nvPr/>
        </p:nvCxnSpPr>
        <p:spPr>
          <a:xfrm>
            <a:off x="8059828" y="5437635"/>
            <a:ext cx="0" cy="385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577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A11399-B394-E7EE-EF50-C45A42BF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Reference Based </a:t>
            </a:r>
            <a:br>
              <a:rPr lang="en-US" sz="3600" dirty="0">
                <a:solidFill>
                  <a:schemeClr val="tx2"/>
                </a:solidFill>
              </a:rPr>
            </a:br>
            <a:r>
              <a:rPr lang="en-US" sz="3600" dirty="0">
                <a:solidFill>
                  <a:schemeClr val="tx2"/>
                </a:solidFill>
              </a:rPr>
              <a:t>vs </a:t>
            </a:r>
            <a:br>
              <a:rPr lang="en-US" sz="3600" dirty="0">
                <a:solidFill>
                  <a:schemeClr val="tx2"/>
                </a:solidFill>
              </a:rPr>
            </a:br>
            <a:r>
              <a:rPr lang="en-US" sz="3600" dirty="0">
                <a:solidFill>
                  <a:schemeClr val="tx2"/>
                </a:solidFill>
              </a:rPr>
              <a:t>Mendelian Imputation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07369-4509-59AB-3337-4DA9B3D81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6151" y="813816"/>
            <a:ext cx="5221224" cy="52303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chemeClr val="tx2"/>
              </a:solidFill>
              <a:latin typeface="CMSS10"/>
            </a:endParaRPr>
          </a:p>
          <a:p>
            <a:r>
              <a:rPr lang="en-US" sz="2400" dirty="0">
                <a:solidFill>
                  <a:schemeClr val="tx2"/>
                </a:solidFill>
                <a:latin typeface="CMSS10"/>
              </a:rPr>
              <a:t>Mendelian imputation, as implemented in </a:t>
            </a:r>
            <a:r>
              <a:rPr lang="en-US" sz="2400" dirty="0">
                <a:solidFill>
                  <a:schemeClr val="tx2"/>
                </a:solidFill>
                <a:latin typeface="CMSS10"/>
                <a:hlinkClick r:id="rId3"/>
              </a:rPr>
              <a:t>SNIPAR</a:t>
            </a:r>
            <a:r>
              <a:rPr lang="en-US" sz="2400" dirty="0">
                <a:solidFill>
                  <a:schemeClr val="tx2"/>
                </a:solidFill>
                <a:latin typeface="CMSS10"/>
              </a:rPr>
              <a:t> (Young et al., Nature Genetics, 2022), differs entirely from reference-based imputation.</a:t>
            </a: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  <a:latin typeface="CMSS10"/>
            </a:endParaRPr>
          </a:p>
          <a:p>
            <a:r>
              <a:rPr lang="en-US" sz="2400" i="1" dirty="0">
                <a:solidFill>
                  <a:schemeClr val="tx2"/>
                </a:solidFill>
                <a:latin typeface="-webkit-standard"/>
              </a:rPr>
              <a:t>Reference-based</a:t>
            </a:r>
            <a:r>
              <a:rPr lang="en-US" sz="2400" dirty="0">
                <a:solidFill>
                  <a:schemeClr val="tx2"/>
                </a:solidFill>
                <a:latin typeface="-webkit-standard"/>
              </a:rPr>
              <a:t> imputation does not consider the </a:t>
            </a:r>
            <a:r>
              <a:rPr lang="en-US" sz="2400" i="1" dirty="0">
                <a:solidFill>
                  <a:schemeClr val="tx2"/>
                </a:solidFill>
                <a:latin typeface="-webkit-standard"/>
              </a:rPr>
              <a:t>relationships </a:t>
            </a:r>
            <a:r>
              <a:rPr lang="en-US" sz="2400" dirty="0">
                <a:solidFill>
                  <a:schemeClr val="tx2"/>
                </a:solidFill>
                <a:latin typeface="-webkit-standard"/>
              </a:rPr>
              <a:t>between individuals (or pedigree) and performs the imputation for everyone separately.</a:t>
            </a:r>
            <a:endParaRPr lang="en-US" sz="2400" dirty="0">
              <a:solidFill>
                <a:schemeClr val="tx2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598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6" name="Freeform: Shape 45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8" name="Freeform: Shape 47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68A04E-5676-E8B9-8FA2-98D60A6C5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Correlation Analysis in UK Biobank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0138C-4AD5-46BB-0C2B-98C7F5EF4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UKB Imputed Data</a:t>
            </a:r>
          </a:p>
          <a:p>
            <a:pPr lvl="1"/>
            <a:r>
              <a:rPr lang="en-US" dirty="0"/>
              <a:t>SNPs with MAF &gt; 1%</a:t>
            </a:r>
          </a:p>
          <a:p>
            <a:pPr lvl="1"/>
            <a:r>
              <a:rPr lang="en-US" dirty="0"/>
              <a:t>INFO Score (Imputation Quality) &gt; 0.3</a:t>
            </a:r>
          </a:p>
          <a:p>
            <a:pPr lvl="1"/>
            <a:r>
              <a:rPr lang="en-US" dirty="0"/>
              <a:t>70K SNPs</a:t>
            </a:r>
          </a:p>
          <a:p>
            <a:pPr lvl="1"/>
            <a:r>
              <a:rPr lang="en-US" dirty="0"/>
              <a:t>White British Subsample</a:t>
            </a:r>
          </a:p>
          <a:p>
            <a:pPr lvl="1"/>
            <a:r>
              <a:rPr lang="en-US" dirty="0"/>
              <a:t>~ 19K Full Siblings Pairs</a:t>
            </a:r>
          </a:p>
          <a:p>
            <a:pPr lvl="1"/>
            <a:r>
              <a:rPr lang="en-US" dirty="0"/>
              <a:t>~ 4K Parent-Offspring Pairs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400" dirty="0"/>
              <a:t>Howe </a:t>
            </a:r>
            <a:r>
              <a:rPr lang="en-US" sz="2400" dirty="0" err="1"/>
              <a:t>et.al</a:t>
            </a:r>
            <a:r>
              <a:rPr lang="en-US" sz="2400" dirty="0"/>
              <a:t> (2022) </a:t>
            </a:r>
            <a:r>
              <a:rPr lang="en-US" sz="2400" dirty="0">
                <a:latin typeface="CMSS10"/>
              </a:rPr>
              <a:t>Sib-GWAS used low-quality imputed SNPs (Info Score &gt; 0.3, Hard Calls). </a:t>
            </a:r>
            <a:endParaRPr lang="en-US" sz="2400" dirty="0"/>
          </a:p>
          <a:p>
            <a:pPr marL="0" indent="0">
              <a:buNone/>
            </a:pPr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59926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7E02B5-1827-27FA-9E0B-2764EDA88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5E23E8A-1804-727D-5C6A-488893F49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3D58C-0435-62FC-1C8C-893EE188B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dirty="0"/>
              <a:t>Correlation Analysis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8EF4A808-2352-466F-4DC1-B89393F49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8AB0EF-A64A-8D7D-08F2-FFC30FD73D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26418" y="871759"/>
                <a:ext cx="6224335" cy="5431536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endParaRPr lang="en-US" sz="2600" dirty="0">
                  <a:latin typeface="CMSS10"/>
                </a:endParaRPr>
              </a:p>
              <a:p>
                <a:r>
                  <a:rPr lang="en-US" sz="2600" dirty="0">
                    <a:latin typeface="CMSS10"/>
                  </a:rPr>
                  <a:t>Suppose </a:t>
                </a:r>
                <a:r>
                  <a:rPr lang="en-US" sz="2600" i="1" dirty="0">
                    <a:latin typeface="CMSS10"/>
                  </a:rPr>
                  <a:t>i</a:t>
                </a:r>
                <a:r>
                  <a:rPr lang="en-US" sz="2600" dirty="0">
                    <a:latin typeface="CMSS10"/>
                  </a:rPr>
                  <a:t> and </a:t>
                </a:r>
                <a:r>
                  <a:rPr lang="en-US" sz="2600" i="1" dirty="0">
                    <a:latin typeface="CMSS10"/>
                  </a:rPr>
                  <a:t>j</a:t>
                </a:r>
                <a:r>
                  <a:rPr lang="en-US" sz="2600" dirty="0">
                    <a:latin typeface="CMSS10"/>
                  </a:rPr>
                  <a:t> are full siblings or parent-offspring.</a:t>
                </a:r>
              </a:p>
              <a:p>
                <a:endParaRPr lang="en-US" sz="2600" dirty="0">
                  <a:latin typeface="CMSS10"/>
                </a:endParaRPr>
              </a:p>
              <a:p>
                <a:r>
                  <a:rPr lang="en-US" sz="2600" dirty="0">
                    <a:latin typeface="CMSS10"/>
                  </a:rPr>
                  <a:t>Then in theory (under random-mating):</a:t>
                </a:r>
              </a:p>
              <a:p>
                <a:endParaRPr lang="en-US" sz="2600" dirty="0">
                  <a:latin typeface="CMSS1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600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a:rPr lang="en-US" sz="26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Corr</m:t>
                            </m:r>
                            <m:r>
                              <a:rPr lang="en-US" sz="26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⁡</m:t>
                            </m:r>
                            <m:d>
                              <m:d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600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600" i="1" smtClean="0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6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=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0.5</m:t>
                            </m:r>
                          </m:e>
                        </m:mr>
                        <m:mr>
                          <m:e/>
                        </m:mr>
                        <m:mr>
                          <m:e/>
                        </m:mr>
                      </m:m>
                    </m:oMath>
                  </m:oMathPara>
                </a14:m>
                <a:endParaRPr lang="en-US" sz="2600" dirty="0">
                  <a:latin typeface="Georgia" panose="02040502050405020303" pitchFamily="18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8AB0EF-A64A-8D7D-08F2-FFC30FD73D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26418" y="871759"/>
                <a:ext cx="6224335" cy="5431536"/>
              </a:xfrm>
              <a:blipFill>
                <a:blip r:embed="rId3"/>
                <a:stretch>
                  <a:fillRect l="-1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4440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A76CAC8-B77A-B6A7-85E6-25829C6E9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278" y="1525018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Mean</a:t>
            </a:r>
            <a:br>
              <a:rPr lang="en-US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Genotype Correlation</a:t>
            </a:r>
            <a:br>
              <a:rPr lang="en-US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5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Content Placeholder 2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BB22B7D2-FC88-7D76-661C-84DD4FFE86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7290" y="243603"/>
            <a:ext cx="7712507" cy="6370794"/>
          </a:xfrm>
        </p:spPr>
      </p:pic>
    </p:spTree>
    <p:extLst>
      <p:ext uri="{BB962C8B-B14F-4D97-AF65-F5344CB8AC3E}">
        <p14:creationId xmlns:p14="http://schemas.microsoft.com/office/powerpoint/2010/main" val="2026661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7BCBDF-D62A-7EBA-AEFF-2F8836201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Correlation Analysis Conditional on IBD States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479D81-0A03-C637-92B2-66C50E9539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26418" y="871759"/>
                <a:ext cx="6224335" cy="5431536"/>
              </a:xfrm>
            </p:spPr>
            <p:txBody>
              <a:bodyPr anchor="ctr">
                <a:normAutofit lnSpcReduction="10000"/>
              </a:bodyPr>
              <a:lstStyle/>
              <a:p>
                <a:r>
                  <a:rPr lang="en-US" sz="2600" dirty="0">
                    <a:latin typeface="CMSS10"/>
                  </a:rPr>
                  <a:t>Quantitative genetics theory tells us the correlation between siblings’ genotypes depends on their IBD state. </a:t>
                </a:r>
              </a:p>
              <a:p>
                <a:endParaRPr lang="en-US" sz="2600" dirty="0"/>
              </a:p>
              <a:p>
                <a:r>
                  <a:rPr lang="en-US" sz="2600" dirty="0">
                    <a:latin typeface="CMSS10"/>
                  </a:rPr>
                  <a:t>IBD state records how many alleles they share by descent from their parents. </a:t>
                </a:r>
              </a:p>
              <a:p>
                <a:pPr marL="0" indent="0">
                  <a:buNone/>
                </a:pPr>
                <a:endParaRPr lang="en-US" sz="2600" dirty="0">
                  <a:latin typeface="CMSS10"/>
                </a:endParaRPr>
              </a:p>
              <a:p>
                <a:r>
                  <a:rPr lang="en-US" sz="2600" dirty="0">
                    <a:latin typeface="CMSS10"/>
                  </a:rPr>
                  <a:t>Suppose </a:t>
                </a:r>
                <a:r>
                  <a:rPr lang="en-US" sz="2600" i="1" dirty="0" err="1">
                    <a:latin typeface="CMSS10"/>
                  </a:rPr>
                  <a:t>i</a:t>
                </a:r>
                <a:r>
                  <a:rPr lang="en-US" sz="2600" dirty="0">
                    <a:latin typeface="CMSS10"/>
                  </a:rPr>
                  <a:t> and </a:t>
                </a:r>
                <a:r>
                  <a:rPr lang="en-US" sz="2600" i="1" dirty="0">
                    <a:latin typeface="CMSS10"/>
                  </a:rPr>
                  <a:t>j</a:t>
                </a:r>
                <a:r>
                  <a:rPr lang="en-US" sz="2600" dirty="0">
                    <a:latin typeface="CMSS10"/>
                  </a:rPr>
                  <a:t> are full siblings. Then in theory (under random-mating) we have:</a:t>
                </a:r>
              </a:p>
              <a:p>
                <a:endParaRPr lang="en-US" sz="2600" dirty="0">
                  <a:latin typeface="CMSS1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600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a:rPr lang="en-US" sz="26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Corr</m:t>
                            </m:r>
                            <m:r>
                              <a:rPr lang="en-US" sz="26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⁡</m:t>
                            </m:r>
                            <m:d>
                              <m:d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600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2600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∣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𝐼𝐵𝐷</m:t>
                                </m:r>
                                <m:r>
                                  <a:rPr lang="en-US" sz="2600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=0</m:t>
                                </m:r>
                              </m:e>
                            </m:d>
                            <m:r>
                              <a:rPr lang="en-US" sz="26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=0</m:t>
                            </m: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en-US" sz="26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Corr</m:t>
                            </m:r>
                            <m:r>
                              <a:rPr lang="en-US" sz="26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⁡</m:t>
                            </m:r>
                            <m:d>
                              <m:d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600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𝑗</m:t>
                                    </m:r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 </m:t>
                                    </m:r>
                                  </m:sub>
                                </m:sSub>
                                <m:r>
                                  <a:rPr lang="en-US" sz="2600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|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𝐼𝐵𝐷</m:t>
                                </m:r>
                                <m:r>
                                  <a:rPr lang="en-US" sz="2600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sz="26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=0.5</m:t>
                            </m: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en-US" sz="26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Corr</m:t>
                            </m:r>
                            <m:r>
                              <a:rPr lang="en-US" sz="26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⁡</m:t>
                            </m:r>
                            <m:d>
                              <m:d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600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2600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∣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𝐼𝐵𝐷</m:t>
                                </m:r>
                                <m:r>
                                  <a:rPr lang="en-US" sz="2600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=2</m:t>
                                </m:r>
                              </m:e>
                            </m:d>
                            <m:r>
                              <a:rPr lang="en-US" sz="26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=1</m:t>
                            </m:r>
                          </m:e>
                        </m:mr>
                      </m:m>
                    </m:oMath>
                  </m:oMathPara>
                </a14:m>
                <a:endParaRPr lang="en-US" sz="2600" dirty="0">
                  <a:latin typeface="Georgia" panose="02040502050405020303" pitchFamily="18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endParaRPr lang="en-US" sz="2400" dirty="0">
                  <a:latin typeface="CMSS1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479D81-0A03-C637-92B2-66C50E9539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26418" y="871759"/>
                <a:ext cx="6224335" cy="5431536"/>
              </a:xfrm>
              <a:blipFill>
                <a:blip r:embed="rId2"/>
                <a:stretch>
                  <a:fillRect l="-1426" t="-4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9324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D9B343-5DAF-C9C0-A5F5-6B9F69597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Mean Imputed Genotype Correlation Conditional on IBD State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graph of a number of patients with their health&#10;&#10;Description automatically generated with medium confidence">
            <a:extLst>
              <a:ext uri="{FF2B5EF4-FFF2-40B4-BE49-F238E27FC236}">
                <a16:creationId xmlns:a16="http://schemas.microsoft.com/office/drawing/2014/main" id="{C56DEF01-5794-A6CE-2F9D-9A00E164E4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4961" y="164442"/>
            <a:ext cx="8116001" cy="671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038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6487</TotalTime>
  <Words>783</Words>
  <Application>Microsoft Macintosh PowerPoint</Application>
  <PresentationFormat>Widescreen</PresentationFormat>
  <Paragraphs>119</Paragraphs>
  <Slides>28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41" baseType="lpstr">
      <vt:lpstr>-webkit-standard</vt:lpstr>
      <vt:lpstr>Aptos</vt:lpstr>
      <vt:lpstr>Aptos Display</vt:lpstr>
      <vt:lpstr>Arial</vt:lpstr>
      <vt:lpstr>Calibri</vt:lpstr>
      <vt:lpstr>Calibri Light</vt:lpstr>
      <vt:lpstr>Cambria Math</vt:lpstr>
      <vt:lpstr>CMSS10</vt:lpstr>
      <vt:lpstr>Georgia</vt:lpstr>
      <vt:lpstr>Menlo</vt:lpstr>
      <vt:lpstr>Times New Roman</vt:lpstr>
      <vt:lpstr>Office Theme</vt:lpstr>
      <vt:lpstr>1_Office Theme</vt:lpstr>
      <vt:lpstr>Reliability of Imputed Genotype Data for  Family-Based Analyses</vt:lpstr>
      <vt:lpstr>Motivation</vt:lpstr>
      <vt:lpstr>Imputation from a Reference Panel</vt:lpstr>
      <vt:lpstr>Reference Based  vs  Mendelian Imputation</vt:lpstr>
      <vt:lpstr>Correlation Analysis in UK Biobank</vt:lpstr>
      <vt:lpstr>Correlation Analysis</vt:lpstr>
      <vt:lpstr>Mean Genotype Correlation </vt:lpstr>
      <vt:lpstr>Correlation Analysis Conditional on IBD States</vt:lpstr>
      <vt:lpstr>Mean Imputed Genotype Correlation Conditional on IBD State</vt:lpstr>
      <vt:lpstr>Mean Imputed Genotype Correlation Conditional on IBD State</vt:lpstr>
      <vt:lpstr>Mean Imputed Genotype Correlation Conditional on IBD State</vt:lpstr>
      <vt:lpstr>Mean Imputed Genotype Correlation Conditional on IBD State</vt:lpstr>
      <vt:lpstr>UKB WGS Analysis</vt:lpstr>
      <vt:lpstr>Regression of WGS onto Imputed Data (g ~ g ̂)</vt:lpstr>
      <vt:lpstr>Regression of WGS onto Imputed Data</vt:lpstr>
      <vt:lpstr>Regression of WGS onto Imputed Data (g ~ g ̂)</vt:lpstr>
      <vt:lpstr>INFO Score vs R2 Between WGS and Imputed data in UKB 〖(g〗_i1~ g ˆ_i1)</vt:lpstr>
      <vt:lpstr>Sib-Sum, Sib-Difference Regression</vt:lpstr>
      <vt:lpstr> Normal QQ Plot for  Z-Statistics of  (g_i1+g_i2) ~ (g ˆ_i1-g ˆ_i2)</vt:lpstr>
      <vt:lpstr>Normal QQ Plot for Z-Statistics of (g_i1+g_i2) ~ (g ˆ_i1-g ˆ_i2)</vt:lpstr>
      <vt:lpstr>(g_i1+g_i2) ~ (g_i1-g_i2)  Using Only WGS Data</vt:lpstr>
      <vt:lpstr>Using  Array Data</vt:lpstr>
      <vt:lpstr>PowerPoint Presentation</vt:lpstr>
      <vt:lpstr>PowerPoint Presentation</vt:lpstr>
      <vt:lpstr>PowerPoint Presentation</vt:lpstr>
      <vt:lpstr>Conclusion</vt:lpstr>
      <vt:lpstr>Next Steps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Mahdi Mir</dc:creator>
  <cp:lastModifiedBy>Mahdi Mir</cp:lastModifiedBy>
  <cp:revision>31</cp:revision>
  <dcterms:created xsi:type="dcterms:W3CDTF">2024-10-21T15:36:41Z</dcterms:created>
  <dcterms:modified xsi:type="dcterms:W3CDTF">2025-06-22T17:33:51Z</dcterms:modified>
</cp:coreProperties>
</file>