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7"/>
  </p:notesMasterIdLst>
  <p:sldIdLst>
    <p:sldId id="280" r:id="rId3"/>
    <p:sldId id="257" r:id="rId4"/>
    <p:sldId id="270" r:id="rId5"/>
    <p:sldId id="259" r:id="rId6"/>
    <p:sldId id="260" r:id="rId7"/>
    <p:sldId id="299" r:id="rId8"/>
    <p:sldId id="263" r:id="rId9"/>
    <p:sldId id="264" r:id="rId10"/>
    <p:sldId id="265" r:id="rId11"/>
    <p:sldId id="276" r:id="rId12"/>
    <p:sldId id="277" r:id="rId13"/>
    <p:sldId id="278" r:id="rId14"/>
    <p:sldId id="300" r:id="rId15"/>
    <p:sldId id="305" r:id="rId16"/>
    <p:sldId id="302" r:id="rId17"/>
    <p:sldId id="306" r:id="rId18"/>
    <p:sldId id="284" r:id="rId19"/>
    <p:sldId id="262" r:id="rId20"/>
    <p:sldId id="285" r:id="rId21"/>
    <p:sldId id="291" r:id="rId22"/>
    <p:sldId id="296" r:id="rId23"/>
    <p:sldId id="266" r:id="rId24"/>
    <p:sldId id="279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4"/>
    <p:restoredTop sz="76575"/>
  </p:normalViewPr>
  <p:slideViewPr>
    <p:cSldViewPr snapToGrid="0">
      <p:cViewPr varScale="1">
        <p:scale>
          <a:sx n="91" d="100"/>
          <a:sy n="91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F095A-9E10-EC55-F88C-B350F4D3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489AE-1A8D-0E65-307F-599657833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6C8D7-CBAB-E41F-5E9F-A0C09B79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3071-96DB-9C03-48CB-74E2A8E4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4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5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6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9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5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ipar.readthedocs.io/en/lates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Family-Based Analyses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dirty="0"/>
              <a:t>Tammy Tan,</a:t>
            </a:r>
            <a:r>
              <a:rPr lang="en-US" i="1" dirty="0"/>
              <a:t> </a:t>
            </a:r>
            <a:r>
              <a:rPr lang="en-US" dirty="0"/>
              <a:t>­Patrick Turley, Daniel J. Benjamin, and </a:t>
            </a:r>
            <a:r>
              <a:rPr lang="en-US" b="1" dirty="0"/>
              <a:t>Alexander Strudwick Young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8E87D44-55D4-2D74-F36F-3793AA1FA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BAC37B1-A35F-42EC-9A8D-E4FE9B9C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652532" y="534280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FD9F3-DBAC-B08C-AFB4-10F79C65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63F041-CC23-CF97-61D4-6D40C6165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B9C9AE9-1223-1379-94D4-9110C2FA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9E0556AE-9D83-034A-25DF-1B31DF13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AEFE-4004-5748-616D-82D10DD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  <a:endParaRPr lang="en-US" sz="4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8693C4-F152-38E5-C1C6-E8CB6718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370-CDA2-5456-FE43-520A442E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UKB WGS Data</a:t>
            </a:r>
          </a:p>
          <a:p>
            <a:pPr lvl="1"/>
            <a:r>
              <a:rPr lang="en-US" sz="2800" dirty="0"/>
              <a:t>68 High Quality Imputed SNPs, </a:t>
            </a:r>
            <a:br>
              <a:rPr lang="en-US" sz="2800" dirty="0"/>
            </a:br>
            <a:r>
              <a:rPr lang="en-US" sz="2800" dirty="0"/>
              <a:t>INFO Score in (0.92-0.99)</a:t>
            </a:r>
          </a:p>
          <a:p>
            <a:pPr lvl="1"/>
            <a:r>
              <a:rPr lang="en-US" sz="2800" dirty="0"/>
              <a:t>46 Low Quality Imputed SNPs, </a:t>
            </a:r>
            <a:br>
              <a:rPr lang="en-US" sz="2800" dirty="0"/>
            </a:br>
            <a:r>
              <a:rPr lang="en-US" sz="2800" dirty="0"/>
              <a:t>INFO Score in (0.30-0.32)</a:t>
            </a:r>
          </a:p>
          <a:p>
            <a:pPr lvl="1"/>
            <a:r>
              <a:rPr lang="en-US" sz="2800" dirty="0"/>
              <a:t>19,052 White British Sibling</a:t>
            </a:r>
          </a:p>
          <a:p>
            <a:pPr lvl="1"/>
            <a:r>
              <a:rPr lang="en-US" sz="2800" dirty="0"/>
              <a:t>SNPs with MAF &gt; 1%</a:t>
            </a:r>
          </a:p>
        </p:txBody>
      </p:sp>
    </p:spTree>
    <p:extLst>
      <p:ext uri="{BB962C8B-B14F-4D97-AF65-F5344CB8AC3E}">
        <p14:creationId xmlns:p14="http://schemas.microsoft.com/office/powerpoint/2010/main" val="204393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8AE3E-3D13-BDA5-A121-A60E3283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AC8883-6C23-448C-E796-C9993162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BD29A4-F736-A7BE-1C2B-9F941C728C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800" dirty="0"/>
                  <a:t>Regression of WGS onto Imputed Data</a:t>
                </a:r>
                <a:br>
                  <a:rPr lang="en-US" sz="4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BD29A4-F736-A7BE-1C2B-9F941C728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  <a:blipFill>
                <a:blip r:embed="rId3"/>
                <a:stretch>
                  <a:fillRect l="-7746" r="-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ketch line">
            <a:extLst>
              <a:ext uri="{FF2B5EF4-FFF2-40B4-BE49-F238E27FC236}">
                <a16:creationId xmlns:a16="http://schemas.microsoft.com/office/drawing/2014/main" id="{771B407E-FC01-FBCC-33D3-1DF19C971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744A-EDB7-836F-C93C-40022F0D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871759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600" dirty="0">
                <a:latin typeface="Georgia" panose="02040502050405020303" pitchFamily="18" charset="0"/>
                <a:ea typeface="Aptos" panose="020B0004020202020204" pitchFamily="34" charset="0"/>
                <a:cs typeface="Arial" panose="020B0604020202020204" pitchFamily="34" charset="0"/>
              </a:rPr>
              <a:t>If imputed data is good quality, then</a:t>
            </a:r>
          </a:p>
          <a:p>
            <a:r>
              <a:rPr lang="en-US" sz="2600" dirty="0">
                <a:latin typeface="Georgia" panose="02040502050405020303" pitchFamily="18" charset="0"/>
                <a:ea typeface="Aptos" panose="020B0004020202020204" pitchFamily="34" charset="0"/>
                <a:cs typeface="Arial" panose="020B0604020202020204" pitchFamily="34" charset="0"/>
              </a:rPr>
              <a:t>We would expect all the slopes across all SNPs to be 1.</a:t>
            </a:r>
          </a:p>
          <a:p>
            <a:endParaRPr lang="en-US" sz="2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1899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A42B5-9B05-66DE-FFF7-DC7299AF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1F08C-DD52-9AA8-F560-E17B4F605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F6ED8-7F87-6462-90A1-73B20911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of WGS onto Imputed Data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1F7782BD-AADE-538B-3AFA-319BF4DBC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E1E5B07-1F3B-03B7-2919-53A3951A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0" b="5351"/>
          <a:stretch/>
        </p:blipFill>
        <p:spPr>
          <a:xfrm>
            <a:off x="4541651" y="54490"/>
            <a:ext cx="7121538" cy="6754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6328A-2F3A-7B91-5FBC-9BD0AC3F71DC}"/>
              </a:ext>
            </a:extLst>
          </p:cNvPr>
          <p:cNvSpPr txBox="1"/>
          <p:nvPr/>
        </p:nvSpPr>
        <p:spPr>
          <a:xfrm>
            <a:off x="10072964" y="5972488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1AA67-7E0E-B297-AAAB-04BEC293AB54}"/>
              </a:ext>
            </a:extLst>
          </p:cNvPr>
          <p:cNvSpPr txBox="1"/>
          <p:nvPr/>
        </p:nvSpPr>
        <p:spPr>
          <a:xfrm>
            <a:off x="5527308" y="5291731"/>
            <a:ext cx="1694046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6607-92F5-A710-564E-2BE29BBBC0D0}"/>
              </a:ext>
            </a:extLst>
          </p:cNvPr>
          <p:cNvSpPr txBox="1"/>
          <p:nvPr/>
        </p:nvSpPr>
        <p:spPr>
          <a:xfrm>
            <a:off x="9386526" y="5274943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1A710-410F-C45B-DA6B-43502CA0D98A}"/>
                  </a:ext>
                </a:extLst>
              </p:cNvPr>
              <p:cNvSpPr txBox="1"/>
              <p:nvPr/>
            </p:nvSpPr>
            <p:spPr>
              <a:xfrm>
                <a:off x="638882" y="4624113"/>
                <a:ext cx="1993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1A710-410F-C45B-DA6B-43502CA0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2" y="4624113"/>
                <a:ext cx="1993900" cy="646331"/>
              </a:xfrm>
              <a:prstGeom prst="rect">
                <a:avLst/>
              </a:prstGeom>
              <a:blipFill>
                <a:blip r:embed="rId4"/>
                <a:stretch>
                  <a:fillRect l="-6329" t="-1153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24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31901-6CFE-A26D-B9AB-58A3AAB9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322A59-44D8-5EDC-1D1B-B465D0939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88AB83-9633-1E8C-2A1F-9CA7D995EB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800" dirty="0"/>
                  <a:t>Regression of WGS onto Imputed Data</a:t>
                </a:r>
                <a:br>
                  <a:rPr lang="en-US" sz="4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88AB83-9633-1E8C-2A1F-9CA7D995E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  <a:blipFill>
                <a:blip r:embed="rId3"/>
                <a:stretch>
                  <a:fillRect l="-7746" r="-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ketch line">
            <a:extLst>
              <a:ext uri="{FF2B5EF4-FFF2-40B4-BE49-F238E27FC236}">
                <a16:creationId xmlns:a16="http://schemas.microsoft.com/office/drawing/2014/main" id="{9F18B8D5-0406-2966-6F22-FAAF1F476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108EA-A60B-2C3E-AEA0-DAF063976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600" dirty="0">
                    <a:latin typeface="Georgia" panose="02040502050405020303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latin typeface="Georgia" panose="02040502050405020303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from this simple regression.</a:t>
                </a:r>
              </a:p>
              <a:p>
                <a:r>
                  <a:rPr lang="en-US" sz="2600" dirty="0">
                    <a:latin typeface="Georgia" panose="02040502050405020303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So, if we plot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latin typeface="Georgia" panose="02040502050405020303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vs Info Score all the dots should lie on the 45-degree line.</a:t>
                </a: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108EA-A60B-2C3E-AEA0-DAF063976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4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61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26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6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WGS and </a:t>
                </a:r>
                <a:r>
                  <a:rPr lang="en-US" sz="2600" b="1" i="1" kern="100" dirty="0"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Imputed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data in UKB</a:t>
                </a:r>
                <a:b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0" kern="12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600" i="0" kern="12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kern="12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a-IR" sz="2600" b="0" i="0" kern="12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600" i="1" kern="12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i="0" kern="12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9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UKB Imputed data.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 descr="A graph with a red line&#10;&#10;AI-generated content may be incorrect.">
            <a:extLst>
              <a:ext uri="{FF2B5EF4-FFF2-40B4-BE49-F238E27FC236}">
                <a16:creationId xmlns:a16="http://schemas.microsoft.com/office/drawing/2014/main" id="{DB89DCD5-16E5-7FDC-1B45-0A23A0CB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56" y="504802"/>
            <a:ext cx="7797860" cy="58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Sib-Sum, Sib-Difference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Theory implies that (g1 + g2) should be uncorrelated of (g1 - g2).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Therefore, the slope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 of the following regression should be zero.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4567B-6EB8-F858-656E-2CA53B4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Imputed Group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387C-2907-265E-2DDB-90214780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324" y="386334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 and Sib-GWAS is designed to leverage Mendelian inheritance as a clean </a:t>
            </a:r>
            <a:r>
              <a:rPr lang="en-US" sz="2400" b="1" i="1" dirty="0"/>
              <a:t>natural experiment </a:t>
            </a:r>
            <a:r>
              <a:rPr lang="en-US" sz="2400" dirty="0"/>
              <a:t>to obtain unbiased estimates, but with imputation we may lose that.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 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2400" kern="12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Only WGS Data</a:t>
                </a:r>
                <a:endParaRPr lang="en-US" sz="2400" kern="12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  <a:blipFill>
                <a:blip r:embed="rId3"/>
                <a:stretch>
                  <a:fillRect l="-2381" t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03CF59-D1DD-8DB8-4200-1A78CABA0AD8}"/>
              </a:ext>
            </a:extLst>
          </p:cNvPr>
          <p:cNvSpPr txBox="1"/>
          <p:nvPr/>
        </p:nvSpPr>
        <p:spPr>
          <a:xfrm>
            <a:off x="455066" y="1361131"/>
            <a:ext cx="319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QQ Plot for 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Z-Statistics of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graph showing the function of a certain number&#10;&#10;AI-generated content may be incorrect.">
            <a:extLst>
              <a:ext uri="{FF2B5EF4-FFF2-40B4-BE49-F238E27FC236}">
                <a16:creationId xmlns:a16="http://schemas.microsoft.com/office/drawing/2014/main" id="{F45F625B-CC7F-F55C-1B14-8786001A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63826" y="451699"/>
            <a:ext cx="7420116" cy="6183430"/>
          </a:xfr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Using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original data used for imputation.</a:t>
            </a:r>
          </a:p>
          <a:p>
            <a:endParaRPr lang="en-US" dirty="0"/>
          </a:p>
          <a:p>
            <a:r>
              <a:rPr lang="en-US" dirty="0"/>
              <a:t>Using 2000 SNPs, we got results that are broadly similar to what we obtained from the imputed and WGS data.</a:t>
            </a:r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84730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practice with family- and sib-GWAS , using imputed data, we can't ensure proper controls and unbiased estimates due to missing key data features.</a:t>
            </a:r>
          </a:p>
          <a:p>
            <a:pPr marL="0" indent="0"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Stringent quality control is required for family-based analyses using imputed genotype data.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AEF-2ECB-7D23-9ED4-853FF0B3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DBD-8D35-D494-FD65-28ECAD8E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going to extend the WGS analysis to a larger set of SNPs across a range of INFO scores.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with WGS data to see the downstream effect of using low-quality imputed genotypes in FGWAS.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do Family GWAS using SNIPAR with WGS data.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interested in developing reference-based imputation methods that consider the relationships between individuals and Mendelian laws.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3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84" y="2803912"/>
            <a:ext cx="5556584" cy="8607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from a Reference Panel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20" y="603992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6196" y="5872493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CDF67E-8C84-6BA1-A70F-553DDBA6AE0A}"/>
              </a:ext>
            </a:extLst>
          </p:cNvPr>
          <p:cNvCxnSpPr>
            <a:cxnSpLocks/>
          </p:cNvCxnSpPr>
          <p:nvPr/>
        </p:nvCxnSpPr>
        <p:spPr>
          <a:xfrm>
            <a:off x="5745252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09B98-99C4-6FD3-FEC1-0D20720BD035}"/>
              </a:ext>
            </a:extLst>
          </p:cNvPr>
          <p:cNvSpPr txBox="1"/>
          <p:nvPr/>
        </p:nvSpPr>
        <p:spPr>
          <a:xfrm>
            <a:off x="7054048" y="5870902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2F06A-70F8-C57A-81EE-0DF5971A4B40}"/>
              </a:ext>
            </a:extLst>
          </p:cNvPr>
          <p:cNvCxnSpPr>
            <a:cxnSpLocks/>
          </p:cNvCxnSpPr>
          <p:nvPr/>
        </p:nvCxnSpPr>
        <p:spPr>
          <a:xfrm>
            <a:off x="8059828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3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Reference-based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 imputation does not consider the 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relationships 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between individuals (or pedigree)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UKB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~ 19K Full Siblings Pairs</a:t>
            </a:r>
          </a:p>
          <a:p>
            <a:pPr lvl="1"/>
            <a:r>
              <a:rPr lang="en-US" dirty="0"/>
              <a:t>~ 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0.3,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02B5-1827-27FA-9E0B-2764EDA8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23E8A-1804-727D-5C6A-488893F4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D58C-0435-62FC-1C8C-893EE18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Correlation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EF4A808-2352-466F-4DC1-B89393F49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 or parent-offspring.</a:t>
                </a: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Then in theory (under random-mating):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0.5</m:t>
                            </m: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3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3"/>
                <a:stretch>
                  <a:fillRect l="-1426" t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7591</TotalTime>
  <Words>763</Words>
  <Application>Microsoft Macintosh PowerPoint</Application>
  <PresentationFormat>Widescreen</PresentationFormat>
  <Paragraphs>121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Georgia</vt:lpstr>
      <vt:lpstr>Menlo</vt:lpstr>
      <vt:lpstr>Times New Roman</vt:lpstr>
      <vt:lpstr>Office Theme</vt:lpstr>
      <vt:lpstr>1_Office Theme</vt:lpstr>
      <vt:lpstr>Reliability of Imputed Genotype Data for 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Correlation Analysis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UKB WGS Analysis</vt:lpstr>
      <vt:lpstr>Regression of WGS onto Imputed Data (g ~ g ̂)</vt:lpstr>
      <vt:lpstr>Regression of WGS onto Imputed Data</vt:lpstr>
      <vt:lpstr>Regression of WGS onto Imputed Data (g ~ g ̂)</vt:lpstr>
      <vt:lpstr>INFO Score vs R2 Between WGS and Imputed data in UKB 〖(g〗_i1~ g ˆ_i1)</vt:lpstr>
      <vt:lpstr>Sib-Sum, Sib-Difference Regression</vt:lpstr>
      <vt:lpstr>Normal QQ Plot for Z-Statistics of (g_i1+g_i2) ~ (g ˆ_i1-g ˆ_i2)</vt:lpstr>
      <vt:lpstr>(g_i1+g_i2) ~ (g_i1-g_i2)  Using Only WGS Data</vt:lpstr>
      <vt:lpstr>Using  Array Data</vt:lpstr>
      <vt:lpstr>Conclusion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38</cp:revision>
  <dcterms:created xsi:type="dcterms:W3CDTF">2024-10-21T15:36:41Z</dcterms:created>
  <dcterms:modified xsi:type="dcterms:W3CDTF">2025-06-30T22:24:30Z</dcterms:modified>
</cp:coreProperties>
</file>