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64" r:id="rId5"/>
    <p:sldId id="263" r:id="rId6"/>
    <p:sldId id="262" r:id="rId7"/>
    <p:sldId id="261" r:id="rId8"/>
    <p:sldId id="260" r:id="rId9"/>
    <p:sldId id="269" r:id="rId10"/>
    <p:sldId id="268" r:id="rId11"/>
    <p:sldId id="267" r:id="rId12"/>
    <p:sldId id="266" r:id="rId13"/>
    <p:sldId id="271" r:id="rId14"/>
    <p:sldId id="272" r:id="rId15"/>
    <p:sldId id="270"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B3742B-95CD-4C15-958E-D1B59C0D581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316956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B3742B-95CD-4C15-958E-D1B59C0D581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275201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33B3742B-95CD-4C15-958E-D1B59C0D581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478161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33B3742B-95CD-4C15-958E-D1B59C0D581C}"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121327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B3742B-95CD-4C15-958E-D1B59C0D581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3846942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B3742B-95CD-4C15-958E-D1B59C0D581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61475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B3742B-95CD-4C15-958E-D1B59C0D581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7877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B3742B-95CD-4C15-958E-D1B59C0D581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201700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B3742B-95CD-4C15-958E-D1B59C0D581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238851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B3742B-95CD-4C15-958E-D1B59C0D581C}"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66338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B3742B-95CD-4C15-958E-D1B59C0D581C}"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210665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3742B-95CD-4C15-958E-D1B59C0D581C}"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356389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B3742B-95CD-4C15-958E-D1B59C0D581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252408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33B3742B-95CD-4C15-958E-D1B59C0D581C}" type="datetimeFigureOut">
              <a:rPr lang="en-IN" smtClean="0"/>
              <a:t>31-10-2023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9FD03B08-D47B-4EEA-A49D-E7511D282EFF}" type="slidenum">
              <a:rPr lang="en-IN" smtClean="0"/>
              <a:t>‹#›</a:t>
            </a:fld>
            <a:endParaRPr lang="en-IN"/>
          </a:p>
        </p:txBody>
      </p:sp>
    </p:spTree>
    <p:extLst>
      <p:ext uri="{BB962C8B-B14F-4D97-AF65-F5344CB8AC3E}">
        <p14:creationId xmlns:p14="http://schemas.microsoft.com/office/powerpoint/2010/main" val="338224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3B3742B-95CD-4C15-958E-D1B59C0D581C}" type="datetimeFigureOut">
              <a:rPr lang="en-IN" smtClean="0"/>
              <a:t>31-10-2023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FD03B08-D47B-4EEA-A49D-E7511D282EFF}" type="slidenum">
              <a:rPr lang="en-IN" smtClean="0"/>
              <a:t>‹#›</a:t>
            </a:fld>
            <a:endParaRPr lang="en-IN"/>
          </a:p>
        </p:txBody>
      </p:sp>
    </p:spTree>
    <p:extLst>
      <p:ext uri="{BB962C8B-B14F-4D97-AF65-F5344CB8AC3E}">
        <p14:creationId xmlns:p14="http://schemas.microsoft.com/office/powerpoint/2010/main" val="905778428"/>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8800" b="1" dirty="0"/>
              <a:t>Mathematical </a:t>
            </a:r>
            <a:r>
              <a:rPr lang="en-IN" sz="8800" b="1" dirty="0" smtClean="0"/>
              <a:t>Logic</a:t>
            </a:r>
            <a:r>
              <a:rPr lang="en-IN" dirty="0"/>
              <a:t/>
            </a:r>
            <a:br>
              <a:rPr lang="en-IN" dirty="0"/>
            </a:br>
            <a:endParaRPr lang="en-IN" dirty="0"/>
          </a:p>
        </p:txBody>
      </p:sp>
      <p:sp>
        <p:nvSpPr>
          <p:cNvPr id="3" name="Subtitle 2"/>
          <p:cNvSpPr>
            <a:spLocks noGrp="1"/>
          </p:cNvSpPr>
          <p:nvPr>
            <p:ph type="subTitle" idx="1"/>
          </p:nvPr>
        </p:nvSpPr>
        <p:spPr>
          <a:xfrm>
            <a:off x="7592291" y="5901893"/>
            <a:ext cx="4184073" cy="508144"/>
          </a:xfrm>
        </p:spPr>
        <p:txBody>
          <a:bodyPr/>
          <a:lstStyle/>
          <a:p>
            <a:r>
              <a:rPr lang="en-US" b="1" dirty="0" smtClean="0"/>
              <a:t>Presented by: Ajay Kumar</a:t>
            </a:r>
            <a:endParaRPr lang="en-IN" b="1" dirty="0"/>
          </a:p>
        </p:txBody>
      </p:sp>
    </p:spTree>
    <p:extLst>
      <p:ext uri="{BB962C8B-B14F-4D97-AF65-F5344CB8AC3E}">
        <p14:creationId xmlns:p14="http://schemas.microsoft.com/office/powerpoint/2010/main" val="7551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smtClean="0"/>
              <a:t>Set Theory</a:t>
            </a:r>
            <a:endParaRPr lang="en-IN" sz="5400" dirty="0"/>
          </a:p>
        </p:txBody>
      </p:sp>
      <p:sp>
        <p:nvSpPr>
          <p:cNvPr id="3" name="Subtitle 2"/>
          <p:cNvSpPr>
            <a:spLocks noGrp="1"/>
          </p:cNvSpPr>
          <p:nvPr>
            <p:ph idx="1"/>
          </p:nvPr>
        </p:nvSpPr>
        <p:spPr>
          <a:xfrm>
            <a:off x="818711" y="2222287"/>
            <a:ext cx="11086961" cy="4566440"/>
          </a:xfrm>
        </p:spPr>
        <p:txBody>
          <a:bodyPr>
            <a:normAutofit fontScale="92500" lnSpcReduction="20000"/>
          </a:bodyPr>
          <a:lstStyle/>
          <a:p>
            <a:pPr marL="0" indent="0" algn="just">
              <a:buNone/>
            </a:pPr>
            <a:r>
              <a:rPr lang="en-US" b="1" dirty="0"/>
              <a:t>Set theory is a branch of mathematical logic that studies sets, which are collections of objects. Sets can be finite or infinite, and they can be defined by listing their members or by a characteristic property</a:t>
            </a:r>
            <a:r>
              <a:rPr lang="en-US" b="1" dirty="0" smtClean="0"/>
              <a:t>.</a:t>
            </a:r>
            <a:endParaRPr lang="en-US" b="1" dirty="0"/>
          </a:p>
          <a:p>
            <a:pPr marL="0" indent="0" algn="just">
              <a:buNone/>
            </a:pPr>
            <a:r>
              <a:rPr lang="en-US" b="1" dirty="0"/>
              <a:t>Set theory is a very important branch of mathematics, as it provides the foundation for many other areas of mathematics, including number theory, algebra, analysis, and topology. It is also used in computer science, artificial intelligence, and other fields</a:t>
            </a:r>
            <a:r>
              <a:rPr lang="en-US" b="1" dirty="0" smtClean="0"/>
              <a:t>.</a:t>
            </a:r>
            <a:endParaRPr lang="en-US" b="1" dirty="0"/>
          </a:p>
          <a:p>
            <a:pPr marL="0" indent="0" algn="just">
              <a:buNone/>
            </a:pPr>
            <a:r>
              <a:rPr lang="en-US" b="1" dirty="0"/>
              <a:t>Here are some of the key concepts in set theory</a:t>
            </a:r>
            <a:r>
              <a:rPr lang="en-US" b="1" dirty="0" smtClean="0"/>
              <a:t>:</a:t>
            </a:r>
            <a:endParaRPr lang="en-US" b="1" dirty="0"/>
          </a:p>
          <a:p>
            <a:pPr algn="just">
              <a:buFont typeface="+mj-lt"/>
              <a:buAutoNum type="arabicPeriod"/>
            </a:pPr>
            <a:r>
              <a:rPr lang="en-US" b="1" dirty="0"/>
              <a:t>Element: An element of a set is an object that belongs to the set.</a:t>
            </a:r>
          </a:p>
          <a:p>
            <a:pPr algn="just">
              <a:buFont typeface="+mj-lt"/>
              <a:buAutoNum type="arabicPeriod"/>
            </a:pPr>
            <a:r>
              <a:rPr lang="en-US" b="1" dirty="0"/>
              <a:t>Subset: A subset of a set is a set that contains all of the elements of the original set.</a:t>
            </a:r>
          </a:p>
          <a:p>
            <a:pPr algn="just">
              <a:buFont typeface="+mj-lt"/>
              <a:buAutoNum type="arabicPeriod"/>
            </a:pPr>
            <a:r>
              <a:rPr lang="en-US" b="1" dirty="0"/>
              <a:t>Proper subset: A proper subset of a set is a subset that is not the set itself.</a:t>
            </a:r>
          </a:p>
          <a:p>
            <a:pPr algn="just">
              <a:buFont typeface="+mj-lt"/>
              <a:buAutoNum type="arabicPeriod"/>
            </a:pPr>
            <a:r>
              <a:rPr lang="en-US" b="1" dirty="0"/>
              <a:t>Union: The union of two sets is the set that contains all of the elements of the two original sets.</a:t>
            </a:r>
          </a:p>
          <a:p>
            <a:pPr algn="just">
              <a:buFont typeface="+mj-lt"/>
              <a:buAutoNum type="arabicPeriod"/>
            </a:pPr>
            <a:r>
              <a:rPr lang="en-US" b="1" dirty="0"/>
              <a:t>Intersection: The intersection of two sets is the set that contains all of the elements that are common to the two original sets.</a:t>
            </a:r>
          </a:p>
          <a:p>
            <a:pPr algn="just">
              <a:buFont typeface="+mj-lt"/>
              <a:buAutoNum type="arabicPeriod"/>
            </a:pPr>
            <a:r>
              <a:rPr lang="en-US" b="1" dirty="0"/>
              <a:t>Difference: The difference of two sets is the set that contains all of the elements of the first set that are not in the second set.</a:t>
            </a:r>
          </a:p>
          <a:p>
            <a:pPr algn="just">
              <a:buFont typeface="+mj-lt"/>
              <a:buAutoNum type="arabicPeriod"/>
            </a:pPr>
            <a:r>
              <a:rPr lang="en-US" b="1" dirty="0"/>
              <a:t>Complement: The complement of a set is the set that contains all of the elements that are not in the set.</a:t>
            </a:r>
            <a:endParaRPr lang="en-IN" b="1" dirty="0"/>
          </a:p>
        </p:txBody>
      </p:sp>
    </p:spTree>
    <p:extLst>
      <p:ext uri="{BB962C8B-B14F-4D97-AF65-F5344CB8AC3E}">
        <p14:creationId xmlns:p14="http://schemas.microsoft.com/office/powerpoint/2010/main" val="3025279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smtClean="0"/>
              <a:t>Model Theory</a:t>
            </a:r>
            <a:endParaRPr lang="en-IN" sz="5400" dirty="0"/>
          </a:p>
        </p:txBody>
      </p:sp>
      <p:sp>
        <p:nvSpPr>
          <p:cNvPr id="3" name="Subtitle 2"/>
          <p:cNvSpPr>
            <a:spLocks noGrp="1"/>
          </p:cNvSpPr>
          <p:nvPr>
            <p:ph idx="1"/>
          </p:nvPr>
        </p:nvSpPr>
        <p:spPr>
          <a:xfrm>
            <a:off x="818712" y="2222287"/>
            <a:ext cx="10943798" cy="4566440"/>
          </a:xfrm>
        </p:spPr>
        <p:txBody>
          <a:bodyPr>
            <a:normAutofit fontScale="85000" lnSpcReduction="10000"/>
          </a:bodyPr>
          <a:lstStyle/>
          <a:p>
            <a:pPr marL="0" indent="0" algn="just">
              <a:buNone/>
            </a:pPr>
            <a:r>
              <a:rPr lang="en-US" b="1" dirty="0"/>
              <a:t>Model theory is a branch of mathematical logic that studies the relationship between formal theories and their models. A formal theory is a set of axioms and rules of inference. A model of a formal theory is a set of objects and relations that satisfies all of the axioms of the theory</a:t>
            </a:r>
            <a:r>
              <a:rPr lang="en-US" b="1" dirty="0" smtClean="0"/>
              <a:t>.</a:t>
            </a:r>
          </a:p>
          <a:p>
            <a:pPr marL="0" indent="0" algn="just">
              <a:buNone/>
            </a:pPr>
            <a:r>
              <a:rPr lang="en-US" b="1" dirty="0"/>
              <a:t>Model theory is a very powerful tool for studying formal theories. It can be used to prove theorems about the expressive power of formal theories, to study the relationship between different formal theories, and to develop new formal theories</a:t>
            </a:r>
            <a:r>
              <a:rPr lang="en-US" b="1" dirty="0" smtClean="0"/>
              <a:t>.</a:t>
            </a:r>
          </a:p>
          <a:p>
            <a:pPr marL="0" indent="0" algn="just">
              <a:buNone/>
            </a:pPr>
            <a:r>
              <a:rPr lang="en-US" b="1" dirty="0"/>
              <a:t>Here are some of the key concepts in model theory:</a:t>
            </a:r>
          </a:p>
          <a:p>
            <a:pPr marL="0" indent="0" algn="just">
              <a:buNone/>
            </a:pPr>
            <a:endParaRPr lang="en-US" b="1" dirty="0"/>
          </a:p>
          <a:p>
            <a:pPr algn="just">
              <a:buFont typeface="+mj-lt"/>
              <a:buAutoNum type="arabicPeriod"/>
            </a:pPr>
            <a:r>
              <a:rPr lang="en-US" b="1" dirty="0"/>
              <a:t>Model: A model of a formal theory is a set of objects and relations that satisfies all of the axioms of the theory.</a:t>
            </a:r>
          </a:p>
          <a:p>
            <a:pPr algn="just">
              <a:buFont typeface="+mj-lt"/>
              <a:buAutoNum type="arabicPeriod"/>
            </a:pPr>
            <a:r>
              <a:rPr lang="en-US" b="1" dirty="0"/>
              <a:t>Interpretation: An interpretation of a formal language is an assignment of meaning to the symbols of the language.</a:t>
            </a:r>
          </a:p>
          <a:p>
            <a:pPr algn="just">
              <a:buFont typeface="+mj-lt"/>
              <a:buAutoNum type="arabicPeriod"/>
            </a:pPr>
            <a:r>
              <a:rPr lang="en-US" b="1" dirty="0"/>
              <a:t>Satisfaction: A model satisfies a formula of a formal language if and only if the formula is true under the interpretation of the model.</a:t>
            </a:r>
          </a:p>
          <a:p>
            <a:pPr algn="just">
              <a:buFont typeface="+mj-lt"/>
              <a:buAutoNum type="arabicPeriod"/>
            </a:pPr>
            <a:r>
              <a:rPr lang="en-US" b="1" dirty="0"/>
              <a:t>Elementary equivalence: Two models are elementary equivalent if and only if they satisfy the same set of formulas.</a:t>
            </a:r>
          </a:p>
          <a:p>
            <a:pPr algn="just">
              <a:buFont typeface="+mj-lt"/>
              <a:buAutoNum type="arabicPeriod"/>
            </a:pPr>
            <a:r>
              <a:rPr lang="en-US" b="1" dirty="0"/>
              <a:t>Categorical theory: A categorical theory is a formal theory that has exactly one model up to isomorphism</a:t>
            </a:r>
            <a:r>
              <a:rPr lang="en-US" b="1" dirty="0" smtClean="0"/>
              <a:t>.</a:t>
            </a:r>
          </a:p>
          <a:p>
            <a:pPr algn="just">
              <a:buFont typeface="+mj-lt"/>
              <a:buAutoNum type="arabicPeriod"/>
            </a:pPr>
            <a:endParaRPr lang="en-IN" b="1" dirty="0"/>
          </a:p>
        </p:txBody>
      </p:sp>
    </p:spTree>
    <p:extLst>
      <p:ext uri="{BB962C8B-B14F-4D97-AF65-F5344CB8AC3E}">
        <p14:creationId xmlns:p14="http://schemas.microsoft.com/office/powerpoint/2010/main" val="2154734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smtClean="0"/>
              <a:t>Examples of Model Theory</a:t>
            </a:r>
            <a:endParaRPr lang="en-IN" sz="5400" dirty="0"/>
          </a:p>
        </p:txBody>
      </p:sp>
      <p:sp>
        <p:nvSpPr>
          <p:cNvPr id="3" name="Subtitle 2"/>
          <p:cNvSpPr>
            <a:spLocks noGrp="1"/>
          </p:cNvSpPr>
          <p:nvPr>
            <p:ph idx="1"/>
          </p:nvPr>
        </p:nvSpPr>
        <p:spPr>
          <a:xfrm>
            <a:off x="868218" y="2222287"/>
            <a:ext cx="10505068" cy="4566440"/>
          </a:xfrm>
        </p:spPr>
        <p:txBody>
          <a:bodyPr>
            <a:normAutofit fontScale="92500" lnSpcReduction="10000"/>
          </a:bodyPr>
          <a:lstStyle/>
          <a:p>
            <a:pPr marL="0" indent="0" algn="just">
              <a:buNone/>
            </a:pPr>
            <a:r>
              <a:rPr lang="en-US" b="1" dirty="0"/>
              <a:t>Here are some examples of model theory:</a:t>
            </a:r>
          </a:p>
          <a:p>
            <a:pPr marL="0" indent="0" algn="just">
              <a:buNone/>
            </a:pPr>
            <a:endParaRPr lang="en-US" b="1" dirty="0"/>
          </a:p>
          <a:p>
            <a:pPr algn="just">
              <a:buFont typeface="+mj-lt"/>
              <a:buAutoNum type="arabicPeriod"/>
            </a:pPr>
            <a:r>
              <a:rPr lang="en-US" b="1" dirty="0"/>
              <a:t>The natural numbers model the theory of </a:t>
            </a:r>
            <a:r>
              <a:rPr lang="en-US" b="1" dirty="0" err="1"/>
              <a:t>Peano</a:t>
            </a:r>
            <a:r>
              <a:rPr lang="en-US" b="1" dirty="0"/>
              <a:t> arithmetic.</a:t>
            </a:r>
          </a:p>
          <a:p>
            <a:pPr algn="just">
              <a:buFont typeface="+mj-lt"/>
              <a:buAutoNum type="arabicPeriod"/>
            </a:pPr>
            <a:r>
              <a:rPr lang="en-US" b="1" dirty="0"/>
              <a:t>The real numbers model the theory of real closed fields.</a:t>
            </a:r>
          </a:p>
          <a:p>
            <a:pPr algn="just">
              <a:buFont typeface="+mj-lt"/>
              <a:buAutoNum type="arabicPeriod"/>
            </a:pPr>
            <a:r>
              <a:rPr lang="en-US" b="1" dirty="0"/>
              <a:t>The set of all finite graphs models the theory of graph theory.</a:t>
            </a:r>
          </a:p>
          <a:p>
            <a:pPr algn="just">
              <a:buFont typeface="+mj-lt"/>
              <a:buAutoNum type="arabicPeriod"/>
            </a:pPr>
            <a:r>
              <a:rPr lang="en-US" b="1" dirty="0"/>
              <a:t>The set of all finite groups models the theory of group theory.</a:t>
            </a:r>
          </a:p>
          <a:p>
            <a:pPr algn="just">
              <a:buFont typeface="+mj-lt"/>
              <a:buAutoNum type="arabicPeriod"/>
            </a:pPr>
            <a:r>
              <a:rPr lang="en-US" b="1" dirty="0"/>
              <a:t>The set of all finite automata models the theory of automata theory</a:t>
            </a:r>
            <a:r>
              <a:rPr lang="en-US" b="1" dirty="0" smtClean="0"/>
              <a:t>.</a:t>
            </a:r>
          </a:p>
          <a:p>
            <a:pPr algn="just">
              <a:buFont typeface="+mj-lt"/>
              <a:buAutoNum type="arabicPeriod"/>
            </a:pPr>
            <a:endParaRPr lang="en-US" b="1" dirty="0"/>
          </a:p>
          <a:p>
            <a:pPr marL="0" indent="0" algn="just">
              <a:buNone/>
            </a:pPr>
            <a:r>
              <a:rPr lang="en-US" b="1" dirty="0"/>
              <a:t>Model theory is used in a variety of fields, including mathematics, computer science, and philosophy. In mathematics, model theory is used to study the foundations of mathematics, to develop new mathematical theories, and to prove theorems about existing mathematical theories. In computer science, model theory is used to design database systems, to develop knowledge-based systems, and to verify the correctness of software programs. In philosophy, model theory is used to study the nature of truth, knowledge, and meaning.</a:t>
            </a:r>
            <a:endParaRPr lang="en-IN" b="1" dirty="0"/>
          </a:p>
        </p:txBody>
      </p:sp>
    </p:spTree>
    <p:extLst>
      <p:ext uri="{BB962C8B-B14F-4D97-AF65-F5344CB8AC3E}">
        <p14:creationId xmlns:p14="http://schemas.microsoft.com/office/powerpoint/2010/main" val="1902142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pPr algn="just"/>
            <a:r>
              <a:rPr lang="en-US" sz="5400" dirty="0"/>
              <a:t>Computability Theory</a:t>
            </a:r>
            <a:endParaRPr lang="en-IN" sz="5400" dirty="0"/>
          </a:p>
        </p:txBody>
      </p:sp>
      <p:sp>
        <p:nvSpPr>
          <p:cNvPr id="3" name="Subtitle 2"/>
          <p:cNvSpPr>
            <a:spLocks noGrp="1"/>
          </p:cNvSpPr>
          <p:nvPr>
            <p:ph idx="1"/>
          </p:nvPr>
        </p:nvSpPr>
        <p:spPr>
          <a:xfrm>
            <a:off x="818712" y="2222287"/>
            <a:ext cx="10943798" cy="4520258"/>
          </a:xfrm>
        </p:spPr>
        <p:txBody>
          <a:bodyPr>
            <a:normAutofit fontScale="85000" lnSpcReduction="20000"/>
          </a:bodyPr>
          <a:lstStyle/>
          <a:p>
            <a:pPr marL="0" indent="0" algn="just">
              <a:buNone/>
            </a:pPr>
            <a:r>
              <a:rPr lang="en-US" b="1" dirty="0"/>
              <a:t>Computability theory is a branch of mathematical logic that studies the nature of computation and the limits of what can be computed. It is concerned with the question of what problems can be solved by a computer and what problems cannot be solved by a computer.</a:t>
            </a:r>
          </a:p>
          <a:p>
            <a:pPr marL="0" indent="0" algn="just">
              <a:buNone/>
            </a:pPr>
            <a:endParaRPr lang="en-US" b="1" dirty="0"/>
          </a:p>
          <a:p>
            <a:pPr marL="0" indent="0" algn="just">
              <a:buNone/>
            </a:pPr>
            <a:r>
              <a:rPr lang="en-US" b="1" dirty="0"/>
              <a:t>Computability theory is closely related to the theory of algorithms. An algorithm is a step-by-step procedure for solving a problem. A problem is computable if there exists an algorithm that can solve it.</a:t>
            </a:r>
          </a:p>
          <a:p>
            <a:pPr marL="0" indent="0" algn="just">
              <a:buNone/>
            </a:pPr>
            <a:endParaRPr lang="en-US" b="1" dirty="0"/>
          </a:p>
          <a:p>
            <a:pPr marL="0" indent="0" algn="just">
              <a:buNone/>
            </a:pPr>
            <a:r>
              <a:rPr lang="en-US" b="1" dirty="0"/>
              <a:t>One of the central questions in computability theory is the halting problem. The halting problem is the problem of determining whether a given program will eventually halt or run forever. The halting problem is undecidable, meaning that there is no algorithm that can solve it for all programs.</a:t>
            </a:r>
          </a:p>
          <a:p>
            <a:pPr marL="0" indent="0" algn="just">
              <a:buNone/>
            </a:pPr>
            <a:endParaRPr lang="en-US" b="1" dirty="0"/>
          </a:p>
          <a:p>
            <a:pPr marL="0" indent="0" algn="just">
              <a:buNone/>
            </a:pPr>
            <a:r>
              <a:rPr lang="en-US" b="1" dirty="0"/>
              <a:t>Another important concept in computability theory is the Turing machine. A Turing machine is a theoretical model of computation that consists of a tape, a head, and a set of states. The head can read and write symbols on the tape, and it can move left or right along the tape. The Turing machine changes states according to a set of rules</a:t>
            </a:r>
            <a:r>
              <a:rPr lang="en-US" b="1" dirty="0" smtClean="0"/>
              <a:t>.</a:t>
            </a:r>
          </a:p>
          <a:p>
            <a:pPr marL="0" indent="0" algn="just">
              <a:buNone/>
            </a:pPr>
            <a:endParaRPr lang="en-US" b="1" dirty="0"/>
          </a:p>
          <a:p>
            <a:pPr marL="0" indent="0" algn="just">
              <a:buNone/>
            </a:pPr>
            <a:r>
              <a:rPr lang="en-US" b="1" dirty="0"/>
              <a:t>Computability theory has had a significant impact on the development of computer science. It has helped us to understand the limits of what can be computed and to design more efficient algorithms.</a:t>
            </a:r>
            <a:endParaRPr lang="en-IN" b="1" dirty="0"/>
          </a:p>
        </p:txBody>
      </p:sp>
    </p:spTree>
    <p:extLst>
      <p:ext uri="{BB962C8B-B14F-4D97-AF65-F5344CB8AC3E}">
        <p14:creationId xmlns:p14="http://schemas.microsoft.com/office/powerpoint/2010/main" val="3681135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pPr algn="just"/>
            <a:r>
              <a:rPr lang="en-US" sz="5400" dirty="0"/>
              <a:t>Computability Theory</a:t>
            </a:r>
            <a:endParaRPr lang="en-IN" sz="5400" dirty="0"/>
          </a:p>
        </p:txBody>
      </p:sp>
      <p:sp>
        <p:nvSpPr>
          <p:cNvPr id="3" name="Subtitle 2"/>
          <p:cNvSpPr>
            <a:spLocks noGrp="1"/>
          </p:cNvSpPr>
          <p:nvPr>
            <p:ph idx="1"/>
          </p:nvPr>
        </p:nvSpPr>
        <p:spPr>
          <a:xfrm>
            <a:off x="818712" y="2222287"/>
            <a:ext cx="10943798" cy="4520258"/>
          </a:xfrm>
        </p:spPr>
        <p:txBody>
          <a:bodyPr>
            <a:normAutofit/>
          </a:bodyPr>
          <a:lstStyle/>
          <a:p>
            <a:pPr marL="0" indent="0" algn="just">
              <a:buNone/>
            </a:pPr>
            <a:r>
              <a:rPr lang="en-US" b="1" dirty="0"/>
              <a:t>Here are some of the key concepts in computability theory:</a:t>
            </a:r>
          </a:p>
          <a:p>
            <a:pPr marL="0" indent="0" algn="just">
              <a:buNone/>
            </a:pPr>
            <a:endParaRPr lang="en-US" b="1" dirty="0"/>
          </a:p>
          <a:p>
            <a:pPr algn="just">
              <a:buFont typeface="+mj-lt"/>
              <a:buAutoNum type="arabicPeriod"/>
            </a:pPr>
            <a:r>
              <a:rPr lang="en-US" b="1" dirty="0"/>
              <a:t>Algorithm: An algorithm is a step-by-step procedure for solving a problem.</a:t>
            </a:r>
          </a:p>
          <a:p>
            <a:pPr algn="just">
              <a:buFont typeface="+mj-lt"/>
              <a:buAutoNum type="arabicPeriod"/>
            </a:pPr>
            <a:r>
              <a:rPr lang="en-US" b="1" dirty="0"/>
              <a:t>Computable function: A function is computable if there exists an algorithm that can compute it.</a:t>
            </a:r>
          </a:p>
          <a:p>
            <a:pPr algn="just">
              <a:buFont typeface="+mj-lt"/>
              <a:buAutoNum type="arabicPeriod"/>
            </a:pPr>
            <a:r>
              <a:rPr lang="en-US" b="1" dirty="0"/>
              <a:t>Decidable problem: A problem is decidable if there exists an algorithm that can solve it for all instances of the problem.</a:t>
            </a:r>
          </a:p>
          <a:p>
            <a:pPr algn="just">
              <a:buFont typeface="+mj-lt"/>
              <a:buAutoNum type="arabicPeriod"/>
            </a:pPr>
            <a:r>
              <a:rPr lang="en-US" b="1" dirty="0"/>
              <a:t>Undecidable problem: A problem is undecidable if there exists no algorithm that can solve it for all instances of the problem.</a:t>
            </a:r>
          </a:p>
          <a:p>
            <a:pPr algn="just">
              <a:buFont typeface="+mj-lt"/>
              <a:buAutoNum type="arabicPeriod"/>
            </a:pPr>
            <a:r>
              <a:rPr lang="en-US" b="1" dirty="0"/>
              <a:t>Turing machine: A Turing machine is a theoretical model of computation that consists of a tape, a head, and a set of states.</a:t>
            </a:r>
            <a:endParaRPr lang="en-IN" b="1" dirty="0"/>
          </a:p>
        </p:txBody>
      </p:sp>
    </p:spTree>
    <p:extLst>
      <p:ext uri="{BB962C8B-B14F-4D97-AF65-F5344CB8AC3E}">
        <p14:creationId xmlns:p14="http://schemas.microsoft.com/office/powerpoint/2010/main" val="1438514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fontScale="90000"/>
          </a:bodyPr>
          <a:lstStyle/>
          <a:p>
            <a:r>
              <a:rPr lang="en-US" sz="5400" dirty="0" smtClean="0"/>
              <a:t>Applications of Mathematical Logic</a:t>
            </a:r>
            <a:endParaRPr lang="en-IN" sz="5400" dirty="0"/>
          </a:p>
        </p:txBody>
      </p:sp>
      <p:sp>
        <p:nvSpPr>
          <p:cNvPr id="3" name="Subtitle 2"/>
          <p:cNvSpPr>
            <a:spLocks noGrp="1"/>
          </p:cNvSpPr>
          <p:nvPr>
            <p:ph idx="1"/>
          </p:nvPr>
        </p:nvSpPr>
        <p:spPr>
          <a:xfrm>
            <a:off x="763294" y="2083742"/>
            <a:ext cx="10999216" cy="4774258"/>
          </a:xfrm>
        </p:spPr>
        <p:txBody>
          <a:bodyPr>
            <a:normAutofit fontScale="85000" lnSpcReduction="10000"/>
          </a:bodyPr>
          <a:lstStyle/>
          <a:p>
            <a:pPr marL="0" indent="0" algn="just">
              <a:buNone/>
            </a:pPr>
            <a:r>
              <a:rPr lang="en-US" b="1" dirty="0"/>
              <a:t>Mathematical logic has many applications in a wide variety of fields, including:</a:t>
            </a:r>
          </a:p>
          <a:p>
            <a:pPr marL="0" indent="0" algn="just">
              <a:buNone/>
            </a:pPr>
            <a:endParaRPr lang="en-US" b="1" dirty="0"/>
          </a:p>
          <a:p>
            <a:pPr algn="just">
              <a:buFont typeface="+mj-lt"/>
              <a:buAutoNum type="arabicPeriod"/>
            </a:pPr>
            <a:r>
              <a:rPr lang="en-US" b="1" dirty="0"/>
              <a:t>Computer science: Mathematical logic is used in the design and analysis of computer programs, such as theorem provers and automated reasoning systems. It is also used in the development of programming languages and compilers.</a:t>
            </a:r>
          </a:p>
          <a:p>
            <a:pPr algn="just">
              <a:buFont typeface="+mj-lt"/>
              <a:buAutoNum type="arabicPeriod"/>
            </a:pPr>
            <a:r>
              <a:rPr lang="en-US" b="1" dirty="0"/>
              <a:t>Artificial intelligence: Mathematical logic is used in the development of artificial intelligence systems, such as planning systems and reasoning systems. It is also used in the development of machine learning algorithms.</a:t>
            </a:r>
          </a:p>
          <a:p>
            <a:pPr algn="just">
              <a:buFont typeface="+mj-lt"/>
              <a:buAutoNum type="arabicPeriod"/>
            </a:pPr>
            <a:r>
              <a:rPr lang="en-US" b="1" dirty="0"/>
              <a:t>Cryptography: Mathematical logic is used in the development of cryptographic protocols, such as encryption and digital signatures. It is also used in the development of security protocols.</a:t>
            </a:r>
          </a:p>
          <a:p>
            <a:pPr algn="just">
              <a:buFont typeface="+mj-lt"/>
              <a:buAutoNum type="arabicPeriod"/>
            </a:pPr>
            <a:r>
              <a:rPr lang="en-US" b="1" dirty="0"/>
              <a:t>Economics: Mathematical logic is used in the development of economic models, such as game theory and decision theory. It is also used in the development of financial models.</a:t>
            </a:r>
          </a:p>
          <a:p>
            <a:pPr algn="just">
              <a:buFont typeface="+mj-lt"/>
              <a:buAutoNum type="arabicPeriod"/>
            </a:pPr>
            <a:r>
              <a:rPr lang="en-US" b="1" dirty="0"/>
              <a:t>Linguistics: Mathematical logic is used in the study of natural language, such as semantics and syntax. It is also used in the development of machine translation systems.</a:t>
            </a:r>
          </a:p>
          <a:p>
            <a:pPr algn="just">
              <a:buFont typeface="+mj-lt"/>
              <a:buAutoNum type="arabicPeriod"/>
            </a:pPr>
            <a:r>
              <a:rPr lang="en-US" b="1" dirty="0"/>
              <a:t>Philosophy: Mathematical logic is used in the study of the foundations of mathematics, such as set theory and logic. It is also used in the study of epistemology, metaphysics, and ethics</a:t>
            </a:r>
            <a:r>
              <a:rPr lang="en-US" b="1" dirty="0" smtClean="0"/>
              <a:t>.</a:t>
            </a:r>
          </a:p>
          <a:p>
            <a:pPr marL="0" indent="0" algn="just">
              <a:buNone/>
            </a:pPr>
            <a:r>
              <a:rPr lang="en-US" b="1" dirty="0"/>
              <a:t>In addition to these specific applications, mathematical logic is also used in many other fields, such as physics, engineering, and biology. It is a powerful tool that can be used to solve problems in a wide variety of areas.</a:t>
            </a:r>
            <a:endParaRPr lang="en-IN" b="1" dirty="0"/>
          </a:p>
        </p:txBody>
      </p:sp>
    </p:spTree>
    <p:extLst>
      <p:ext uri="{BB962C8B-B14F-4D97-AF65-F5344CB8AC3E}">
        <p14:creationId xmlns:p14="http://schemas.microsoft.com/office/powerpoint/2010/main" val="148858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normAutofit/>
          </a:bodyPr>
          <a:lstStyle/>
          <a:p>
            <a:pPr marL="0" indent="0" algn="ctr">
              <a:buNone/>
            </a:pPr>
            <a:r>
              <a:rPr lang="en-US" sz="8800" b="1" dirty="0" smtClean="0"/>
              <a:t>THANK YOU</a:t>
            </a:r>
            <a:endParaRPr lang="en-IN" sz="8800" b="1" dirty="0"/>
          </a:p>
        </p:txBody>
      </p:sp>
    </p:spTree>
    <p:extLst>
      <p:ext uri="{BB962C8B-B14F-4D97-AF65-F5344CB8AC3E}">
        <p14:creationId xmlns:p14="http://schemas.microsoft.com/office/powerpoint/2010/main" val="3750802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80427"/>
            <a:ext cx="11065598" cy="1422264"/>
          </a:xfrm>
        </p:spPr>
        <p:txBody>
          <a:bodyPr>
            <a:normAutofit fontScale="90000"/>
          </a:bodyPr>
          <a:lstStyle/>
          <a:p>
            <a:r>
              <a:rPr lang="en-IN" sz="7300" b="1" dirty="0"/>
              <a:t>Mathematical </a:t>
            </a:r>
            <a:r>
              <a:rPr lang="en-IN" sz="7300" b="1" dirty="0" smtClean="0"/>
              <a:t>Logic</a:t>
            </a:r>
            <a:r>
              <a:rPr lang="en-IN" dirty="0"/>
              <a:t/>
            </a:r>
            <a:br>
              <a:rPr lang="en-IN" dirty="0"/>
            </a:br>
            <a:endParaRPr lang="en-IN" dirty="0"/>
          </a:p>
        </p:txBody>
      </p:sp>
      <p:sp>
        <p:nvSpPr>
          <p:cNvPr id="3" name="Subtitle 2"/>
          <p:cNvSpPr>
            <a:spLocks noGrp="1"/>
          </p:cNvSpPr>
          <p:nvPr>
            <p:ph idx="1"/>
          </p:nvPr>
        </p:nvSpPr>
        <p:spPr>
          <a:xfrm>
            <a:off x="983239" y="2157631"/>
            <a:ext cx="10700761" cy="4561823"/>
          </a:xfrm>
        </p:spPr>
        <p:txBody>
          <a:bodyPr>
            <a:noAutofit/>
          </a:bodyPr>
          <a:lstStyle/>
          <a:p>
            <a:pPr marL="0" indent="0" algn="just">
              <a:buNone/>
            </a:pPr>
            <a:r>
              <a:rPr lang="en-US" sz="1600" b="1" dirty="0"/>
              <a:t>Mathematical logic is a subfield of mathematics and philosophy that deals with the formal study of reasoning, proof, and the structure of mathematical statements. It provides a rigorous framework for understanding and analyzing the principles that underlie mathematics. It plays a fundamental role in establishing the logical foundations of mathematics, enhancing the clarity and validity of mathematical reasoning, and exploring the limits of what can be expressed and proven within mathematical structures. </a:t>
            </a:r>
            <a:r>
              <a:rPr lang="en-US" sz="1600" b="1" dirty="0" smtClean="0"/>
              <a:t>Here </a:t>
            </a:r>
            <a:r>
              <a:rPr lang="en-US" sz="1600" b="1" dirty="0"/>
              <a:t>are some key points to consider when discussing mathematical logic</a:t>
            </a:r>
            <a:r>
              <a:rPr lang="en-US" sz="1600" b="1" dirty="0" smtClean="0"/>
              <a:t>:</a:t>
            </a:r>
          </a:p>
          <a:p>
            <a:pPr algn="just">
              <a:buFont typeface="+mj-lt"/>
              <a:buAutoNum type="arabicPeriod"/>
            </a:pPr>
            <a:r>
              <a:rPr lang="en-US" sz="1600" b="1" dirty="0" smtClean="0"/>
              <a:t>Foundations </a:t>
            </a:r>
            <a:r>
              <a:rPr lang="en-US" sz="1600" b="1" dirty="0"/>
              <a:t>of Mathematics</a:t>
            </a:r>
            <a:endParaRPr lang="en-US" sz="1600" b="1" dirty="0" smtClean="0"/>
          </a:p>
          <a:p>
            <a:pPr algn="just">
              <a:buFont typeface="+mj-lt"/>
              <a:buAutoNum type="arabicPeriod"/>
            </a:pPr>
            <a:r>
              <a:rPr lang="en-US" sz="1600" b="1" dirty="0" smtClean="0"/>
              <a:t>Propositional Logic</a:t>
            </a:r>
          </a:p>
          <a:p>
            <a:pPr algn="just">
              <a:buFont typeface="+mj-lt"/>
              <a:buAutoNum type="arabicPeriod"/>
            </a:pPr>
            <a:r>
              <a:rPr lang="en-US" sz="1600" b="1" dirty="0" smtClean="0"/>
              <a:t>First Order Logic</a:t>
            </a:r>
          </a:p>
          <a:p>
            <a:pPr algn="just">
              <a:buFont typeface="+mj-lt"/>
              <a:buAutoNum type="arabicPeriod"/>
            </a:pPr>
            <a:r>
              <a:rPr lang="en-US" sz="1600" b="1" dirty="0" smtClean="0"/>
              <a:t>Proof </a:t>
            </a:r>
            <a:r>
              <a:rPr lang="en-US" sz="1600" b="1" dirty="0"/>
              <a:t>Theory</a:t>
            </a:r>
            <a:endParaRPr lang="en-US" sz="1600" b="1" dirty="0" smtClean="0"/>
          </a:p>
          <a:p>
            <a:pPr algn="just">
              <a:buFont typeface="+mj-lt"/>
              <a:buAutoNum type="arabicPeriod"/>
            </a:pPr>
            <a:r>
              <a:rPr lang="en-US" sz="1600" b="1" dirty="0" smtClean="0"/>
              <a:t>Set </a:t>
            </a:r>
            <a:r>
              <a:rPr lang="en-US" sz="1600" b="1" dirty="0"/>
              <a:t>Theory</a:t>
            </a:r>
            <a:endParaRPr lang="en-US" sz="1600" b="1" dirty="0" smtClean="0"/>
          </a:p>
          <a:p>
            <a:pPr algn="just">
              <a:buFont typeface="+mj-lt"/>
              <a:buAutoNum type="arabicPeriod"/>
            </a:pPr>
            <a:r>
              <a:rPr lang="en-US" sz="1600" b="1" dirty="0" smtClean="0"/>
              <a:t>Model Theory</a:t>
            </a:r>
            <a:endParaRPr lang="en-US" sz="1600" b="1" dirty="0"/>
          </a:p>
          <a:p>
            <a:pPr algn="just">
              <a:buFont typeface="+mj-lt"/>
              <a:buAutoNum type="arabicPeriod"/>
            </a:pPr>
            <a:r>
              <a:rPr lang="en-US" sz="1600" b="1" dirty="0" smtClean="0"/>
              <a:t>Computability </a:t>
            </a:r>
            <a:r>
              <a:rPr lang="en-US" sz="1600" b="1" dirty="0"/>
              <a:t>Theory</a:t>
            </a:r>
            <a:endParaRPr lang="en-IN" sz="1600" b="1" dirty="0"/>
          </a:p>
        </p:txBody>
      </p:sp>
    </p:spTree>
    <p:extLst>
      <p:ext uri="{BB962C8B-B14F-4D97-AF65-F5344CB8AC3E}">
        <p14:creationId xmlns:p14="http://schemas.microsoft.com/office/powerpoint/2010/main" val="2013653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smtClean="0"/>
              <a:t>History </a:t>
            </a:r>
            <a:r>
              <a:rPr lang="en-US" sz="5400" dirty="0"/>
              <a:t>of </a:t>
            </a:r>
            <a:r>
              <a:rPr lang="en-US" sz="5400" dirty="0" smtClean="0"/>
              <a:t>Mathematics Logic</a:t>
            </a:r>
            <a:endParaRPr lang="en-IN" sz="5400" dirty="0"/>
          </a:p>
        </p:txBody>
      </p:sp>
      <p:sp>
        <p:nvSpPr>
          <p:cNvPr id="3" name="Subtitle 2"/>
          <p:cNvSpPr>
            <a:spLocks noGrp="1"/>
          </p:cNvSpPr>
          <p:nvPr>
            <p:ph idx="1"/>
          </p:nvPr>
        </p:nvSpPr>
        <p:spPr>
          <a:xfrm>
            <a:off x="818712" y="2222287"/>
            <a:ext cx="10514306" cy="4289349"/>
          </a:xfrm>
        </p:spPr>
        <p:txBody>
          <a:bodyPr>
            <a:normAutofit fontScale="92500" lnSpcReduction="10000"/>
          </a:bodyPr>
          <a:lstStyle/>
          <a:p>
            <a:pPr marL="0" indent="0" algn="just">
              <a:buNone/>
            </a:pPr>
            <a:r>
              <a:rPr lang="en-US" b="1" dirty="0"/>
              <a:t>Mathematical logic indeed emerged in the mid-19th century as a discipline that brought together the traditions of formal philosophical logic and mathematics. This fusion of ideas and techniques from both fields led to the development of a rigorous and systematic approach to reasoning and the foundations of mathematics. Several key figures and developments contributed to the establishment of mathematical logic during this period</a:t>
            </a:r>
            <a:r>
              <a:rPr lang="en-US" b="1" dirty="0" smtClean="0"/>
              <a:t>:</a:t>
            </a:r>
          </a:p>
          <a:p>
            <a:pPr algn="just">
              <a:buAutoNum type="arabicPeriod"/>
            </a:pPr>
            <a:r>
              <a:rPr lang="en-US" b="1" u="sng" dirty="0" smtClean="0"/>
              <a:t>George </a:t>
            </a:r>
            <a:r>
              <a:rPr lang="en-US" b="1" u="sng" dirty="0"/>
              <a:t>Boole (1815-1864): </a:t>
            </a:r>
            <a:r>
              <a:rPr lang="en-US" b="1" dirty="0"/>
              <a:t>Boole's work on algebraic logic, presented in his book "The Laws of Thought" (1854), laid the groundwork for symbolic logic. He introduced algebraic techniques to represent and manipulate logical propositions, a significant step toward formalizing logical reasoning</a:t>
            </a:r>
            <a:r>
              <a:rPr lang="en-US" b="1" dirty="0" smtClean="0"/>
              <a:t>.</a:t>
            </a:r>
          </a:p>
          <a:p>
            <a:pPr algn="just">
              <a:buAutoNum type="arabicPeriod"/>
            </a:pPr>
            <a:r>
              <a:rPr lang="en-US" b="1" u="sng" dirty="0"/>
              <a:t>Augustus De Morgan (1806-1871): </a:t>
            </a:r>
            <a:r>
              <a:rPr lang="en-US" b="1" dirty="0"/>
              <a:t>De Morgan independently developed ideas similar to Boole's and made important contributions to formal logic. His work on the laws of thought and symbolic logic set the stage for further developments in the field</a:t>
            </a:r>
            <a:r>
              <a:rPr lang="en-US" b="1" dirty="0" smtClean="0"/>
              <a:t>.</a:t>
            </a:r>
          </a:p>
          <a:p>
            <a:pPr algn="just">
              <a:buAutoNum type="arabicPeriod"/>
            </a:pPr>
            <a:r>
              <a:rPr lang="en-US" b="1" u="sng" dirty="0"/>
              <a:t>Charles Sanders Peirce (1839-1914):</a:t>
            </a:r>
            <a:r>
              <a:rPr lang="en-US" b="1" dirty="0"/>
              <a:t> Peirce, an American philosopher and mathematician, made significant contributions to the development of formal logic. He introduced the concept of quantifiers and advanced predicate logic, expanding the scope of formal logic.</a:t>
            </a:r>
            <a:endParaRPr lang="en-IN" b="1" dirty="0"/>
          </a:p>
        </p:txBody>
      </p:sp>
    </p:spTree>
    <p:extLst>
      <p:ext uri="{BB962C8B-B14F-4D97-AF65-F5344CB8AC3E}">
        <p14:creationId xmlns:p14="http://schemas.microsoft.com/office/powerpoint/2010/main" val="1823322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smtClean="0"/>
              <a:t>History </a:t>
            </a:r>
            <a:r>
              <a:rPr lang="en-US" sz="5400" dirty="0"/>
              <a:t>of </a:t>
            </a:r>
            <a:r>
              <a:rPr lang="en-US" sz="5400" dirty="0" smtClean="0"/>
              <a:t>Mathematics Logic</a:t>
            </a:r>
            <a:endParaRPr lang="en-IN" sz="5400" dirty="0"/>
          </a:p>
        </p:txBody>
      </p:sp>
      <p:sp>
        <p:nvSpPr>
          <p:cNvPr id="3" name="Subtitle 2"/>
          <p:cNvSpPr>
            <a:spLocks noGrp="1"/>
          </p:cNvSpPr>
          <p:nvPr>
            <p:ph idx="1"/>
          </p:nvPr>
        </p:nvSpPr>
        <p:spPr>
          <a:xfrm>
            <a:off x="818712" y="2222287"/>
            <a:ext cx="10514306" cy="4289349"/>
          </a:xfrm>
        </p:spPr>
        <p:txBody>
          <a:bodyPr>
            <a:normAutofit lnSpcReduction="10000"/>
          </a:bodyPr>
          <a:lstStyle/>
          <a:p>
            <a:pPr algn="just">
              <a:buFont typeface="+mj-lt"/>
              <a:buAutoNum type="arabicPeriod" startAt="4"/>
            </a:pPr>
            <a:r>
              <a:rPr lang="en-US" b="1" u="sng" dirty="0" err="1"/>
              <a:t>Gottlob</a:t>
            </a:r>
            <a:r>
              <a:rPr lang="en-US" b="1" u="sng" dirty="0"/>
              <a:t> </a:t>
            </a:r>
            <a:r>
              <a:rPr lang="en-US" b="1" u="sng" dirty="0" err="1"/>
              <a:t>Frege</a:t>
            </a:r>
            <a:r>
              <a:rPr lang="en-US" b="1" u="sng" dirty="0"/>
              <a:t> (1848-1925):</a:t>
            </a:r>
            <a:r>
              <a:rPr lang="en-US" b="1" dirty="0"/>
              <a:t> </a:t>
            </a:r>
            <a:r>
              <a:rPr lang="en-US" b="1" dirty="0" err="1"/>
              <a:t>Frege's</a:t>
            </a:r>
            <a:r>
              <a:rPr lang="en-US" b="1" dirty="0"/>
              <a:t> work in the late 19th century, particularly his book "</a:t>
            </a:r>
            <a:r>
              <a:rPr lang="en-US" b="1" dirty="0" err="1"/>
              <a:t>Begriffsschrift</a:t>
            </a:r>
            <a:r>
              <a:rPr lang="en-US" b="1" dirty="0"/>
              <a:t>" (Concept Script), is considered a foundational moment in the history of mathematical logic. He introduced a formal language for predicate logic, a precise syntax and semantics for mathematical statements, and a system of logical inference rules</a:t>
            </a:r>
            <a:r>
              <a:rPr lang="en-US" b="1" dirty="0" smtClean="0"/>
              <a:t>.</a:t>
            </a:r>
          </a:p>
          <a:p>
            <a:pPr marL="0" indent="0" algn="just">
              <a:buNone/>
            </a:pPr>
            <a:r>
              <a:rPr lang="en-US" b="1" dirty="0"/>
              <a:t>These developments marked the transition from informal philosophical logic to a formalized and mathematical approach to reasoning and proof. By the late 19th and early 20th centuries, mathematical logic had become a distinct field with its own set of formal languages, axiomatic systems, and rules of inference. This foundation allowed mathematicians and logicians to rigorously analyze mathematical statements and proofs and to explore the limits of mathematical systems.</a:t>
            </a:r>
          </a:p>
          <a:p>
            <a:pPr marL="0" indent="0" algn="just">
              <a:buNone/>
            </a:pPr>
            <a:endParaRPr lang="en-US" b="1" dirty="0"/>
          </a:p>
          <a:p>
            <a:pPr marL="0" indent="0" algn="just">
              <a:buNone/>
            </a:pPr>
            <a:r>
              <a:rPr lang="en-US" b="1" dirty="0"/>
              <a:t>The confluence of formal philosophical logic and mathematics in the mid-19th century set the stage for the rich and diverse field of mathematical logic, which continues to influence mathematics, philosophy, computer science, and various other disciplines to this day.</a:t>
            </a:r>
            <a:endParaRPr lang="en-US" b="1" dirty="0" smtClean="0"/>
          </a:p>
        </p:txBody>
      </p:sp>
    </p:spTree>
    <p:extLst>
      <p:ext uri="{BB962C8B-B14F-4D97-AF65-F5344CB8AC3E}">
        <p14:creationId xmlns:p14="http://schemas.microsoft.com/office/powerpoint/2010/main" val="828051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a:t>Foundations of </a:t>
            </a:r>
            <a:r>
              <a:rPr lang="en-US" sz="5400" dirty="0" smtClean="0"/>
              <a:t>Mathematics</a:t>
            </a:r>
            <a:endParaRPr lang="en-IN" sz="5400" dirty="0"/>
          </a:p>
        </p:txBody>
      </p:sp>
      <p:sp>
        <p:nvSpPr>
          <p:cNvPr id="3" name="Subtitle 2"/>
          <p:cNvSpPr>
            <a:spLocks noGrp="1"/>
          </p:cNvSpPr>
          <p:nvPr>
            <p:ph idx="1"/>
          </p:nvPr>
        </p:nvSpPr>
        <p:spPr>
          <a:xfrm>
            <a:off x="818712" y="2222287"/>
            <a:ext cx="10708270" cy="4538731"/>
          </a:xfrm>
        </p:spPr>
        <p:txBody>
          <a:bodyPr>
            <a:normAutofit fontScale="92500"/>
          </a:bodyPr>
          <a:lstStyle/>
          <a:p>
            <a:pPr marL="0" indent="0" algn="just">
              <a:buNone/>
            </a:pPr>
            <a:r>
              <a:rPr lang="en-US" b="1" dirty="0"/>
              <a:t>The foundations of mathematics refer to the fundamental principles, axioms, and formal systems upon which the entire field of mathematics is built. These foundations aim to provide a solid and unambiguous framework for mathematical reasoning and the development of mathematical theories. Some key components of the foundations of mathematics include</a:t>
            </a:r>
            <a:r>
              <a:rPr lang="en-US" b="1" dirty="0" smtClean="0"/>
              <a:t>:</a:t>
            </a:r>
          </a:p>
          <a:p>
            <a:pPr marL="0" indent="0" algn="just">
              <a:buNone/>
            </a:pPr>
            <a:endParaRPr lang="en-US" b="1" dirty="0" smtClean="0"/>
          </a:p>
          <a:p>
            <a:pPr algn="just">
              <a:buFont typeface="+mj-lt"/>
              <a:buAutoNum type="arabicPeriod"/>
            </a:pPr>
            <a:r>
              <a:rPr lang="en-US" b="1" u="sng" dirty="0" smtClean="0"/>
              <a:t>Set </a:t>
            </a:r>
            <a:r>
              <a:rPr lang="en-US" b="1" u="sng" dirty="0"/>
              <a:t>Theory:</a:t>
            </a:r>
            <a:r>
              <a:rPr lang="en-US" b="1" dirty="0"/>
              <a:t> Set theory, primarily based on the work of mathematicians like Georg Cantor and </a:t>
            </a:r>
            <a:r>
              <a:rPr lang="en-US" b="1" dirty="0" err="1"/>
              <a:t>Zermelo-Fraenkel</a:t>
            </a:r>
            <a:r>
              <a:rPr lang="en-US" b="1" dirty="0"/>
              <a:t> set theory (ZF), serves as a foundational system for most of modern mathematics. Sets are collections of objects, and set theory defines how these objects can be manipulated and </a:t>
            </a:r>
            <a:r>
              <a:rPr lang="en-US" b="1" dirty="0" smtClean="0"/>
              <a:t>organized.</a:t>
            </a:r>
          </a:p>
          <a:p>
            <a:pPr algn="just">
              <a:buFont typeface="+mj-lt"/>
              <a:buAutoNum type="arabicPeriod"/>
            </a:pPr>
            <a:r>
              <a:rPr lang="en-US" b="1" u="sng" dirty="0" smtClean="0"/>
              <a:t>Axiomatic </a:t>
            </a:r>
            <a:r>
              <a:rPr lang="en-US" b="1" u="sng" dirty="0"/>
              <a:t>Systems: </a:t>
            </a:r>
            <a:r>
              <a:rPr lang="en-US" b="1" dirty="0"/>
              <a:t>Axiomatic systems are a set of axioms (self-evident truths or basic assumptions) and rules of inference that provide a formal basis for reasoning within a particular branch of mathematics. Euclidean geometry, for example, is built on a set of </a:t>
            </a:r>
            <a:r>
              <a:rPr lang="en-US" b="1" dirty="0" smtClean="0"/>
              <a:t>axioms.</a:t>
            </a:r>
          </a:p>
          <a:p>
            <a:pPr algn="just">
              <a:buFont typeface="+mj-lt"/>
              <a:buAutoNum type="arabicPeriod"/>
            </a:pPr>
            <a:r>
              <a:rPr lang="en-US" b="1" u="sng" dirty="0" smtClean="0"/>
              <a:t>Logic</a:t>
            </a:r>
            <a:r>
              <a:rPr lang="en-US" b="1" u="sng" dirty="0"/>
              <a:t>: </a:t>
            </a:r>
            <a:r>
              <a:rPr lang="en-US" b="1" dirty="0"/>
              <a:t>Mathematical logic, as discussed in a previous response, is a crucial component of the foundations of mathematics. It provides a formal language and rules for precise reasoning and proof.</a:t>
            </a:r>
            <a:endParaRPr lang="en-IN" b="1" dirty="0"/>
          </a:p>
        </p:txBody>
      </p:sp>
    </p:spTree>
    <p:extLst>
      <p:ext uri="{BB962C8B-B14F-4D97-AF65-F5344CB8AC3E}">
        <p14:creationId xmlns:p14="http://schemas.microsoft.com/office/powerpoint/2010/main" val="1129563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a:t>Foundations of </a:t>
            </a:r>
            <a:r>
              <a:rPr lang="en-US" sz="5400" dirty="0" smtClean="0"/>
              <a:t>Mathematics</a:t>
            </a:r>
            <a:endParaRPr lang="en-IN" sz="5400" dirty="0"/>
          </a:p>
        </p:txBody>
      </p:sp>
      <p:sp>
        <p:nvSpPr>
          <p:cNvPr id="3" name="Subtitle 2"/>
          <p:cNvSpPr>
            <a:spLocks noGrp="1"/>
          </p:cNvSpPr>
          <p:nvPr>
            <p:ph idx="1"/>
          </p:nvPr>
        </p:nvSpPr>
        <p:spPr>
          <a:xfrm>
            <a:off x="818711" y="2222287"/>
            <a:ext cx="10680561" cy="4446368"/>
          </a:xfrm>
        </p:spPr>
        <p:txBody>
          <a:bodyPr>
            <a:normAutofit/>
          </a:bodyPr>
          <a:lstStyle/>
          <a:p>
            <a:pPr algn="just">
              <a:buFont typeface="+mj-lt"/>
              <a:buAutoNum type="arabicPeriod" startAt="4"/>
            </a:pPr>
            <a:r>
              <a:rPr lang="en-US" b="1" u="sng" dirty="0"/>
              <a:t>Number Systems:</a:t>
            </a:r>
            <a:r>
              <a:rPr lang="en-US" b="1" dirty="0"/>
              <a:t> The construction of number systems, including natural numbers, integers, rational numbers, real numbers, and complex numbers, is foundational to mathematics. These systems are defined rigorously to ensure consistency and completeness</a:t>
            </a:r>
            <a:r>
              <a:rPr lang="en-US" b="1" dirty="0" smtClean="0"/>
              <a:t>.</a:t>
            </a:r>
            <a:endParaRPr lang="en-US" b="1" dirty="0"/>
          </a:p>
          <a:p>
            <a:pPr algn="just">
              <a:buFont typeface="+mj-lt"/>
              <a:buAutoNum type="arabicPeriod" startAt="4"/>
            </a:pPr>
            <a:r>
              <a:rPr lang="en-US" b="1" u="sng" dirty="0"/>
              <a:t>Structures and Relations: </a:t>
            </a:r>
            <a:r>
              <a:rPr lang="en-US" b="1" dirty="0"/>
              <a:t>The study of algebraic structures, topological spaces, and other mathematical structures underpins various mathematical disciplines. Relations between elements of sets, such as equivalence relations and order relations, are also central to mathematical foundations</a:t>
            </a:r>
            <a:r>
              <a:rPr lang="en-US" b="1" dirty="0" smtClean="0"/>
              <a:t>.</a:t>
            </a:r>
            <a:endParaRPr lang="en-US" b="1" dirty="0"/>
          </a:p>
          <a:p>
            <a:pPr algn="just">
              <a:buFont typeface="+mj-lt"/>
              <a:buAutoNum type="arabicPeriod" startAt="4"/>
            </a:pPr>
            <a:r>
              <a:rPr lang="en-US" b="1" u="sng" dirty="0"/>
              <a:t>Incompleteness and Consistency: </a:t>
            </a:r>
            <a:r>
              <a:rPr lang="en-US" b="1" dirty="0"/>
              <a:t>The work of Kurt Gödel in the early 20th century demonstrated the incompleteness of formal axiomatic systems, showing that in any sufficiently complex mathematical system, there exist true statements that cannot be proven within that system. Ensuring the consistency of these systems is an ongoing challenge.</a:t>
            </a:r>
            <a:endParaRPr lang="en-IN" b="1" dirty="0"/>
          </a:p>
        </p:txBody>
      </p:sp>
    </p:spTree>
    <p:extLst>
      <p:ext uri="{BB962C8B-B14F-4D97-AF65-F5344CB8AC3E}">
        <p14:creationId xmlns:p14="http://schemas.microsoft.com/office/powerpoint/2010/main" val="233804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a:t>Propositional logic</a:t>
            </a:r>
            <a:endParaRPr lang="en-IN" sz="5400" dirty="0"/>
          </a:p>
        </p:txBody>
      </p:sp>
      <p:sp>
        <p:nvSpPr>
          <p:cNvPr id="3" name="Subtitle 2"/>
          <p:cNvSpPr>
            <a:spLocks noGrp="1"/>
          </p:cNvSpPr>
          <p:nvPr>
            <p:ph idx="1"/>
          </p:nvPr>
        </p:nvSpPr>
        <p:spPr>
          <a:xfrm>
            <a:off x="696912" y="2296178"/>
            <a:ext cx="10943798" cy="4492549"/>
          </a:xfrm>
        </p:spPr>
        <p:txBody>
          <a:bodyPr>
            <a:normAutofit fontScale="92500" lnSpcReduction="20000"/>
          </a:bodyPr>
          <a:lstStyle/>
          <a:p>
            <a:pPr marL="0" indent="0" algn="just">
              <a:buNone/>
            </a:pPr>
            <a:r>
              <a:rPr lang="en-US" b="1" dirty="0"/>
              <a:t>Propositional logic, also known as sentential logic or statement logic, is a branch of logic that studies the logical relationships between propositions. A proposition is a declarative statement that is either true or false, but not both. Propositional logic does not deal with the content of propositions, but only with their logical form</a:t>
            </a:r>
            <a:r>
              <a:rPr lang="en-US" b="1" dirty="0" smtClean="0"/>
              <a:t>.</a:t>
            </a:r>
          </a:p>
          <a:p>
            <a:pPr marL="0" indent="0" algn="just">
              <a:buNone/>
            </a:pPr>
            <a:r>
              <a:rPr lang="en-US" b="1" dirty="0"/>
              <a:t>Here are some of the key concepts in propositional logic:</a:t>
            </a:r>
          </a:p>
          <a:p>
            <a:pPr marL="0" indent="0" algn="just">
              <a:buNone/>
            </a:pPr>
            <a:endParaRPr lang="en-US" b="1" dirty="0"/>
          </a:p>
          <a:p>
            <a:pPr algn="just">
              <a:buFont typeface="+mj-lt"/>
              <a:buAutoNum type="arabicPeriod"/>
            </a:pPr>
            <a:r>
              <a:rPr lang="en-US" b="1" dirty="0"/>
              <a:t>Truth values: Propositions can be either true or false.</a:t>
            </a:r>
          </a:p>
          <a:p>
            <a:pPr algn="just">
              <a:buFont typeface="+mj-lt"/>
              <a:buAutoNum type="arabicPeriod"/>
            </a:pPr>
            <a:r>
              <a:rPr lang="en-US" b="1" dirty="0"/>
              <a:t>Logical connectives: Logical connectives are used to combine propositions.</a:t>
            </a:r>
          </a:p>
          <a:p>
            <a:pPr algn="just">
              <a:buFont typeface="+mj-lt"/>
              <a:buAutoNum type="arabicPeriod"/>
            </a:pPr>
            <a:r>
              <a:rPr lang="en-US" b="1" dirty="0"/>
              <a:t>Truth tables: Truth tables are used to determine the truth values of compound propositions.</a:t>
            </a:r>
          </a:p>
          <a:p>
            <a:pPr algn="just">
              <a:buFont typeface="+mj-lt"/>
              <a:buAutoNum type="arabicPeriod"/>
            </a:pPr>
            <a:r>
              <a:rPr lang="en-US" b="1" dirty="0"/>
              <a:t>Tautologies: Tautologies are propositions that are always true.</a:t>
            </a:r>
          </a:p>
          <a:p>
            <a:pPr algn="just">
              <a:buFont typeface="+mj-lt"/>
              <a:buAutoNum type="arabicPeriod"/>
            </a:pPr>
            <a:r>
              <a:rPr lang="en-US" b="1" dirty="0"/>
              <a:t>Contradictions: Contradictions are propositions that are always false.</a:t>
            </a:r>
          </a:p>
          <a:p>
            <a:pPr algn="just">
              <a:buFont typeface="+mj-lt"/>
              <a:buAutoNum type="arabicPeriod"/>
            </a:pPr>
            <a:r>
              <a:rPr lang="en-US" b="1" dirty="0"/>
              <a:t>Logical equivalence: Two propositions are logically equivalent if they have the same truth value for all possible truth values of their constituent propositions.</a:t>
            </a:r>
          </a:p>
          <a:p>
            <a:pPr algn="just">
              <a:buFont typeface="+mj-lt"/>
              <a:buAutoNum type="arabicPeriod"/>
            </a:pPr>
            <a:r>
              <a:rPr lang="en-US" b="1" dirty="0"/>
              <a:t>Inference rules: Inference rules are rules that allow us to derive new propositions from existing propositions.</a:t>
            </a:r>
            <a:endParaRPr lang="en-US" b="1" dirty="0"/>
          </a:p>
          <a:p>
            <a:pPr marL="0" indent="0" algn="just">
              <a:buNone/>
            </a:pPr>
            <a:endParaRPr lang="en-IN" b="1" dirty="0"/>
          </a:p>
        </p:txBody>
      </p:sp>
    </p:spTree>
    <p:extLst>
      <p:ext uri="{BB962C8B-B14F-4D97-AF65-F5344CB8AC3E}">
        <p14:creationId xmlns:p14="http://schemas.microsoft.com/office/powerpoint/2010/main" val="1898334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smtClean="0"/>
              <a:t>First Order Logic</a:t>
            </a:r>
            <a:endParaRPr lang="en-IN" sz="5400" dirty="0"/>
          </a:p>
        </p:txBody>
      </p:sp>
      <p:sp>
        <p:nvSpPr>
          <p:cNvPr id="3" name="Subtitle 2"/>
          <p:cNvSpPr>
            <a:spLocks noGrp="1"/>
          </p:cNvSpPr>
          <p:nvPr>
            <p:ph idx="1"/>
          </p:nvPr>
        </p:nvSpPr>
        <p:spPr>
          <a:xfrm>
            <a:off x="818712" y="2222287"/>
            <a:ext cx="10717506" cy="4566440"/>
          </a:xfrm>
        </p:spPr>
        <p:txBody>
          <a:bodyPr>
            <a:normAutofit lnSpcReduction="10000"/>
          </a:bodyPr>
          <a:lstStyle/>
          <a:p>
            <a:pPr marL="0" indent="0" algn="just">
              <a:buNone/>
            </a:pPr>
            <a:r>
              <a:rPr lang="en-US" b="1" dirty="0"/>
              <a:t>First-order logic (FOL), also known as predicate logic or quantificational logic, is a formal system for reasoning about objects and their relationships. It is the most widely used formal system in mathematics</a:t>
            </a:r>
            <a:r>
              <a:rPr lang="en-US" b="1" dirty="0" smtClean="0"/>
              <a:t>.</a:t>
            </a:r>
          </a:p>
          <a:p>
            <a:pPr marL="0" indent="0" algn="just">
              <a:buNone/>
            </a:pPr>
            <a:r>
              <a:rPr lang="en-US" b="1" dirty="0"/>
              <a:t>FOL also allows us to use quantifiers, such as "for all" and "there exists". Quantifiers allow us to make statements about all or some of the objects in a domain. For example, we can say "For all x, if x is a human, then x is mortal" or "There exists an x such that x is a prime number greater than 100</a:t>
            </a:r>
            <a:r>
              <a:rPr lang="en-US" b="1" dirty="0" smtClean="0"/>
              <a:t>".</a:t>
            </a:r>
          </a:p>
          <a:p>
            <a:pPr marL="0" indent="0" algn="just">
              <a:buNone/>
            </a:pPr>
            <a:r>
              <a:rPr lang="en-US" b="1" dirty="0"/>
              <a:t>Here are some examples of first-order logic:</a:t>
            </a:r>
          </a:p>
          <a:p>
            <a:pPr marL="0" indent="0" algn="just">
              <a:buNone/>
            </a:pPr>
            <a:endParaRPr lang="en-US" b="1" dirty="0"/>
          </a:p>
          <a:p>
            <a:pPr algn="just">
              <a:buFont typeface="+mj-lt"/>
              <a:buAutoNum type="arabicPeriod"/>
            </a:pPr>
            <a:r>
              <a:rPr lang="en-US" b="1" dirty="0"/>
              <a:t>All men are mortal. Socrates is a man. Therefore, Socrates is mortal.</a:t>
            </a:r>
          </a:p>
          <a:p>
            <a:pPr algn="just">
              <a:buFont typeface="+mj-lt"/>
              <a:buAutoNum type="arabicPeriod"/>
            </a:pPr>
            <a:r>
              <a:rPr lang="en-US" b="1" dirty="0"/>
              <a:t>There exists a prime number greater than 100.</a:t>
            </a:r>
          </a:p>
          <a:p>
            <a:pPr algn="just">
              <a:buFont typeface="+mj-lt"/>
              <a:buAutoNum type="arabicPeriod"/>
            </a:pPr>
            <a:r>
              <a:rPr lang="en-US" b="1" dirty="0"/>
              <a:t>For all x, if x is a triangle, then the sum of its angles is 180 degrees.</a:t>
            </a:r>
          </a:p>
          <a:p>
            <a:pPr algn="just">
              <a:buFont typeface="+mj-lt"/>
              <a:buAutoNum type="arabicPeriod"/>
            </a:pPr>
            <a:r>
              <a:rPr lang="en-US" b="1" dirty="0"/>
              <a:t>There exists a real number between 0 and 1.</a:t>
            </a:r>
            <a:endParaRPr lang="en-IN" b="1" dirty="0"/>
          </a:p>
        </p:txBody>
      </p:sp>
    </p:spTree>
    <p:extLst>
      <p:ext uri="{BB962C8B-B14F-4D97-AF65-F5344CB8AC3E}">
        <p14:creationId xmlns:p14="http://schemas.microsoft.com/office/powerpoint/2010/main" val="892442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0"/>
            <a:ext cx="11065598" cy="1422264"/>
          </a:xfrm>
        </p:spPr>
        <p:txBody>
          <a:bodyPr>
            <a:normAutofit/>
          </a:bodyPr>
          <a:lstStyle/>
          <a:p>
            <a:r>
              <a:rPr lang="en-US" sz="5400" dirty="0" smtClean="0"/>
              <a:t>Proof Theory</a:t>
            </a:r>
            <a:endParaRPr lang="en-IN" sz="5400" dirty="0"/>
          </a:p>
        </p:txBody>
      </p:sp>
      <p:sp>
        <p:nvSpPr>
          <p:cNvPr id="3" name="Subtitle 2"/>
          <p:cNvSpPr>
            <a:spLocks noGrp="1"/>
          </p:cNvSpPr>
          <p:nvPr>
            <p:ph idx="1"/>
          </p:nvPr>
        </p:nvSpPr>
        <p:spPr>
          <a:xfrm>
            <a:off x="818711" y="2222287"/>
            <a:ext cx="10837579" cy="4635713"/>
          </a:xfrm>
        </p:spPr>
        <p:txBody>
          <a:bodyPr>
            <a:normAutofit fontScale="92500" lnSpcReduction="20000"/>
          </a:bodyPr>
          <a:lstStyle/>
          <a:p>
            <a:pPr marL="0" indent="0" algn="just">
              <a:buNone/>
            </a:pPr>
            <a:r>
              <a:rPr lang="en-US" b="1" dirty="0"/>
              <a:t>Proof theory is a branch of mathematical logic that studies the structure and correctness of mathematical proofs. It is concerned with the development of formal systems that can be used to represent and reason about mathematical proofs, and with the study of the properties of these formal systems</a:t>
            </a:r>
            <a:r>
              <a:rPr lang="en-US" b="1" dirty="0" smtClean="0"/>
              <a:t>.</a:t>
            </a:r>
          </a:p>
          <a:p>
            <a:pPr marL="0" indent="0" algn="just">
              <a:buNone/>
            </a:pPr>
            <a:r>
              <a:rPr lang="en-US" b="1" dirty="0"/>
              <a:t>Proof theory is also used in other areas of mathematics, such as number theory, algebra, and analysis. In addition, proof theory has applications in computer science, artificial intelligence, and philosophy</a:t>
            </a:r>
            <a:r>
              <a:rPr lang="en-US" b="1" dirty="0" smtClean="0"/>
              <a:t>.</a:t>
            </a:r>
          </a:p>
          <a:p>
            <a:pPr marL="0" indent="0" algn="just">
              <a:buNone/>
            </a:pPr>
            <a:r>
              <a:rPr lang="en-US" b="1" dirty="0"/>
              <a:t>Here are some of the key topics in proof theory:</a:t>
            </a:r>
          </a:p>
          <a:p>
            <a:pPr marL="0" indent="0" algn="just">
              <a:buNone/>
            </a:pPr>
            <a:endParaRPr lang="en-US" b="1" dirty="0"/>
          </a:p>
          <a:p>
            <a:pPr algn="just">
              <a:buFont typeface="+mj-lt"/>
              <a:buAutoNum type="arabicPeriod"/>
            </a:pPr>
            <a:r>
              <a:rPr lang="en-US" b="1" dirty="0"/>
              <a:t>Formal systems: A formal system is a set of rules that can be used to construct and verify mathematical proofs.</a:t>
            </a:r>
          </a:p>
          <a:p>
            <a:pPr algn="just">
              <a:buFont typeface="+mj-lt"/>
              <a:buAutoNum type="arabicPeriod"/>
            </a:pPr>
            <a:r>
              <a:rPr lang="en-US" b="1" dirty="0"/>
              <a:t>Proofs: A proof is a sequence of statements that, together, demonstrate the validity of a theorem.</a:t>
            </a:r>
          </a:p>
          <a:p>
            <a:pPr algn="just">
              <a:buFont typeface="+mj-lt"/>
              <a:buAutoNum type="arabicPeriod"/>
            </a:pPr>
            <a:r>
              <a:rPr lang="en-US" b="1" dirty="0"/>
              <a:t>Rules of inference: A rule of inference is a rule that allows us to derive new statements from existing statements.</a:t>
            </a:r>
          </a:p>
          <a:p>
            <a:pPr algn="just">
              <a:buFont typeface="+mj-lt"/>
              <a:buAutoNum type="arabicPeriod"/>
            </a:pPr>
            <a:r>
              <a:rPr lang="en-US" b="1" dirty="0"/>
              <a:t>Soundness: A formal system is sound if every proof in the system leads to a true theorem.</a:t>
            </a:r>
          </a:p>
          <a:p>
            <a:pPr algn="just">
              <a:buFont typeface="+mj-lt"/>
              <a:buAutoNum type="arabicPeriod"/>
            </a:pPr>
            <a:r>
              <a:rPr lang="en-US" b="1" dirty="0"/>
              <a:t>Completeness: A formal system is complete if every true theorem has a proof in the system.</a:t>
            </a:r>
            <a:endParaRPr lang="en-IN" b="1" dirty="0"/>
          </a:p>
        </p:txBody>
      </p:sp>
    </p:spTree>
    <p:extLst>
      <p:ext uri="{BB962C8B-B14F-4D97-AF65-F5344CB8AC3E}">
        <p14:creationId xmlns:p14="http://schemas.microsoft.com/office/powerpoint/2010/main" val="1964876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121</TotalTime>
  <Words>2662</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2</vt:lpstr>
      <vt:lpstr>Quotable</vt:lpstr>
      <vt:lpstr>Mathematical Logic </vt:lpstr>
      <vt:lpstr>Mathematical Logic </vt:lpstr>
      <vt:lpstr>History of Mathematics Logic</vt:lpstr>
      <vt:lpstr>History of Mathematics Logic</vt:lpstr>
      <vt:lpstr>Foundations of Mathematics</vt:lpstr>
      <vt:lpstr>Foundations of Mathematics</vt:lpstr>
      <vt:lpstr>Propositional logic</vt:lpstr>
      <vt:lpstr>First Order Logic</vt:lpstr>
      <vt:lpstr>Proof Theory</vt:lpstr>
      <vt:lpstr>Set Theory</vt:lpstr>
      <vt:lpstr>Model Theory</vt:lpstr>
      <vt:lpstr>Examples of Model Theory</vt:lpstr>
      <vt:lpstr>Computability Theory</vt:lpstr>
      <vt:lpstr>Computability Theory</vt:lpstr>
      <vt:lpstr>Applications of Mathematical Logic</vt:lpstr>
      <vt:lpstr>PowerPoint Presentation</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Logic </dc:title>
  <dc:creator>a</dc:creator>
  <cp:lastModifiedBy>a</cp:lastModifiedBy>
  <cp:revision>8</cp:revision>
  <dcterms:created xsi:type="dcterms:W3CDTF">2023-10-31T08:53:03Z</dcterms:created>
  <dcterms:modified xsi:type="dcterms:W3CDTF">2023-10-31T10:57:39Z</dcterms:modified>
</cp:coreProperties>
</file>