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18ca101b1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18ca101b1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18ca101b1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18ca101b1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c4d55ef9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c4d55ef9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4d55ef9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c4d55ef9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c4d55ef9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c4d55ef9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4d55ef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4d55ef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18ca101b1_0_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18ca101b1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18ca101b1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18ca101b1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1505250" y="1459975"/>
            <a:ext cx="6133500" cy="14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Trabajo Práctico Final - </a:t>
            </a:r>
            <a:endParaRPr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Protocolos de comunicación en SE</a:t>
            </a:r>
            <a:endParaRPr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02850" y="3088100"/>
            <a:ext cx="4519200" cy="15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Autor: Ing. Ignacio Majul</a:t>
            </a:r>
            <a:endParaRPr sz="2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Diciembre </a:t>
            </a:r>
            <a:r>
              <a:rPr lang="es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 2019</a:t>
            </a:r>
            <a:endParaRPr sz="2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196600" y="298350"/>
            <a:ext cx="4818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ambria"/>
                <a:ea typeface="Cambria"/>
                <a:cs typeface="Cambria"/>
                <a:sym typeface="Cambria"/>
              </a:rPr>
              <a:t>Especialización de Sistemas Embebidos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50" y="222150"/>
            <a:ext cx="2804638" cy="9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233575" y="1002625"/>
            <a:ext cx="6462900" cy="3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s" sz="2100">
                <a:solidFill>
                  <a:srgbClr val="000000"/>
                </a:solidFill>
              </a:rPr>
              <a:t>Implementar librería para manejo de módulo RTC + sensor de T° + EEPROM.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s" sz="2100">
                <a:solidFill>
                  <a:srgbClr val="000000"/>
                </a:solidFill>
              </a:rPr>
              <a:t>Direccionamiento </a:t>
            </a:r>
            <a:r>
              <a:rPr lang="es" sz="2100">
                <a:solidFill>
                  <a:srgbClr val="000000"/>
                </a:solidFill>
                <a:highlight>
                  <a:srgbClr val="FFFFFF"/>
                </a:highlight>
              </a:rPr>
              <a:t>I²C.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s" sz="2100">
                <a:solidFill>
                  <a:srgbClr val="000000"/>
                </a:solidFill>
              </a:rPr>
              <a:t>Código ejemplo para escribir y leer hora en el RTC, leer temperatura por protocolo y guardar </a:t>
            </a:r>
            <a:r>
              <a:rPr lang="es" sz="2100">
                <a:solidFill>
                  <a:srgbClr val="000000"/>
                </a:solidFill>
              </a:rPr>
              <a:t>en EEPROM.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s" sz="2100">
                <a:solidFill>
                  <a:srgbClr val="000000"/>
                </a:solidFill>
              </a:rPr>
              <a:t>Uso de sapi_i2c.h: I2C0 @ 100kHz</a:t>
            </a:r>
            <a:endParaRPr sz="2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233575" y="164625"/>
            <a:ext cx="30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del TP</a:t>
            </a:r>
            <a:endParaRPr/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19327" l="9074" r="8803" t="16524"/>
          <a:stretch/>
        </p:blipFill>
        <p:spPr>
          <a:xfrm>
            <a:off x="6696575" y="0"/>
            <a:ext cx="2447426" cy="1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62875" y="866600"/>
            <a:ext cx="7356900" cy="3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Alimentación 3.3 V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Bus SCL + SDA enlazables.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8 direcciones I2C EEPROM ajustables (default 0x57)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Dirección 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I²C</a:t>
            </a:r>
            <a:r>
              <a:rPr lang="es">
                <a:solidFill>
                  <a:srgbClr val="000000"/>
                </a:solidFill>
              </a:rPr>
              <a:t> RTC fija (0x68).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Batería</a:t>
            </a:r>
            <a:r>
              <a:rPr lang="es">
                <a:solidFill>
                  <a:srgbClr val="000000"/>
                </a:solidFill>
              </a:rPr>
              <a:t> 3V CR2032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Salidas programables: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s">
                <a:solidFill>
                  <a:srgbClr val="000000"/>
                </a:solidFill>
              </a:rPr>
              <a:t>O</a:t>
            </a:r>
            <a:r>
              <a:rPr lang="es">
                <a:solidFill>
                  <a:srgbClr val="000000"/>
                </a:solidFill>
              </a:rPr>
              <a:t>scilador 32.768 Hz.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s">
                <a:solidFill>
                  <a:srgbClr val="000000"/>
                </a:solidFill>
              </a:rPr>
              <a:t>INT/SQW: señal cuadrada con DC ajustable o Pin digital.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233575" y="164625"/>
            <a:ext cx="843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Hardware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294" y="103850"/>
            <a:ext cx="2959381" cy="438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233575" y="866600"/>
            <a:ext cx="7356900" cy="3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Tamaño 32K (4096 x 8) bits.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128 páginas de 32 bytes.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8 bit device address: header (0b1010) + 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</a:rPr>
              <a:t>I²C</a:t>
            </a:r>
            <a:r>
              <a:rPr lang="es" sz="1600">
                <a:solidFill>
                  <a:srgbClr val="000000"/>
                </a:solidFill>
              </a:rPr>
              <a:t> address (0b111) + R/W.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12 bit word address: direcciones desde 0x0000 hasta 0x0FFF.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233575" y="164625"/>
            <a:ext cx="843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Hardware: </a:t>
            </a:r>
            <a:r>
              <a:rPr lang="es" sz="2600">
                <a:solidFill>
                  <a:srgbClr val="000000"/>
                </a:solidFill>
              </a:rPr>
              <a:t>EEPROM 24C32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-8" l="0" r="0" t="15334"/>
          <a:stretch/>
        </p:blipFill>
        <p:spPr>
          <a:xfrm>
            <a:off x="6938550" y="88425"/>
            <a:ext cx="2082600" cy="1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25" y="3245074"/>
            <a:ext cx="5874875" cy="15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9675" y="2041950"/>
            <a:ext cx="2082601" cy="598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53000" y="737325"/>
            <a:ext cx="8092800" cy="4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</a:rPr>
              <a:t>I²C</a:t>
            </a:r>
            <a:r>
              <a:rPr lang="es" sz="1600">
                <a:solidFill>
                  <a:srgbClr val="000000"/>
                </a:solidFill>
              </a:rPr>
              <a:t> slave address: Header (0b1101) + I2C address (0b000) + R/W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 Registros horarios en BCD: </a:t>
            </a:r>
            <a:endParaRPr sz="16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Compensación por temperatura y envejecimiento.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2 alarmas configurables ( 1/sec, 1/min, 1/hora, 1/dia, 1/semana, 1/mes, 1/año)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</a:rPr>
              <a:t>Registro de temperatura accesible por </a:t>
            </a: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</a:rPr>
              <a:t>I²C: 10 bits signados. Resolución 0.25°C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s" sz="1600">
                <a:solidFill>
                  <a:srgbClr val="000000"/>
                </a:solidFill>
                <a:highlight>
                  <a:srgbClr val="FFFFFF"/>
                </a:highlight>
              </a:rPr>
              <a:t>Map address: 19 registros (0x00 a 0x12) de 8 bits.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233575" y="164625"/>
            <a:ext cx="843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Hardware: </a:t>
            </a:r>
            <a:r>
              <a:rPr lang="es" sz="2600">
                <a:solidFill>
                  <a:srgbClr val="000000"/>
                </a:solidFill>
              </a:rPr>
              <a:t>RTC</a:t>
            </a:r>
            <a:r>
              <a:rPr lang="es" sz="2600">
                <a:solidFill>
                  <a:srgbClr val="000000"/>
                </a:solidFill>
              </a:rPr>
              <a:t> DS3231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0705" y="164624"/>
            <a:ext cx="2060445" cy="22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025" y="1168912"/>
            <a:ext cx="2189001" cy="63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375" y="2233050"/>
            <a:ext cx="6392475" cy="1095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33575" y="164625"/>
            <a:ext cx="843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Hardware: </a:t>
            </a:r>
            <a:r>
              <a:rPr lang="es" sz="2600">
                <a:solidFill>
                  <a:srgbClr val="000000"/>
                </a:solidFill>
              </a:rPr>
              <a:t>RTC DS3231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233575" y="737325"/>
            <a:ext cx="8092800" cy="4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Lectura / Escritura: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75" y="1184475"/>
            <a:ext cx="7534499" cy="37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139600" y="186725"/>
            <a:ext cx="1754100" cy="1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  <a:highlight>
                  <a:srgbClr val="FFFFFF"/>
                </a:highlight>
              </a:rPr>
              <a:t>RTC DS3231: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  <a:highlight>
                  <a:srgbClr val="FFFFFF"/>
                </a:highlight>
              </a:rPr>
              <a:t>Mapa de 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00"/>
                </a:solidFill>
                <a:highlight>
                  <a:srgbClr val="FFFFFF"/>
                </a:highlight>
              </a:rPr>
              <a:t>memoria</a:t>
            </a:r>
            <a:endParaRPr sz="2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127" y="110900"/>
            <a:ext cx="6937050" cy="48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116625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0"/>
              <a:t>Preguntas?</a:t>
            </a:r>
            <a:endParaRPr sz="9000"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1166250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0"/>
              <a:t>Gracias!</a:t>
            </a:r>
            <a:endParaRPr sz="8000"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