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2"/>
  </p:notesMasterIdLst>
  <p:handoutMasterIdLst>
    <p:handoutMasterId r:id="rId13"/>
  </p:handoutMasterIdLst>
  <p:sldIdLst>
    <p:sldId id="991" r:id="rId5"/>
    <p:sldId id="992" r:id="rId6"/>
    <p:sldId id="998" r:id="rId7"/>
    <p:sldId id="993" r:id="rId8"/>
    <p:sldId id="996" r:id="rId9"/>
    <p:sldId id="997" r:id="rId10"/>
    <p:sldId id="995" r:id="rId11"/>
  </p:sldIdLst>
  <p:sldSz cx="9906000" cy="6858000" type="A4"/>
  <p:notesSz cx="6797675" cy="9926638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456"/>
    <a:srgbClr val="FFCB99"/>
    <a:srgbClr val="CDD773"/>
    <a:srgbClr val="FFFF99"/>
    <a:srgbClr val="CEEAB0"/>
    <a:srgbClr val="9B5909"/>
    <a:srgbClr val="F297D8"/>
    <a:srgbClr val="653131"/>
    <a:srgbClr val="A79D8F"/>
    <a:srgbClr val="AA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249" autoAdjust="0"/>
  </p:normalViewPr>
  <p:slideViewPr>
    <p:cSldViewPr snapToGrid="0">
      <p:cViewPr>
        <p:scale>
          <a:sx n="64" d="100"/>
          <a:sy n="64" d="100"/>
        </p:scale>
        <p:origin x="1356" y="246"/>
      </p:cViewPr>
      <p:guideLst>
        <p:guide orient="horz"/>
        <p:guide orient="horz" pos="4320"/>
        <p:guide pos="31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30" d="100"/>
        <a:sy n="130" d="100"/>
      </p:scale>
      <p:origin x="0" y="-12456"/>
    </p:cViewPr>
  </p:sorterViewPr>
  <p:notesViewPr>
    <p:cSldViewPr snapToGrid="0">
      <p:cViewPr>
        <p:scale>
          <a:sx n="1" d="2"/>
          <a:sy n="1" d="2"/>
        </p:scale>
        <p:origin x="2088" y="174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2/26/2021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6332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8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5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2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9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ax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26D1B81-213B-4C65-968C-7E7DF2E5C3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4797955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26D1B81-213B-4C65-968C-7E7DF2E5C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9950A6E-B480-4AC3-8990-3EEEA80345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2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3679900"/>
            <a:ext cx="9906000" cy="0"/>
          </a:xfrm>
          <a:prstGeom prst="line">
            <a:avLst/>
          </a:prstGeom>
          <a:ln w="28575">
            <a:solidFill>
              <a:srgbClr val="354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06886" y="3993381"/>
            <a:ext cx="9336294" cy="65482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Product Benchmarking - Analytics</a:t>
            </a:r>
            <a:endParaRPr lang="nl-NL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6886" y="4821763"/>
            <a:ext cx="7236915" cy="3323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6884" y="5643568"/>
            <a:ext cx="7236917" cy="2215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1F6DE-5D2F-4E11-8F69-DE8645E7BF5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76" y="19308"/>
            <a:ext cx="9902824" cy="36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max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0" y="3997948"/>
            <a:ext cx="9906000" cy="0"/>
          </a:xfrm>
          <a:prstGeom prst="line">
            <a:avLst/>
          </a:prstGeom>
          <a:ln w="28575">
            <a:solidFill>
              <a:srgbClr val="354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06886" y="4337937"/>
            <a:ext cx="9336294" cy="65482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Name of the presentation</a:t>
            </a:r>
            <a:endParaRPr lang="nl-NL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6886" y="5166319"/>
            <a:ext cx="7236915" cy="3323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6884" y="5988124"/>
            <a:ext cx="7236917" cy="2215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5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ax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202" y="1627634"/>
            <a:ext cx="9366811" cy="276999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201" y="2157987"/>
            <a:ext cx="9366880" cy="225062"/>
          </a:xfrm>
          <a:ln>
            <a:noFill/>
          </a:ln>
        </p:spPr>
        <p:txBody>
          <a:bodyPr/>
          <a:lstStyle>
            <a:lvl1pPr marL="281186" indent="-281186">
              <a:buClr>
                <a:schemeClr val="accent1"/>
              </a:buClr>
              <a:buFont typeface="Arial" panose="020B0604020202020204" pitchFamily="34" charset="0"/>
              <a:buChar char="■"/>
              <a:defRPr sz="1625" baseline="0"/>
            </a:lvl1pPr>
            <a:lvl2pPr marL="282321" indent="-148590">
              <a:spcBef>
                <a:spcPts val="488"/>
              </a:spcBef>
              <a:buFont typeface="Arial" pitchFamily="34" charset="0"/>
              <a:buChar char="–"/>
              <a:defRPr sz="1625"/>
            </a:lvl2pPr>
            <a:lvl3pPr marL="393764" indent="-111443">
              <a:spcBef>
                <a:spcPts val="163"/>
              </a:spcBef>
              <a:buFont typeface="Arial" pitchFamily="34" charset="0"/>
              <a:buChar char="-"/>
              <a:defRPr sz="1625"/>
            </a:lvl3pPr>
            <a:lvl4pPr>
              <a:defRPr sz="1625"/>
            </a:lvl4pPr>
            <a:lvl5pPr>
              <a:defRPr sz="1625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</p:spTree>
    <p:extLst>
      <p:ext uri="{BB962C8B-B14F-4D97-AF65-F5344CB8AC3E}">
        <p14:creationId xmlns:p14="http://schemas.microsoft.com/office/powerpoint/2010/main" val="226666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31394123"/>
              </p:ext>
            </p:extLst>
          </p:nvPr>
        </p:nvGraphicFramePr>
        <p:xfrm>
          <a:off x="1723" y="1595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" y="1595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02A673A-0DBF-4258-993E-9CECC6609B53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2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84" y="1426677"/>
            <a:ext cx="936117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2051" y="6578321"/>
            <a:ext cx="287274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122664" y="204992"/>
            <a:ext cx="9634654" cy="0"/>
          </a:xfrm>
          <a:prstGeom prst="line">
            <a:avLst/>
          </a:prstGeom>
          <a:noFill/>
          <a:ln w="22225" cap="flat" cmpd="sng" algn="ctr">
            <a:solidFill>
              <a:srgbClr val="35477A"/>
            </a:solidFill>
            <a:prstDash val="solid"/>
          </a:ln>
          <a:effectLst>
            <a:outerShdw blurRad="50800" dist="12700" dir="5280000" rotWithShape="0">
              <a:srgbClr val="000000">
                <a:alpha val="40000"/>
              </a:srgbClr>
            </a:outerShdw>
          </a:effectLst>
        </p:spPr>
      </p:cxnSp>
      <p:sp>
        <p:nvSpPr>
          <p:cNvPr id="12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27955" y="237074"/>
            <a:ext cx="94500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883466" rtl="0" eaLnBrk="1" fontAlgn="base" hangingPunct="1">
              <a:spcBef>
                <a:spcPct val="0"/>
              </a:spcBef>
              <a:spcAft>
                <a:spcPct val="0"/>
              </a:spcAft>
              <a:buNone/>
              <a:tabLst>
                <a:tab pos="266293" algn="l"/>
              </a:tabLst>
            </a:pPr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A70AC-329E-4AE7-8082-A4A5325570E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95" y="6240548"/>
            <a:ext cx="636304" cy="6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4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5" r:id="rId3"/>
  </p:sldLayoutIdLst>
  <p:hf sldNum="0" hdr="0" ftr="0"/>
  <p:txStyles>
    <p:titleStyle>
      <a:lvl1pPr marL="0" indent="0" algn="l" defTabSz="914423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5" indent="-180005" algn="l" defTabSz="914423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904" indent="-128019" algn="l" defTabSz="91442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13" indent="-180005" algn="l" defTabSz="91442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16" indent="-137164" algn="l" defTabSz="914423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19" indent="-136803" algn="l" defTabSz="914423" rtl="0" eaLnBrk="1" latinLnBrk="0" hangingPunct="1">
        <a:lnSpc>
          <a:spcPct val="90000"/>
        </a:lnSpc>
        <a:spcBef>
          <a:spcPts val="100"/>
        </a:spcBef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4.xml"/><Relationship Id="rId7" Type="http://schemas.openxmlformats.org/officeDocument/2006/relationships/image" Target="../media/image5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6.xml"/><Relationship Id="rId7" Type="http://schemas.openxmlformats.org/officeDocument/2006/relationships/image" Target="../media/image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29979" y="644229"/>
          <a:ext cx="1289" cy="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979" y="644229"/>
                        <a:ext cx="1289" cy="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5924AB0-023F-4291-8D2E-FAC6C8DC7D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2000" b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675"/>
            <a:ext cx="9906000" cy="55093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O2O (Offline to Online)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90C43-B1C2-4E25-904A-C1DEADDD7258}"/>
              </a:ext>
            </a:extLst>
          </p:cNvPr>
          <p:cNvSpPr txBox="1"/>
          <p:nvPr/>
        </p:nvSpPr>
        <p:spPr>
          <a:xfrm>
            <a:off x="315849" y="1303401"/>
            <a:ext cx="9274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O2O model aims to predict </a:t>
            </a:r>
            <a:r>
              <a:rPr lang="en-GB" sz="1600" b="1" dirty="0"/>
              <a:t>the likelihood </a:t>
            </a:r>
            <a:r>
              <a:rPr lang="en-GB" sz="1600" dirty="0"/>
              <a:t>of an offline customer to shop online, and hence to classify customers based on their </a:t>
            </a:r>
            <a:r>
              <a:rPr lang="en-GB" sz="1600" b="1" dirty="0"/>
              <a:t>propensity scores- </a:t>
            </a:r>
            <a:r>
              <a:rPr lang="en-GB" sz="1600" dirty="0"/>
              <a:t>thereby optimising the return on investment for SMS campaigns.</a:t>
            </a:r>
            <a:endParaRPr lang="en-GB" sz="1600" b="1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44B38-EB23-47F1-B231-76542781E30A}"/>
              </a:ext>
            </a:extLst>
          </p:cNvPr>
          <p:cNvSpPr/>
          <p:nvPr/>
        </p:nvSpPr>
        <p:spPr>
          <a:xfrm>
            <a:off x="38509" y="6550221"/>
            <a:ext cx="2227614" cy="3077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Objective &amp;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C616B-939B-41AA-9E05-48A1714CEF51}"/>
              </a:ext>
            </a:extLst>
          </p:cNvPr>
          <p:cNvSpPr/>
          <p:nvPr/>
        </p:nvSpPr>
        <p:spPr>
          <a:xfrm>
            <a:off x="5418128" y="6546299"/>
            <a:ext cx="252986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Model Evaluation &amp;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77E04-61B3-4FD9-9758-43CB2A4FCDEA}"/>
              </a:ext>
            </a:extLst>
          </p:cNvPr>
          <p:cNvSpPr/>
          <p:nvPr/>
        </p:nvSpPr>
        <p:spPr>
          <a:xfrm>
            <a:off x="7947988" y="6544676"/>
            <a:ext cx="13773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Future Scope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F19FE-7501-4510-9A17-BF8A15D4B4CC}"/>
              </a:ext>
            </a:extLst>
          </p:cNvPr>
          <p:cNvSpPr/>
          <p:nvPr/>
        </p:nvSpPr>
        <p:spPr>
          <a:xfrm>
            <a:off x="2266123" y="6550223"/>
            <a:ext cx="1444486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D33C7-9F70-47F6-A66C-131F4ED5E899}"/>
              </a:ext>
            </a:extLst>
          </p:cNvPr>
          <p:cNvSpPr/>
          <p:nvPr/>
        </p:nvSpPr>
        <p:spPr>
          <a:xfrm>
            <a:off x="3710609" y="6547922"/>
            <a:ext cx="170751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Model Framework</a:t>
            </a:r>
          </a:p>
        </p:txBody>
      </p:sp>
    </p:spTree>
    <p:extLst>
      <p:ext uri="{BB962C8B-B14F-4D97-AF65-F5344CB8AC3E}">
        <p14:creationId xmlns:p14="http://schemas.microsoft.com/office/powerpoint/2010/main" val="36358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29979" y="644229"/>
          <a:ext cx="1289" cy="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979" y="644229"/>
                        <a:ext cx="1289" cy="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5924AB0-023F-4291-8D2E-FAC6C8DC7D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2000" b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675"/>
            <a:ext cx="9906000" cy="55093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Model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44B38-EB23-47F1-B231-76542781E30A}"/>
              </a:ext>
            </a:extLst>
          </p:cNvPr>
          <p:cNvSpPr/>
          <p:nvPr/>
        </p:nvSpPr>
        <p:spPr>
          <a:xfrm>
            <a:off x="38509" y="6550221"/>
            <a:ext cx="2227614" cy="3077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Objective &amp;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C616B-939B-41AA-9E05-48A1714CEF51}"/>
              </a:ext>
            </a:extLst>
          </p:cNvPr>
          <p:cNvSpPr/>
          <p:nvPr/>
        </p:nvSpPr>
        <p:spPr>
          <a:xfrm>
            <a:off x="5418128" y="6546299"/>
            <a:ext cx="252986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Model Evaluation &amp;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77E04-61B3-4FD9-9758-43CB2A4FCDEA}"/>
              </a:ext>
            </a:extLst>
          </p:cNvPr>
          <p:cNvSpPr/>
          <p:nvPr/>
        </p:nvSpPr>
        <p:spPr>
          <a:xfrm>
            <a:off x="7947988" y="6544676"/>
            <a:ext cx="13773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Future Scope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F19FE-7501-4510-9A17-BF8A15D4B4CC}"/>
              </a:ext>
            </a:extLst>
          </p:cNvPr>
          <p:cNvSpPr/>
          <p:nvPr/>
        </p:nvSpPr>
        <p:spPr>
          <a:xfrm>
            <a:off x="2266123" y="6550223"/>
            <a:ext cx="144448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D33C7-9F70-47F6-A66C-131F4ED5E899}"/>
              </a:ext>
            </a:extLst>
          </p:cNvPr>
          <p:cNvSpPr/>
          <p:nvPr/>
        </p:nvSpPr>
        <p:spPr>
          <a:xfrm>
            <a:off x="3710609" y="6547922"/>
            <a:ext cx="1707519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Model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AB35A-4A39-4B85-BDC4-B3132E82DE6C}"/>
              </a:ext>
            </a:extLst>
          </p:cNvPr>
          <p:cNvSpPr/>
          <p:nvPr/>
        </p:nvSpPr>
        <p:spPr>
          <a:xfrm>
            <a:off x="4078002" y="2255692"/>
            <a:ext cx="1919288" cy="267462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u="sng" dirty="0"/>
              <a:t>CLASSIFICATION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Logistic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XG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BBB8-FE26-4375-8A78-BB2941C96D20}"/>
              </a:ext>
            </a:extLst>
          </p:cNvPr>
          <p:cNvSpPr/>
          <p:nvPr/>
        </p:nvSpPr>
        <p:spPr>
          <a:xfrm>
            <a:off x="1034890" y="1559507"/>
            <a:ext cx="1565910" cy="172444"/>
          </a:xfrm>
          <a:prstGeom prst="rect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TRIPS_12M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F9E58F-BABD-480E-B83F-0A8EF62D8D5F}"/>
              </a:ext>
            </a:extLst>
          </p:cNvPr>
          <p:cNvSpPr/>
          <p:nvPr/>
        </p:nvSpPr>
        <p:spPr>
          <a:xfrm>
            <a:off x="1022193" y="1791721"/>
            <a:ext cx="1565910" cy="214255"/>
          </a:xfrm>
          <a:prstGeom prst="rect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UNITS_12M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4D445-7FB7-4F3E-9C95-2B9D7F2CAEAF}"/>
              </a:ext>
            </a:extLst>
          </p:cNvPr>
          <p:cNvSpPr/>
          <p:nvPr/>
        </p:nvSpPr>
        <p:spPr>
          <a:xfrm>
            <a:off x="1049021" y="3016451"/>
            <a:ext cx="1565910" cy="2036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RFM_SGMNT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1A52F-95AC-46A8-B9ED-6D9859D45697}"/>
              </a:ext>
            </a:extLst>
          </p:cNvPr>
          <p:cNvSpPr/>
          <p:nvPr/>
        </p:nvSpPr>
        <p:spPr>
          <a:xfrm>
            <a:off x="1026557" y="2055731"/>
            <a:ext cx="1565910" cy="193642"/>
          </a:xfrm>
          <a:prstGeom prst="rect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REVENUE_AED_12M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1642C-11B3-4D5C-B26A-46AC335551E4}"/>
              </a:ext>
            </a:extLst>
          </p:cNvPr>
          <p:cNvSpPr/>
          <p:nvPr/>
        </p:nvSpPr>
        <p:spPr>
          <a:xfrm>
            <a:off x="1034890" y="2295575"/>
            <a:ext cx="1565910" cy="164390"/>
          </a:xfrm>
          <a:prstGeom prst="rect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REVENUE_AED_SALE_12M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312A93-BDA2-4369-A7A5-8925CA3C9EC5}"/>
              </a:ext>
            </a:extLst>
          </p:cNvPr>
          <p:cNvSpPr/>
          <p:nvPr/>
        </p:nvSpPr>
        <p:spPr>
          <a:xfrm>
            <a:off x="1022193" y="2516235"/>
            <a:ext cx="1565910" cy="193642"/>
          </a:xfrm>
          <a:prstGeom prst="rect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INVOICES_SALE_12M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07D31-EDE5-40D4-8C45-D914E4A9C1F0}"/>
              </a:ext>
            </a:extLst>
          </p:cNvPr>
          <p:cNvSpPr/>
          <p:nvPr/>
        </p:nvSpPr>
        <p:spPr>
          <a:xfrm>
            <a:off x="1051873" y="3290476"/>
            <a:ext cx="1565910" cy="1936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PROMO_SGMNT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669B18-94C3-4FCF-8EA0-1D860494970B}"/>
              </a:ext>
            </a:extLst>
          </p:cNvPr>
          <p:cNvSpPr/>
          <p:nvPr/>
        </p:nvSpPr>
        <p:spPr>
          <a:xfrm>
            <a:off x="1075671" y="3537559"/>
            <a:ext cx="1565910" cy="1916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INCOME RANGE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A78F16-137F-4C57-847D-5D4CF7FC2B61}"/>
              </a:ext>
            </a:extLst>
          </p:cNvPr>
          <p:cNvSpPr/>
          <p:nvPr/>
        </p:nvSpPr>
        <p:spPr>
          <a:xfrm>
            <a:off x="1051560" y="4413420"/>
            <a:ext cx="1565910" cy="20368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RECENCY_CNCPT_12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70CF8-FD64-484C-B777-E7A39881EEB6}"/>
              </a:ext>
            </a:extLst>
          </p:cNvPr>
          <p:cNvSpPr/>
          <p:nvPr/>
        </p:nvSpPr>
        <p:spPr>
          <a:xfrm>
            <a:off x="1051560" y="5548828"/>
            <a:ext cx="1565910" cy="26289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O2O FLAG</a:t>
            </a:r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9B1CC797-7E3B-41B1-A5DD-461B691E2570}"/>
              </a:ext>
            </a:extLst>
          </p:cNvPr>
          <p:cNvSpPr/>
          <p:nvPr/>
        </p:nvSpPr>
        <p:spPr>
          <a:xfrm>
            <a:off x="811529" y="1559507"/>
            <a:ext cx="167958" cy="385359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63" dirty="0"/>
              <a:t>Independent 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44D70-CC8C-425D-803E-921F4A0662D4}"/>
              </a:ext>
            </a:extLst>
          </p:cNvPr>
          <p:cNvSpPr/>
          <p:nvPr/>
        </p:nvSpPr>
        <p:spPr>
          <a:xfrm>
            <a:off x="19883" y="5548827"/>
            <a:ext cx="959605" cy="262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94" dirty="0"/>
              <a:t>DEPENDENT VARIABLES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C15ED4-0D63-4ED7-9F9A-2E6DC2BFE4B2}"/>
              </a:ext>
            </a:extLst>
          </p:cNvPr>
          <p:cNvSpPr/>
          <p:nvPr/>
        </p:nvSpPr>
        <p:spPr>
          <a:xfrm>
            <a:off x="1090968" y="3768615"/>
            <a:ext cx="1565910" cy="203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A0A6F0-BCD0-432C-ABD7-FD3F81AA3F66}"/>
              </a:ext>
            </a:extLst>
          </p:cNvPr>
          <p:cNvSpPr/>
          <p:nvPr/>
        </p:nvSpPr>
        <p:spPr>
          <a:xfrm>
            <a:off x="1049021" y="4686536"/>
            <a:ext cx="1565910" cy="203687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ACTIVE_TIME_12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F1FD3C-784C-4CA4-8557-F313CC1E1C35}"/>
              </a:ext>
            </a:extLst>
          </p:cNvPr>
          <p:cNvSpPr/>
          <p:nvPr/>
        </p:nvSpPr>
        <p:spPr>
          <a:xfrm>
            <a:off x="1051560" y="4959651"/>
            <a:ext cx="1565910" cy="203687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AVG_UNIT_PER_TRIP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1F471-8D66-4D0E-ABAF-25AE3012DE6A}"/>
              </a:ext>
            </a:extLst>
          </p:cNvPr>
          <p:cNvSpPr/>
          <p:nvPr/>
        </p:nvSpPr>
        <p:spPr>
          <a:xfrm>
            <a:off x="1051560" y="5209411"/>
            <a:ext cx="1565910" cy="203687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VINTAGE_CNCPT_12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E674FC31-714A-4368-87BD-ED9EE5F55904}"/>
              </a:ext>
            </a:extLst>
          </p:cNvPr>
          <p:cNvSpPr/>
          <p:nvPr/>
        </p:nvSpPr>
        <p:spPr>
          <a:xfrm>
            <a:off x="2729264" y="1540456"/>
            <a:ext cx="1236945" cy="4252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B17FB8-D1FF-434A-A885-F675535A4D8B}"/>
              </a:ext>
            </a:extLst>
          </p:cNvPr>
          <p:cNvSpPr/>
          <p:nvPr/>
        </p:nvSpPr>
        <p:spPr>
          <a:xfrm>
            <a:off x="7070728" y="3133839"/>
            <a:ext cx="1565910" cy="690601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Propensity Scores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25E03FB-8B2C-42C7-BD4E-915EA8199BF2}"/>
              </a:ext>
            </a:extLst>
          </p:cNvPr>
          <p:cNvSpPr/>
          <p:nvPr/>
        </p:nvSpPr>
        <p:spPr>
          <a:xfrm>
            <a:off x="6326826" y="3445393"/>
            <a:ext cx="531598" cy="275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63AE669-34E8-498E-87F6-DCCF5FDE6797}"/>
              </a:ext>
            </a:extLst>
          </p:cNvPr>
          <p:cNvSpPr/>
          <p:nvPr/>
        </p:nvSpPr>
        <p:spPr>
          <a:xfrm>
            <a:off x="3490508" y="3510372"/>
            <a:ext cx="531598" cy="275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1DD204-F443-40D6-AC59-FEB703730E5F}"/>
              </a:ext>
            </a:extLst>
          </p:cNvPr>
          <p:cNvSpPr/>
          <p:nvPr/>
        </p:nvSpPr>
        <p:spPr>
          <a:xfrm>
            <a:off x="39384" y="6550221"/>
            <a:ext cx="2227614" cy="3077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Objective &amp; Overview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3005E7-03FE-4A7E-8DAF-83220CD2E55E}"/>
              </a:ext>
            </a:extLst>
          </p:cNvPr>
          <p:cNvSpPr/>
          <p:nvPr/>
        </p:nvSpPr>
        <p:spPr>
          <a:xfrm>
            <a:off x="2266998" y="6550223"/>
            <a:ext cx="1444486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95B91-BAA6-49F2-9C9B-92C4FBEE8F57}"/>
              </a:ext>
            </a:extLst>
          </p:cNvPr>
          <p:cNvSpPr/>
          <p:nvPr/>
        </p:nvSpPr>
        <p:spPr>
          <a:xfrm>
            <a:off x="198783" y="6122504"/>
            <a:ext cx="198782" cy="1590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I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F6E142-0696-4075-8D54-19D2E2B2D255}"/>
              </a:ext>
            </a:extLst>
          </p:cNvPr>
          <p:cNvSpPr/>
          <p:nvPr/>
        </p:nvSpPr>
        <p:spPr>
          <a:xfrm>
            <a:off x="2401616" y="6122504"/>
            <a:ext cx="198782" cy="159026"/>
          </a:xfrm>
          <a:prstGeom prst="rect">
            <a:avLst/>
          </a:prstGeom>
          <a:solidFill>
            <a:srgbClr val="92D050"/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I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47C29-0701-4CB8-8FEB-579074C8E92E}"/>
              </a:ext>
            </a:extLst>
          </p:cNvPr>
          <p:cNvSpPr txBox="1"/>
          <p:nvPr/>
        </p:nvSpPr>
        <p:spPr>
          <a:xfrm>
            <a:off x="432499" y="6135417"/>
            <a:ext cx="1833624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IN" sz="1400" dirty="0">
                <a:latin typeface="Arial "/>
              </a:rPr>
              <a:t>Transactional Variables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C48C99-6717-4003-81CA-25B5DA26D1D7}"/>
              </a:ext>
            </a:extLst>
          </p:cNvPr>
          <p:cNvSpPr txBox="1"/>
          <p:nvPr/>
        </p:nvSpPr>
        <p:spPr>
          <a:xfrm>
            <a:off x="2682304" y="6126571"/>
            <a:ext cx="2264411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IN" sz="1400" dirty="0">
                <a:latin typeface="Arial "/>
              </a:rPr>
              <a:t>Non- Transactional Variables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0385AA-56E2-4898-BD49-0819EE49D9E6}"/>
              </a:ext>
            </a:extLst>
          </p:cNvPr>
          <p:cNvSpPr/>
          <p:nvPr/>
        </p:nvSpPr>
        <p:spPr>
          <a:xfrm>
            <a:off x="5037646" y="6122504"/>
            <a:ext cx="198782" cy="159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I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868E81-3AD3-4DA9-820D-077B6D020B07}"/>
              </a:ext>
            </a:extLst>
          </p:cNvPr>
          <p:cNvSpPr txBox="1"/>
          <p:nvPr/>
        </p:nvSpPr>
        <p:spPr>
          <a:xfrm>
            <a:off x="5409265" y="6119534"/>
            <a:ext cx="2264411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IN" sz="1400" dirty="0">
                <a:latin typeface="Arial "/>
              </a:rPr>
              <a:t>Engineered Features</a:t>
            </a:r>
          </a:p>
        </p:txBody>
      </p:sp>
    </p:spTree>
    <p:extLst>
      <p:ext uri="{BB962C8B-B14F-4D97-AF65-F5344CB8AC3E}">
        <p14:creationId xmlns:p14="http://schemas.microsoft.com/office/powerpoint/2010/main" val="4311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E3C893-D195-42FC-8204-0B09F516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675"/>
            <a:ext cx="9906000" cy="55093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Model Evaluation &amp; Results: For December Conversions (Old Results)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EFEE20-A0C4-4DCB-AB78-26A069714E95}"/>
              </a:ext>
            </a:extLst>
          </p:cNvPr>
          <p:cNvGrpSpPr/>
          <p:nvPr/>
        </p:nvGrpSpPr>
        <p:grpSpPr>
          <a:xfrm>
            <a:off x="38509" y="6544676"/>
            <a:ext cx="7909479" cy="307779"/>
            <a:chOff x="38509" y="6544676"/>
            <a:chExt cx="7909479" cy="3077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C74D85-69E2-4FB1-99AB-83414EA88438}"/>
                </a:ext>
              </a:extLst>
            </p:cNvPr>
            <p:cNvSpPr/>
            <p:nvPr/>
          </p:nvSpPr>
          <p:spPr>
            <a:xfrm>
              <a:off x="38509" y="6544676"/>
              <a:ext cx="2227614" cy="307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Objective &amp; Overview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016EE0-2BCF-4DB8-B33D-B31705B80A11}"/>
                </a:ext>
              </a:extLst>
            </p:cNvPr>
            <p:cNvSpPr/>
            <p:nvPr/>
          </p:nvSpPr>
          <p:spPr>
            <a:xfrm>
              <a:off x="5418128" y="6544676"/>
              <a:ext cx="2529860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Evaluation &amp; Results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86B26B-113F-46AB-B1DC-1DB0C8C58E30}"/>
                </a:ext>
              </a:extLst>
            </p:cNvPr>
            <p:cNvSpPr/>
            <p:nvPr/>
          </p:nvSpPr>
          <p:spPr>
            <a:xfrm>
              <a:off x="2266123" y="6544676"/>
              <a:ext cx="144448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Data Sources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CFAF73-D480-4DDA-9276-1946C97B20BC}"/>
                </a:ext>
              </a:extLst>
            </p:cNvPr>
            <p:cNvSpPr/>
            <p:nvPr/>
          </p:nvSpPr>
          <p:spPr>
            <a:xfrm>
              <a:off x="3710609" y="6544676"/>
              <a:ext cx="1707519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Framework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E29E2F6-2B6F-455F-8D74-66CC9C409013}"/>
              </a:ext>
            </a:extLst>
          </p:cNvPr>
          <p:cNvSpPr/>
          <p:nvPr/>
        </p:nvSpPr>
        <p:spPr>
          <a:xfrm>
            <a:off x="371473" y="1060733"/>
            <a:ext cx="443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O2O Model Validation Results for Dec’20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8E58A-575B-49A5-A1E9-121D37B1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95" y="1430065"/>
            <a:ext cx="6817209" cy="2306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7C09AD-E2C4-400F-BEAC-5CDD5E7B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2"/>
          <a:stretch/>
        </p:blipFill>
        <p:spPr>
          <a:xfrm>
            <a:off x="1800201" y="3810430"/>
            <a:ext cx="6018436" cy="26943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72C24F-EF4C-483F-B469-B932B84596AC}"/>
              </a:ext>
            </a:extLst>
          </p:cNvPr>
          <p:cNvSpPr/>
          <p:nvPr/>
        </p:nvSpPr>
        <p:spPr>
          <a:xfrm>
            <a:off x="7947988" y="6544676"/>
            <a:ext cx="13773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463"/>
              </a:spcBef>
            </a:pPr>
            <a:r>
              <a:rPr lang="en-US" sz="1400" b="1" dirty="0">
                <a:solidFill>
                  <a:schemeClr val="bg1"/>
                </a:solidFill>
              </a:rPr>
              <a:t>Future Scope </a:t>
            </a:r>
          </a:p>
        </p:txBody>
      </p:sp>
    </p:spTree>
    <p:extLst>
      <p:ext uri="{BB962C8B-B14F-4D97-AF65-F5344CB8AC3E}">
        <p14:creationId xmlns:p14="http://schemas.microsoft.com/office/powerpoint/2010/main" val="7491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29979" y="644229"/>
          <a:ext cx="1289" cy="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979" y="644229"/>
                        <a:ext cx="1289" cy="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5924AB0-023F-4291-8D2E-FAC6C8DC7D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2000" b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675"/>
            <a:ext cx="9906000" cy="55093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Model Evaluation &amp; Results: For December Conversions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5065E-2B50-4A51-A488-40726E7805B7}"/>
              </a:ext>
            </a:extLst>
          </p:cNvPr>
          <p:cNvGrpSpPr/>
          <p:nvPr/>
        </p:nvGrpSpPr>
        <p:grpSpPr>
          <a:xfrm>
            <a:off x="38509" y="6544676"/>
            <a:ext cx="9286779" cy="307779"/>
            <a:chOff x="38509" y="6544676"/>
            <a:chExt cx="9286779" cy="3077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44B38-EB23-47F1-B231-76542781E30A}"/>
                </a:ext>
              </a:extLst>
            </p:cNvPr>
            <p:cNvSpPr/>
            <p:nvPr/>
          </p:nvSpPr>
          <p:spPr>
            <a:xfrm>
              <a:off x="38509" y="6544676"/>
              <a:ext cx="2227614" cy="307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Objective &amp; Overview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4C616B-939B-41AA-9E05-48A1714CEF51}"/>
                </a:ext>
              </a:extLst>
            </p:cNvPr>
            <p:cNvSpPr/>
            <p:nvPr/>
          </p:nvSpPr>
          <p:spPr>
            <a:xfrm>
              <a:off x="5418128" y="6544676"/>
              <a:ext cx="2529860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Evaluation &amp; Results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77E04-61B3-4FD9-9758-43CB2A4FCDEA}"/>
                </a:ext>
              </a:extLst>
            </p:cNvPr>
            <p:cNvSpPr/>
            <p:nvPr/>
          </p:nvSpPr>
          <p:spPr>
            <a:xfrm>
              <a:off x="7947988" y="6544676"/>
              <a:ext cx="1377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Future Scope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CF19FE-7501-4510-9A17-BF8A15D4B4CC}"/>
                </a:ext>
              </a:extLst>
            </p:cNvPr>
            <p:cNvSpPr/>
            <p:nvPr/>
          </p:nvSpPr>
          <p:spPr>
            <a:xfrm>
              <a:off x="2266123" y="6544676"/>
              <a:ext cx="144448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Data Sources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D33C7-9F70-47F6-A66C-131F4ED5E899}"/>
                </a:ext>
              </a:extLst>
            </p:cNvPr>
            <p:cNvSpPr/>
            <p:nvPr/>
          </p:nvSpPr>
          <p:spPr>
            <a:xfrm>
              <a:off x="3710609" y="6544676"/>
              <a:ext cx="1707519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Framework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4C8968-0626-45DF-88CA-E82157641773}"/>
              </a:ext>
            </a:extLst>
          </p:cNvPr>
          <p:cNvSpPr/>
          <p:nvPr/>
        </p:nvSpPr>
        <p:spPr>
          <a:xfrm>
            <a:off x="38508" y="1147224"/>
            <a:ext cx="7705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O2O Model accuracy for DEC’20 with 6 Months Base (01 Jun’20 to 30 Nov’20)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D541C-3543-4174-8F6B-03751F422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298" y="1494638"/>
            <a:ext cx="8241403" cy="2711635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574D980-ABF3-473C-BD43-DA0781BBB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58301"/>
              </p:ext>
            </p:extLst>
          </p:nvPr>
        </p:nvGraphicFramePr>
        <p:xfrm>
          <a:off x="1273928" y="4337998"/>
          <a:ext cx="7362710" cy="2074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214">
                  <a:extLst>
                    <a:ext uri="{9D8B030D-6E8A-4147-A177-3AD203B41FA5}">
                      <a16:colId xmlns:a16="http://schemas.microsoft.com/office/drawing/2014/main" val="534837869"/>
                    </a:ext>
                  </a:extLst>
                </a:gridCol>
                <a:gridCol w="609714">
                  <a:extLst>
                    <a:ext uri="{9D8B030D-6E8A-4147-A177-3AD203B41FA5}">
                      <a16:colId xmlns:a16="http://schemas.microsoft.com/office/drawing/2014/main" val="2915530657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3717141410"/>
                    </a:ext>
                  </a:extLst>
                </a:gridCol>
                <a:gridCol w="466839">
                  <a:extLst>
                    <a:ext uri="{9D8B030D-6E8A-4147-A177-3AD203B41FA5}">
                      <a16:colId xmlns:a16="http://schemas.microsoft.com/office/drawing/2014/main" val="1633114338"/>
                    </a:ext>
                  </a:extLst>
                </a:gridCol>
                <a:gridCol w="735127">
                  <a:extLst>
                    <a:ext uri="{9D8B030D-6E8A-4147-A177-3AD203B41FA5}">
                      <a16:colId xmlns:a16="http://schemas.microsoft.com/office/drawing/2014/main" val="694072689"/>
                    </a:ext>
                  </a:extLst>
                </a:gridCol>
                <a:gridCol w="663689">
                  <a:extLst>
                    <a:ext uri="{9D8B030D-6E8A-4147-A177-3AD203B41FA5}">
                      <a16:colId xmlns:a16="http://schemas.microsoft.com/office/drawing/2014/main" val="2672583014"/>
                    </a:ext>
                  </a:extLst>
                </a:gridCol>
                <a:gridCol w="931977">
                  <a:extLst>
                    <a:ext uri="{9D8B030D-6E8A-4147-A177-3AD203B41FA5}">
                      <a16:colId xmlns:a16="http://schemas.microsoft.com/office/drawing/2014/main" val="2590133253"/>
                    </a:ext>
                  </a:extLst>
                </a:gridCol>
                <a:gridCol w="958964">
                  <a:extLst>
                    <a:ext uri="{9D8B030D-6E8A-4147-A177-3AD203B41FA5}">
                      <a16:colId xmlns:a16="http://schemas.microsoft.com/office/drawing/2014/main" val="1724285297"/>
                    </a:ext>
                  </a:extLst>
                </a:gridCol>
                <a:gridCol w="1227252">
                  <a:extLst>
                    <a:ext uri="{9D8B030D-6E8A-4147-A177-3AD203B41FA5}">
                      <a16:colId xmlns:a16="http://schemas.microsoft.com/office/drawing/2014/main" val="2467768765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938608761"/>
                    </a:ext>
                  </a:extLst>
                </a:gridCol>
              </a:tblGrid>
              <a:tr h="208440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min prob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max prob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events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non events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non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cum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cum non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KS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257062819"/>
                  </a:ext>
                </a:extLst>
              </a:tr>
              <a:tr h="970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Decile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585552904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0.007468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0.025104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506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52403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25.15%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25.15%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15.2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035307260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0.006441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0.007468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280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52628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13.92%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39.07%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19.93%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19.1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524567110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0.005690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0.006441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240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52668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11.93%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9.99%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50.99%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21.1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849788213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0.005026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0.005689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206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52703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10.24%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61.23%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21.3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78290432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0.004467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0.005026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204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52704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10.14%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71.37%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21.5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2299131243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0.004035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0.004467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169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52739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8.40%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79.77%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19.8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630115718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0.003677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0.004035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136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52773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6.76%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86.53%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69.94%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16.6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37658951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0.003430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0.003677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129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52779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6.41%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92.94%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79.95%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13.0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417513435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0.003203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0.003430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52832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3.78%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96.72%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89.97%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6.7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885766175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10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0.002870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0.003203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52843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3.28%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18079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75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29979" y="644229"/>
          <a:ext cx="1289" cy="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979" y="644229"/>
                        <a:ext cx="1289" cy="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5924AB0-023F-4291-8D2E-FAC6C8DC7D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2000" b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675"/>
            <a:ext cx="9906000" cy="55093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Model Evaluation &amp; Results: For December Conversions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5065E-2B50-4A51-A488-40726E7805B7}"/>
              </a:ext>
            </a:extLst>
          </p:cNvPr>
          <p:cNvGrpSpPr/>
          <p:nvPr/>
        </p:nvGrpSpPr>
        <p:grpSpPr>
          <a:xfrm>
            <a:off x="38509" y="6544676"/>
            <a:ext cx="9286779" cy="307779"/>
            <a:chOff x="38509" y="6544676"/>
            <a:chExt cx="9286779" cy="3077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44B38-EB23-47F1-B231-76542781E30A}"/>
                </a:ext>
              </a:extLst>
            </p:cNvPr>
            <p:cNvSpPr/>
            <p:nvPr/>
          </p:nvSpPr>
          <p:spPr>
            <a:xfrm>
              <a:off x="38509" y="6544676"/>
              <a:ext cx="2227614" cy="307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Objective &amp; Overview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4C616B-939B-41AA-9E05-48A1714CEF51}"/>
                </a:ext>
              </a:extLst>
            </p:cNvPr>
            <p:cNvSpPr/>
            <p:nvPr/>
          </p:nvSpPr>
          <p:spPr>
            <a:xfrm>
              <a:off x="5418128" y="6544676"/>
              <a:ext cx="2529860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Evaluation &amp; Results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77E04-61B3-4FD9-9758-43CB2A4FCDEA}"/>
                </a:ext>
              </a:extLst>
            </p:cNvPr>
            <p:cNvSpPr/>
            <p:nvPr/>
          </p:nvSpPr>
          <p:spPr>
            <a:xfrm>
              <a:off x="7947988" y="6544676"/>
              <a:ext cx="1377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Future Scope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CF19FE-7501-4510-9A17-BF8A15D4B4CC}"/>
                </a:ext>
              </a:extLst>
            </p:cNvPr>
            <p:cNvSpPr/>
            <p:nvPr/>
          </p:nvSpPr>
          <p:spPr>
            <a:xfrm>
              <a:off x="2266123" y="6544676"/>
              <a:ext cx="144448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Data Sources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D33C7-9F70-47F6-A66C-131F4ED5E899}"/>
                </a:ext>
              </a:extLst>
            </p:cNvPr>
            <p:cNvSpPr/>
            <p:nvPr/>
          </p:nvSpPr>
          <p:spPr>
            <a:xfrm>
              <a:off x="3710609" y="6544676"/>
              <a:ext cx="1707519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Framework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4C8968-0626-45DF-88CA-E82157641773}"/>
              </a:ext>
            </a:extLst>
          </p:cNvPr>
          <p:cNvSpPr/>
          <p:nvPr/>
        </p:nvSpPr>
        <p:spPr>
          <a:xfrm>
            <a:off x="38508" y="1147224"/>
            <a:ext cx="7705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O2O Model accuracy for DEC’20 with 1 Year Base (01 Dec’19 to 30 Nov’20)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2534C7-1C9C-465D-87C4-642CCC9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91059"/>
              </p:ext>
            </p:extLst>
          </p:nvPr>
        </p:nvGraphicFramePr>
        <p:xfrm>
          <a:off x="1242089" y="4330092"/>
          <a:ext cx="7421819" cy="209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264">
                  <a:extLst>
                    <a:ext uri="{9D8B030D-6E8A-4147-A177-3AD203B41FA5}">
                      <a16:colId xmlns:a16="http://schemas.microsoft.com/office/drawing/2014/main" val="523410224"/>
                    </a:ext>
                  </a:extLst>
                </a:gridCol>
                <a:gridCol w="609714">
                  <a:extLst>
                    <a:ext uri="{9D8B030D-6E8A-4147-A177-3AD203B41FA5}">
                      <a16:colId xmlns:a16="http://schemas.microsoft.com/office/drawing/2014/main" val="1335330251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363939112"/>
                    </a:ext>
                  </a:extLst>
                </a:gridCol>
                <a:gridCol w="466839">
                  <a:extLst>
                    <a:ext uri="{9D8B030D-6E8A-4147-A177-3AD203B41FA5}">
                      <a16:colId xmlns:a16="http://schemas.microsoft.com/office/drawing/2014/main" val="446883048"/>
                    </a:ext>
                  </a:extLst>
                </a:gridCol>
                <a:gridCol w="735127">
                  <a:extLst>
                    <a:ext uri="{9D8B030D-6E8A-4147-A177-3AD203B41FA5}">
                      <a16:colId xmlns:a16="http://schemas.microsoft.com/office/drawing/2014/main" val="706520612"/>
                    </a:ext>
                  </a:extLst>
                </a:gridCol>
                <a:gridCol w="663689">
                  <a:extLst>
                    <a:ext uri="{9D8B030D-6E8A-4147-A177-3AD203B41FA5}">
                      <a16:colId xmlns:a16="http://schemas.microsoft.com/office/drawing/2014/main" val="1198482694"/>
                    </a:ext>
                  </a:extLst>
                </a:gridCol>
                <a:gridCol w="931977">
                  <a:extLst>
                    <a:ext uri="{9D8B030D-6E8A-4147-A177-3AD203B41FA5}">
                      <a16:colId xmlns:a16="http://schemas.microsoft.com/office/drawing/2014/main" val="3235782777"/>
                    </a:ext>
                  </a:extLst>
                </a:gridCol>
                <a:gridCol w="958964">
                  <a:extLst>
                    <a:ext uri="{9D8B030D-6E8A-4147-A177-3AD203B41FA5}">
                      <a16:colId xmlns:a16="http://schemas.microsoft.com/office/drawing/2014/main" val="428585590"/>
                    </a:ext>
                  </a:extLst>
                </a:gridCol>
                <a:gridCol w="1227252">
                  <a:extLst>
                    <a:ext uri="{9D8B030D-6E8A-4147-A177-3AD203B41FA5}">
                      <a16:colId xmlns:a16="http://schemas.microsoft.com/office/drawing/2014/main" val="2692192645"/>
                    </a:ext>
                  </a:extLst>
                </a:gridCol>
                <a:gridCol w="753291">
                  <a:extLst>
                    <a:ext uri="{9D8B030D-6E8A-4147-A177-3AD203B41FA5}">
                      <a16:colId xmlns:a16="http://schemas.microsoft.com/office/drawing/2014/main" val="3831244508"/>
                    </a:ext>
                  </a:extLst>
                </a:gridCol>
              </a:tblGrid>
              <a:tr h="239113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min prob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max prob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events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non events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non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cum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cum non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KS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2788484519"/>
                  </a:ext>
                </a:extLst>
              </a:tr>
              <a:tr h="956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Decile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756260611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0.006758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0.025566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865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102763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25.95%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25.95%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16.0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2491563284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0.005364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0.006758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476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103151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14.28%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9.99%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40.23%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19.93%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20.3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2860458373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0.004498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0.005364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434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103194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13.02%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9.99%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53.26%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29.93%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23.3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777270394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0.004067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0.004498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362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103265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10.86%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64.12%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24.2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132695892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0.003797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0.004067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318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103309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9.54%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73.66%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23.7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50625231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0.003630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0.003797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266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103362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7.98%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81.64%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59.93%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21.7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631176260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0.003491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0.003630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227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103399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6.81%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88.45%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69.94%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18.5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2858303336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0.003345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0.003491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159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103465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4.77%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93.22%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79.96%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13.3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827166423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0.003183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0.003345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137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103495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4.11%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97.33%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89.98%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7.4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848293512"/>
                  </a:ext>
                </a:extLst>
              </a:tr>
              <a:tr h="16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10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0.002870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0.003183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103539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2.67%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17632532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A5E7484-E59E-4A85-B13A-ABEE70426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77" y="1487530"/>
            <a:ext cx="8089846" cy="27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6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29979" y="644229"/>
          <a:ext cx="1289" cy="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979" y="644229"/>
                        <a:ext cx="1289" cy="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5924AB0-023F-4291-8D2E-FAC6C8DC7D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2000" b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675"/>
            <a:ext cx="9906000" cy="55093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Model Evaluation &amp; Results: For January Conversions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5065E-2B50-4A51-A488-40726E7805B7}"/>
              </a:ext>
            </a:extLst>
          </p:cNvPr>
          <p:cNvGrpSpPr/>
          <p:nvPr/>
        </p:nvGrpSpPr>
        <p:grpSpPr>
          <a:xfrm>
            <a:off x="38509" y="6544676"/>
            <a:ext cx="9286779" cy="307779"/>
            <a:chOff x="38509" y="6544676"/>
            <a:chExt cx="9286779" cy="3077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44B38-EB23-47F1-B231-76542781E30A}"/>
                </a:ext>
              </a:extLst>
            </p:cNvPr>
            <p:cNvSpPr/>
            <p:nvPr/>
          </p:nvSpPr>
          <p:spPr>
            <a:xfrm>
              <a:off x="38509" y="6544676"/>
              <a:ext cx="2227614" cy="307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Objective &amp; Overview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4C616B-939B-41AA-9E05-48A1714CEF51}"/>
                </a:ext>
              </a:extLst>
            </p:cNvPr>
            <p:cNvSpPr/>
            <p:nvPr/>
          </p:nvSpPr>
          <p:spPr>
            <a:xfrm>
              <a:off x="5418128" y="6544676"/>
              <a:ext cx="2529860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Evaluation &amp; Results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77E04-61B3-4FD9-9758-43CB2A4FCDEA}"/>
                </a:ext>
              </a:extLst>
            </p:cNvPr>
            <p:cNvSpPr/>
            <p:nvPr/>
          </p:nvSpPr>
          <p:spPr>
            <a:xfrm>
              <a:off x="7947988" y="6544676"/>
              <a:ext cx="1377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Future Scope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CF19FE-7501-4510-9A17-BF8A15D4B4CC}"/>
                </a:ext>
              </a:extLst>
            </p:cNvPr>
            <p:cNvSpPr/>
            <p:nvPr/>
          </p:nvSpPr>
          <p:spPr>
            <a:xfrm>
              <a:off x="2266123" y="6544676"/>
              <a:ext cx="144448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Data Sources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D33C7-9F70-47F6-A66C-131F4ED5E899}"/>
                </a:ext>
              </a:extLst>
            </p:cNvPr>
            <p:cNvSpPr/>
            <p:nvPr/>
          </p:nvSpPr>
          <p:spPr>
            <a:xfrm>
              <a:off x="3710609" y="6544676"/>
              <a:ext cx="1707519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Framework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4C8968-0626-45DF-88CA-E82157641773}"/>
              </a:ext>
            </a:extLst>
          </p:cNvPr>
          <p:cNvSpPr/>
          <p:nvPr/>
        </p:nvSpPr>
        <p:spPr>
          <a:xfrm>
            <a:off x="38508" y="1147224"/>
            <a:ext cx="7705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O2O Model accuracy for JAN’21 with 1 Year Base (01 Jan’20 to 31 Dec’20)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C7968-A88B-4698-AED3-810A827D7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1971"/>
              </p:ext>
            </p:extLst>
          </p:nvPr>
        </p:nvGraphicFramePr>
        <p:xfrm>
          <a:off x="1218097" y="4266580"/>
          <a:ext cx="7469803" cy="2193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076">
                  <a:extLst>
                    <a:ext uri="{9D8B030D-6E8A-4147-A177-3AD203B41FA5}">
                      <a16:colId xmlns:a16="http://schemas.microsoft.com/office/drawing/2014/main" val="3011223067"/>
                    </a:ext>
                  </a:extLst>
                </a:gridCol>
                <a:gridCol w="627176">
                  <a:extLst>
                    <a:ext uri="{9D8B030D-6E8A-4147-A177-3AD203B41FA5}">
                      <a16:colId xmlns:a16="http://schemas.microsoft.com/office/drawing/2014/main" val="3432067116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3919076089"/>
                    </a:ext>
                  </a:extLst>
                </a:gridCol>
                <a:gridCol w="466839">
                  <a:extLst>
                    <a:ext uri="{9D8B030D-6E8A-4147-A177-3AD203B41FA5}">
                      <a16:colId xmlns:a16="http://schemas.microsoft.com/office/drawing/2014/main" val="769377593"/>
                    </a:ext>
                  </a:extLst>
                </a:gridCol>
                <a:gridCol w="735127">
                  <a:extLst>
                    <a:ext uri="{9D8B030D-6E8A-4147-A177-3AD203B41FA5}">
                      <a16:colId xmlns:a16="http://schemas.microsoft.com/office/drawing/2014/main" val="3262527723"/>
                    </a:ext>
                  </a:extLst>
                </a:gridCol>
                <a:gridCol w="663689">
                  <a:extLst>
                    <a:ext uri="{9D8B030D-6E8A-4147-A177-3AD203B41FA5}">
                      <a16:colId xmlns:a16="http://schemas.microsoft.com/office/drawing/2014/main" val="43394063"/>
                    </a:ext>
                  </a:extLst>
                </a:gridCol>
                <a:gridCol w="931977">
                  <a:extLst>
                    <a:ext uri="{9D8B030D-6E8A-4147-A177-3AD203B41FA5}">
                      <a16:colId xmlns:a16="http://schemas.microsoft.com/office/drawing/2014/main" val="3068758041"/>
                    </a:ext>
                  </a:extLst>
                </a:gridCol>
                <a:gridCol w="958964">
                  <a:extLst>
                    <a:ext uri="{9D8B030D-6E8A-4147-A177-3AD203B41FA5}">
                      <a16:colId xmlns:a16="http://schemas.microsoft.com/office/drawing/2014/main" val="1655017530"/>
                    </a:ext>
                  </a:extLst>
                </a:gridCol>
                <a:gridCol w="1227252">
                  <a:extLst>
                    <a:ext uri="{9D8B030D-6E8A-4147-A177-3AD203B41FA5}">
                      <a16:colId xmlns:a16="http://schemas.microsoft.com/office/drawing/2014/main" val="2505806135"/>
                    </a:ext>
                  </a:extLst>
                </a:gridCol>
                <a:gridCol w="760001">
                  <a:extLst>
                    <a:ext uri="{9D8B030D-6E8A-4147-A177-3AD203B41FA5}">
                      <a16:colId xmlns:a16="http://schemas.microsoft.com/office/drawing/2014/main" val="3548359164"/>
                    </a:ext>
                  </a:extLst>
                </a:gridCol>
              </a:tblGrid>
              <a:tr h="252201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min prob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max prob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events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non events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non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cum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cum non event rate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KS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4242940673"/>
                  </a:ext>
                </a:extLst>
              </a:tr>
              <a:tr h="1008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Decile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50" b="1">
                        <a:effectLst/>
                      </a:endParaRP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2493300378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0.004848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0.019269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988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97330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26.40%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26.40%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16.5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949203366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0.004015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0.004848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568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97750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15.17%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9.98%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41.57%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21.7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923091313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0.003437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0.004015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441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97877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11.78%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9.99%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53.35%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29.91%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23.4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143066629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0.003081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0.003437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401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97917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10.71%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64.07%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39.91%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24.2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950020044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0.002839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0.003081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318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98000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8.50%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72.56%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49.91%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22.6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398938107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6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0.002680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0.002839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290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98028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7.75%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80.31%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59.92%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20.4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520793846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7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0.002565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0.002680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263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98055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7.03%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10.01%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87.34%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69.93%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17.4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4018694109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0.002465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0.002565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200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98118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5.34%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10.02%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92.68%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79.95%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12.7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1744920501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0.002362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0.002465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164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98154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4.38%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10.02%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97.06%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89.97%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7.1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3180587180"/>
                  </a:ext>
                </a:extLst>
              </a:tr>
              <a:tr h="1765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10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0.002129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0.002362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110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98208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2.94%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10.03%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100.00%</a:t>
                      </a:r>
                    </a:p>
                  </a:txBody>
                  <a:tcPr marL="15932" marR="15932" marT="7966" marB="79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0.0</a:t>
                      </a:r>
                    </a:p>
                  </a:txBody>
                  <a:tcPr marL="15932" marR="15932" marT="7966" marB="7966" anchor="ctr"/>
                </a:tc>
                <a:extLst>
                  <a:ext uri="{0D108BD9-81ED-4DB2-BD59-A6C34878D82A}">
                    <a16:rowId xmlns:a16="http://schemas.microsoft.com/office/drawing/2014/main" val="27258509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1AB90C8-A826-4366-8D0C-7C4F82F6D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966" y="1472025"/>
            <a:ext cx="8026064" cy="28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29979" y="644229"/>
          <a:ext cx="1289" cy="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979" y="644229"/>
                        <a:ext cx="1289" cy="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5924AB0-023F-4291-8D2E-FAC6C8DC7D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2000" b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675"/>
            <a:ext cx="9906000" cy="550935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Future Scope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5065E-2B50-4A51-A488-40726E7805B7}"/>
              </a:ext>
            </a:extLst>
          </p:cNvPr>
          <p:cNvGrpSpPr/>
          <p:nvPr/>
        </p:nvGrpSpPr>
        <p:grpSpPr>
          <a:xfrm>
            <a:off x="38509" y="6544676"/>
            <a:ext cx="9286779" cy="307779"/>
            <a:chOff x="38509" y="6544676"/>
            <a:chExt cx="9286779" cy="3077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44B38-EB23-47F1-B231-76542781E30A}"/>
                </a:ext>
              </a:extLst>
            </p:cNvPr>
            <p:cNvSpPr/>
            <p:nvPr/>
          </p:nvSpPr>
          <p:spPr>
            <a:xfrm>
              <a:off x="38509" y="6544676"/>
              <a:ext cx="2227614" cy="307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Objective &amp; Overview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4C616B-939B-41AA-9E05-48A1714CEF51}"/>
                </a:ext>
              </a:extLst>
            </p:cNvPr>
            <p:cNvSpPr/>
            <p:nvPr/>
          </p:nvSpPr>
          <p:spPr>
            <a:xfrm>
              <a:off x="5418128" y="6544676"/>
              <a:ext cx="252986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Evaluation &amp; Results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77E04-61B3-4FD9-9758-43CB2A4FCDEA}"/>
                </a:ext>
              </a:extLst>
            </p:cNvPr>
            <p:cNvSpPr/>
            <p:nvPr/>
          </p:nvSpPr>
          <p:spPr>
            <a:xfrm>
              <a:off x="7947988" y="6544676"/>
              <a:ext cx="1377300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Future Scope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CF19FE-7501-4510-9A17-BF8A15D4B4CC}"/>
                </a:ext>
              </a:extLst>
            </p:cNvPr>
            <p:cNvSpPr/>
            <p:nvPr/>
          </p:nvSpPr>
          <p:spPr>
            <a:xfrm>
              <a:off x="2266123" y="6544676"/>
              <a:ext cx="144448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Data Sources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D33C7-9F70-47F6-A66C-131F4ED5E899}"/>
                </a:ext>
              </a:extLst>
            </p:cNvPr>
            <p:cNvSpPr/>
            <p:nvPr/>
          </p:nvSpPr>
          <p:spPr>
            <a:xfrm>
              <a:off x="3710609" y="6544676"/>
              <a:ext cx="1707519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Model Framework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D6A6A-74B9-46E2-8A43-4C8BC3CB4ACC}"/>
              </a:ext>
            </a:extLst>
          </p:cNvPr>
          <p:cNvSpPr/>
          <p:nvPr/>
        </p:nvSpPr>
        <p:spPr>
          <a:xfrm>
            <a:off x="217093" y="1215112"/>
            <a:ext cx="4519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Can Introduce Campaign Cost 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8D205-B656-424F-8B06-4B8EFB8D041B}"/>
              </a:ext>
            </a:extLst>
          </p:cNvPr>
          <p:cNvSpPr/>
          <p:nvPr/>
        </p:nvSpPr>
        <p:spPr>
          <a:xfrm>
            <a:off x="217093" y="1584444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Open Sans"/>
              </a:rPr>
              <a:t>Assume,</a:t>
            </a:r>
          </a:p>
          <a:p>
            <a:r>
              <a:rPr lang="en-US" sz="1400" dirty="0">
                <a:solidFill>
                  <a:srgbClr val="666666"/>
                </a:solidFill>
                <a:latin typeface="Open Sans"/>
              </a:rPr>
              <a:t>Average campaign cost per customer is Rs. 10/-</a:t>
            </a:r>
          </a:p>
          <a:p>
            <a:r>
              <a:rPr lang="en-US" sz="1400" dirty="0">
                <a:solidFill>
                  <a:srgbClr val="666666"/>
                </a:solidFill>
                <a:latin typeface="Open Sans"/>
              </a:rPr>
              <a:t>Revenue per conversion is Rs. 150/-</a:t>
            </a:r>
          </a:p>
          <a:p>
            <a:r>
              <a:rPr lang="en-US" sz="1400" dirty="0">
                <a:solidFill>
                  <a:srgbClr val="666666"/>
                </a:solidFill>
                <a:latin typeface="Open Sans"/>
              </a:rPr>
              <a:t>The campaign will be profitable only if our campaign conversion is above 6.7% (=10/150).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02482D-A5B0-43C1-A6E7-0032F472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11582"/>
              </p:ext>
            </p:extLst>
          </p:nvPr>
        </p:nvGraphicFramePr>
        <p:xfrm>
          <a:off x="273870" y="2916872"/>
          <a:ext cx="4276055" cy="3257723"/>
        </p:xfrm>
        <a:graphic>
          <a:graphicData uri="http://schemas.openxmlformats.org/drawingml/2006/table">
            <a:tbl>
              <a:tblPr/>
              <a:tblGrid>
                <a:gridCol w="525159">
                  <a:extLst>
                    <a:ext uri="{9D8B030D-6E8A-4147-A177-3AD203B41FA5}">
                      <a16:colId xmlns:a16="http://schemas.microsoft.com/office/drawing/2014/main" val="1418549748"/>
                    </a:ext>
                  </a:extLst>
                </a:gridCol>
                <a:gridCol w="525159">
                  <a:extLst>
                    <a:ext uri="{9D8B030D-6E8A-4147-A177-3AD203B41FA5}">
                      <a16:colId xmlns:a16="http://schemas.microsoft.com/office/drawing/2014/main" val="1889496156"/>
                    </a:ext>
                  </a:extLst>
                </a:gridCol>
                <a:gridCol w="525159">
                  <a:extLst>
                    <a:ext uri="{9D8B030D-6E8A-4147-A177-3AD203B41FA5}">
                      <a16:colId xmlns:a16="http://schemas.microsoft.com/office/drawing/2014/main" val="3929713291"/>
                    </a:ext>
                  </a:extLst>
                </a:gridCol>
                <a:gridCol w="525159">
                  <a:extLst>
                    <a:ext uri="{9D8B030D-6E8A-4147-A177-3AD203B41FA5}">
                      <a16:colId xmlns:a16="http://schemas.microsoft.com/office/drawing/2014/main" val="474576069"/>
                    </a:ext>
                  </a:extLst>
                </a:gridCol>
                <a:gridCol w="525159">
                  <a:extLst>
                    <a:ext uri="{9D8B030D-6E8A-4147-A177-3AD203B41FA5}">
                      <a16:colId xmlns:a16="http://schemas.microsoft.com/office/drawing/2014/main" val="1724139373"/>
                    </a:ext>
                  </a:extLst>
                </a:gridCol>
                <a:gridCol w="573353">
                  <a:extLst>
                    <a:ext uri="{9D8B030D-6E8A-4147-A177-3AD203B41FA5}">
                      <a16:colId xmlns:a16="http://schemas.microsoft.com/office/drawing/2014/main" val="553785240"/>
                    </a:ext>
                  </a:extLst>
                </a:gridCol>
                <a:gridCol w="551748">
                  <a:extLst>
                    <a:ext uri="{9D8B030D-6E8A-4147-A177-3AD203B41FA5}">
                      <a16:colId xmlns:a16="http://schemas.microsoft.com/office/drawing/2014/main" val="2197638983"/>
                    </a:ext>
                  </a:extLst>
                </a:gridCol>
                <a:gridCol w="525159">
                  <a:extLst>
                    <a:ext uri="{9D8B030D-6E8A-4147-A177-3AD203B41FA5}">
                      <a16:colId xmlns:a16="http://schemas.microsoft.com/office/drawing/2014/main" val="3469858584"/>
                    </a:ext>
                  </a:extLst>
                </a:gridCol>
              </a:tblGrid>
              <a:tr h="4508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Decile (Rank)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# Customers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# Responders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# Non-Resp.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% Resp. Rate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Campaign Cost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Profit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38904"/>
                  </a:ext>
                </a:extLst>
              </a:tr>
              <a:tr h="42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29.50%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1000*10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=10000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295*150=44250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34250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15926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824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17.60%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26400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16400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42894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885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11.50%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17250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7250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61720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925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7.50%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11250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1250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49483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965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3.50%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5250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-4750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36458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970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3.00%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4500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-5500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62428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977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2.30%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3450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-6550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65577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982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1.80%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2700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-7300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923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987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1.30%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1950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-8050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60935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993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0.70%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-8950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10337"/>
                  </a:ext>
                </a:extLst>
              </a:tr>
              <a:tr h="23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10,000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787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9,213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7.87%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100000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118050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18050</a:t>
                      </a:r>
                    </a:p>
                  </a:txBody>
                  <a:tcPr marL="4987" marR="4987" marT="4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118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B9143EA-9C3D-4778-B6F1-62DEF7F79F67}"/>
              </a:ext>
            </a:extLst>
          </p:cNvPr>
          <p:cNvSpPr/>
          <p:nvPr/>
        </p:nvSpPr>
        <p:spPr>
          <a:xfrm>
            <a:off x="4800139" y="1212897"/>
            <a:ext cx="47040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Add previous evaluation data for measurement and comparison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Change Platform to simple responsive WebApp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r>
              <a:rPr lang="en-US" dirty="0"/>
              <a:t>      Any other ideas…</a:t>
            </a:r>
          </a:p>
        </p:txBody>
      </p:sp>
    </p:spTree>
    <p:extLst>
      <p:ext uri="{BB962C8B-B14F-4D97-AF65-F5344CB8AC3E}">
        <p14:creationId xmlns:p14="http://schemas.microsoft.com/office/powerpoint/2010/main" val="1471625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THINKCELLPRESENTATIONDONOTDELETE" val="&lt;?xml version=&quot;1.0&quot; encoding=&quot;UTF-16&quot; standalone=&quot;yes&quot;?&gt;&lt;root reqver=&quot;25060&quot;&gt;&lt;version val=&quot;278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4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4&quot;&gt;&lt;elem m_fUsage=&quot;1.34144100000000010553E+00&quot;&gt;&lt;m_msothmcolidx val=&quot;0&quot;/&gt;&lt;m_rgb r=&quot;63&quot; g=&quot;76&quot; b=&quot;0A&quot;/&gt;&lt;m_nBrightness endver=&quot;26206&quot; val=&quot;0&quot;/&gt;&lt;/elem&gt;&lt;elem m_fUsage=&quot;1.31381059609000017119E+00&quot;&gt;&lt;m_msothmcolidx val=&quot;0&quot;/&gt;&lt;m_rgb r=&quot;CB&quot; g=&quot;D3&quot; b=&quot;23&quot;/&gt;&lt;m_nBrightness endver=&quot;26206&quot; val=&quot;0&quot;/&gt;&lt;/elem&gt;&lt;elem m_fUsage=&quot;1.16983816909722282418E+00&quot;&gt;&lt;m_msothmcolidx val=&quot;0&quot;/&gt;&lt;m_rgb r=&quot;29&quot; g=&quot;25&quot; b=&quot;DC&quot;/&gt;&lt;m_nBrightness endver=&quot;26206&quot; val=&quot;0&quot;/&gt;&lt;/elem&gt;&lt;elem m_fUsage=&quot;8.21660360979833304107E-01&quot;&gt;&lt;m_msothmcolidx val=&quot;0&quot;/&gt;&lt;m_rgb r=&quot;E2&quot; g=&quot;A9&quot; b=&quot;83&quot;/&gt;&lt;m_nBrightness endver=&quot;26206&quot; val=&quot;0&quot;/&gt;&lt;/elem&gt;&lt;elem m_fUsage=&quot;7.29000000000000092371E-01&quot;&gt;&lt;m_msothmcolidx val=&quot;0&quot;/&gt;&lt;m_rgb r=&quot;54&quot; g=&quot;64&quot; b=&quot;09&quot;/&gt;&lt;m_nBrightness endver=&quot;26206&quot; val=&quot;0&quot;/&gt;&lt;/elem&gt;&lt;elem m_fUsage=&quot;6.56100000000000127542E-01&quot;&gt;&lt;m_msothmcolidx val=&quot;0&quot;/&gt;&lt;m_rgb r=&quot;E4&quot; g=&quot;EA&quot; b=&quot;B7&quot;/&gt;&lt;m_nBrightness endver=&quot;26206&quot; val=&quot;0&quot;/&gt;&lt;/elem&gt;&lt;elem m_fUsage=&quot;5.90490000000000181402E-01&quot;&gt;&lt;m_msothmcolidx val=&quot;0&quot;/&gt;&lt;m_rgb r=&quot;DB&quot; g=&quot;E2&quot; b=&quot;9C&quot;/&gt;&lt;m_nBrightness endver=&quot;26206&quot; val=&quot;0&quot;/&gt;&lt;/elem&gt;&lt;elem m_fUsage=&quot;4.94975791821474386811E-01&quot;&gt;&lt;m_msothmcolidx val=&quot;0&quot;/&gt;&lt;m_rgb r=&quot;39&quot; g=&quot;B7&quot; b=&quot;4D&quot;/&gt;&lt;m_nBrightness endver=&quot;26206&quot; val=&quot;0&quot;/&gt;&lt;/elem&gt;&lt;elem m_fUsage=&quot;4.78296900000000135833E-01&quot;&gt;&lt;m_msothmcolidx val=&quot;0&quot;/&gt;&lt;m_rgb r=&quot;4F&quot; g=&quot;5D&quot; b=&quot;56&quot;/&gt;&lt;m_nBrightness endver=&quot;26206&quot; val=&quot;0&quot;/&gt;&lt;/elem&gt;&lt;elem m_fUsage=&quot;3.87420489000000145552E-01&quot;&gt;&lt;m_msothmcolidx val=&quot;0&quot;/&gt;&lt;m_rgb r=&quot;9E&quot; g=&quot;C7&quot; b=&quot;8F&quot;/&gt;&lt;m_nBrightness endver=&quot;26206&quot; val=&quot;0&quot;/&gt;&lt;/elem&gt;&lt;elem m_fUsage=&quot;3.48678440100000153201E-01&quot;&gt;&lt;m_msothmcolidx val=&quot;0&quot;/&gt;&lt;m_rgb r=&quot;E6&quot; g=&quot;EB&quot; b=&quot;87&quot;/&gt;&lt;m_nBrightness endver=&quot;26206&quot; val=&quot;0&quot;/&gt;&lt;/elem&gt;&lt;elem m_fUsage=&quot;3.24820694756216332699E-01&quot;&gt;&lt;m_msothmcolidx val=&quot;0&quot;/&gt;&lt;m_rgb r=&quot;42&quot; g=&quot;C4&quot; b=&quot;48&quot;/&gt;&lt;m_nBrightness endver=&quot;26206&quot; val=&quot;0&quot;/&gt;&lt;/elem&gt;&lt;elem m_fUsage=&quot;2.54186582832900132001E-01&quot;&gt;&lt;m_msothmcolidx val=&quot;0&quot;/&gt;&lt;m_rgb r=&quot;F0&quot; g=&quot;ED&quot; b=&quot;6C&quot;/&gt;&lt;m_nBrightness endver=&quot;26206&quot; val=&quot;0&quot;/&gt;&lt;/elem&gt;&lt;elem m_fUsage=&quot;1.78243533295233708147E-01&quot;&gt;&lt;m_msothmcolidx val=&quot;0&quot;/&gt;&lt;m_rgb r=&quot;D8&quot; g=&quot;05&quot; b=&quot;9E&quot;/&gt;&lt;m_nBrightness endver=&quot;26206&quot; val=&quot;0&quot;/&gt;&lt;/elem&gt;&lt;elem m_fUsage=&quot;1.53733273522560970337E-01&quot;&gt;&lt;m_msothmcolidx val=&quot;0&quot;/&gt;&lt;m_rgb r=&quot;EF&quot; g=&quot;C8&quot; b=&quot;50&quot;/&gt;&lt;m_nBrightness endver=&quot;26206&quot; val=&quot;0&quot;/&gt;&lt;/elem&gt;&lt;elem m_fUsage=&quot;1.50094635296999207030E-01&quot;&gt;&lt;m_msothmcolidx val=&quot;0&quot;/&gt;&lt;m_rgb r=&quot;FD&quot; g=&quot;A2&quot; b=&quot;E3&quot;/&gt;&lt;m_nBrightness endver=&quot;26206&quot; val=&quot;0&quot;/&gt;&lt;/elem&gt;&lt;elem m_fUsage=&quot;1.35085171767299283552E-01&quot;&gt;&lt;m_msothmcolidx val=&quot;0&quot;/&gt;&lt;m_rgb r=&quot;B5&quot; g=&quot;B3&quot; b=&quot;F2&quot;/&gt;&lt;m_nBrightness endver=&quot;26206&quot; val=&quot;0&quot;/&gt;&lt;/elem&gt;&lt;elem m_fUsage=&quot;1.22760555895306835983E-01&quot;&gt;&lt;m_msothmcolidx val=&quot;0&quot;/&gt;&lt;m_rgb r=&quot;D3&quot; g=&quot;C8&quot; b=&quot;BA&quot;/&gt;&lt;m_nBrightness endver=&quot;26206&quot; val=&quot;0&quot;/&gt;&lt;/elem&gt;&lt;elem m_fUsage=&quot;1.21576654590569363523E-01&quot;&gt;&lt;m_msothmcolidx val=&quot;0&quot;/&gt;&lt;m_rgb r=&quot;8C&quot; g=&quot;8A&quot; b=&quot;EC&quot;/&gt;&lt;m_nBrightness endver=&quot;26206&quot; val=&quot;0&quot;/&gt;&lt;/elem&gt;&lt;elem m_fUsage=&quot;6.01701016721832640521E-02&quot;&gt;&lt;m_msothmcolidx val=&quot;0&quot;/&gt;&lt;m_rgb r=&quot;17&quot; g=&quot;7B&quot; b=&quot;02&quot;/&gt;&lt;m_nBrightness endver=&quot;26206&quot; val=&quot;0&quot;/&gt;&lt;/elem&gt;&lt;elem m_fUsage=&quot;4.12975436855968214278E-02&quot;&gt;&lt;m_msothmcolidx val=&quot;0&quot;/&gt;&lt;m_rgb r=&quot;E8&quot; g=&quot;FE&quot; b=&quot;49&quot;/&gt;&lt;m_nBrightness endver=&quot;26206&quot; val=&quot;0&quot;/&gt;&lt;/elem&gt;&lt;elem m_fUsage=&quot;3.16127149915967839422E-02&quot;&gt;&lt;m_msothmcolidx val=&quot;0&quot;/&gt;&lt;m_rgb r=&quot;8E&quot; g=&quot;C1&quot; b=&quot;4A&quot;/&gt;&lt;m_nBrightness endver=&quot;26206&quot; val=&quot;0&quot;/&gt;&lt;/elem&gt;&lt;elem m_fUsage=&quot;1.82480036314007498799E-02&quot;&gt;&lt;m_msothmcolidx val=&quot;0&quot;/&gt;&lt;m_rgb r=&quot;D1&quot; g=&quot;E1&quot; b=&quot;64&quot;/&gt;&lt;m_nBrightness endver=&quot;26206&quot; val=&quot;0&quot;/&gt;&lt;/elem&gt;&lt;elem m_fUsage=&quot;1.73429731705395974439E-02&quot;&gt;&lt;m_msothmcolidx val=&quot;0&quot;/&gt;&lt;m_rgb r=&quot;F5&quot; g=&quot;D8&quot; b=&quot;03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jeLc0HuG8psbQBAU4o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jeLc0HuG8psbQBAU4o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jeLc0HuG8psbQBAU4o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jeLc0HuG8psbQBAU4o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jeLc0HuG8psbQBAU4o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rdUHxsSZahWAF8O2FZ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5H_3RCSxGpI8UV.rlM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jeLc0HuG8psbQBAU4oT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ax Templat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 cap="flat">
          <a:solidFill>
            <a:schemeClr val="tx1">
              <a:lumMod val="50000"/>
              <a:lumOff val="50000"/>
            </a:schemeClr>
          </a:solidFill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7F3D13E0F7A47871A3081E9E18D59" ma:contentTypeVersion="13" ma:contentTypeDescription="Create a new document." ma:contentTypeScope="" ma:versionID="da6865b8f1f56f44fe7a351efc9ce1f2">
  <xsd:schema xmlns:xsd="http://www.w3.org/2001/XMLSchema" xmlns:xs="http://www.w3.org/2001/XMLSchema" xmlns:p="http://schemas.microsoft.com/office/2006/metadata/properties" xmlns:ns3="33413f6e-7d29-40b7-9bd7-b2df7f13f93e" xmlns:ns4="428ad406-2b8d-4e8f-a067-393664b508f1" targetNamespace="http://schemas.microsoft.com/office/2006/metadata/properties" ma:root="true" ma:fieldsID="b7574426f3d9e21d576ff875dc8d1906" ns3:_="" ns4:_="">
    <xsd:import namespace="33413f6e-7d29-40b7-9bd7-b2df7f13f93e"/>
    <xsd:import namespace="428ad406-2b8d-4e8f-a067-393664b508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13f6e-7d29-40b7-9bd7-b2df7f13f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d406-2b8d-4e8f-a067-393664b508f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2830EA-4983-4557-984C-0682FEF552C1}">
  <ds:schemaRefs>
    <ds:schemaRef ds:uri="http://schemas.microsoft.com/office/2006/documentManagement/types"/>
    <ds:schemaRef ds:uri="http://purl.org/dc/dcmitype/"/>
    <ds:schemaRef ds:uri="http://purl.org/dc/elements/1.1/"/>
    <ds:schemaRef ds:uri="33413f6e-7d29-40b7-9bd7-b2df7f13f93e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28ad406-2b8d-4e8f-a067-393664b508f1"/>
  </ds:schemaRefs>
</ds:datastoreItem>
</file>

<file path=customXml/itemProps2.xml><?xml version="1.0" encoding="utf-8"?>
<ds:datastoreItem xmlns:ds="http://schemas.openxmlformats.org/officeDocument/2006/customXml" ds:itemID="{526C50FC-BB22-4D98-9A52-C45D3853E2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13f6e-7d29-40b7-9bd7-b2df7f13f93e"/>
    <ds:schemaRef ds:uri="428ad406-2b8d-4e8f-a067-393664b508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7D7199-F82B-4485-A97F-B7B01710C9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993</Words>
  <Application>Microsoft Office PowerPoint</Application>
  <PresentationFormat>A4 Paper (210x297 mm)</PresentationFormat>
  <Paragraphs>516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</vt:lpstr>
      <vt:lpstr>Open Sans</vt:lpstr>
      <vt:lpstr>Emax Template</vt:lpstr>
      <vt:lpstr>think-cell Slide</vt:lpstr>
      <vt:lpstr>  O2O (Offline to Online) Model</vt:lpstr>
      <vt:lpstr> Model Framework</vt:lpstr>
      <vt:lpstr> Model Evaluation &amp; Results: For December Conversions (Old Results)</vt:lpstr>
      <vt:lpstr> Model Evaluation &amp; Results: For December Conversions</vt:lpstr>
      <vt:lpstr> Model Evaluation &amp; Results: For December Conversions</vt:lpstr>
      <vt:lpstr> Model Evaluation &amp; Results: For January Conversions</vt:lpstr>
      <vt:lpstr>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Lmg</dc:title>
  <dc:creator/>
  <cp:lastModifiedBy/>
  <cp:revision>1</cp:revision>
  <dcterms:created xsi:type="dcterms:W3CDTF">2015-01-11T09:05:14Z</dcterms:created>
  <dcterms:modified xsi:type="dcterms:W3CDTF">2021-02-26T09:15:56Z</dcterms:modified>
  <cp:category>112013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0x010100D727F3D13E0F7A47871A3081E9E18D59</vt:lpwstr>
  </property>
</Properties>
</file>