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9"/>
  </p:notesMasterIdLst>
  <p:sldIdLst>
    <p:sldId id="256" r:id="rId2"/>
    <p:sldId id="257" r:id="rId3"/>
    <p:sldId id="272" r:id="rId4"/>
    <p:sldId id="282" r:id="rId5"/>
    <p:sldId id="283" r:id="rId6"/>
    <p:sldId id="273" r:id="rId7"/>
    <p:sldId id="278" r:id="rId8"/>
    <p:sldId id="274" r:id="rId9"/>
    <p:sldId id="275" r:id="rId10"/>
    <p:sldId id="276" r:id="rId11"/>
    <p:sldId id="281" r:id="rId12"/>
    <p:sldId id="277" r:id="rId13"/>
    <p:sldId id="284" r:id="rId14"/>
    <p:sldId id="286" r:id="rId15"/>
    <p:sldId id="285" r:id="rId16"/>
    <p:sldId id="280" r:id="rId17"/>
    <p:sldId id="271" r:id="rId18"/>
  </p:sldIdLst>
  <p:sldSz cx="9144000" cy="5143500" type="screen16x9"/>
  <p:notesSz cx="6858000" cy="9144000"/>
  <p:embeddedFontLst>
    <p:embeddedFont>
      <p:font typeface="Orbitron" panose="020B0604020202020204" charset="0"/>
      <p:regular r:id="rId20"/>
      <p:bold r:id="rId21"/>
    </p:embeddedFont>
    <p:embeddedFont>
      <p:font typeface="Quicksand"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
          <p15:clr>
            <a:srgbClr val="9AA0A6"/>
          </p15:clr>
        </p15:guide>
        <p15:guide id="2" orient="horz" pos="2900">
          <p15:clr>
            <a:srgbClr val="9AA0A6"/>
          </p15:clr>
        </p15:guide>
        <p15:guide id="3" pos="615">
          <p15:clr>
            <a:srgbClr val="9AA0A6"/>
          </p15:clr>
        </p15:guide>
        <p15:guide id="4" pos="5311">
          <p15:clr>
            <a:srgbClr val="9AA0A6"/>
          </p15:clr>
        </p15:guide>
        <p15:guide id="5" orient="horz" pos="117">
          <p15:clr>
            <a:srgbClr val="9AA0A6"/>
          </p15:clr>
        </p15:guide>
        <p15:guide id="6" pos="2880">
          <p15:clr>
            <a:srgbClr val="9AA0A6"/>
          </p15:clr>
        </p15:guide>
        <p15:guide id="7" pos="2294">
          <p15:clr>
            <a:srgbClr val="9AA0A6"/>
          </p15:clr>
        </p15:guide>
        <p15:guide id="8" orient="horz" pos="1172">
          <p15:clr>
            <a:srgbClr val="9AA0A6"/>
          </p15:clr>
        </p15:guide>
        <p15:guide id="9" orient="horz" pos="1488">
          <p15:clr>
            <a:srgbClr val="9AA0A6"/>
          </p15:clr>
        </p15:guide>
        <p15:guide id="10" orient="horz" pos="1762">
          <p15:clr>
            <a:srgbClr val="9AA0A6"/>
          </p15:clr>
        </p15:guide>
        <p15:guide id="11" orient="horz" pos="2707">
          <p15:clr>
            <a:srgbClr val="9AA0A6"/>
          </p15:clr>
        </p15:guide>
        <p15:guide id="12" orient="horz" pos="89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6FB472-704D-44C2-8085-418C0D8BA44F}">
  <a:tblStyle styleId="{F46FB472-704D-44C2-8085-418C0D8BA44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340"/>
        <p:guide orient="horz" pos="2900"/>
        <p:guide pos="615"/>
        <p:guide pos="5311"/>
        <p:guide orient="horz" pos="117"/>
        <p:guide pos="2880"/>
        <p:guide pos="2294"/>
        <p:guide orient="horz" pos="1172"/>
        <p:guide orient="horz" pos="1488"/>
        <p:guide orient="horz" pos="1762"/>
        <p:guide orient="horz" pos="2707"/>
        <p:guide orient="horz" pos="8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f17053b67e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f17053b67e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83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9507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3962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201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7930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gcc9050bdf8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gcc9050bdf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3931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2718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7607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2523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35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713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204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58350" y="258050"/>
            <a:ext cx="8428950" cy="4627500"/>
            <a:chOff x="358350" y="258050"/>
            <a:chExt cx="8428950" cy="4627500"/>
          </a:xfrm>
        </p:grpSpPr>
        <p:sp>
          <p:nvSpPr>
            <p:cNvPr id="10" name="Google Shape;10;p2"/>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20000" y="407061"/>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10800000" flipH="1">
              <a:off x="4159199" y="4657459"/>
              <a:ext cx="825589" cy="93999"/>
              <a:chOff x="5718423" y="809024"/>
              <a:chExt cx="830071" cy="94500"/>
            </a:xfrm>
          </p:grpSpPr>
          <p:sp>
            <p:nvSpPr>
              <p:cNvPr id="14" name="Google Shape;14;p2"/>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 name="Google Shape;18;p2"/>
          <p:cNvSpPr txBox="1">
            <a:spLocks noGrp="1"/>
          </p:cNvSpPr>
          <p:nvPr>
            <p:ph type="ctrTitle"/>
          </p:nvPr>
        </p:nvSpPr>
        <p:spPr>
          <a:xfrm>
            <a:off x="720000" y="1185650"/>
            <a:ext cx="3852000" cy="23610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790635" y="3761000"/>
            <a:ext cx="3909900" cy="410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grpSp>
        <p:nvGrpSpPr>
          <p:cNvPr id="39" name="Google Shape;39;p4"/>
          <p:cNvGrpSpPr/>
          <p:nvPr/>
        </p:nvGrpSpPr>
        <p:grpSpPr>
          <a:xfrm>
            <a:off x="358350" y="258050"/>
            <a:ext cx="8428950" cy="4627500"/>
            <a:chOff x="358350" y="258050"/>
            <a:chExt cx="8428950" cy="4627500"/>
          </a:xfrm>
        </p:grpSpPr>
        <p:sp>
          <p:nvSpPr>
            <p:cNvPr id="40" name="Google Shape;40;p4"/>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4"/>
            <p:cNvGrpSpPr/>
            <p:nvPr/>
          </p:nvGrpSpPr>
          <p:grpSpPr>
            <a:xfrm rot="10800000" flipH="1">
              <a:off x="4159199" y="4657459"/>
              <a:ext cx="825589" cy="93999"/>
              <a:chOff x="5718423" y="809024"/>
              <a:chExt cx="830071" cy="94500"/>
            </a:xfrm>
          </p:grpSpPr>
          <p:sp>
            <p:nvSpPr>
              <p:cNvPr id="43" name="Google Shape;43;p4"/>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4"/>
            <p:cNvGrpSpPr/>
            <p:nvPr/>
          </p:nvGrpSpPr>
          <p:grpSpPr>
            <a:xfrm>
              <a:off x="720000" y="407061"/>
              <a:ext cx="7704000" cy="262500"/>
              <a:chOff x="433208" y="393425"/>
              <a:chExt cx="7704000" cy="262500"/>
            </a:xfrm>
          </p:grpSpPr>
          <p:sp>
            <p:nvSpPr>
              <p:cNvPr id="48" name="Google Shape;48;p4"/>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4"/>
              <p:cNvGrpSpPr/>
              <p:nvPr/>
            </p:nvGrpSpPr>
            <p:grpSpPr>
              <a:xfrm rot="10800000" flipH="1">
                <a:off x="543498" y="483688"/>
                <a:ext cx="429322" cy="93999"/>
                <a:chOff x="5840230" y="744468"/>
                <a:chExt cx="431653" cy="94500"/>
              </a:xfrm>
            </p:grpSpPr>
            <p:sp>
              <p:nvSpPr>
                <p:cNvPr id="50" name="Google Shape;50;p4"/>
                <p:cNvSpPr/>
                <p:nvPr/>
              </p:nvSpPr>
              <p:spPr>
                <a:xfrm>
                  <a:off x="5840230"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6008807"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6177384"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3" name="Google Shape;53;p4"/>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4" name="Google Shape;54;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8"/>
        <p:cNvGrpSpPr/>
        <p:nvPr/>
      </p:nvGrpSpPr>
      <p:grpSpPr>
        <a:xfrm>
          <a:off x="0" y="0"/>
          <a:ext cx="0" cy="0"/>
          <a:chOff x="0" y="0"/>
          <a:chExt cx="0" cy="0"/>
        </a:xfrm>
      </p:grpSpPr>
      <p:grpSp>
        <p:nvGrpSpPr>
          <p:cNvPr id="109" name="Google Shape;109;p8"/>
          <p:cNvGrpSpPr/>
          <p:nvPr/>
        </p:nvGrpSpPr>
        <p:grpSpPr>
          <a:xfrm>
            <a:off x="1132541" y="872113"/>
            <a:ext cx="6880552" cy="3180876"/>
            <a:chOff x="358350" y="258050"/>
            <a:chExt cx="8428950" cy="3896700"/>
          </a:xfrm>
        </p:grpSpPr>
        <p:sp>
          <p:nvSpPr>
            <p:cNvPr id="110" name="Google Shape;110;p8"/>
            <p:cNvSpPr/>
            <p:nvPr/>
          </p:nvSpPr>
          <p:spPr>
            <a:xfrm>
              <a:off x="358350" y="258050"/>
              <a:ext cx="8427300" cy="38967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
            <p:cNvSpPr/>
            <p:nvPr/>
          </p:nvSpPr>
          <p:spPr>
            <a:xfrm>
              <a:off x="360000" y="258050"/>
              <a:ext cx="8427300" cy="38967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8"/>
            <p:cNvGrpSpPr/>
            <p:nvPr/>
          </p:nvGrpSpPr>
          <p:grpSpPr>
            <a:xfrm>
              <a:off x="720000" y="407061"/>
              <a:ext cx="7704000" cy="262500"/>
              <a:chOff x="433208" y="393425"/>
              <a:chExt cx="7704000" cy="262500"/>
            </a:xfrm>
          </p:grpSpPr>
          <p:sp>
            <p:nvSpPr>
              <p:cNvPr id="113" name="Google Shape;113;p8"/>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 name="Google Shape;114;p8"/>
              <p:cNvGrpSpPr/>
              <p:nvPr/>
            </p:nvGrpSpPr>
            <p:grpSpPr>
              <a:xfrm rot="10800000" flipH="1">
                <a:off x="543498" y="483688"/>
                <a:ext cx="429322" cy="93999"/>
                <a:chOff x="5840230" y="744468"/>
                <a:chExt cx="431653" cy="94500"/>
              </a:xfrm>
            </p:grpSpPr>
            <p:sp>
              <p:nvSpPr>
                <p:cNvPr id="115" name="Google Shape;115;p8"/>
                <p:cNvSpPr/>
                <p:nvPr/>
              </p:nvSpPr>
              <p:spPr>
                <a:xfrm>
                  <a:off x="5840230"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a:off x="6008807"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a:off x="6177384"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18" name="Google Shape;118;p8"/>
          <p:cNvSpPr txBox="1">
            <a:spLocks noGrp="1"/>
          </p:cNvSpPr>
          <p:nvPr>
            <p:ph type="title"/>
          </p:nvPr>
        </p:nvSpPr>
        <p:spPr>
          <a:xfrm>
            <a:off x="2060993" y="1717300"/>
            <a:ext cx="5016300" cy="173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19" name="Google Shape;119;p8"/>
          <p:cNvGrpSpPr/>
          <p:nvPr/>
        </p:nvGrpSpPr>
        <p:grpSpPr>
          <a:xfrm rot="10800000" flipH="1">
            <a:off x="4163640" y="3895409"/>
            <a:ext cx="825589" cy="93999"/>
            <a:chOff x="5718423" y="809024"/>
            <a:chExt cx="830071" cy="94500"/>
          </a:xfrm>
        </p:grpSpPr>
        <p:sp>
          <p:nvSpPr>
            <p:cNvPr id="120" name="Google Shape;120;p8"/>
            <p:cNvSpPr/>
            <p:nvPr/>
          </p:nvSpPr>
          <p:spPr>
            <a:xfrm>
              <a:off x="5718423" y="809024"/>
              <a:ext cx="94500" cy="94500"/>
            </a:xfrm>
            <a:prstGeom prst="ellipse">
              <a:avLst/>
            </a:prstGeom>
            <a:solidFill>
              <a:schemeClr val="accent6"/>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963614" y="809024"/>
              <a:ext cx="94500" cy="94500"/>
            </a:xfrm>
            <a:prstGeom prst="ellipse">
              <a:avLst/>
            </a:prstGeom>
            <a:solidFill>
              <a:schemeClr val="accent6"/>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6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518"/>
        <p:cNvGrpSpPr/>
        <p:nvPr/>
      </p:nvGrpSpPr>
      <p:grpSpPr>
        <a:xfrm>
          <a:off x="0" y="0"/>
          <a:ext cx="0" cy="0"/>
          <a:chOff x="0" y="0"/>
          <a:chExt cx="0" cy="0"/>
        </a:xfrm>
      </p:grpSpPr>
      <p:grpSp>
        <p:nvGrpSpPr>
          <p:cNvPr id="519" name="Google Shape;519;p31"/>
          <p:cNvGrpSpPr/>
          <p:nvPr/>
        </p:nvGrpSpPr>
        <p:grpSpPr>
          <a:xfrm>
            <a:off x="358350" y="258050"/>
            <a:ext cx="8428950" cy="4627500"/>
            <a:chOff x="358350" y="258050"/>
            <a:chExt cx="8428950" cy="4627500"/>
          </a:xfrm>
        </p:grpSpPr>
        <p:sp>
          <p:nvSpPr>
            <p:cNvPr id="520" name="Google Shape;520;p31"/>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2" name="Google Shape;522;p31"/>
            <p:cNvGrpSpPr/>
            <p:nvPr/>
          </p:nvGrpSpPr>
          <p:grpSpPr>
            <a:xfrm rot="10800000" flipH="1">
              <a:off x="4159199" y="4657459"/>
              <a:ext cx="825589" cy="93999"/>
              <a:chOff x="5718423" y="809024"/>
              <a:chExt cx="830071" cy="94500"/>
            </a:xfrm>
          </p:grpSpPr>
          <p:sp>
            <p:nvSpPr>
              <p:cNvPr id="523" name="Google Shape;523;p31"/>
              <p:cNvSpPr/>
              <p:nvPr/>
            </p:nvSpPr>
            <p:spPr>
              <a:xfrm>
                <a:off x="5718423" y="809024"/>
                <a:ext cx="94500" cy="94500"/>
              </a:xfrm>
              <a:prstGeom prst="ellipse">
                <a:avLst/>
              </a:prstGeom>
              <a:solidFill>
                <a:schemeClr val="accent6"/>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5963614" y="809024"/>
                <a:ext cx="94500" cy="94500"/>
              </a:xfrm>
              <a:prstGeom prst="ellipse">
                <a:avLst/>
              </a:prstGeom>
              <a:solidFill>
                <a:schemeClr val="accent6"/>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6208804" y="809024"/>
                <a:ext cx="94500" cy="94500"/>
              </a:xfrm>
              <a:prstGeom prst="ellipse">
                <a:avLst/>
              </a:prstGeom>
              <a:solidFill>
                <a:schemeClr val="accent6"/>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6453994" y="809024"/>
                <a:ext cx="94500" cy="94500"/>
              </a:xfrm>
              <a:prstGeom prst="ellipse">
                <a:avLst/>
              </a:prstGeom>
              <a:solidFill>
                <a:schemeClr val="accent6"/>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31"/>
            <p:cNvGrpSpPr/>
            <p:nvPr/>
          </p:nvGrpSpPr>
          <p:grpSpPr>
            <a:xfrm>
              <a:off x="720000" y="407061"/>
              <a:ext cx="7704000" cy="262500"/>
              <a:chOff x="433208" y="393425"/>
              <a:chExt cx="7704000" cy="262500"/>
            </a:xfrm>
          </p:grpSpPr>
          <p:sp>
            <p:nvSpPr>
              <p:cNvPr id="528" name="Google Shape;528;p31"/>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9" name="Google Shape;529;p31"/>
              <p:cNvGrpSpPr/>
              <p:nvPr/>
            </p:nvGrpSpPr>
            <p:grpSpPr>
              <a:xfrm rot="10800000" flipH="1">
                <a:off x="543498" y="483688"/>
                <a:ext cx="429322" cy="93999"/>
                <a:chOff x="5840230" y="744468"/>
                <a:chExt cx="431653" cy="94500"/>
              </a:xfrm>
            </p:grpSpPr>
            <p:sp>
              <p:nvSpPr>
                <p:cNvPr id="530" name="Google Shape;530;p31"/>
                <p:cNvSpPr/>
                <p:nvPr/>
              </p:nvSpPr>
              <p:spPr>
                <a:xfrm>
                  <a:off x="5840230"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6008807"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6177384"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31"/>
          <p:cNvGrpSpPr/>
          <p:nvPr/>
        </p:nvGrpSpPr>
        <p:grpSpPr>
          <a:xfrm>
            <a:off x="952499" y="1113600"/>
            <a:ext cx="7240638" cy="3108284"/>
            <a:chOff x="952499" y="1418400"/>
            <a:chExt cx="7240638" cy="3108284"/>
          </a:xfrm>
        </p:grpSpPr>
        <p:grpSp>
          <p:nvGrpSpPr>
            <p:cNvPr id="534" name="Google Shape;534;p31"/>
            <p:cNvGrpSpPr/>
            <p:nvPr/>
          </p:nvGrpSpPr>
          <p:grpSpPr>
            <a:xfrm>
              <a:off x="952499" y="1418400"/>
              <a:ext cx="2299225" cy="3108284"/>
              <a:chOff x="486919" y="1114962"/>
              <a:chExt cx="2619901" cy="3541800"/>
            </a:xfrm>
          </p:grpSpPr>
          <p:sp>
            <p:nvSpPr>
              <p:cNvPr id="535" name="Google Shape;535;p31"/>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1"/>
              <p:cNvGrpSpPr/>
              <p:nvPr/>
            </p:nvGrpSpPr>
            <p:grpSpPr>
              <a:xfrm rot="10800000" flipH="1">
                <a:off x="620929" y="1244995"/>
                <a:ext cx="429322" cy="93999"/>
                <a:chOff x="5578333" y="744468"/>
                <a:chExt cx="431653" cy="94500"/>
              </a:xfrm>
            </p:grpSpPr>
            <p:sp>
              <p:nvSpPr>
                <p:cNvPr id="538" name="Google Shape;538;p31"/>
                <p:cNvSpPr/>
                <p:nvPr/>
              </p:nvSpPr>
              <p:spPr>
                <a:xfrm>
                  <a:off x="5578333"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5746910"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5915486"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1" name="Google Shape;541;p31"/>
            <p:cNvGrpSpPr/>
            <p:nvPr/>
          </p:nvGrpSpPr>
          <p:grpSpPr>
            <a:xfrm>
              <a:off x="3423211" y="1418400"/>
              <a:ext cx="2299225" cy="3108284"/>
              <a:chOff x="486919" y="1114962"/>
              <a:chExt cx="2619901" cy="3541800"/>
            </a:xfrm>
          </p:grpSpPr>
          <p:sp>
            <p:nvSpPr>
              <p:cNvPr id="542" name="Google Shape;542;p31"/>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4" name="Google Shape;544;p31"/>
              <p:cNvGrpSpPr/>
              <p:nvPr/>
            </p:nvGrpSpPr>
            <p:grpSpPr>
              <a:xfrm rot="10800000" flipH="1">
                <a:off x="620929" y="1244995"/>
                <a:ext cx="429322" cy="93999"/>
                <a:chOff x="5578333" y="744468"/>
                <a:chExt cx="431653" cy="94500"/>
              </a:xfrm>
            </p:grpSpPr>
            <p:sp>
              <p:nvSpPr>
                <p:cNvPr id="545" name="Google Shape;545;p31"/>
                <p:cNvSpPr/>
                <p:nvPr/>
              </p:nvSpPr>
              <p:spPr>
                <a:xfrm>
                  <a:off x="5578333"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5746910"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5915486"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8" name="Google Shape;548;p31"/>
            <p:cNvGrpSpPr/>
            <p:nvPr/>
          </p:nvGrpSpPr>
          <p:grpSpPr>
            <a:xfrm>
              <a:off x="5893911" y="1418400"/>
              <a:ext cx="2299225" cy="3108284"/>
              <a:chOff x="486919" y="1114962"/>
              <a:chExt cx="2619901" cy="3541800"/>
            </a:xfrm>
          </p:grpSpPr>
          <p:sp>
            <p:nvSpPr>
              <p:cNvPr id="549" name="Google Shape;549;p31"/>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 name="Google Shape;551;p31"/>
              <p:cNvGrpSpPr/>
              <p:nvPr/>
            </p:nvGrpSpPr>
            <p:grpSpPr>
              <a:xfrm rot="10800000" flipH="1">
                <a:off x="620929" y="1244995"/>
                <a:ext cx="429322" cy="93999"/>
                <a:chOff x="5578333" y="744468"/>
                <a:chExt cx="431653" cy="94500"/>
              </a:xfrm>
            </p:grpSpPr>
            <p:sp>
              <p:nvSpPr>
                <p:cNvPr id="552" name="Google Shape;552;p31"/>
                <p:cNvSpPr/>
                <p:nvPr/>
              </p:nvSpPr>
              <p:spPr>
                <a:xfrm>
                  <a:off x="5578333"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5746910"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5915486"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1_2">
    <p:spTree>
      <p:nvGrpSpPr>
        <p:cNvPr id="1" name="Shape 555"/>
        <p:cNvGrpSpPr/>
        <p:nvPr/>
      </p:nvGrpSpPr>
      <p:grpSpPr>
        <a:xfrm>
          <a:off x="0" y="0"/>
          <a:ext cx="0" cy="0"/>
          <a:chOff x="0" y="0"/>
          <a:chExt cx="0" cy="0"/>
        </a:xfrm>
      </p:grpSpPr>
      <p:grpSp>
        <p:nvGrpSpPr>
          <p:cNvPr id="556" name="Google Shape;556;p32"/>
          <p:cNvGrpSpPr/>
          <p:nvPr/>
        </p:nvGrpSpPr>
        <p:grpSpPr>
          <a:xfrm>
            <a:off x="358350" y="258050"/>
            <a:ext cx="8428950" cy="4627500"/>
            <a:chOff x="358350" y="258050"/>
            <a:chExt cx="8428950" cy="4627500"/>
          </a:xfrm>
        </p:grpSpPr>
        <p:sp>
          <p:nvSpPr>
            <p:cNvPr id="557" name="Google Shape;557;p32"/>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2"/>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9" name="Google Shape;559;p32"/>
            <p:cNvGrpSpPr/>
            <p:nvPr/>
          </p:nvGrpSpPr>
          <p:grpSpPr>
            <a:xfrm rot="10800000" flipH="1">
              <a:off x="4159199" y="4657459"/>
              <a:ext cx="825589" cy="93999"/>
              <a:chOff x="5718423" y="809024"/>
              <a:chExt cx="830071" cy="94500"/>
            </a:xfrm>
          </p:grpSpPr>
          <p:sp>
            <p:nvSpPr>
              <p:cNvPr id="560" name="Google Shape;560;p32"/>
              <p:cNvSpPr/>
              <p:nvPr/>
            </p:nvSpPr>
            <p:spPr>
              <a:xfrm>
                <a:off x="5718423" y="809024"/>
                <a:ext cx="94500" cy="94500"/>
              </a:xfrm>
              <a:prstGeom prst="ellipse">
                <a:avLst/>
              </a:prstGeom>
              <a:solidFill>
                <a:schemeClr val="accent6"/>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2"/>
              <p:cNvSpPr/>
              <p:nvPr/>
            </p:nvSpPr>
            <p:spPr>
              <a:xfrm>
                <a:off x="5963614" y="809024"/>
                <a:ext cx="94500" cy="94500"/>
              </a:xfrm>
              <a:prstGeom prst="ellipse">
                <a:avLst/>
              </a:prstGeom>
              <a:solidFill>
                <a:schemeClr val="accent6"/>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2"/>
              <p:cNvSpPr/>
              <p:nvPr/>
            </p:nvSpPr>
            <p:spPr>
              <a:xfrm>
                <a:off x="6208804" y="809024"/>
                <a:ext cx="94500" cy="94500"/>
              </a:xfrm>
              <a:prstGeom prst="ellipse">
                <a:avLst/>
              </a:prstGeom>
              <a:solidFill>
                <a:schemeClr val="accent6"/>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2"/>
              <p:cNvSpPr/>
              <p:nvPr/>
            </p:nvSpPr>
            <p:spPr>
              <a:xfrm>
                <a:off x="6453994" y="809024"/>
                <a:ext cx="94500" cy="94500"/>
              </a:xfrm>
              <a:prstGeom prst="ellipse">
                <a:avLst/>
              </a:prstGeom>
              <a:solidFill>
                <a:schemeClr val="accent6"/>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 name="Google Shape;564;p32"/>
            <p:cNvGrpSpPr/>
            <p:nvPr/>
          </p:nvGrpSpPr>
          <p:grpSpPr>
            <a:xfrm>
              <a:off x="720000" y="407061"/>
              <a:ext cx="7704000" cy="262500"/>
              <a:chOff x="433208" y="393425"/>
              <a:chExt cx="7704000" cy="262500"/>
            </a:xfrm>
          </p:grpSpPr>
          <p:sp>
            <p:nvSpPr>
              <p:cNvPr id="565" name="Google Shape;565;p32"/>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6" name="Google Shape;566;p32"/>
              <p:cNvGrpSpPr/>
              <p:nvPr/>
            </p:nvGrpSpPr>
            <p:grpSpPr>
              <a:xfrm rot="10800000" flipH="1">
                <a:off x="543498" y="483688"/>
                <a:ext cx="429322" cy="93999"/>
                <a:chOff x="5840230" y="744468"/>
                <a:chExt cx="431653" cy="94500"/>
              </a:xfrm>
            </p:grpSpPr>
            <p:sp>
              <p:nvSpPr>
                <p:cNvPr id="567" name="Google Shape;567;p32"/>
                <p:cNvSpPr/>
                <p:nvPr/>
              </p:nvSpPr>
              <p:spPr>
                <a:xfrm>
                  <a:off x="5840230"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2"/>
                <p:cNvSpPr/>
                <p:nvPr/>
              </p:nvSpPr>
              <p:spPr>
                <a:xfrm>
                  <a:off x="6008807"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2"/>
                <p:cNvSpPr/>
                <p:nvPr/>
              </p:nvSpPr>
              <p:spPr>
                <a:xfrm>
                  <a:off x="6177384"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70" name="Google Shape;570;p32"/>
          <p:cNvGrpSpPr/>
          <p:nvPr/>
        </p:nvGrpSpPr>
        <p:grpSpPr>
          <a:xfrm>
            <a:off x="719282" y="1076152"/>
            <a:ext cx="6880555" cy="2625711"/>
            <a:chOff x="358361" y="258062"/>
            <a:chExt cx="8428954" cy="3216600"/>
          </a:xfrm>
        </p:grpSpPr>
        <p:sp>
          <p:nvSpPr>
            <p:cNvPr id="571" name="Google Shape;571;p32"/>
            <p:cNvSpPr/>
            <p:nvPr/>
          </p:nvSpPr>
          <p:spPr>
            <a:xfrm>
              <a:off x="358361" y="258062"/>
              <a:ext cx="8427300" cy="3216600"/>
            </a:xfrm>
            <a:prstGeom prst="roundRect">
              <a:avLst>
                <a:gd name="adj" fmla="val 5555"/>
              </a:avLst>
            </a:prstGeom>
            <a:solidFill>
              <a:schemeClr val="lt1"/>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a:off x="360015" y="258062"/>
              <a:ext cx="8427300" cy="3216600"/>
            </a:xfrm>
            <a:prstGeom prst="roundRect">
              <a:avLst>
                <a:gd name="adj" fmla="val 5555"/>
              </a:avLst>
            </a:prstGeom>
            <a:solidFill>
              <a:schemeClr val="lt1"/>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32"/>
            <p:cNvGrpSpPr/>
            <p:nvPr/>
          </p:nvGrpSpPr>
          <p:grpSpPr>
            <a:xfrm>
              <a:off x="720000" y="407061"/>
              <a:ext cx="7704000" cy="262500"/>
              <a:chOff x="433208" y="393425"/>
              <a:chExt cx="7704000" cy="262500"/>
            </a:xfrm>
          </p:grpSpPr>
          <p:sp>
            <p:nvSpPr>
              <p:cNvPr id="574" name="Google Shape;574;p32"/>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5" name="Google Shape;575;p32"/>
              <p:cNvGrpSpPr/>
              <p:nvPr/>
            </p:nvGrpSpPr>
            <p:grpSpPr>
              <a:xfrm rot="10800000" flipH="1">
                <a:off x="543498" y="483688"/>
                <a:ext cx="429322" cy="93999"/>
                <a:chOff x="5840230" y="744468"/>
                <a:chExt cx="431653" cy="94500"/>
              </a:xfrm>
            </p:grpSpPr>
            <p:sp>
              <p:nvSpPr>
                <p:cNvPr id="576" name="Google Shape;576;p32"/>
                <p:cNvSpPr/>
                <p:nvPr/>
              </p:nvSpPr>
              <p:spPr>
                <a:xfrm>
                  <a:off x="5840230" y="744468"/>
                  <a:ext cx="94500" cy="94500"/>
                </a:xfrm>
                <a:prstGeom prst="ellipse">
                  <a:avLst/>
                </a:prstGeom>
                <a:solidFill>
                  <a:schemeClr val="accent2"/>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6008807" y="744468"/>
                  <a:ext cx="94500" cy="94500"/>
                </a:xfrm>
                <a:prstGeom prst="ellipse">
                  <a:avLst/>
                </a:prstGeom>
                <a:solidFill>
                  <a:schemeClr val="accent4"/>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2"/>
                <p:cNvSpPr/>
                <p:nvPr/>
              </p:nvSpPr>
              <p:spPr>
                <a:xfrm>
                  <a:off x="6177384" y="744468"/>
                  <a:ext cx="94500" cy="94500"/>
                </a:xfrm>
                <a:prstGeom prst="ellipse">
                  <a:avLst/>
                </a:prstGeom>
                <a:solidFill>
                  <a:schemeClr val="lt1"/>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79" name="Google Shape;579;p32"/>
          <p:cNvGrpSpPr/>
          <p:nvPr/>
        </p:nvGrpSpPr>
        <p:grpSpPr>
          <a:xfrm>
            <a:off x="3521825" y="3242775"/>
            <a:ext cx="4695887" cy="1063125"/>
            <a:chOff x="486920" y="1114962"/>
            <a:chExt cx="5350828" cy="1211400"/>
          </a:xfrm>
        </p:grpSpPr>
        <p:sp>
          <p:nvSpPr>
            <p:cNvPr id="580" name="Google Shape;580;p32"/>
            <p:cNvSpPr/>
            <p:nvPr/>
          </p:nvSpPr>
          <p:spPr>
            <a:xfrm>
              <a:off x="486920" y="1114962"/>
              <a:ext cx="5350800" cy="1211400"/>
            </a:xfrm>
            <a:prstGeom prst="roundRect">
              <a:avLst>
                <a:gd name="adj" fmla="val 1492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486949" y="1114991"/>
              <a:ext cx="5350800" cy="355200"/>
            </a:xfrm>
            <a:prstGeom prst="round2SameRect">
              <a:avLst>
                <a:gd name="adj1" fmla="val 50000"/>
                <a:gd name="adj2" fmla="val 0"/>
              </a:avLst>
            </a:prstGeom>
            <a:solidFill>
              <a:schemeClr val="dk2"/>
            </a:solidFill>
            <a:ln w="9525" cap="flat" cmpd="sng">
              <a:solidFill>
                <a:schemeClr val="lt1"/>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32"/>
            <p:cNvGrpSpPr/>
            <p:nvPr/>
          </p:nvGrpSpPr>
          <p:grpSpPr>
            <a:xfrm rot="10800000" flipH="1">
              <a:off x="620929" y="1244995"/>
              <a:ext cx="429322" cy="93999"/>
              <a:chOff x="5578333" y="744468"/>
              <a:chExt cx="431653" cy="94500"/>
            </a:xfrm>
          </p:grpSpPr>
          <p:sp>
            <p:nvSpPr>
              <p:cNvPr id="583" name="Google Shape;583;p32"/>
              <p:cNvSpPr/>
              <p:nvPr/>
            </p:nvSpPr>
            <p:spPr>
              <a:xfrm>
                <a:off x="5578333"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2"/>
              <p:cNvSpPr/>
              <p:nvPr/>
            </p:nvSpPr>
            <p:spPr>
              <a:xfrm>
                <a:off x="5746910"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2"/>
              <p:cNvSpPr/>
              <p:nvPr/>
            </p:nvSpPr>
            <p:spPr>
              <a:xfrm>
                <a:off x="5915486"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11_1">
    <p:spTree>
      <p:nvGrpSpPr>
        <p:cNvPr id="1" name="Shape 586"/>
        <p:cNvGrpSpPr/>
        <p:nvPr/>
      </p:nvGrpSpPr>
      <p:grpSpPr>
        <a:xfrm>
          <a:off x="0" y="0"/>
          <a:ext cx="0" cy="0"/>
          <a:chOff x="0" y="0"/>
          <a:chExt cx="0" cy="0"/>
        </a:xfrm>
      </p:grpSpPr>
      <p:grpSp>
        <p:nvGrpSpPr>
          <p:cNvPr id="587" name="Google Shape;587;p33"/>
          <p:cNvGrpSpPr/>
          <p:nvPr/>
        </p:nvGrpSpPr>
        <p:grpSpPr>
          <a:xfrm>
            <a:off x="358350" y="258050"/>
            <a:ext cx="8428950" cy="4627500"/>
            <a:chOff x="358350" y="258050"/>
            <a:chExt cx="8428950" cy="4627500"/>
          </a:xfrm>
        </p:grpSpPr>
        <p:sp>
          <p:nvSpPr>
            <p:cNvPr id="588" name="Google Shape;588;p33"/>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0" name="Google Shape;590;p33"/>
            <p:cNvGrpSpPr/>
            <p:nvPr/>
          </p:nvGrpSpPr>
          <p:grpSpPr>
            <a:xfrm rot="10800000" flipH="1">
              <a:off x="4159199" y="4657459"/>
              <a:ext cx="825589" cy="93999"/>
              <a:chOff x="5718423" y="809024"/>
              <a:chExt cx="830071" cy="94500"/>
            </a:xfrm>
          </p:grpSpPr>
          <p:sp>
            <p:nvSpPr>
              <p:cNvPr id="591" name="Google Shape;591;p33"/>
              <p:cNvSpPr/>
              <p:nvPr/>
            </p:nvSpPr>
            <p:spPr>
              <a:xfrm>
                <a:off x="5718423" y="809024"/>
                <a:ext cx="94500" cy="94500"/>
              </a:xfrm>
              <a:prstGeom prst="ellipse">
                <a:avLst/>
              </a:prstGeom>
              <a:solidFill>
                <a:schemeClr val="accent6"/>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5963614" y="809024"/>
                <a:ext cx="94500" cy="94500"/>
              </a:xfrm>
              <a:prstGeom prst="ellipse">
                <a:avLst/>
              </a:prstGeom>
              <a:solidFill>
                <a:schemeClr val="accent6"/>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6208804" y="809024"/>
                <a:ext cx="94500" cy="94500"/>
              </a:xfrm>
              <a:prstGeom prst="ellipse">
                <a:avLst/>
              </a:prstGeom>
              <a:solidFill>
                <a:schemeClr val="accent6"/>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453994" y="809024"/>
                <a:ext cx="94500" cy="94500"/>
              </a:xfrm>
              <a:prstGeom prst="ellipse">
                <a:avLst/>
              </a:prstGeom>
              <a:solidFill>
                <a:schemeClr val="accent6"/>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33"/>
            <p:cNvGrpSpPr/>
            <p:nvPr/>
          </p:nvGrpSpPr>
          <p:grpSpPr>
            <a:xfrm>
              <a:off x="720000" y="407061"/>
              <a:ext cx="7704000" cy="262500"/>
              <a:chOff x="433208" y="393425"/>
              <a:chExt cx="7704000" cy="262500"/>
            </a:xfrm>
          </p:grpSpPr>
          <p:sp>
            <p:nvSpPr>
              <p:cNvPr id="596" name="Google Shape;596;p33"/>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33"/>
              <p:cNvGrpSpPr/>
              <p:nvPr/>
            </p:nvGrpSpPr>
            <p:grpSpPr>
              <a:xfrm rot="10800000" flipH="1">
                <a:off x="543498" y="483688"/>
                <a:ext cx="429322" cy="93999"/>
                <a:chOff x="5840230" y="744468"/>
                <a:chExt cx="431653" cy="94500"/>
              </a:xfrm>
            </p:grpSpPr>
            <p:sp>
              <p:nvSpPr>
                <p:cNvPr id="598" name="Google Shape;598;p33"/>
                <p:cNvSpPr/>
                <p:nvPr/>
              </p:nvSpPr>
              <p:spPr>
                <a:xfrm>
                  <a:off x="5840230"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6008807"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6177384"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01" name="Google Shape;601;p33"/>
          <p:cNvGrpSpPr/>
          <p:nvPr/>
        </p:nvGrpSpPr>
        <p:grpSpPr>
          <a:xfrm>
            <a:off x="1773576" y="1120075"/>
            <a:ext cx="2299225" cy="3108284"/>
            <a:chOff x="486919" y="1114962"/>
            <a:chExt cx="2619901" cy="3541800"/>
          </a:xfrm>
        </p:grpSpPr>
        <p:sp>
          <p:nvSpPr>
            <p:cNvPr id="602" name="Google Shape;602;p33"/>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4" name="Google Shape;604;p33"/>
            <p:cNvGrpSpPr/>
            <p:nvPr/>
          </p:nvGrpSpPr>
          <p:grpSpPr>
            <a:xfrm rot="10800000" flipH="1">
              <a:off x="620929" y="1244995"/>
              <a:ext cx="429322" cy="93999"/>
              <a:chOff x="5578333" y="744468"/>
              <a:chExt cx="431653" cy="94500"/>
            </a:xfrm>
          </p:grpSpPr>
          <p:sp>
            <p:nvSpPr>
              <p:cNvPr id="605" name="Google Shape;605;p33"/>
              <p:cNvSpPr/>
              <p:nvPr/>
            </p:nvSpPr>
            <p:spPr>
              <a:xfrm>
                <a:off x="5578333"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5746910"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5915486"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8" name="Google Shape;608;p33"/>
          <p:cNvGrpSpPr/>
          <p:nvPr/>
        </p:nvGrpSpPr>
        <p:grpSpPr>
          <a:xfrm>
            <a:off x="5083801" y="1120075"/>
            <a:ext cx="2299252" cy="3108284"/>
            <a:chOff x="91807" y="1114962"/>
            <a:chExt cx="2619932" cy="3541800"/>
          </a:xfrm>
        </p:grpSpPr>
        <p:sp>
          <p:nvSpPr>
            <p:cNvPr id="609" name="Google Shape;609;p33"/>
            <p:cNvSpPr/>
            <p:nvPr/>
          </p:nvSpPr>
          <p:spPr>
            <a:xfrm>
              <a:off x="91807"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9183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1" name="Google Shape;611;p33"/>
            <p:cNvGrpSpPr/>
            <p:nvPr/>
          </p:nvGrpSpPr>
          <p:grpSpPr>
            <a:xfrm rot="10800000" flipH="1">
              <a:off x="229496" y="1244995"/>
              <a:ext cx="429322" cy="93999"/>
              <a:chOff x="5184775" y="744468"/>
              <a:chExt cx="431653" cy="94500"/>
            </a:xfrm>
          </p:grpSpPr>
          <p:sp>
            <p:nvSpPr>
              <p:cNvPr id="612" name="Google Shape;612;p33"/>
              <p:cNvSpPr/>
              <p:nvPr/>
            </p:nvSpPr>
            <p:spPr>
              <a:xfrm>
                <a:off x="5184775"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5353352"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5521928"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USTOM_11_1_1">
    <p:spTree>
      <p:nvGrpSpPr>
        <p:cNvPr id="1" name="Shape 615"/>
        <p:cNvGrpSpPr/>
        <p:nvPr/>
      </p:nvGrpSpPr>
      <p:grpSpPr>
        <a:xfrm>
          <a:off x="0" y="0"/>
          <a:ext cx="0" cy="0"/>
          <a:chOff x="0" y="0"/>
          <a:chExt cx="0" cy="0"/>
        </a:xfrm>
      </p:grpSpPr>
      <p:grpSp>
        <p:nvGrpSpPr>
          <p:cNvPr id="616" name="Google Shape;616;p34"/>
          <p:cNvGrpSpPr/>
          <p:nvPr/>
        </p:nvGrpSpPr>
        <p:grpSpPr>
          <a:xfrm>
            <a:off x="358350" y="258050"/>
            <a:ext cx="8428950" cy="4627500"/>
            <a:chOff x="358350" y="258050"/>
            <a:chExt cx="8428950" cy="4627500"/>
          </a:xfrm>
        </p:grpSpPr>
        <p:sp>
          <p:nvSpPr>
            <p:cNvPr id="617" name="Google Shape;617;p34"/>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4"/>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9" name="Google Shape;619;p34"/>
            <p:cNvGrpSpPr/>
            <p:nvPr/>
          </p:nvGrpSpPr>
          <p:grpSpPr>
            <a:xfrm rot="10800000" flipH="1">
              <a:off x="4159199" y="4657459"/>
              <a:ext cx="825589" cy="93999"/>
              <a:chOff x="5718423" y="809024"/>
              <a:chExt cx="830071" cy="94500"/>
            </a:xfrm>
          </p:grpSpPr>
          <p:sp>
            <p:nvSpPr>
              <p:cNvPr id="620" name="Google Shape;620;p34"/>
              <p:cNvSpPr/>
              <p:nvPr/>
            </p:nvSpPr>
            <p:spPr>
              <a:xfrm>
                <a:off x="5718423" y="809024"/>
                <a:ext cx="94500" cy="94500"/>
              </a:xfrm>
              <a:prstGeom prst="ellipse">
                <a:avLst/>
              </a:prstGeom>
              <a:solidFill>
                <a:schemeClr val="accent6"/>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4"/>
              <p:cNvSpPr/>
              <p:nvPr/>
            </p:nvSpPr>
            <p:spPr>
              <a:xfrm>
                <a:off x="5963614" y="809024"/>
                <a:ext cx="94500" cy="94500"/>
              </a:xfrm>
              <a:prstGeom prst="ellipse">
                <a:avLst/>
              </a:prstGeom>
              <a:solidFill>
                <a:schemeClr val="accent6"/>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4"/>
              <p:cNvSpPr/>
              <p:nvPr/>
            </p:nvSpPr>
            <p:spPr>
              <a:xfrm>
                <a:off x="6208804" y="809024"/>
                <a:ext cx="94500" cy="94500"/>
              </a:xfrm>
              <a:prstGeom prst="ellipse">
                <a:avLst/>
              </a:prstGeom>
              <a:solidFill>
                <a:schemeClr val="accent6"/>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4"/>
              <p:cNvSpPr/>
              <p:nvPr/>
            </p:nvSpPr>
            <p:spPr>
              <a:xfrm>
                <a:off x="6453994" y="809024"/>
                <a:ext cx="94500" cy="94500"/>
              </a:xfrm>
              <a:prstGeom prst="ellipse">
                <a:avLst/>
              </a:prstGeom>
              <a:solidFill>
                <a:schemeClr val="accent6"/>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34"/>
            <p:cNvGrpSpPr/>
            <p:nvPr/>
          </p:nvGrpSpPr>
          <p:grpSpPr>
            <a:xfrm>
              <a:off x="720000" y="407061"/>
              <a:ext cx="7704000" cy="262500"/>
              <a:chOff x="433208" y="393425"/>
              <a:chExt cx="7704000" cy="262500"/>
            </a:xfrm>
          </p:grpSpPr>
          <p:sp>
            <p:nvSpPr>
              <p:cNvPr id="625" name="Google Shape;625;p34"/>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34"/>
              <p:cNvGrpSpPr/>
              <p:nvPr/>
            </p:nvGrpSpPr>
            <p:grpSpPr>
              <a:xfrm rot="10800000" flipH="1">
                <a:off x="543498" y="483688"/>
                <a:ext cx="429322" cy="93999"/>
                <a:chOff x="5840230" y="744468"/>
                <a:chExt cx="431653" cy="94500"/>
              </a:xfrm>
            </p:grpSpPr>
            <p:sp>
              <p:nvSpPr>
                <p:cNvPr id="627" name="Google Shape;627;p34"/>
                <p:cNvSpPr/>
                <p:nvPr/>
              </p:nvSpPr>
              <p:spPr>
                <a:xfrm>
                  <a:off x="5840230"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4"/>
                <p:cNvSpPr/>
                <p:nvPr/>
              </p:nvSpPr>
              <p:spPr>
                <a:xfrm>
                  <a:off x="6008807"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4"/>
                <p:cNvSpPr/>
                <p:nvPr/>
              </p:nvSpPr>
              <p:spPr>
                <a:xfrm>
                  <a:off x="6177384"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30" name="Google Shape;630;p34"/>
          <p:cNvGrpSpPr/>
          <p:nvPr/>
        </p:nvGrpSpPr>
        <p:grpSpPr>
          <a:xfrm>
            <a:off x="6830653" y="1437528"/>
            <a:ext cx="1591816" cy="1122977"/>
            <a:chOff x="486931" y="1114949"/>
            <a:chExt cx="2517900" cy="1776300"/>
          </a:xfrm>
        </p:grpSpPr>
        <p:sp>
          <p:nvSpPr>
            <p:cNvPr id="631" name="Google Shape;631;p34"/>
            <p:cNvSpPr/>
            <p:nvPr/>
          </p:nvSpPr>
          <p:spPr>
            <a:xfrm>
              <a:off x="486931" y="1114949"/>
              <a:ext cx="25179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a:off x="486931" y="1114988"/>
              <a:ext cx="2517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34"/>
            <p:cNvGrpSpPr/>
            <p:nvPr/>
          </p:nvGrpSpPr>
          <p:grpSpPr>
            <a:xfrm rot="10800000" flipH="1">
              <a:off x="620929" y="1244995"/>
              <a:ext cx="429322" cy="93999"/>
              <a:chOff x="5578333" y="744468"/>
              <a:chExt cx="431653" cy="94500"/>
            </a:xfrm>
          </p:grpSpPr>
          <p:sp>
            <p:nvSpPr>
              <p:cNvPr id="634" name="Google Shape;634;p34"/>
              <p:cNvSpPr/>
              <p:nvPr/>
            </p:nvSpPr>
            <p:spPr>
              <a:xfrm>
                <a:off x="5578333"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4"/>
              <p:cNvSpPr/>
              <p:nvPr/>
            </p:nvSpPr>
            <p:spPr>
              <a:xfrm>
                <a:off x="5746910"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4"/>
              <p:cNvSpPr/>
              <p:nvPr/>
            </p:nvSpPr>
            <p:spPr>
              <a:xfrm>
                <a:off x="5915486"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7" name="Google Shape;637;p34"/>
          <p:cNvGrpSpPr/>
          <p:nvPr/>
        </p:nvGrpSpPr>
        <p:grpSpPr>
          <a:xfrm>
            <a:off x="2497124" y="1208425"/>
            <a:ext cx="4166209" cy="2778904"/>
            <a:chOff x="486897" y="1114972"/>
            <a:chExt cx="5169635" cy="3448200"/>
          </a:xfrm>
        </p:grpSpPr>
        <p:sp>
          <p:nvSpPr>
            <p:cNvPr id="638" name="Google Shape;638;p34"/>
            <p:cNvSpPr/>
            <p:nvPr/>
          </p:nvSpPr>
          <p:spPr>
            <a:xfrm>
              <a:off x="486932" y="1114972"/>
              <a:ext cx="5169600" cy="3448200"/>
            </a:xfrm>
            <a:prstGeom prst="roundRect">
              <a:avLst>
                <a:gd name="adj" fmla="val 7978"/>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a:off x="486897" y="1115004"/>
              <a:ext cx="51696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0" name="Google Shape;640;p34"/>
            <p:cNvGrpSpPr/>
            <p:nvPr/>
          </p:nvGrpSpPr>
          <p:grpSpPr>
            <a:xfrm rot="10800000" flipH="1">
              <a:off x="620929" y="1244995"/>
              <a:ext cx="429322" cy="93999"/>
              <a:chOff x="5578333" y="744468"/>
              <a:chExt cx="431653" cy="94500"/>
            </a:xfrm>
          </p:grpSpPr>
          <p:sp>
            <p:nvSpPr>
              <p:cNvPr id="641" name="Google Shape;641;p34"/>
              <p:cNvSpPr/>
              <p:nvPr/>
            </p:nvSpPr>
            <p:spPr>
              <a:xfrm>
                <a:off x="5578333"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4"/>
              <p:cNvSpPr/>
              <p:nvPr/>
            </p:nvSpPr>
            <p:spPr>
              <a:xfrm>
                <a:off x="5746910"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4"/>
              <p:cNvSpPr/>
              <p:nvPr/>
            </p:nvSpPr>
            <p:spPr>
              <a:xfrm>
                <a:off x="5915486"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4" name="Google Shape;644;p34"/>
          <p:cNvGrpSpPr/>
          <p:nvPr/>
        </p:nvGrpSpPr>
        <p:grpSpPr>
          <a:xfrm>
            <a:off x="730778" y="1437528"/>
            <a:ext cx="1591816" cy="1122977"/>
            <a:chOff x="486931" y="1114949"/>
            <a:chExt cx="2517900" cy="1776300"/>
          </a:xfrm>
        </p:grpSpPr>
        <p:sp>
          <p:nvSpPr>
            <p:cNvPr id="645" name="Google Shape;645;p34"/>
            <p:cNvSpPr/>
            <p:nvPr/>
          </p:nvSpPr>
          <p:spPr>
            <a:xfrm>
              <a:off x="486931" y="1114949"/>
              <a:ext cx="25179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4"/>
            <p:cNvSpPr/>
            <p:nvPr/>
          </p:nvSpPr>
          <p:spPr>
            <a:xfrm>
              <a:off x="486931" y="1114988"/>
              <a:ext cx="2517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34"/>
            <p:cNvGrpSpPr/>
            <p:nvPr/>
          </p:nvGrpSpPr>
          <p:grpSpPr>
            <a:xfrm rot="10800000" flipH="1">
              <a:off x="620929" y="1244995"/>
              <a:ext cx="429322" cy="93999"/>
              <a:chOff x="5578333" y="744468"/>
              <a:chExt cx="431653" cy="94500"/>
            </a:xfrm>
          </p:grpSpPr>
          <p:sp>
            <p:nvSpPr>
              <p:cNvPr id="648" name="Google Shape;648;p34"/>
              <p:cNvSpPr/>
              <p:nvPr/>
            </p:nvSpPr>
            <p:spPr>
              <a:xfrm>
                <a:off x="5578333"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4"/>
              <p:cNvSpPr/>
              <p:nvPr/>
            </p:nvSpPr>
            <p:spPr>
              <a:xfrm>
                <a:off x="5746910"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4"/>
              <p:cNvSpPr/>
              <p:nvPr/>
            </p:nvSpPr>
            <p:spPr>
              <a:xfrm>
                <a:off x="5915486"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1pPr>
            <a:lvl2pPr marL="914400" lvl="1"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2pPr>
            <a:lvl3pPr marL="1371600" lvl="2"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3pPr>
            <a:lvl4pPr marL="1828800" lvl="3"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4pPr>
            <a:lvl5pPr marL="2286000" lvl="4"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5pPr>
            <a:lvl6pPr marL="2743200" lvl="5"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6pPr>
            <a:lvl7pPr marL="3200400" lvl="6"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7pPr>
            <a:lvl8pPr marL="3657600" lvl="7"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8pPr>
            <a:lvl9pPr marL="4114800" lvl="8"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8" r:id="rId4"/>
    <p:sldLayoutId id="2147483677" r:id="rId5"/>
    <p:sldLayoutId id="2147483678" r:id="rId6"/>
    <p:sldLayoutId id="2147483679" r:id="rId7"/>
    <p:sldLayoutId id="214748368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alevolentStrix/CreditCardFraudDetectionMLProjec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38"/>
          <p:cNvSpPr txBox="1">
            <a:spLocks noGrp="1"/>
          </p:cNvSpPr>
          <p:nvPr>
            <p:ph type="ctrTitle"/>
          </p:nvPr>
        </p:nvSpPr>
        <p:spPr>
          <a:xfrm>
            <a:off x="1638255" y="851113"/>
            <a:ext cx="5887371" cy="160818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FAKE CREDIT CARD DETECTION</a:t>
            </a:r>
            <a:endParaRPr sz="4000" dirty="0"/>
          </a:p>
        </p:txBody>
      </p:sp>
      <p:sp>
        <p:nvSpPr>
          <p:cNvPr id="662" name="Google Shape;662;p38"/>
          <p:cNvSpPr/>
          <p:nvPr/>
        </p:nvSpPr>
        <p:spPr>
          <a:xfrm>
            <a:off x="2222450" y="2322158"/>
            <a:ext cx="4759646" cy="2137523"/>
          </a:xfrm>
          <a:prstGeom prst="roundRect">
            <a:avLst>
              <a:gd name="adj" fmla="val 50000"/>
            </a:avLst>
          </a:prstGeom>
          <a:solidFill>
            <a:schemeClr val="lt2"/>
          </a:solidFill>
          <a:ln w="9525" cap="flat" cmpd="sng">
            <a:solidFill>
              <a:srgbClr val="D2D6FF"/>
            </a:solidFill>
            <a:prstDash val="solid"/>
            <a:round/>
            <a:headEnd type="none" w="sm" len="sm"/>
            <a:tailEnd type="none" w="sm" len="sm"/>
          </a:ln>
          <a:effectLst>
            <a:outerShdw blurRad="57150" dist="5715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txBox="1">
            <a:spLocks noGrp="1"/>
          </p:cNvSpPr>
          <p:nvPr>
            <p:ph type="subTitle" idx="1"/>
          </p:nvPr>
        </p:nvSpPr>
        <p:spPr>
          <a:xfrm>
            <a:off x="2079843" y="2896919"/>
            <a:ext cx="5062993" cy="118919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500" dirty="0"/>
              <a:t>GANDHAM SAI RAM PAVAN – AM.EN.U4.AIE20125</a:t>
            </a:r>
          </a:p>
          <a:p>
            <a:pPr marL="0" lvl="0" indent="0" algn="ctr" rtl="0">
              <a:spcBef>
                <a:spcPts val="0"/>
              </a:spcBef>
              <a:spcAft>
                <a:spcPts val="0"/>
              </a:spcAft>
              <a:buNone/>
            </a:pPr>
            <a:r>
              <a:rPr lang="en-IN" sz="1500" dirty="0"/>
              <a:t>JITHIN JOHN - AM.EN.U4.AIE20135</a:t>
            </a:r>
          </a:p>
          <a:p>
            <a:pPr marL="0" lvl="0" indent="0" algn="ctr" rtl="0">
              <a:spcBef>
                <a:spcPts val="0"/>
              </a:spcBef>
              <a:spcAft>
                <a:spcPts val="0"/>
              </a:spcAft>
              <a:buNone/>
            </a:pPr>
            <a:r>
              <a:rPr lang="en-IN" sz="1500" dirty="0"/>
              <a:t>KUCHARLAPATI AKASH VARMA - AM.EN.U4.AIE20141</a:t>
            </a:r>
          </a:p>
          <a:p>
            <a:pPr marL="0" lvl="0" indent="0" algn="ctr" rtl="0">
              <a:spcBef>
                <a:spcPts val="0"/>
              </a:spcBef>
              <a:spcAft>
                <a:spcPts val="0"/>
              </a:spcAft>
              <a:buNone/>
            </a:pPr>
            <a:r>
              <a:rPr lang="en-IN" sz="1500" dirty="0"/>
              <a:t>N.MONEESH - AM.EN.U4.AIE20150</a:t>
            </a:r>
          </a:p>
          <a:p>
            <a:pPr marL="0" lvl="0" indent="0" algn="ctr" rtl="0">
              <a:spcBef>
                <a:spcPts val="0"/>
              </a:spcBef>
              <a:spcAft>
                <a:spcPts val="0"/>
              </a:spcAft>
              <a:buNone/>
            </a:pPr>
            <a:endParaRPr lang="en-IN" sz="1500" dirty="0"/>
          </a:p>
        </p:txBody>
      </p:sp>
      <p:grpSp>
        <p:nvGrpSpPr>
          <p:cNvPr id="664" name="Google Shape;664;p38"/>
          <p:cNvGrpSpPr/>
          <p:nvPr/>
        </p:nvGrpSpPr>
        <p:grpSpPr>
          <a:xfrm>
            <a:off x="7135765" y="2285735"/>
            <a:ext cx="1513977" cy="1301592"/>
            <a:chOff x="720000" y="1104475"/>
            <a:chExt cx="3596049" cy="3208625"/>
          </a:xfrm>
        </p:grpSpPr>
        <p:sp>
          <p:nvSpPr>
            <p:cNvPr id="665" name="Google Shape;665;p38"/>
            <p:cNvSpPr/>
            <p:nvPr/>
          </p:nvSpPr>
          <p:spPr>
            <a:xfrm>
              <a:off x="947812" y="1717313"/>
              <a:ext cx="3151960" cy="2106720"/>
            </a:xfrm>
            <a:custGeom>
              <a:avLst/>
              <a:gdLst/>
              <a:ahLst/>
              <a:cxnLst/>
              <a:rect l="l" t="t" r="r" b="b"/>
              <a:pathLst>
                <a:path w="147116" h="98330" extrusionOk="0">
                  <a:moveTo>
                    <a:pt x="1490" y="0"/>
                  </a:moveTo>
                  <a:cubicBezTo>
                    <a:pt x="669" y="0"/>
                    <a:pt x="0" y="638"/>
                    <a:pt x="0" y="1489"/>
                  </a:cubicBezTo>
                  <a:lnTo>
                    <a:pt x="0" y="2979"/>
                  </a:lnTo>
                  <a:lnTo>
                    <a:pt x="0" y="96932"/>
                  </a:lnTo>
                  <a:cubicBezTo>
                    <a:pt x="0" y="97722"/>
                    <a:pt x="639" y="98330"/>
                    <a:pt x="1399" y="98330"/>
                  </a:cubicBezTo>
                  <a:lnTo>
                    <a:pt x="145657" y="98330"/>
                  </a:lnTo>
                  <a:cubicBezTo>
                    <a:pt x="146447" y="98330"/>
                    <a:pt x="147055" y="97691"/>
                    <a:pt x="147055" y="96932"/>
                  </a:cubicBezTo>
                  <a:lnTo>
                    <a:pt x="147055" y="2979"/>
                  </a:lnTo>
                  <a:lnTo>
                    <a:pt x="147055" y="1489"/>
                  </a:lnTo>
                  <a:cubicBezTo>
                    <a:pt x="147116" y="638"/>
                    <a:pt x="146477" y="0"/>
                    <a:pt x="145626" y="0"/>
                  </a:cubicBezTo>
                  <a:close/>
                </a:path>
              </a:pathLst>
            </a:custGeom>
            <a:gradFill>
              <a:gsLst>
                <a:gs pos="0">
                  <a:schemeClr val="lt1"/>
                </a:gs>
                <a:gs pos="100000">
                  <a:srgbClr val="66BEE9">
                    <a:alpha val="34509"/>
                  </a:srgbClr>
                </a:gs>
              </a:gsLst>
              <a:lin ang="5400012" scaled="0"/>
            </a:gradFill>
            <a:ln>
              <a:noFill/>
            </a:ln>
            <a:effectLst>
              <a:outerShdw blurRad="57150" dist="3810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889194" y="1711443"/>
              <a:ext cx="3151318" cy="2043559"/>
            </a:xfrm>
            <a:custGeom>
              <a:avLst/>
              <a:gdLst/>
              <a:ahLst/>
              <a:cxnLst/>
              <a:rect l="l" t="t" r="r" b="b"/>
              <a:pathLst>
                <a:path w="147086" h="95382" extrusionOk="0">
                  <a:moveTo>
                    <a:pt x="1" y="1"/>
                  </a:moveTo>
                  <a:lnTo>
                    <a:pt x="1" y="93984"/>
                  </a:lnTo>
                  <a:cubicBezTo>
                    <a:pt x="1" y="94744"/>
                    <a:pt x="609" y="95382"/>
                    <a:pt x="1399" y="95382"/>
                  </a:cubicBezTo>
                  <a:lnTo>
                    <a:pt x="145627" y="95382"/>
                  </a:lnTo>
                  <a:cubicBezTo>
                    <a:pt x="146417" y="95382"/>
                    <a:pt x="147086" y="94774"/>
                    <a:pt x="147086" y="93984"/>
                  </a:cubicBezTo>
                  <a:lnTo>
                    <a:pt x="147086" y="1"/>
                  </a:lnTo>
                  <a:close/>
                </a:path>
              </a:pathLst>
            </a:custGeom>
            <a:solidFill>
              <a:schemeClr val="lt1"/>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888551" y="1648282"/>
              <a:ext cx="3151960" cy="63182"/>
            </a:xfrm>
            <a:custGeom>
              <a:avLst/>
              <a:gdLst/>
              <a:ahLst/>
              <a:cxnLst/>
              <a:rect l="l" t="t" r="r" b="b"/>
              <a:pathLst>
                <a:path w="147116" h="2949" extrusionOk="0">
                  <a:moveTo>
                    <a:pt x="1459" y="0"/>
                  </a:moveTo>
                  <a:cubicBezTo>
                    <a:pt x="639" y="0"/>
                    <a:pt x="0" y="669"/>
                    <a:pt x="0" y="1490"/>
                  </a:cubicBezTo>
                  <a:lnTo>
                    <a:pt x="0" y="2949"/>
                  </a:lnTo>
                  <a:lnTo>
                    <a:pt x="147116" y="2949"/>
                  </a:lnTo>
                  <a:lnTo>
                    <a:pt x="147116" y="1490"/>
                  </a:lnTo>
                  <a:cubicBezTo>
                    <a:pt x="147116" y="638"/>
                    <a:pt x="146417" y="0"/>
                    <a:pt x="145626" y="0"/>
                  </a:cubicBezTo>
                  <a:close/>
                </a:path>
              </a:pathLst>
            </a:custGeom>
            <a:solidFill>
              <a:schemeClr val="lt1"/>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929580" y="1674313"/>
              <a:ext cx="18254" cy="17611"/>
            </a:xfrm>
            <a:custGeom>
              <a:avLst/>
              <a:gdLst/>
              <a:ahLst/>
              <a:cxnLst/>
              <a:rect l="l" t="t" r="r" b="b"/>
              <a:pathLst>
                <a:path w="852" h="822" extrusionOk="0">
                  <a:moveTo>
                    <a:pt x="426" y="1"/>
                  </a:moveTo>
                  <a:cubicBezTo>
                    <a:pt x="183" y="1"/>
                    <a:pt x="0" y="183"/>
                    <a:pt x="0" y="427"/>
                  </a:cubicBezTo>
                  <a:cubicBezTo>
                    <a:pt x="0" y="639"/>
                    <a:pt x="183" y="822"/>
                    <a:pt x="426" y="822"/>
                  </a:cubicBezTo>
                  <a:cubicBezTo>
                    <a:pt x="669" y="822"/>
                    <a:pt x="851" y="639"/>
                    <a:pt x="851" y="427"/>
                  </a:cubicBezTo>
                  <a:cubicBezTo>
                    <a:pt x="851" y="183"/>
                    <a:pt x="669" y="1"/>
                    <a:pt x="426" y="1"/>
                  </a:cubicBezTo>
                  <a:close/>
                </a:path>
              </a:pathLst>
            </a:custGeom>
            <a:solidFill>
              <a:srgbClr val="8859F7"/>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974508" y="1674313"/>
              <a:ext cx="18254" cy="17611"/>
            </a:xfrm>
            <a:custGeom>
              <a:avLst/>
              <a:gdLst/>
              <a:ahLst/>
              <a:cxnLst/>
              <a:rect l="l" t="t" r="r" b="b"/>
              <a:pathLst>
                <a:path w="852" h="822" extrusionOk="0">
                  <a:moveTo>
                    <a:pt x="426" y="1"/>
                  </a:moveTo>
                  <a:cubicBezTo>
                    <a:pt x="183" y="1"/>
                    <a:pt x="1" y="183"/>
                    <a:pt x="1" y="427"/>
                  </a:cubicBezTo>
                  <a:cubicBezTo>
                    <a:pt x="1" y="639"/>
                    <a:pt x="183" y="822"/>
                    <a:pt x="426" y="822"/>
                  </a:cubicBezTo>
                  <a:cubicBezTo>
                    <a:pt x="639" y="822"/>
                    <a:pt x="852" y="639"/>
                    <a:pt x="852" y="427"/>
                  </a:cubicBezTo>
                  <a:cubicBezTo>
                    <a:pt x="852" y="183"/>
                    <a:pt x="639" y="1"/>
                    <a:pt x="426" y="1"/>
                  </a:cubicBezTo>
                  <a:close/>
                </a:path>
              </a:pathLst>
            </a:custGeom>
            <a:solidFill>
              <a:srgbClr val="8859F7"/>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1019436" y="1674313"/>
              <a:ext cx="17611" cy="17611"/>
            </a:xfrm>
            <a:custGeom>
              <a:avLst/>
              <a:gdLst/>
              <a:ahLst/>
              <a:cxnLst/>
              <a:rect l="l" t="t" r="r" b="b"/>
              <a:pathLst>
                <a:path w="822" h="822" extrusionOk="0">
                  <a:moveTo>
                    <a:pt x="427" y="1"/>
                  </a:moveTo>
                  <a:cubicBezTo>
                    <a:pt x="183" y="1"/>
                    <a:pt x="1" y="183"/>
                    <a:pt x="1" y="427"/>
                  </a:cubicBezTo>
                  <a:cubicBezTo>
                    <a:pt x="1" y="639"/>
                    <a:pt x="183" y="822"/>
                    <a:pt x="427" y="822"/>
                  </a:cubicBezTo>
                  <a:cubicBezTo>
                    <a:pt x="639" y="822"/>
                    <a:pt x="822" y="639"/>
                    <a:pt x="822" y="427"/>
                  </a:cubicBezTo>
                  <a:cubicBezTo>
                    <a:pt x="822" y="183"/>
                    <a:pt x="639" y="1"/>
                    <a:pt x="427" y="1"/>
                  </a:cubicBezTo>
                  <a:close/>
                </a:path>
              </a:pathLst>
            </a:custGeom>
            <a:solidFill>
              <a:srgbClr val="8859F7"/>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956950" y="1787625"/>
              <a:ext cx="3014540" cy="1892492"/>
            </a:xfrm>
            <a:custGeom>
              <a:avLst/>
              <a:gdLst/>
              <a:ahLst/>
              <a:cxnLst/>
              <a:rect l="l" t="t" r="r" b="b"/>
              <a:pathLst>
                <a:path w="140702" h="88331" extrusionOk="0">
                  <a:moveTo>
                    <a:pt x="0" y="1"/>
                  </a:moveTo>
                  <a:lnTo>
                    <a:pt x="0" y="88330"/>
                  </a:lnTo>
                  <a:lnTo>
                    <a:pt x="140702" y="88330"/>
                  </a:lnTo>
                  <a:lnTo>
                    <a:pt x="140702" y="1"/>
                  </a:lnTo>
                  <a:close/>
                </a:path>
              </a:pathLst>
            </a:custGeom>
            <a:gradFill>
              <a:gsLst>
                <a:gs pos="0">
                  <a:schemeClr val="lt1"/>
                </a:gs>
                <a:gs pos="100000">
                  <a:srgbClr val="66BEE9">
                    <a:alpha val="34509"/>
                  </a:srgbClr>
                </a:gs>
              </a:gsLst>
              <a:lin ang="5400012" scaled="0"/>
            </a:gra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38"/>
            <p:cNvGrpSpPr/>
            <p:nvPr/>
          </p:nvGrpSpPr>
          <p:grpSpPr>
            <a:xfrm>
              <a:off x="2317875" y="3150775"/>
              <a:ext cx="707500" cy="356921"/>
              <a:chOff x="2317875" y="3150775"/>
              <a:chExt cx="707500" cy="356921"/>
            </a:xfrm>
          </p:grpSpPr>
          <p:sp>
            <p:nvSpPr>
              <p:cNvPr id="673" name="Google Shape;673;p38"/>
              <p:cNvSpPr/>
              <p:nvPr/>
            </p:nvSpPr>
            <p:spPr>
              <a:xfrm>
                <a:off x="2317875" y="3150775"/>
                <a:ext cx="707500" cy="356921"/>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gradFill>
                <a:gsLst>
                  <a:gs pos="0">
                    <a:schemeClr val="lt1"/>
                  </a:gs>
                  <a:gs pos="100000">
                    <a:srgbClr val="F9F8FF">
                      <a:alpha val="86666"/>
                    </a:srgbClr>
                  </a:gs>
                </a:gsLst>
                <a:lin ang="5400700" scaled="0"/>
              </a:gra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4" name="Google Shape;674;p38"/>
              <p:cNvGrpSpPr/>
              <p:nvPr/>
            </p:nvGrpSpPr>
            <p:grpSpPr>
              <a:xfrm>
                <a:off x="2415693" y="3236562"/>
                <a:ext cx="471900" cy="95000"/>
                <a:chOff x="5088750" y="3020450"/>
                <a:chExt cx="471900" cy="95000"/>
              </a:xfrm>
            </p:grpSpPr>
            <p:sp>
              <p:nvSpPr>
                <p:cNvPr id="675" name="Google Shape;675;p38"/>
                <p:cNvSpPr/>
                <p:nvPr/>
              </p:nvSpPr>
              <p:spPr>
                <a:xfrm>
                  <a:off x="5088750" y="3020450"/>
                  <a:ext cx="95000" cy="95000"/>
                </a:xfrm>
                <a:custGeom>
                  <a:avLst/>
                  <a:gdLst/>
                  <a:ahLst/>
                  <a:cxnLst/>
                  <a:rect l="l" t="t" r="r" b="b"/>
                  <a:pathLst>
                    <a:path w="3800" h="3800" extrusionOk="0">
                      <a:moveTo>
                        <a:pt x="1885" y="0"/>
                      </a:moveTo>
                      <a:cubicBezTo>
                        <a:pt x="821" y="0"/>
                        <a:pt x="0" y="821"/>
                        <a:pt x="0" y="1885"/>
                      </a:cubicBezTo>
                      <a:cubicBezTo>
                        <a:pt x="0" y="2949"/>
                        <a:pt x="821" y="3800"/>
                        <a:pt x="1885" y="3800"/>
                      </a:cubicBezTo>
                      <a:cubicBezTo>
                        <a:pt x="2948" y="3800"/>
                        <a:pt x="3800" y="2949"/>
                        <a:pt x="3800" y="1885"/>
                      </a:cubicBezTo>
                      <a:cubicBezTo>
                        <a:pt x="3800" y="821"/>
                        <a:pt x="2918" y="0"/>
                        <a:pt x="1885" y="0"/>
                      </a:cubicBezTo>
                      <a:close/>
                    </a:path>
                  </a:pathLst>
                </a:custGeom>
                <a:solidFill>
                  <a:schemeClr val="l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5225525" y="3031850"/>
                  <a:ext cx="335125" cy="22825"/>
                </a:xfrm>
                <a:custGeom>
                  <a:avLst/>
                  <a:gdLst/>
                  <a:ahLst/>
                  <a:cxnLst/>
                  <a:rect l="l" t="t" r="r" b="b"/>
                  <a:pathLst>
                    <a:path w="13405" h="913" extrusionOk="0">
                      <a:moveTo>
                        <a:pt x="426" y="0"/>
                      </a:moveTo>
                      <a:cubicBezTo>
                        <a:pt x="183" y="0"/>
                        <a:pt x="0" y="183"/>
                        <a:pt x="0" y="426"/>
                      </a:cubicBezTo>
                      <a:lnTo>
                        <a:pt x="0" y="487"/>
                      </a:lnTo>
                      <a:cubicBezTo>
                        <a:pt x="0" y="730"/>
                        <a:pt x="183" y="912"/>
                        <a:pt x="426" y="912"/>
                      </a:cubicBezTo>
                      <a:lnTo>
                        <a:pt x="12979" y="912"/>
                      </a:lnTo>
                      <a:cubicBezTo>
                        <a:pt x="13222" y="912"/>
                        <a:pt x="13405" y="730"/>
                        <a:pt x="13405" y="487"/>
                      </a:cubicBezTo>
                      <a:lnTo>
                        <a:pt x="13405" y="426"/>
                      </a:lnTo>
                      <a:cubicBezTo>
                        <a:pt x="13405" y="183"/>
                        <a:pt x="13222" y="0"/>
                        <a:pt x="12979" y="0"/>
                      </a:cubicBezTo>
                      <a:close/>
                    </a:path>
                  </a:pathLst>
                </a:custGeom>
                <a:solidFill>
                  <a:schemeClr val="l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5225525" y="3086550"/>
                  <a:ext cx="186950" cy="22825"/>
                </a:xfrm>
                <a:custGeom>
                  <a:avLst/>
                  <a:gdLst/>
                  <a:ahLst/>
                  <a:cxnLst/>
                  <a:rect l="l" t="t" r="r" b="b"/>
                  <a:pathLst>
                    <a:path w="7478" h="913" extrusionOk="0">
                      <a:moveTo>
                        <a:pt x="426" y="1"/>
                      </a:moveTo>
                      <a:cubicBezTo>
                        <a:pt x="183" y="1"/>
                        <a:pt x="0" y="183"/>
                        <a:pt x="0" y="426"/>
                      </a:cubicBezTo>
                      <a:lnTo>
                        <a:pt x="0" y="517"/>
                      </a:lnTo>
                      <a:cubicBezTo>
                        <a:pt x="0" y="730"/>
                        <a:pt x="183" y="913"/>
                        <a:pt x="426" y="913"/>
                      </a:cubicBezTo>
                      <a:lnTo>
                        <a:pt x="7052" y="913"/>
                      </a:lnTo>
                      <a:cubicBezTo>
                        <a:pt x="7295" y="913"/>
                        <a:pt x="7478" y="730"/>
                        <a:pt x="7478" y="517"/>
                      </a:cubicBezTo>
                      <a:lnTo>
                        <a:pt x="7478" y="426"/>
                      </a:lnTo>
                      <a:cubicBezTo>
                        <a:pt x="7478" y="183"/>
                        <a:pt x="7295" y="1"/>
                        <a:pt x="7052" y="1"/>
                      </a:cubicBezTo>
                      <a:close/>
                    </a:path>
                  </a:pathLst>
                </a:custGeom>
                <a:solidFill>
                  <a:schemeClr val="l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5434500" y="3086550"/>
                  <a:ext cx="53975" cy="22825"/>
                </a:xfrm>
                <a:custGeom>
                  <a:avLst/>
                  <a:gdLst/>
                  <a:ahLst/>
                  <a:cxnLst/>
                  <a:rect l="l" t="t" r="r" b="b"/>
                  <a:pathLst>
                    <a:path w="2159" h="913" extrusionOk="0">
                      <a:moveTo>
                        <a:pt x="456" y="1"/>
                      </a:moveTo>
                      <a:cubicBezTo>
                        <a:pt x="183" y="1"/>
                        <a:pt x="0" y="244"/>
                        <a:pt x="0" y="457"/>
                      </a:cubicBezTo>
                      <a:cubicBezTo>
                        <a:pt x="0" y="730"/>
                        <a:pt x="213" y="913"/>
                        <a:pt x="456" y="913"/>
                      </a:cubicBezTo>
                      <a:lnTo>
                        <a:pt x="1702" y="913"/>
                      </a:lnTo>
                      <a:cubicBezTo>
                        <a:pt x="1945" y="913"/>
                        <a:pt x="2128" y="730"/>
                        <a:pt x="2158" y="457"/>
                      </a:cubicBezTo>
                      <a:cubicBezTo>
                        <a:pt x="2158" y="214"/>
                        <a:pt x="1945" y="1"/>
                        <a:pt x="1702" y="1"/>
                      </a:cubicBezTo>
                      <a:close/>
                    </a:path>
                  </a:pathLst>
                </a:custGeom>
                <a:solidFill>
                  <a:schemeClr val="l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9" name="Google Shape;679;p38"/>
            <p:cNvGrpSpPr/>
            <p:nvPr/>
          </p:nvGrpSpPr>
          <p:grpSpPr>
            <a:xfrm>
              <a:off x="3102825" y="3150775"/>
              <a:ext cx="707500" cy="356921"/>
              <a:chOff x="3102825" y="3150775"/>
              <a:chExt cx="707500" cy="356921"/>
            </a:xfrm>
          </p:grpSpPr>
          <p:sp>
            <p:nvSpPr>
              <p:cNvPr id="680" name="Google Shape;680;p38"/>
              <p:cNvSpPr/>
              <p:nvPr/>
            </p:nvSpPr>
            <p:spPr>
              <a:xfrm>
                <a:off x="3102825" y="3150775"/>
                <a:ext cx="707500" cy="356921"/>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gradFill>
                <a:gsLst>
                  <a:gs pos="0">
                    <a:schemeClr val="lt1"/>
                  </a:gs>
                  <a:gs pos="100000">
                    <a:srgbClr val="F9F8FF">
                      <a:alpha val="86666"/>
                    </a:srgbClr>
                  </a:gs>
                </a:gsLst>
                <a:lin ang="5400700" scaled="0"/>
              </a:gra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3176913" y="3409013"/>
                <a:ext cx="266750" cy="40300"/>
              </a:xfrm>
              <a:custGeom>
                <a:avLst/>
                <a:gdLst/>
                <a:ahLst/>
                <a:cxnLst/>
                <a:rect l="l" t="t" r="r" b="b"/>
                <a:pathLst>
                  <a:path w="10670" h="1612" extrusionOk="0">
                    <a:moveTo>
                      <a:pt x="791" y="1"/>
                    </a:moveTo>
                    <a:cubicBezTo>
                      <a:pt x="335" y="1"/>
                      <a:pt x="1" y="396"/>
                      <a:pt x="1" y="822"/>
                    </a:cubicBezTo>
                    <a:cubicBezTo>
                      <a:pt x="1" y="1278"/>
                      <a:pt x="366" y="1612"/>
                      <a:pt x="791" y="1612"/>
                    </a:cubicBezTo>
                    <a:lnTo>
                      <a:pt x="9880" y="1612"/>
                    </a:lnTo>
                    <a:cubicBezTo>
                      <a:pt x="10305" y="1612"/>
                      <a:pt x="10670" y="1247"/>
                      <a:pt x="10670" y="822"/>
                    </a:cubicBezTo>
                    <a:cubicBezTo>
                      <a:pt x="10670" y="366"/>
                      <a:pt x="10305" y="1"/>
                      <a:pt x="9880" y="1"/>
                    </a:cubicBezTo>
                    <a:close/>
                  </a:path>
                </a:pathLst>
              </a:custGeom>
              <a:solidFill>
                <a:schemeClr val="lt1"/>
              </a:solidFill>
              <a:ln>
                <a:noFill/>
              </a:ln>
              <a:effectLst>
                <a:outerShdw blurRad="57150" dist="190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3176163" y="3209163"/>
                <a:ext cx="560825" cy="39550"/>
              </a:xfrm>
              <a:custGeom>
                <a:avLst/>
                <a:gdLst/>
                <a:ahLst/>
                <a:cxnLst/>
                <a:rect l="l" t="t" r="r" b="b"/>
                <a:pathLst>
                  <a:path w="22433" h="1582" extrusionOk="0">
                    <a:moveTo>
                      <a:pt x="791" y="1"/>
                    </a:moveTo>
                    <a:cubicBezTo>
                      <a:pt x="335" y="1"/>
                      <a:pt x="1" y="366"/>
                      <a:pt x="1" y="791"/>
                    </a:cubicBezTo>
                    <a:cubicBezTo>
                      <a:pt x="1" y="1247"/>
                      <a:pt x="365" y="1581"/>
                      <a:pt x="791" y="1581"/>
                    </a:cubicBezTo>
                    <a:lnTo>
                      <a:pt x="21642" y="1581"/>
                    </a:lnTo>
                    <a:cubicBezTo>
                      <a:pt x="22098" y="1581"/>
                      <a:pt x="22433" y="1247"/>
                      <a:pt x="22433" y="791"/>
                    </a:cubicBezTo>
                    <a:cubicBezTo>
                      <a:pt x="22433" y="335"/>
                      <a:pt x="22068" y="1"/>
                      <a:pt x="21642" y="1"/>
                    </a:cubicBezTo>
                    <a:close/>
                  </a:path>
                </a:pathLst>
              </a:custGeom>
              <a:solidFill>
                <a:schemeClr val="lt1"/>
              </a:solidFill>
              <a:ln>
                <a:noFill/>
              </a:ln>
              <a:effectLst>
                <a:outerShdw blurRad="57150" dist="190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a:off x="3176163" y="3308713"/>
                <a:ext cx="560825" cy="40300"/>
              </a:xfrm>
              <a:custGeom>
                <a:avLst/>
                <a:gdLst/>
                <a:ahLst/>
                <a:cxnLst/>
                <a:rect l="l" t="t" r="r" b="b"/>
                <a:pathLst>
                  <a:path w="22433" h="1612" extrusionOk="0">
                    <a:moveTo>
                      <a:pt x="791" y="1"/>
                    </a:moveTo>
                    <a:cubicBezTo>
                      <a:pt x="335" y="1"/>
                      <a:pt x="1" y="365"/>
                      <a:pt x="1" y="791"/>
                    </a:cubicBezTo>
                    <a:cubicBezTo>
                      <a:pt x="1" y="1247"/>
                      <a:pt x="365" y="1612"/>
                      <a:pt x="791" y="1612"/>
                    </a:cubicBezTo>
                    <a:lnTo>
                      <a:pt x="21642" y="1612"/>
                    </a:lnTo>
                    <a:cubicBezTo>
                      <a:pt x="22098" y="1612"/>
                      <a:pt x="22433" y="1247"/>
                      <a:pt x="22433" y="791"/>
                    </a:cubicBezTo>
                    <a:cubicBezTo>
                      <a:pt x="22433" y="335"/>
                      <a:pt x="22068" y="1"/>
                      <a:pt x="21642" y="1"/>
                    </a:cubicBezTo>
                    <a:close/>
                  </a:path>
                </a:pathLst>
              </a:custGeom>
              <a:solidFill>
                <a:schemeClr val="lt1"/>
              </a:solidFill>
              <a:ln>
                <a:noFill/>
              </a:ln>
              <a:effectLst>
                <a:outerShdw blurRad="57150" dist="190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38"/>
            <p:cNvGrpSpPr/>
            <p:nvPr/>
          </p:nvGrpSpPr>
          <p:grpSpPr>
            <a:xfrm>
              <a:off x="2317884" y="2097213"/>
              <a:ext cx="1514782" cy="1006855"/>
              <a:chOff x="4981963" y="3755000"/>
              <a:chExt cx="1001575" cy="735575"/>
            </a:xfrm>
          </p:grpSpPr>
          <p:sp>
            <p:nvSpPr>
              <p:cNvPr id="685" name="Google Shape;685;p38"/>
              <p:cNvSpPr/>
              <p:nvPr/>
            </p:nvSpPr>
            <p:spPr>
              <a:xfrm>
                <a:off x="4981963" y="3755000"/>
                <a:ext cx="1001575" cy="735575"/>
              </a:xfrm>
              <a:custGeom>
                <a:avLst/>
                <a:gdLst/>
                <a:ahLst/>
                <a:cxnLst/>
                <a:rect l="l" t="t" r="r" b="b"/>
                <a:pathLst>
                  <a:path w="40063" h="29423" extrusionOk="0">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solidFill>
                <a:schemeClr val="dk2"/>
              </a:solidFill>
              <a:ln>
                <a:noFill/>
              </a:ln>
              <a:effectLst>
                <a:outerShdw blurRad="57150" dist="7620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5092913" y="4207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gradFill>
                <a:gsLst>
                  <a:gs pos="0">
                    <a:schemeClr val="lt1"/>
                  </a:gs>
                  <a:gs pos="100000">
                    <a:srgbClr val="F9F8FF">
                      <a:alpha val="8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5092913" y="4286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gradFill>
                <a:gsLst>
                  <a:gs pos="0">
                    <a:schemeClr val="lt1"/>
                  </a:gs>
                  <a:gs pos="100000">
                    <a:srgbClr val="F9F8FF">
                      <a:alpha val="8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5092913" y="4365950"/>
                <a:ext cx="295625" cy="30400"/>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gradFill>
                <a:gsLst>
                  <a:gs pos="0">
                    <a:schemeClr val="lt1"/>
                  </a:gs>
                  <a:gs pos="100000">
                    <a:srgbClr val="F9F8FF">
                      <a:alpha val="8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9" name="Google Shape;689;p38"/>
            <p:cNvSpPr/>
            <p:nvPr/>
          </p:nvSpPr>
          <p:spPr>
            <a:xfrm>
              <a:off x="1150100" y="2672675"/>
              <a:ext cx="1076178" cy="835033"/>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solidFill>
              <a:schemeClr val="accent5"/>
            </a:solidFill>
            <a:ln>
              <a:noFill/>
            </a:ln>
            <a:effectLst>
              <a:outerShdw blurRad="71438" dist="47625" dir="5400000" algn="bl" rotWithShape="0">
                <a:schemeClr val="dk1">
                  <a:alpha val="18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0" name="Google Shape;690;p38"/>
            <p:cNvGrpSpPr/>
            <p:nvPr/>
          </p:nvGrpSpPr>
          <p:grpSpPr>
            <a:xfrm>
              <a:off x="1902338" y="1884550"/>
              <a:ext cx="707500" cy="707475"/>
              <a:chOff x="5921438" y="1923500"/>
              <a:chExt cx="707500" cy="707475"/>
            </a:xfrm>
          </p:grpSpPr>
          <p:sp>
            <p:nvSpPr>
              <p:cNvPr id="691" name="Google Shape;691;p38"/>
              <p:cNvSpPr/>
              <p:nvPr/>
            </p:nvSpPr>
            <p:spPr>
              <a:xfrm>
                <a:off x="5921438" y="1923500"/>
                <a:ext cx="707500" cy="707475"/>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6070750" y="2199097"/>
                <a:ext cx="404418" cy="244866"/>
              </a:xfrm>
              <a:custGeom>
                <a:avLst/>
                <a:gdLst/>
                <a:ahLst/>
                <a:cxnLst/>
                <a:rect l="l" t="t" r="r" b="b"/>
                <a:pathLst>
                  <a:path w="18876" h="11429" extrusionOk="0">
                    <a:moveTo>
                      <a:pt x="11976" y="0"/>
                    </a:moveTo>
                    <a:lnTo>
                      <a:pt x="8085" y="6262"/>
                    </a:lnTo>
                    <a:lnTo>
                      <a:pt x="5654" y="2249"/>
                    </a:lnTo>
                    <a:lnTo>
                      <a:pt x="0" y="11429"/>
                    </a:lnTo>
                    <a:lnTo>
                      <a:pt x="18876" y="11429"/>
                    </a:lnTo>
                    <a:lnTo>
                      <a:pt x="11976" y="0"/>
                    </a:lnTo>
                    <a:close/>
                  </a:path>
                </a:pathLst>
              </a:custGeom>
              <a:solidFill>
                <a:schemeClr val="lt2"/>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6146294" y="2120938"/>
                <a:ext cx="89878" cy="89899"/>
              </a:xfrm>
              <a:custGeom>
                <a:avLst/>
                <a:gdLst/>
                <a:ahLst/>
                <a:cxnLst/>
                <a:rect l="l" t="t" r="r" b="b"/>
                <a:pathLst>
                  <a:path w="4195" h="4196" extrusionOk="0">
                    <a:moveTo>
                      <a:pt x="2097" y="1"/>
                    </a:moveTo>
                    <a:cubicBezTo>
                      <a:pt x="942" y="1"/>
                      <a:pt x="0" y="943"/>
                      <a:pt x="0" y="2098"/>
                    </a:cubicBezTo>
                    <a:cubicBezTo>
                      <a:pt x="0" y="3223"/>
                      <a:pt x="942" y="4195"/>
                      <a:pt x="2097" y="4195"/>
                    </a:cubicBezTo>
                    <a:cubicBezTo>
                      <a:pt x="3222" y="4195"/>
                      <a:pt x="4195" y="3223"/>
                      <a:pt x="4195" y="2098"/>
                    </a:cubicBezTo>
                    <a:cubicBezTo>
                      <a:pt x="4195" y="943"/>
                      <a:pt x="3222" y="1"/>
                      <a:pt x="2097" y="1"/>
                    </a:cubicBezTo>
                    <a:close/>
                  </a:path>
                </a:pathLst>
              </a:custGeom>
              <a:solidFill>
                <a:schemeClr val="accent1"/>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 name="Google Shape;694;p38"/>
            <p:cNvSpPr/>
            <p:nvPr/>
          </p:nvSpPr>
          <p:spPr>
            <a:xfrm>
              <a:off x="3133976" y="2571057"/>
              <a:ext cx="21" cy="21"/>
            </a:xfrm>
            <a:custGeom>
              <a:avLst/>
              <a:gdLst/>
              <a:ahLst/>
              <a:cxnLst/>
              <a:rect l="l" t="t" r="r" b="b"/>
              <a:pathLst>
                <a:path w="1" h="1" extrusionOk="0">
                  <a:moveTo>
                    <a:pt x="1" y="1"/>
                  </a:moveTo>
                  <a:close/>
                </a:path>
              </a:pathLst>
            </a:custGeom>
            <a:solidFill>
              <a:srgbClr val="E5D7FF"/>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38"/>
            <p:cNvGrpSpPr/>
            <p:nvPr/>
          </p:nvGrpSpPr>
          <p:grpSpPr>
            <a:xfrm>
              <a:off x="2820692" y="2127681"/>
              <a:ext cx="560809" cy="513696"/>
              <a:chOff x="2820743" y="2218101"/>
              <a:chExt cx="814064" cy="745676"/>
            </a:xfrm>
          </p:grpSpPr>
          <p:sp>
            <p:nvSpPr>
              <p:cNvPr id="696" name="Google Shape;696;p38"/>
              <p:cNvSpPr/>
              <p:nvPr/>
            </p:nvSpPr>
            <p:spPr>
              <a:xfrm>
                <a:off x="3133976" y="2218101"/>
                <a:ext cx="500831" cy="707903"/>
              </a:xfrm>
              <a:custGeom>
                <a:avLst/>
                <a:gdLst/>
                <a:ahLst/>
                <a:cxnLst/>
                <a:rect l="l" t="t" r="r" b="b"/>
                <a:pathLst>
                  <a:path w="23376" h="33041" extrusionOk="0">
                    <a:moveTo>
                      <a:pt x="16263" y="0"/>
                    </a:moveTo>
                    <a:lnTo>
                      <a:pt x="1" y="16475"/>
                    </a:lnTo>
                    <a:lnTo>
                      <a:pt x="16779" y="33040"/>
                    </a:lnTo>
                    <a:cubicBezTo>
                      <a:pt x="20852" y="28815"/>
                      <a:pt x="23375" y="23101"/>
                      <a:pt x="23375" y="16779"/>
                    </a:cubicBezTo>
                    <a:cubicBezTo>
                      <a:pt x="23375" y="10213"/>
                      <a:pt x="20640" y="4256"/>
                      <a:pt x="16263" y="0"/>
                    </a:cubicBezTo>
                    <a:close/>
                  </a:path>
                </a:pathLst>
              </a:custGeom>
              <a:solidFill>
                <a:schemeClr val="accent3"/>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8"/>
              <p:cNvSpPr/>
              <p:nvPr/>
            </p:nvSpPr>
            <p:spPr>
              <a:xfrm>
                <a:off x="3133976" y="2263030"/>
                <a:ext cx="217528" cy="308049"/>
              </a:xfrm>
              <a:custGeom>
                <a:avLst/>
                <a:gdLst/>
                <a:ahLst/>
                <a:cxnLst/>
                <a:rect l="l" t="t" r="r" b="b"/>
                <a:pathLst>
                  <a:path w="10153" h="14378" extrusionOk="0">
                    <a:moveTo>
                      <a:pt x="1" y="1"/>
                    </a:moveTo>
                    <a:lnTo>
                      <a:pt x="1" y="14378"/>
                    </a:lnTo>
                    <a:lnTo>
                      <a:pt x="10153" y="4134"/>
                    </a:lnTo>
                    <a:cubicBezTo>
                      <a:pt x="7539" y="1551"/>
                      <a:pt x="3952" y="1"/>
                      <a:pt x="1" y="1"/>
                    </a:cubicBezTo>
                    <a:close/>
                  </a:path>
                </a:pathLst>
              </a:custGeom>
              <a:solidFill>
                <a:schemeClr val="accent1"/>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8"/>
              <p:cNvSpPr/>
              <p:nvPr/>
            </p:nvSpPr>
            <p:spPr>
              <a:xfrm>
                <a:off x="3133976" y="2571057"/>
                <a:ext cx="278761" cy="392720"/>
              </a:xfrm>
              <a:custGeom>
                <a:avLst/>
                <a:gdLst/>
                <a:ahLst/>
                <a:cxnLst/>
                <a:rect l="l" t="t" r="r" b="b"/>
                <a:pathLst>
                  <a:path w="13011" h="18330" extrusionOk="0">
                    <a:moveTo>
                      <a:pt x="1" y="1"/>
                    </a:moveTo>
                    <a:lnTo>
                      <a:pt x="1" y="18329"/>
                    </a:lnTo>
                    <a:cubicBezTo>
                      <a:pt x="5107" y="18329"/>
                      <a:pt x="9697" y="16232"/>
                      <a:pt x="13010" y="12828"/>
                    </a:cubicBezTo>
                    <a:lnTo>
                      <a:pt x="1" y="1"/>
                    </a:lnTo>
                    <a:close/>
                  </a:path>
                </a:pathLst>
              </a:custGeom>
              <a:solidFill>
                <a:srgbClr val="8859F7"/>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p:cNvSpPr/>
              <p:nvPr/>
            </p:nvSpPr>
            <p:spPr>
              <a:xfrm>
                <a:off x="2820743" y="2351601"/>
                <a:ext cx="311969" cy="440905"/>
              </a:xfrm>
              <a:custGeom>
                <a:avLst/>
                <a:gdLst/>
                <a:ahLst/>
                <a:cxnLst/>
                <a:rect l="l" t="t" r="r" b="b"/>
                <a:pathLst>
                  <a:path w="14561" h="20579" extrusionOk="0">
                    <a:moveTo>
                      <a:pt x="4438" y="0"/>
                    </a:moveTo>
                    <a:cubicBezTo>
                      <a:pt x="1703" y="2645"/>
                      <a:pt x="1" y="6353"/>
                      <a:pt x="1" y="10456"/>
                    </a:cubicBezTo>
                    <a:cubicBezTo>
                      <a:pt x="1" y="14408"/>
                      <a:pt x="1551" y="17964"/>
                      <a:pt x="4104" y="20578"/>
                    </a:cubicBezTo>
                    <a:lnTo>
                      <a:pt x="14560" y="10244"/>
                    </a:lnTo>
                    <a:lnTo>
                      <a:pt x="4438" y="0"/>
                    </a:lnTo>
                    <a:close/>
                  </a:path>
                </a:pathLst>
              </a:custGeom>
              <a:solidFill>
                <a:schemeClr val="accent4"/>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p:cNvSpPr/>
              <p:nvPr/>
            </p:nvSpPr>
            <p:spPr>
              <a:xfrm>
                <a:off x="2917134" y="2263030"/>
                <a:ext cx="216864" cy="308049"/>
              </a:xfrm>
              <a:custGeom>
                <a:avLst/>
                <a:gdLst/>
                <a:ahLst/>
                <a:cxnLst/>
                <a:rect l="l" t="t" r="r" b="b"/>
                <a:pathLst>
                  <a:path w="10122" h="14378" extrusionOk="0">
                    <a:moveTo>
                      <a:pt x="10122" y="1"/>
                    </a:moveTo>
                    <a:cubicBezTo>
                      <a:pt x="6170" y="1"/>
                      <a:pt x="2614" y="1551"/>
                      <a:pt x="0" y="4104"/>
                    </a:cubicBezTo>
                    <a:lnTo>
                      <a:pt x="10122" y="14378"/>
                    </a:lnTo>
                    <a:lnTo>
                      <a:pt x="10122" y="1"/>
                    </a:lnTo>
                    <a:close/>
                  </a:path>
                </a:pathLst>
              </a:custGeom>
              <a:solidFill>
                <a:schemeClr val="accent2"/>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8"/>
              <p:cNvSpPr/>
              <p:nvPr/>
            </p:nvSpPr>
            <p:spPr>
              <a:xfrm>
                <a:off x="2910621" y="2571057"/>
                <a:ext cx="223377" cy="317176"/>
              </a:xfrm>
              <a:custGeom>
                <a:avLst/>
                <a:gdLst/>
                <a:ahLst/>
                <a:cxnLst/>
                <a:rect l="l" t="t" r="r" b="b"/>
                <a:pathLst>
                  <a:path w="10426" h="14804" extrusionOk="0">
                    <a:moveTo>
                      <a:pt x="10426" y="1"/>
                    </a:moveTo>
                    <a:lnTo>
                      <a:pt x="0" y="10335"/>
                    </a:lnTo>
                    <a:cubicBezTo>
                      <a:pt x="2645" y="13071"/>
                      <a:pt x="6322" y="14803"/>
                      <a:pt x="10426" y="14803"/>
                    </a:cubicBezTo>
                    <a:lnTo>
                      <a:pt x="10426" y="1"/>
                    </a:lnTo>
                    <a:close/>
                  </a:path>
                </a:pathLst>
              </a:custGeom>
              <a:solidFill>
                <a:schemeClr val="accent1"/>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38"/>
            <p:cNvGrpSpPr/>
            <p:nvPr/>
          </p:nvGrpSpPr>
          <p:grpSpPr>
            <a:xfrm>
              <a:off x="2597100" y="1446700"/>
              <a:ext cx="1718949" cy="389816"/>
              <a:chOff x="6153850" y="1669725"/>
              <a:chExt cx="1718949" cy="389816"/>
            </a:xfrm>
          </p:grpSpPr>
          <p:sp>
            <p:nvSpPr>
              <p:cNvPr id="703" name="Google Shape;703;p38"/>
              <p:cNvSpPr/>
              <p:nvPr/>
            </p:nvSpPr>
            <p:spPr>
              <a:xfrm>
                <a:off x="6156586" y="1672448"/>
                <a:ext cx="1714402" cy="373134"/>
              </a:xfrm>
              <a:custGeom>
                <a:avLst/>
                <a:gdLst/>
                <a:ahLst/>
                <a:cxnLst/>
                <a:rect l="l" t="t" r="r" b="b"/>
                <a:pathLst>
                  <a:path w="141045" h="30698" extrusionOk="0">
                    <a:moveTo>
                      <a:pt x="2924" y="0"/>
                    </a:moveTo>
                    <a:cubicBezTo>
                      <a:pt x="1386" y="0"/>
                      <a:pt x="0" y="1386"/>
                      <a:pt x="0" y="3093"/>
                    </a:cubicBezTo>
                    <a:lnTo>
                      <a:pt x="0" y="27603"/>
                    </a:lnTo>
                    <a:cubicBezTo>
                      <a:pt x="0" y="29311"/>
                      <a:pt x="1386" y="30697"/>
                      <a:pt x="3093" y="30697"/>
                    </a:cubicBezTo>
                    <a:lnTo>
                      <a:pt x="137951" y="30697"/>
                    </a:lnTo>
                    <a:cubicBezTo>
                      <a:pt x="139659" y="30697"/>
                      <a:pt x="141045" y="29311"/>
                      <a:pt x="141045" y="27603"/>
                    </a:cubicBezTo>
                    <a:lnTo>
                      <a:pt x="141045" y="3093"/>
                    </a:lnTo>
                    <a:cubicBezTo>
                      <a:pt x="141045" y="1386"/>
                      <a:pt x="139659" y="0"/>
                      <a:pt x="137782" y="0"/>
                    </a:cubicBezTo>
                    <a:close/>
                  </a:path>
                </a:pathLst>
              </a:custGeom>
              <a:solidFill>
                <a:srgbClr val="A97FFF"/>
              </a:solidFill>
              <a:ln>
                <a:noFill/>
              </a:ln>
              <a:effectLst>
                <a:outerShdw blurRad="28575" dist="19050" dir="528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8"/>
              <p:cNvSpPr/>
              <p:nvPr/>
            </p:nvSpPr>
            <p:spPr>
              <a:xfrm>
                <a:off x="6153850" y="1669725"/>
                <a:ext cx="1718949" cy="389816"/>
              </a:xfrm>
              <a:custGeom>
                <a:avLst/>
                <a:gdLst/>
                <a:ahLst/>
                <a:cxnLst/>
                <a:rect l="l" t="t" r="r" b="b"/>
                <a:pathLst>
                  <a:path w="140437" h="30090" extrusionOk="0">
                    <a:moveTo>
                      <a:pt x="2789" y="0"/>
                    </a:moveTo>
                    <a:cubicBezTo>
                      <a:pt x="1251" y="0"/>
                      <a:pt x="1" y="1251"/>
                      <a:pt x="1" y="2789"/>
                    </a:cubicBezTo>
                    <a:lnTo>
                      <a:pt x="1" y="27299"/>
                    </a:lnTo>
                    <a:cubicBezTo>
                      <a:pt x="1" y="28838"/>
                      <a:pt x="1251" y="30089"/>
                      <a:pt x="2789" y="30089"/>
                    </a:cubicBezTo>
                    <a:lnTo>
                      <a:pt x="137647" y="30089"/>
                    </a:lnTo>
                    <a:cubicBezTo>
                      <a:pt x="139186" y="30089"/>
                      <a:pt x="140437" y="28838"/>
                      <a:pt x="140437" y="27299"/>
                    </a:cubicBezTo>
                    <a:lnTo>
                      <a:pt x="140437" y="2789"/>
                    </a:lnTo>
                    <a:cubicBezTo>
                      <a:pt x="140437" y="1251"/>
                      <a:pt x="139186" y="0"/>
                      <a:pt x="137647" y="0"/>
                    </a:cubicBezTo>
                    <a:close/>
                  </a:path>
                </a:pathLst>
              </a:custGeom>
              <a:gradFill>
                <a:gsLst>
                  <a:gs pos="0">
                    <a:schemeClr val="lt1"/>
                  </a:gs>
                  <a:gs pos="100000">
                    <a:schemeClr val="lt2"/>
                  </a:gs>
                </a:gsLst>
                <a:lin ang="5400012" scaled="0"/>
              </a:gradFill>
              <a:ln>
                <a:noFill/>
              </a:ln>
              <a:effectLst>
                <a:outerShdw blurRad="42863" dist="47625" dir="528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p:cNvSpPr/>
              <p:nvPr/>
            </p:nvSpPr>
            <p:spPr>
              <a:xfrm>
                <a:off x="6246166" y="1742495"/>
                <a:ext cx="233011" cy="233011"/>
              </a:xfrm>
              <a:custGeom>
                <a:avLst/>
                <a:gdLst/>
                <a:ahLst/>
                <a:cxnLst/>
                <a:rect l="l" t="t" r="r" b="b"/>
                <a:pathLst>
                  <a:path w="19170" h="19170" extrusionOk="0">
                    <a:moveTo>
                      <a:pt x="9584" y="1"/>
                    </a:moveTo>
                    <a:cubicBezTo>
                      <a:pt x="4294" y="1"/>
                      <a:pt x="0" y="4294"/>
                      <a:pt x="0" y="9586"/>
                    </a:cubicBezTo>
                    <a:cubicBezTo>
                      <a:pt x="0" y="14876"/>
                      <a:pt x="4294" y="19170"/>
                      <a:pt x="9584" y="19170"/>
                    </a:cubicBezTo>
                    <a:cubicBezTo>
                      <a:pt x="14876" y="19170"/>
                      <a:pt x="19169" y="14876"/>
                      <a:pt x="19169" y="9586"/>
                    </a:cubicBezTo>
                    <a:cubicBezTo>
                      <a:pt x="19169" y="4294"/>
                      <a:pt x="14876" y="1"/>
                      <a:pt x="9584" y="1"/>
                    </a:cubicBezTo>
                    <a:close/>
                  </a:path>
                </a:pathLst>
              </a:custGeom>
              <a:gradFill>
                <a:gsLst>
                  <a:gs pos="0">
                    <a:srgbClr val="BBF6F4"/>
                  </a:gs>
                  <a:gs pos="100000">
                    <a:srgbClr val="4EE0DB"/>
                  </a:gs>
                </a:gsLst>
                <a:lin ang="5400012" scaled="0"/>
              </a:gradFill>
              <a:ln>
                <a:noFill/>
              </a:ln>
              <a:effectLst>
                <a:outerShdw blurRad="28575" dist="19050" dir="5280000" algn="bl" rotWithShape="0">
                  <a:schemeClr val="dk1">
                    <a:alpha val="17000"/>
                  </a:schemeClr>
                </a:outerShdw>
                <a:reflection stA="6000" endPos="25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8"/>
              <p:cNvSpPr/>
              <p:nvPr/>
            </p:nvSpPr>
            <p:spPr>
              <a:xfrm>
                <a:off x="6579205" y="1795915"/>
                <a:ext cx="674967" cy="37620"/>
              </a:xfrm>
              <a:custGeom>
                <a:avLst/>
                <a:gdLst/>
                <a:ahLst/>
                <a:cxnLst/>
                <a:rect l="l" t="t" r="r" b="b"/>
                <a:pathLst>
                  <a:path w="55530" h="3095" extrusionOk="0">
                    <a:moveTo>
                      <a:pt x="1556" y="1"/>
                    </a:moveTo>
                    <a:cubicBezTo>
                      <a:pt x="694" y="1"/>
                      <a:pt x="1" y="694"/>
                      <a:pt x="1" y="1540"/>
                    </a:cubicBezTo>
                    <a:cubicBezTo>
                      <a:pt x="1" y="2401"/>
                      <a:pt x="694" y="3095"/>
                      <a:pt x="1556" y="3095"/>
                    </a:cubicBezTo>
                    <a:lnTo>
                      <a:pt x="53975" y="3095"/>
                    </a:lnTo>
                    <a:cubicBezTo>
                      <a:pt x="54836" y="3095"/>
                      <a:pt x="55530" y="2401"/>
                      <a:pt x="55530" y="1540"/>
                    </a:cubicBezTo>
                    <a:cubicBezTo>
                      <a:pt x="55530" y="694"/>
                      <a:pt x="54836" y="1"/>
                      <a:pt x="53975" y="1"/>
                    </a:cubicBezTo>
                    <a:close/>
                  </a:path>
                </a:pathLst>
              </a:custGeom>
              <a:solidFill>
                <a:schemeClr val="lt1"/>
              </a:solidFill>
              <a:ln>
                <a:noFill/>
              </a:ln>
              <a:effectLst>
                <a:outerShdw blurRad="28575" dist="19050" dir="5280000" algn="bl" rotWithShape="0">
                  <a:schemeClr val="dk1">
                    <a:alpha val="17000"/>
                  </a:schemeClr>
                </a:outerShdw>
                <a:reflection stA="6000" endPos="25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8"/>
              <p:cNvSpPr/>
              <p:nvPr/>
            </p:nvSpPr>
            <p:spPr>
              <a:xfrm>
                <a:off x="7302010" y="1795915"/>
                <a:ext cx="477315" cy="37620"/>
              </a:xfrm>
              <a:custGeom>
                <a:avLst/>
                <a:gdLst/>
                <a:ahLst/>
                <a:cxnLst/>
                <a:rect l="l" t="t" r="r" b="b"/>
                <a:pathLst>
                  <a:path w="39269" h="3095" extrusionOk="0">
                    <a:moveTo>
                      <a:pt x="1540" y="1"/>
                    </a:moveTo>
                    <a:cubicBezTo>
                      <a:pt x="695" y="1"/>
                      <a:pt x="1" y="694"/>
                      <a:pt x="1" y="1540"/>
                    </a:cubicBezTo>
                    <a:cubicBezTo>
                      <a:pt x="1" y="2401"/>
                      <a:pt x="695" y="3095"/>
                      <a:pt x="1540" y="3095"/>
                    </a:cubicBezTo>
                    <a:lnTo>
                      <a:pt x="37714" y="3095"/>
                    </a:lnTo>
                    <a:cubicBezTo>
                      <a:pt x="38575" y="3095"/>
                      <a:pt x="39269" y="2401"/>
                      <a:pt x="39269" y="1540"/>
                    </a:cubicBezTo>
                    <a:cubicBezTo>
                      <a:pt x="39269" y="694"/>
                      <a:pt x="38575" y="1"/>
                      <a:pt x="37714" y="1"/>
                    </a:cubicBezTo>
                    <a:close/>
                  </a:path>
                </a:pathLst>
              </a:custGeom>
              <a:solidFill>
                <a:schemeClr val="lt1"/>
              </a:solidFill>
              <a:ln>
                <a:noFill/>
              </a:ln>
              <a:effectLst>
                <a:outerShdw blurRad="28575" dist="19050" dir="5280000" algn="bl" rotWithShape="0">
                  <a:schemeClr val="dk1">
                    <a:alpha val="17000"/>
                  </a:schemeClr>
                </a:outerShdw>
                <a:reflection stA="6000" endPos="25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8"/>
              <p:cNvSpPr/>
              <p:nvPr/>
            </p:nvSpPr>
            <p:spPr>
              <a:xfrm>
                <a:off x="6579205" y="1890844"/>
                <a:ext cx="265064" cy="37620"/>
              </a:xfrm>
              <a:custGeom>
                <a:avLst/>
                <a:gdLst/>
                <a:ahLst/>
                <a:cxnLst/>
                <a:rect l="l" t="t" r="r" b="b"/>
                <a:pathLst>
                  <a:path w="21807" h="3095" extrusionOk="0">
                    <a:moveTo>
                      <a:pt x="1556" y="0"/>
                    </a:moveTo>
                    <a:cubicBezTo>
                      <a:pt x="694" y="0"/>
                      <a:pt x="1" y="694"/>
                      <a:pt x="1" y="1539"/>
                    </a:cubicBezTo>
                    <a:cubicBezTo>
                      <a:pt x="1" y="2401"/>
                      <a:pt x="694" y="3094"/>
                      <a:pt x="1556" y="3094"/>
                    </a:cubicBezTo>
                    <a:lnTo>
                      <a:pt x="20269" y="3094"/>
                    </a:lnTo>
                    <a:cubicBezTo>
                      <a:pt x="21114" y="3094"/>
                      <a:pt x="21806" y="2401"/>
                      <a:pt x="21806" y="1539"/>
                    </a:cubicBezTo>
                    <a:cubicBezTo>
                      <a:pt x="21806" y="694"/>
                      <a:pt x="21114" y="0"/>
                      <a:pt x="20269" y="0"/>
                    </a:cubicBezTo>
                    <a:close/>
                  </a:path>
                </a:pathLst>
              </a:custGeom>
              <a:solidFill>
                <a:schemeClr val="lt1"/>
              </a:solidFill>
              <a:ln>
                <a:noFill/>
              </a:ln>
              <a:effectLst>
                <a:outerShdw blurRad="28575" dist="19050" dir="5280000" algn="bl" rotWithShape="0">
                  <a:schemeClr val="dk1">
                    <a:alpha val="17000"/>
                  </a:schemeClr>
                </a:outerShdw>
                <a:reflection stA="6000" endPos="25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38"/>
            <p:cNvGrpSpPr/>
            <p:nvPr/>
          </p:nvGrpSpPr>
          <p:grpSpPr>
            <a:xfrm>
              <a:off x="1196892" y="1384678"/>
              <a:ext cx="459836" cy="389787"/>
              <a:chOff x="5215992" y="1423628"/>
              <a:chExt cx="459836" cy="389787"/>
            </a:xfrm>
          </p:grpSpPr>
          <p:sp>
            <p:nvSpPr>
              <p:cNvPr id="710" name="Google Shape;710;p38"/>
              <p:cNvSpPr/>
              <p:nvPr/>
            </p:nvSpPr>
            <p:spPr>
              <a:xfrm>
                <a:off x="5215992" y="1423628"/>
                <a:ext cx="459836" cy="389787"/>
              </a:xfrm>
              <a:custGeom>
                <a:avLst/>
                <a:gdLst/>
                <a:ahLst/>
                <a:cxnLst/>
                <a:rect l="l" t="t" r="r" b="b"/>
                <a:pathLst>
                  <a:path w="37831" h="32068" extrusionOk="0">
                    <a:moveTo>
                      <a:pt x="4445" y="0"/>
                    </a:moveTo>
                    <a:cubicBezTo>
                      <a:pt x="1995" y="0"/>
                      <a:pt x="0" y="1995"/>
                      <a:pt x="0" y="4446"/>
                    </a:cubicBezTo>
                    <a:lnTo>
                      <a:pt x="0" y="23868"/>
                    </a:lnTo>
                    <a:cubicBezTo>
                      <a:pt x="0" y="26320"/>
                      <a:pt x="1995" y="28314"/>
                      <a:pt x="4445" y="28314"/>
                    </a:cubicBezTo>
                    <a:lnTo>
                      <a:pt x="15162" y="28314"/>
                    </a:lnTo>
                    <a:lnTo>
                      <a:pt x="18915" y="32067"/>
                    </a:lnTo>
                    <a:lnTo>
                      <a:pt x="22667" y="28314"/>
                    </a:lnTo>
                    <a:lnTo>
                      <a:pt x="33384" y="28314"/>
                    </a:lnTo>
                    <a:cubicBezTo>
                      <a:pt x="35836" y="28314"/>
                      <a:pt x="37831" y="26320"/>
                      <a:pt x="37831" y="23868"/>
                    </a:cubicBezTo>
                    <a:lnTo>
                      <a:pt x="37831" y="4446"/>
                    </a:lnTo>
                    <a:cubicBezTo>
                      <a:pt x="37831" y="1995"/>
                      <a:pt x="35836" y="0"/>
                      <a:pt x="33384" y="0"/>
                    </a:cubicBezTo>
                    <a:close/>
                  </a:path>
                </a:pathLst>
              </a:custGeom>
              <a:gradFill>
                <a:gsLst>
                  <a:gs pos="0">
                    <a:srgbClr val="FFFFFF"/>
                  </a:gs>
                  <a:gs pos="100000">
                    <a:srgbClr val="FC809B"/>
                  </a:gs>
                </a:gsLst>
                <a:lin ang="5400012" scaled="0"/>
              </a:gra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8"/>
              <p:cNvSpPr/>
              <p:nvPr/>
            </p:nvSpPr>
            <p:spPr>
              <a:xfrm>
                <a:off x="5360634" y="1526348"/>
                <a:ext cx="170547" cy="138713"/>
              </a:xfrm>
              <a:custGeom>
                <a:avLst/>
                <a:gdLst/>
                <a:ahLst/>
                <a:cxnLst/>
                <a:rect l="l" t="t" r="r" b="b"/>
                <a:pathLst>
                  <a:path w="14031" h="11412" extrusionOk="0">
                    <a:moveTo>
                      <a:pt x="3685" y="1"/>
                    </a:moveTo>
                    <a:cubicBezTo>
                      <a:pt x="1657" y="1"/>
                      <a:pt x="0" y="1641"/>
                      <a:pt x="0" y="3686"/>
                    </a:cubicBezTo>
                    <a:cubicBezTo>
                      <a:pt x="0" y="4565"/>
                      <a:pt x="0" y="6881"/>
                      <a:pt x="5004" y="10109"/>
                    </a:cubicBezTo>
                    <a:lnTo>
                      <a:pt x="7015" y="11412"/>
                    </a:lnTo>
                    <a:lnTo>
                      <a:pt x="9027" y="10109"/>
                    </a:lnTo>
                    <a:cubicBezTo>
                      <a:pt x="14030" y="6881"/>
                      <a:pt x="14030" y="4565"/>
                      <a:pt x="14030" y="3686"/>
                    </a:cubicBezTo>
                    <a:cubicBezTo>
                      <a:pt x="14030" y="1641"/>
                      <a:pt x="12390" y="1"/>
                      <a:pt x="10345" y="1"/>
                    </a:cubicBezTo>
                    <a:cubicBezTo>
                      <a:pt x="8874" y="1"/>
                      <a:pt x="7623" y="846"/>
                      <a:pt x="7015" y="2081"/>
                    </a:cubicBezTo>
                    <a:cubicBezTo>
                      <a:pt x="6424" y="846"/>
                      <a:pt x="5155" y="1"/>
                      <a:pt x="3685" y="1"/>
                    </a:cubicBezTo>
                    <a:close/>
                  </a:path>
                </a:pathLst>
              </a:custGeom>
              <a:solidFill>
                <a:schemeClr val="accent6"/>
              </a:solidFill>
              <a:ln>
                <a:noFill/>
              </a:ln>
              <a:effectLst>
                <a:outerShdw blurRad="57150" dist="19050" dir="5400000" algn="bl" rotWithShape="0">
                  <a:srgbClr val="5352EE">
                    <a:alpha val="25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38"/>
            <p:cNvGrpSpPr/>
            <p:nvPr/>
          </p:nvGrpSpPr>
          <p:grpSpPr>
            <a:xfrm>
              <a:off x="2037775" y="1282487"/>
              <a:ext cx="436632" cy="284986"/>
              <a:chOff x="4842900" y="2922987"/>
              <a:chExt cx="436632" cy="284986"/>
            </a:xfrm>
          </p:grpSpPr>
          <p:sp>
            <p:nvSpPr>
              <p:cNvPr id="713" name="Google Shape;713;p38"/>
              <p:cNvSpPr/>
              <p:nvPr/>
            </p:nvSpPr>
            <p:spPr>
              <a:xfrm>
                <a:off x="4842900" y="2922987"/>
                <a:ext cx="436632" cy="284986"/>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81EEEB"/>
                  </a:gs>
                  <a:gs pos="100000">
                    <a:srgbClr val="3AE4DF"/>
                  </a:gs>
                </a:gsLst>
                <a:lin ang="8099331" scaled="0"/>
              </a:gra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8"/>
              <p:cNvSpPr/>
              <p:nvPr/>
            </p:nvSpPr>
            <p:spPr>
              <a:xfrm>
                <a:off x="4917676" y="3006198"/>
                <a:ext cx="287065" cy="60824"/>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38"/>
            <p:cNvGrpSpPr/>
            <p:nvPr/>
          </p:nvGrpSpPr>
          <p:grpSpPr>
            <a:xfrm>
              <a:off x="2474409" y="3364761"/>
              <a:ext cx="767400" cy="767700"/>
              <a:chOff x="3375684" y="2512136"/>
              <a:chExt cx="767400" cy="767700"/>
            </a:xfrm>
          </p:grpSpPr>
          <p:sp>
            <p:nvSpPr>
              <p:cNvPr id="716" name="Google Shape;716;p38"/>
              <p:cNvSpPr/>
              <p:nvPr/>
            </p:nvSpPr>
            <p:spPr>
              <a:xfrm>
                <a:off x="3375684" y="2512136"/>
                <a:ext cx="767400" cy="767700"/>
              </a:xfrm>
              <a:prstGeom prst="ellipse">
                <a:avLst/>
              </a:prstGeom>
              <a:gradFill>
                <a:gsLst>
                  <a:gs pos="0">
                    <a:schemeClr val="lt1"/>
                  </a:gs>
                  <a:gs pos="100000">
                    <a:srgbClr val="66BEE9">
                      <a:alpha val="34509"/>
                    </a:srgbClr>
                  </a:gs>
                </a:gsLst>
                <a:lin ang="5400012" scaled="0"/>
              </a:gra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7" name="Google Shape;717;p38"/>
              <p:cNvGrpSpPr/>
              <p:nvPr/>
            </p:nvGrpSpPr>
            <p:grpSpPr>
              <a:xfrm>
                <a:off x="3531930" y="2668504"/>
                <a:ext cx="454894" cy="454955"/>
                <a:chOff x="7325238" y="1448084"/>
                <a:chExt cx="269999" cy="269987"/>
              </a:xfrm>
            </p:grpSpPr>
            <p:sp>
              <p:nvSpPr>
                <p:cNvPr id="718" name="Google Shape;718;p38"/>
                <p:cNvSpPr/>
                <p:nvPr/>
              </p:nvSpPr>
              <p:spPr>
                <a:xfrm>
                  <a:off x="7325238" y="1448084"/>
                  <a:ext cx="269999" cy="269987"/>
                </a:xfrm>
                <a:custGeom>
                  <a:avLst/>
                  <a:gdLst/>
                  <a:ahLst/>
                  <a:cxnLst/>
                  <a:rect l="l" t="t" r="r" b="b"/>
                  <a:pathLst>
                    <a:path w="22213" h="22212" extrusionOk="0">
                      <a:moveTo>
                        <a:pt x="11106" y="0"/>
                      </a:moveTo>
                      <a:cubicBezTo>
                        <a:pt x="4987" y="0"/>
                        <a:pt x="1" y="4986"/>
                        <a:pt x="1" y="11105"/>
                      </a:cubicBezTo>
                      <a:cubicBezTo>
                        <a:pt x="1" y="17242"/>
                        <a:pt x="4987" y="22212"/>
                        <a:pt x="11106" y="22212"/>
                      </a:cubicBezTo>
                      <a:cubicBezTo>
                        <a:pt x="17225" y="22212"/>
                        <a:pt x="22212" y="17242"/>
                        <a:pt x="22212" y="11105"/>
                      </a:cubicBezTo>
                      <a:cubicBezTo>
                        <a:pt x="22212" y="4986"/>
                        <a:pt x="17225" y="0"/>
                        <a:pt x="11106" y="0"/>
                      </a:cubicBezTo>
                      <a:close/>
                    </a:path>
                  </a:pathLst>
                </a:custGeom>
                <a:solidFill>
                  <a:schemeClr val="accent3"/>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8"/>
                <p:cNvSpPr/>
                <p:nvPr/>
              </p:nvSpPr>
              <p:spPr>
                <a:xfrm>
                  <a:off x="7412764" y="1486894"/>
                  <a:ext cx="97191" cy="96195"/>
                </a:xfrm>
                <a:custGeom>
                  <a:avLst/>
                  <a:gdLst/>
                  <a:ahLst/>
                  <a:cxnLst/>
                  <a:rect l="l" t="t" r="r" b="b"/>
                  <a:pathLst>
                    <a:path w="7996" h="7914" extrusionOk="0">
                      <a:moveTo>
                        <a:pt x="4011" y="1"/>
                      </a:moveTo>
                      <a:cubicBezTo>
                        <a:pt x="1859" y="1"/>
                        <a:pt x="84" y="1730"/>
                        <a:pt x="51" y="3889"/>
                      </a:cubicBezTo>
                      <a:cubicBezTo>
                        <a:pt x="1" y="6070"/>
                        <a:pt x="1741" y="7879"/>
                        <a:pt x="3922" y="7912"/>
                      </a:cubicBezTo>
                      <a:cubicBezTo>
                        <a:pt x="3954" y="7913"/>
                        <a:pt x="3986" y="7913"/>
                        <a:pt x="4017" y="7913"/>
                      </a:cubicBezTo>
                      <a:cubicBezTo>
                        <a:pt x="6171" y="7913"/>
                        <a:pt x="7912" y="6191"/>
                        <a:pt x="7962" y="4042"/>
                      </a:cubicBezTo>
                      <a:cubicBezTo>
                        <a:pt x="7995" y="1861"/>
                        <a:pt x="6255" y="53"/>
                        <a:pt x="4074" y="1"/>
                      </a:cubicBezTo>
                      <a:cubicBezTo>
                        <a:pt x="4053" y="1"/>
                        <a:pt x="4032" y="1"/>
                        <a:pt x="4011" y="1"/>
                      </a:cubicBezTo>
                      <a:close/>
                    </a:path>
                  </a:pathLst>
                </a:custGeom>
                <a:solidFill>
                  <a:schemeClr val="lt1"/>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8"/>
                <p:cNvSpPr/>
                <p:nvPr/>
              </p:nvSpPr>
              <p:spPr>
                <a:xfrm>
                  <a:off x="7366528" y="1603992"/>
                  <a:ext cx="184732" cy="105676"/>
                </a:xfrm>
                <a:custGeom>
                  <a:avLst/>
                  <a:gdLst/>
                  <a:ahLst/>
                  <a:cxnLst/>
                  <a:rect l="l" t="t" r="r" b="b"/>
                  <a:pathLst>
                    <a:path w="15198" h="8694" extrusionOk="0">
                      <a:moveTo>
                        <a:pt x="7551" y="1"/>
                      </a:moveTo>
                      <a:cubicBezTo>
                        <a:pt x="4102" y="1"/>
                        <a:pt x="1150" y="2179"/>
                        <a:pt x="1" y="5243"/>
                      </a:cubicBezTo>
                      <a:cubicBezTo>
                        <a:pt x="1860" y="7305"/>
                        <a:pt x="4531" y="8641"/>
                        <a:pt x="7540" y="8691"/>
                      </a:cubicBezTo>
                      <a:cubicBezTo>
                        <a:pt x="7618" y="8693"/>
                        <a:pt x="7697" y="8694"/>
                        <a:pt x="7775" y="8694"/>
                      </a:cubicBezTo>
                      <a:cubicBezTo>
                        <a:pt x="10690" y="8694"/>
                        <a:pt x="13321" y="7473"/>
                        <a:pt x="15198" y="5531"/>
                      </a:cubicBezTo>
                      <a:cubicBezTo>
                        <a:pt x="14150" y="2369"/>
                        <a:pt x="11208" y="54"/>
                        <a:pt x="7709" y="3"/>
                      </a:cubicBezTo>
                      <a:cubicBezTo>
                        <a:pt x="7656" y="2"/>
                        <a:pt x="7603" y="1"/>
                        <a:pt x="7551" y="1"/>
                      </a:cubicBezTo>
                      <a:close/>
                    </a:path>
                  </a:pathLst>
                </a:custGeom>
                <a:solidFill>
                  <a:schemeClr val="lt1"/>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1" name="Google Shape;721;p38"/>
            <p:cNvGrpSpPr/>
            <p:nvPr/>
          </p:nvGrpSpPr>
          <p:grpSpPr>
            <a:xfrm>
              <a:off x="720000" y="1104475"/>
              <a:ext cx="3485100" cy="3208625"/>
              <a:chOff x="2673575" y="1252600"/>
              <a:chExt cx="3485100" cy="3208625"/>
            </a:xfrm>
          </p:grpSpPr>
          <p:sp>
            <p:nvSpPr>
              <p:cNvPr id="722" name="Google Shape;722;p38"/>
              <p:cNvSpPr/>
              <p:nvPr/>
            </p:nvSpPr>
            <p:spPr>
              <a:xfrm>
                <a:off x="5802250" y="4105575"/>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a:effectLst>
                <a:outerShdw blurRad="57150" dist="3810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8"/>
              <p:cNvSpPr/>
              <p:nvPr/>
            </p:nvSpPr>
            <p:spPr>
              <a:xfrm>
                <a:off x="2673575" y="1252600"/>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6"/>
              </a:solidFill>
              <a:ln>
                <a:noFill/>
              </a:ln>
              <a:effectLst>
                <a:outerShdw blurRad="57150" dist="47625"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 name="Google Shape;724;p38"/>
            <p:cNvGrpSpPr/>
            <p:nvPr/>
          </p:nvGrpSpPr>
          <p:grpSpPr>
            <a:xfrm>
              <a:off x="1140000" y="1884550"/>
              <a:ext cx="707500" cy="707475"/>
              <a:chOff x="5146250" y="3137125"/>
              <a:chExt cx="707500" cy="707475"/>
            </a:xfrm>
          </p:grpSpPr>
          <p:sp>
            <p:nvSpPr>
              <p:cNvPr id="725" name="Google Shape;725;p38"/>
              <p:cNvSpPr/>
              <p:nvPr/>
            </p:nvSpPr>
            <p:spPr>
              <a:xfrm>
                <a:off x="5146250" y="3137125"/>
                <a:ext cx="707500" cy="707475"/>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solidFill>
                <a:schemeClr val="lt2"/>
              </a:solidFill>
              <a:ln>
                <a:noFill/>
              </a:ln>
              <a:effectLst>
                <a:outerShdw blurRad="57150" dist="3810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5241250" y="3704000"/>
                <a:ext cx="297150" cy="47900"/>
              </a:xfrm>
              <a:custGeom>
                <a:avLst/>
                <a:gdLst/>
                <a:ahLst/>
                <a:cxnLst/>
                <a:rect l="l" t="t" r="r" b="b"/>
                <a:pathLst>
                  <a:path w="11886" h="1916" extrusionOk="0">
                    <a:moveTo>
                      <a:pt x="10943" y="1915"/>
                    </a:moveTo>
                    <a:lnTo>
                      <a:pt x="943" y="1915"/>
                    </a:lnTo>
                    <a:cubicBezTo>
                      <a:pt x="426" y="1915"/>
                      <a:pt x="0" y="1490"/>
                      <a:pt x="0" y="942"/>
                    </a:cubicBezTo>
                    <a:lnTo>
                      <a:pt x="0" y="942"/>
                    </a:lnTo>
                    <a:cubicBezTo>
                      <a:pt x="0" y="426"/>
                      <a:pt x="426" y="0"/>
                      <a:pt x="943" y="0"/>
                    </a:cubicBezTo>
                    <a:lnTo>
                      <a:pt x="10943" y="0"/>
                    </a:lnTo>
                    <a:cubicBezTo>
                      <a:pt x="11459" y="0"/>
                      <a:pt x="11885" y="426"/>
                      <a:pt x="11885" y="942"/>
                    </a:cubicBezTo>
                    <a:lnTo>
                      <a:pt x="11885" y="942"/>
                    </a:lnTo>
                    <a:cubicBezTo>
                      <a:pt x="11885" y="1490"/>
                      <a:pt x="11459" y="1915"/>
                      <a:pt x="10943" y="1915"/>
                    </a:cubicBezTo>
                    <a:close/>
                  </a:path>
                </a:pathLst>
              </a:custGeom>
              <a:solidFill>
                <a:srgbClr val="DEDBF9"/>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5241250" y="3704000"/>
                <a:ext cx="297150" cy="47900"/>
              </a:xfrm>
              <a:custGeom>
                <a:avLst/>
                <a:gdLst/>
                <a:ahLst/>
                <a:cxnLst/>
                <a:rect l="l" t="t" r="r" b="b"/>
                <a:pathLst>
                  <a:path w="11886" h="1916" fill="none" extrusionOk="0">
                    <a:moveTo>
                      <a:pt x="10943" y="1915"/>
                    </a:moveTo>
                    <a:lnTo>
                      <a:pt x="943" y="1915"/>
                    </a:lnTo>
                    <a:cubicBezTo>
                      <a:pt x="426" y="1915"/>
                      <a:pt x="0" y="1490"/>
                      <a:pt x="0" y="942"/>
                    </a:cubicBezTo>
                    <a:lnTo>
                      <a:pt x="0" y="942"/>
                    </a:lnTo>
                    <a:cubicBezTo>
                      <a:pt x="0" y="426"/>
                      <a:pt x="426" y="0"/>
                      <a:pt x="943" y="0"/>
                    </a:cubicBezTo>
                    <a:lnTo>
                      <a:pt x="10943" y="0"/>
                    </a:lnTo>
                    <a:cubicBezTo>
                      <a:pt x="11459" y="0"/>
                      <a:pt x="11885" y="426"/>
                      <a:pt x="11885" y="942"/>
                    </a:cubicBezTo>
                    <a:lnTo>
                      <a:pt x="11885" y="942"/>
                    </a:lnTo>
                    <a:cubicBezTo>
                      <a:pt x="11885" y="1490"/>
                      <a:pt x="11459" y="1915"/>
                      <a:pt x="10943" y="1915"/>
                    </a:cubicBezTo>
                    <a:close/>
                  </a:path>
                </a:pathLst>
              </a:custGeom>
              <a:noFill/>
              <a:ln w="9875" cap="flat" cmpd="sng">
                <a:solidFill>
                  <a:srgbClr val="E0DDFB"/>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5582425" y="3704000"/>
                <a:ext cx="176325" cy="47900"/>
              </a:xfrm>
              <a:custGeom>
                <a:avLst/>
                <a:gdLst/>
                <a:ahLst/>
                <a:cxnLst/>
                <a:rect l="l" t="t" r="r" b="b"/>
                <a:pathLst>
                  <a:path w="7053" h="1916" extrusionOk="0">
                    <a:moveTo>
                      <a:pt x="6111" y="1915"/>
                    </a:moveTo>
                    <a:lnTo>
                      <a:pt x="943" y="1915"/>
                    </a:lnTo>
                    <a:cubicBezTo>
                      <a:pt x="396" y="1915"/>
                      <a:pt x="1" y="1490"/>
                      <a:pt x="1" y="942"/>
                    </a:cubicBezTo>
                    <a:lnTo>
                      <a:pt x="1" y="942"/>
                    </a:lnTo>
                    <a:cubicBezTo>
                      <a:pt x="1" y="426"/>
                      <a:pt x="396" y="0"/>
                      <a:pt x="943" y="0"/>
                    </a:cubicBezTo>
                    <a:lnTo>
                      <a:pt x="6111" y="0"/>
                    </a:lnTo>
                    <a:cubicBezTo>
                      <a:pt x="6627" y="0"/>
                      <a:pt x="7053" y="426"/>
                      <a:pt x="7053" y="942"/>
                    </a:cubicBezTo>
                    <a:lnTo>
                      <a:pt x="7053" y="942"/>
                    </a:lnTo>
                    <a:cubicBezTo>
                      <a:pt x="7053" y="1490"/>
                      <a:pt x="6627" y="1915"/>
                      <a:pt x="6111" y="1915"/>
                    </a:cubicBezTo>
                    <a:close/>
                  </a:path>
                </a:pathLst>
              </a:custGeom>
              <a:solidFill>
                <a:srgbClr val="DEDBF9"/>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5582425" y="3704000"/>
                <a:ext cx="176325" cy="47900"/>
              </a:xfrm>
              <a:custGeom>
                <a:avLst/>
                <a:gdLst/>
                <a:ahLst/>
                <a:cxnLst/>
                <a:rect l="l" t="t" r="r" b="b"/>
                <a:pathLst>
                  <a:path w="7053" h="1916" fill="none" extrusionOk="0">
                    <a:moveTo>
                      <a:pt x="6111" y="1915"/>
                    </a:moveTo>
                    <a:lnTo>
                      <a:pt x="943" y="1915"/>
                    </a:lnTo>
                    <a:cubicBezTo>
                      <a:pt x="396" y="1915"/>
                      <a:pt x="1" y="1490"/>
                      <a:pt x="1" y="942"/>
                    </a:cubicBezTo>
                    <a:lnTo>
                      <a:pt x="1" y="942"/>
                    </a:lnTo>
                    <a:cubicBezTo>
                      <a:pt x="1" y="426"/>
                      <a:pt x="396" y="0"/>
                      <a:pt x="943" y="0"/>
                    </a:cubicBezTo>
                    <a:lnTo>
                      <a:pt x="6111" y="0"/>
                    </a:lnTo>
                    <a:cubicBezTo>
                      <a:pt x="6627" y="0"/>
                      <a:pt x="7053" y="426"/>
                      <a:pt x="7053" y="942"/>
                    </a:cubicBezTo>
                    <a:lnTo>
                      <a:pt x="7053" y="942"/>
                    </a:lnTo>
                    <a:cubicBezTo>
                      <a:pt x="7053" y="1490"/>
                      <a:pt x="6627" y="1915"/>
                      <a:pt x="6111" y="1915"/>
                    </a:cubicBezTo>
                    <a:close/>
                  </a:path>
                </a:pathLst>
              </a:custGeom>
              <a:noFill/>
              <a:ln w="9875" cap="flat" cmpd="sng">
                <a:solidFill>
                  <a:srgbClr val="E0DDFB"/>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5241250" y="3232850"/>
                <a:ext cx="517500" cy="285750"/>
              </a:xfrm>
              <a:custGeom>
                <a:avLst/>
                <a:gdLst/>
                <a:ahLst/>
                <a:cxnLst/>
                <a:rect l="l" t="t" r="r" b="b"/>
                <a:pathLst>
                  <a:path w="20700" h="11430" extrusionOk="0">
                    <a:moveTo>
                      <a:pt x="19180" y="11430"/>
                    </a:moveTo>
                    <a:lnTo>
                      <a:pt x="1520" y="11430"/>
                    </a:lnTo>
                    <a:cubicBezTo>
                      <a:pt x="669" y="11430"/>
                      <a:pt x="0" y="10761"/>
                      <a:pt x="0" y="9910"/>
                    </a:cubicBezTo>
                    <a:lnTo>
                      <a:pt x="0" y="1521"/>
                    </a:lnTo>
                    <a:cubicBezTo>
                      <a:pt x="0" y="670"/>
                      <a:pt x="669" y="1"/>
                      <a:pt x="1520" y="1"/>
                    </a:cubicBezTo>
                    <a:lnTo>
                      <a:pt x="19180" y="1"/>
                    </a:lnTo>
                    <a:cubicBezTo>
                      <a:pt x="20031" y="1"/>
                      <a:pt x="20700" y="670"/>
                      <a:pt x="20700" y="1521"/>
                    </a:cubicBezTo>
                    <a:lnTo>
                      <a:pt x="20700" y="9910"/>
                    </a:lnTo>
                    <a:cubicBezTo>
                      <a:pt x="20700" y="10761"/>
                      <a:pt x="20031" y="11430"/>
                      <a:pt x="19180" y="11430"/>
                    </a:cubicBezTo>
                    <a:close/>
                  </a:path>
                </a:pathLst>
              </a:custGeom>
              <a:solidFill>
                <a:schemeClr val="lt1"/>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5241250" y="3232850"/>
                <a:ext cx="517500" cy="285750"/>
              </a:xfrm>
              <a:custGeom>
                <a:avLst/>
                <a:gdLst/>
                <a:ahLst/>
                <a:cxnLst/>
                <a:rect l="l" t="t" r="r" b="b"/>
                <a:pathLst>
                  <a:path w="20700" h="11430" fill="none" extrusionOk="0">
                    <a:moveTo>
                      <a:pt x="19180" y="11430"/>
                    </a:moveTo>
                    <a:lnTo>
                      <a:pt x="1520" y="11430"/>
                    </a:lnTo>
                    <a:cubicBezTo>
                      <a:pt x="669" y="11430"/>
                      <a:pt x="0" y="10761"/>
                      <a:pt x="0" y="9910"/>
                    </a:cubicBezTo>
                    <a:lnTo>
                      <a:pt x="0" y="1521"/>
                    </a:lnTo>
                    <a:cubicBezTo>
                      <a:pt x="0" y="670"/>
                      <a:pt x="669" y="1"/>
                      <a:pt x="1520" y="1"/>
                    </a:cubicBezTo>
                    <a:lnTo>
                      <a:pt x="19180" y="1"/>
                    </a:lnTo>
                    <a:cubicBezTo>
                      <a:pt x="20031" y="1"/>
                      <a:pt x="20700" y="670"/>
                      <a:pt x="20700" y="1521"/>
                    </a:cubicBezTo>
                    <a:lnTo>
                      <a:pt x="20700" y="9910"/>
                    </a:lnTo>
                    <a:cubicBezTo>
                      <a:pt x="20700" y="10761"/>
                      <a:pt x="20031" y="11430"/>
                      <a:pt x="19180" y="11430"/>
                    </a:cubicBezTo>
                    <a:close/>
                  </a:path>
                </a:pathLst>
              </a:custGeom>
              <a:noFill/>
              <a:ln w="9875" cap="flat" cmpd="sng">
                <a:solidFill>
                  <a:schemeClr val="lt1"/>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5458575" y="3324050"/>
                <a:ext cx="86650" cy="101850"/>
              </a:xfrm>
              <a:custGeom>
                <a:avLst/>
                <a:gdLst/>
                <a:ahLst/>
                <a:cxnLst/>
                <a:rect l="l" t="t" r="r" b="b"/>
                <a:pathLst>
                  <a:path w="3466" h="4074" extrusionOk="0">
                    <a:moveTo>
                      <a:pt x="3222" y="1703"/>
                    </a:moveTo>
                    <a:lnTo>
                      <a:pt x="578" y="152"/>
                    </a:lnTo>
                    <a:cubicBezTo>
                      <a:pt x="304" y="0"/>
                      <a:pt x="0" y="183"/>
                      <a:pt x="0" y="487"/>
                    </a:cubicBezTo>
                    <a:lnTo>
                      <a:pt x="0" y="3557"/>
                    </a:lnTo>
                    <a:cubicBezTo>
                      <a:pt x="0" y="3861"/>
                      <a:pt x="304" y="4073"/>
                      <a:pt x="578" y="3921"/>
                    </a:cubicBezTo>
                    <a:lnTo>
                      <a:pt x="3222" y="2341"/>
                    </a:lnTo>
                    <a:cubicBezTo>
                      <a:pt x="3466" y="2250"/>
                      <a:pt x="3466" y="1855"/>
                      <a:pt x="3222" y="1703"/>
                    </a:cubicBezTo>
                    <a:close/>
                  </a:path>
                </a:pathLst>
              </a:custGeom>
              <a:solidFill>
                <a:schemeClr val="accent3"/>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5257200" y="3608250"/>
                <a:ext cx="484850" cy="25"/>
              </a:xfrm>
              <a:custGeom>
                <a:avLst/>
                <a:gdLst/>
                <a:ahLst/>
                <a:cxnLst/>
                <a:rect l="l" t="t" r="r" b="b"/>
                <a:pathLst>
                  <a:path w="19394" h="1" fill="none" extrusionOk="0">
                    <a:moveTo>
                      <a:pt x="1" y="0"/>
                    </a:moveTo>
                    <a:lnTo>
                      <a:pt x="19393" y="0"/>
                    </a:lnTo>
                  </a:path>
                </a:pathLst>
              </a:custGeom>
              <a:noFill/>
              <a:ln w="19000" cap="rnd" cmpd="sng">
                <a:solidFill>
                  <a:srgbClr val="DEDBF9"/>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5257200" y="3608250"/>
                <a:ext cx="152775" cy="25"/>
              </a:xfrm>
              <a:custGeom>
                <a:avLst/>
                <a:gdLst/>
                <a:ahLst/>
                <a:cxnLst/>
                <a:rect l="l" t="t" r="r" b="b"/>
                <a:pathLst>
                  <a:path w="6111" h="1" fill="none" extrusionOk="0">
                    <a:moveTo>
                      <a:pt x="1" y="0"/>
                    </a:moveTo>
                    <a:lnTo>
                      <a:pt x="6110" y="0"/>
                    </a:lnTo>
                  </a:path>
                </a:pathLst>
              </a:custGeom>
              <a:noFill/>
              <a:ln w="19000" cap="rnd" cmpd="sng">
                <a:solidFill>
                  <a:srgbClr val="D074B5"/>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a:off x="5365100" y="3576325"/>
                <a:ext cx="63100" cy="63100"/>
              </a:xfrm>
              <a:custGeom>
                <a:avLst/>
                <a:gdLst/>
                <a:ahLst/>
                <a:cxnLst/>
                <a:rect l="l" t="t" r="r" b="b"/>
                <a:pathLst>
                  <a:path w="2524" h="2524" extrusionOk="0">
                    <a:moveTo>
                      <a:pt x="2524" y="1277"/>
                    </a:moveTo>
                    <a:cubicBezTo>
                      <a:pt x="2524" y="1976"/>
                      <a:pt x="1977" y="2524"/>
                      <a:pt x="1277" y="2524"/>
                    </a:cubicBezTo>
                    <a:cubicBezTo>
                      <a:pt x="578" y="2524"/>
                      <a:pt x="1" y="1976"/>
                      <a:pt x="1" y="1277"/>
                    </a:cubicBezTo>
                    <a:cubicBezTo>
                      <a:pt x="1" y="578"/>
                      <a:pt x="578" y="1"/>
                      <a:pt x="1277" y="1"/>
                    </a:cubicBezTo>
                    <a:cubicBezTo>
                      <a:pt x="1977" y="1"/>
                      <a:pt x="2524" y="578"/>
                      <a:pt x="2524" y="1277"/>
                    </a:cubicBezTo>
                    <a:close/>
                  </a:path>
                </a:pathLst>
              </a:custGeom>
              <a:solidFill>
                <a:srgbClr val="DD81C2"/>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38"/>
            <p:cNvGrpSpPr/>
            <p:nvPr/>
          </p:nvGrpSpPr>
          <p:grpSpPr>
            <a:xfrm>
              <a:off x="1399112" y="2789445"/>
              <a:ext cx="622391" cy="623829"/>
              <a:chOff x="5096713" y="3964200"/>
              <a:chExt cx="324500" cy="325250"/>
            </a:xfrm>
          </p:grpSpPr>
          <p:sp>
            <p:nvSpPr>
              <p:cNvPr id="737" name="Google Shape;737;p38"/>
              <p:cNvSpPr/>
              <p:nvPr/>
            </p:nvSpPr>
            <p:spPr>
              <a:xfrm>
                <a:off x="5096713" y="3964200"/>
                <a:ext cx="324500" cy="325250"/>
              </a:xfrm>
              <a:custGeom>
                <a:avLst/>
                <a:gdLst/>
                <a:ahLst/>
                <a:cxnLst/>
                <a:rect l="l" t="t" r="r" b="b"/>
                <a:pathLst>
                  <a:path w="12980" h="13010" extrusionOk="0">
                    <a:moveTo>
                      <a:pt x="6445" y="699"/>
                    </a:moveTo>
                    <a:cubicBezTo>
                      <a:pt x="9636" y="699"/>
                      <a:pt x="12250" y="3313"/>
                      <a:pt x="12250" y="6505"/>
                    </a:cubicBezTo>
                    <a:cubicBezTo>
                      <a:pt x="12250" y="9697"/>
                      <a:pt x="9667" y="12311"/>
                      <a:pt x="6445" y="12311"/>
                    </a:cubicBezTo>
                    <a:cubicBezTo>
                      <a:pt x="3253" y="12311"/>
                      <a:pt x="639" y="9727"/>
                      <a:pt x="639" y="6505"/>
                    </a:cubicBezTo>
                    <a:cubicBezTo>
                      <a:pt x="639" y="3313"/>
                      <a:pt x="3253" y="699"/>
                      <a:pt x="6445" y="699"/>
                    </a:cubicBezTo>
                    <a:close/>
                    <a:moveTo>
                      <a:pt x="6475" y="0"/>
                    </a:moveTo>
                    <a:cubicBezTo>
                      <a:pt x="2919" y="0"/>
                      <a:pt x="1" y="2949"/>
                      <a:pt x="1" y="6505"/>
                    </a:cubicBezTo>
                    <a:cubicBezTo>
                      <a:pt x="1" y="10092"/>
                      <a:pt x="2888" y="13010"/>
                      <a:pt x="6475" y="13010"/>
                    </a:cubicBezTo>
                    <a:cubicBezTo>
                      <a:pt x="10062" y="13010"/>
                      <a:pt x="12980" y="10092"/>
                      <a:pt x="12980" y="6505"/>
                    </a:cubicBezTo>
                    <a:cubicBezTo>
                      <a:pt x="12980" y="2949"/>
                      <a:pt x="10062" y="0"/>
                      <a:pt x="6475" y="0"/>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8"/>
              <p:cNvSpPr/>
              <p:nvPr/>
            </p:nvSpPr>
            <p:spPr>
              <a:xfrm>
                <a:off x="5185638" y="3964200"/>
                <a:ext cx="144400" cy="325250"/>
              </a:xfrm>
              <a:custGeom>
                <a:avLst/>
                <a:gdLst/>
                <a:ahLst/>
                <a:cxnLst/>
                <a:rect l="l" t="t" r="r" b="b"/>
                <a:pathLst>
                  <a:path w="5776" h="13010" extrusionOk="0">
                    <a:moveTo>
                      <a:pt x="2888" y="699"/>
                    </a:moveTo>
                    <a:cubicBezTo>
                      <a:pt x="3952" y="699"/>
                      <a:pt x="5137" y="3101"/>
                      <a:pt x="5137" y="6505"/>
                    </a:cubicBezTo>
                    <a:cubicBezTo>
                      <a:pt x="5137" y="9940"/>
                      <a:pt x="3952" y="12311"/>
                      <a:pt x="2888" y="12311"/>
                    </a:cubicBezTo>
                    <a:cubicBezTo>
                      <a:pt x="1824" y="12311"/>
                      <a:pt x="638" y="9940"/>
                      <a:pt x="638" y="6505"/>
                    </a:cubicBezTo>
                    <a:cubicBezTo>
                      <a:pt x="638" y="3101"/>
                      <a:pt x="1824" y="699"/>
                      <a:pt x="2888" y="699"/>
                    </a:cubicBezTo>
                    <a:close/>
                    <a:moveTo>
                      <a:pt x="2888" y="0"/>
                    </a:moveTo>
                    <a:cubicBezTo>
                      <a:pt x="1307" y="0"/>
                      <a:pt x="0" y="2857"/>
                      <a:pt x="0" y="6505"/>
                    </a:cubicBezTo>
                    <a:cubicBezTo>
                      <a:pt x="0" y="10152"/>
                      <a:pt x="1307" y="13010"/>
                      <a:pt x="2888" y="13010"/>
                    </a:cubicBezTo>
                    <a:cubicBezTo>
                      <a:pt x="4499" y="13010"/>
                      <a:pt x="5775" y="10152"/>
                      <a:pt x="5775" y="6505"/>
                    </a:cubicBezTo>
                    <a:cubicBezTo>
                      <a:pt x="5775" y="2857"/>
                      <a:pt x="4529" y="0"/>
                      <a:pt x="2888" y="0"/>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8"/>
              <p:cNvSpPr/>
              <p:nvPr/>
            </p:nvSpPr>
            <p:spPr>
              <a:xfrm>
                <a:off x="5104313" y="4119225"/>
                <a:ext cx="307800" cy="15975"/>
              </a:xfrm>
              <a:custGeom>
                <a:avLst/>
                <a:gdLst/>
                <a:ahLst/>
                <a:cxnLst/>
                <a:rect l="l" t="t" r="r" b="b"/>
                <a:pathLst>
                  <a:path w="12312" h="639" extrusionOk="0">
                    <a:moveTo>
                      <a:pt x="1" y="0"/>
                    </a:moveTo>
                    <a:lnTo>
                      <a:pt x="1" y="638"/>
                    </a:lnTo>
                    <a:lnTo>
                      <a:pt x="12311" y="638"/>
                    </a:lnTo>
                    <a:lnTo>
                      <a:pt x="12311" y="0"/>
                    </a:ln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8"/>
              <p:cNvSpPr/>
              <p:nvPr/>
            </p:nvSpPr>
            <p:spPr>
              <a:xfrm>
                <a:off x="5136238" y="4023475"/>
                <a:ext cx="243200" cy="43325"/>
              </a:xfrm>
              <a:custGeom>
                <a:avLst/>
                <a:gdLst/>
                <a:ahLst/>
                <a:cxnLst/>
                <a:rect l="l" t="t" r="r" b="b"/>
                <a:pathLst>
                  <a:path w="9728" h="1733" extrusionOk="0">
                    <a:moveTo>
                      <a:pt x="456" y="0"/>
                    </a:moveTo>
                    <a:lnTo>
                      <a:pt x="0" y="456"/>
                    </a:lnTo>
                    <a:cubicBezTo>
                      <a:pt x="31" y="486"/>
                      <a:pt x="1307" y="1733"/>
                      <a:pt x="4864" y="1733"/>
                    </a:cubicBezTo>
                    <a:cubicBezTo>
                      <a:pt x="8420" y="1733"/>
                      <a:pt x="9697" y="486"/>
                      <a:pt x="9727" y="456"/>
                    </a:cubicBezTo>
                    <a:lnTo>
                      <a:pt x="9271" y="0"/>
                    </a:lnTo>
                    <a:cubicBezTo>
                      <a:pt x="9271" y="0"/>
                      <a:pt x="8147" y="1094"/>
                      <a:pt x="4864" y="1094"/>
                    </a:cubicBezTo>
                    <a:cubicBezTo>
                      <a:pt x="1581" y="1094"/>
                      <a:pt x="456" y="0"/>
                      <a:pt x="456" y="0"/>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8"/>
              <p:cNvSpPr/>
              <p:nvPr/>
            </p:nvSpPr>
            <p:spPr>
              <a:xfrm>
                <a:off x="5136238" y="4187600"/>
                <a:ext cx="243200" cy="44100"/>
              </a:xfrm>
              <a:custGeom>
                <a:avLst/>
                <a:gdLst/>
                <a:ahLst/>
                <a:cxnLst/>
                <a:rect l="l" t="t" r="r" b="b"/>
                <a:pathLst>
                  <a:path w="9728" h="1764" extrusionOk="0">
                    <a:moveTo>
                      <a:pt x="4864" y="1"/>
                    </a:moveTo>
                    <a:cubicBezTo>
                      <a:pt x="1277" y="1"/>
                      <a:pt x="31" y="1247"/>
                      <a:pt x="0" y="1308"/>
                    </a:cubicBezTo>
                    <a:lnTo>
                      <a:pt x="456" y="1764"/>
                    </a:lnTo>
                    <a:cubicBezTo>
                      <a:pt x="456" y="1764"/>
                      <a:pt x="1581" y="639"/>
                      <a:pt x="4864" y="639"/>
                    </a:cubicBezTo>
                    <a:cubicBezTo>
                      <a:pt x="8147" y="639"/>
                      <a:pt x="9271" y="1764"/>
                      <a:pt x="9271" y="1764"/>
                    </a:cubicBezTo>
                    <a:lnTo>
                      <a:pt x="9727" y="1308"/>
                    </a:lnTo>
                    <a:cubicBezTo>
                      <a:pt x="9697" y="1247"/>
                      <a:pt x="8450" y="1"/>
                      <a:pt x="4864" y="1"/>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2" name="Google Shape;742;p38"/>
          <p:cNvGrpSpPr/>
          <p:nvPr/>
        </p:nvGrpSpPr>
        <p:grpSpPr>
          <a:xfrm rot="10800000" flipH="1">
            <a:off x="830290" y="497323"/>
            <a:ext cx="429322" cy="93999"/>
            <a:chOff x="5840230" y="744468"/>
            <a:chExt cx="431653" cy="94500"/>
          </a:xfrm>
        </p:grpSpPr>
        <p:sp>
          <p:nvSpPr>
            <p:cNvPr id="743" name="Google Shape;743;p38"/>
            <p:cNvSpPr/>
            <p:nvPr/>
          </p:nvSpPr>
          <p:spPr>
            <a:xfrm>
              <a:off x="5840230"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8"/>
            <p:cNvSpPr/>
            <p:nvPr/>
          </p:nvSpPr>
          <p:spPr>
            <a:xfrm>
              <a:off x="6008807"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8"/>
            <p:cNvSpPr/>
            <p:nvPr/>
          </p:nvSpPr>
          <p:spPr>
            <a:xfrm>
              <a:off x="6177384"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661;p38">
            <a:extLst>
              <a:ext uri="{FF2B5EF4-FFF2-40B4-BE49-F238E27FC236}">
                <a16:creationId xmlns:a16="http://schemas.microsoft.com/office/drawing/2014/main" id="{83B504E8-71C5-4329-888F-A4B0F55E6E12}"/>
              </a:ext>
            </a:extLst>
          </p:cNvPr>
          <p:cNvSpPr txBox="1">
            <a:spLocks/>
          </p:cNvSpPr>
          <p:nvPr/>
        </p:nvSpPr>
        <p:spPr>
          <a:xfrm>
            <a:off x="-59242" y="-14868"/>
            <a:ext cx="2114398" cy="5050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Orbitron"/>
              <a:buNone/>
              <a:defRPr sz="5400" b="1" i="0" u="none" strike="noStrike" cap="none">
                <a:solidFill>
                  <a:schemeClr val="dk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ctr"/>
            <a:r>
              <a:rPr lang="en-IN" sz="2800" dirty="0"/>
              <a:t>GROUP 5</a:t>
            </a:r>
          </a:p>
        </p:txBody>
      </p:sp>
      <p:pic>
        <p:nvPicPr>
          <p:cNvPr id="5" name="Picture 4">
            <a:extLst>
              <a:ext uri="{FF2B5EF4-FFF2-40B4-BE49-F238E27FC236}">
                <a16:creationId xmlns:a16="http://schemas.microsoft.com/office/drawing/2014/main" id="{901865E9-9D56-4668-A3E2-5CA799D67C73}"/>
              </a:ext>
            </a:extLst>
          </p:cNvPr>
          <p:cNvPicPr>
            <a:picLocks noChangeAspect="1"/>
          </p:cNvPicPr>
          <p:nvPr/>
        </p:nvPicPr>
        <p:blipFill>
          <a:blip r:embed="rId3"/>
          <a:stretch>
            <a:fillRect/>
          </a:stretch>
        </p:blipFill>
        <p:spPr>
          <a:xfrm>
            <a:off x="427586" y="3413766"/>
            <a:ext cx="1686641" cy="1103858"/>
          </a:xfrm>
          <a:prstGeom prst="rect">
            <a:avLst/>
          </a:prstGeom>
        </p:spPr>
      </p:pic>
      <p:pic>
        <p:nvPicPr>
          <p:cNvPr id="92" name="Picture 91">
            <a:extLst>
              <a:ext uri="{FF2B5EF4-FFF2-40B4-BE49-F238E27FC236}">
                <a16:creationId xmlns:a16="http://schemas.microsoft.com/office/drawing/2014/main" id="{8EC69831-BAB7-4825-9962-4F10A6ED4B94}"/>
              </a:ext>
            </a:extLst>
          </p:cNvPr>
          <p:cNvPicPr>
            <a:picLocks noChangeAspect="1"/>
          </p:cNvPicPr>
          <p:nvPr/>
        </p:nvPicPr>
        <p:blipFill>
          <a:blip r:embed="rId4"/>
          <a:stretch>
            <a:fillRect/>
          </a:stretch>
        </p:blipFill>
        <p:spPr>
          <a:xfrm>
            <a:off x="-15408" y="4638314"/>
            <a:ext cx="558998" cy="5200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39"/>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latin typeface="Orbitron"/>
                <a:ea typeface="Orbitron"/>
                <a:cs typeface="Orbitron"/>
                <a:sym typeface="Orbitron"/>
              </a:rPr>
              <a:t>IMPLEMENTATION</a:t>
            </a:r>
          </a:p>
        </p:txBody>
      </p:sp>
      <p:sp>
        <p:nvSpPr>
          <p:cNvPr id="751" name="Google Shape;751;p39"/>
          <p:cNvSpPr txBox="1">
            <a:spLocks noGrp="1"/>
          </p:cNvSpPr>
          <p:nvPr>
            <p:ph type="body" idx="1"/>
          </p:nvPr>
        </p:nvSpPr>
        <p:spPr>
          <a:xfrm>
            <a:off x="779474" y="1469444"/>
            <a:ext cx="7767400" cy="2853589"/>
          </a:xfrm>
          <a:prstGeom prst="rect">
            <a:avLst/>
          </a:prstGeom>
        </p:spPr>
        <p:txBody>
          <a:bodyPr spcFirstLastPara="1" wrap="square" lIns="91425" tIns="91425" rIns="91425" bIns="91425" anchor="b" anchorCtr="0">
            <a:noAutofit/>
          </a:bodyPr>
          <a:lstStyle/>
          <a:p>
            <a:pPr marL="171450" lvl="0" indent="-171450" algn="l" rtl="0">
              <a:spcBef>
                <a:spcPts val="0"/>
              </a:spcBef>
              <a:spcAft>
                <a:spcPts val="0"/>
              </a:spcAft>
              <a:buFont typeface="Wingdings" panose="05000000000000000000" pitchFamily="2" charset="2"/>
              <a:buChar char="Ø"/>
            </a:pPr>
            <a:r>
              <a:rPr lang="en-US" sz="1300" dirty="0"/>
              <a:t>First we will import all the basic libraries which will be used in the program. They are pandas,  numpy, seaborn, matplotlib, sklearn and warnings.</a:t>
            </a:r>
          </a:p>
          <a:p>
            <a:pPr marL="171450" lvl="0" indent="-171450" algn="l" rtl="0">
              <a:spcBef>
                <a:spcPts val="0"/>
              </a:spcBef>
              <a:spcAft>
                <a:spcPts val="0"/>
              </a:spcAft>
              <a:buFont typeface="Wingdings" panose="05000000000000000000" pitchFamily="2" charset="2"/>
              <a:buChar char="Ø"/>
            </a:pPr>
            <a:endParaRPr lang="en-US" sz="1300" dirty="0"/>
          </a:p>
          <a:p>
            <a:pPr marL="171450" lvl="0" indent="-171450" algn="l" rtl="0">
              <a:spcBef>
                <a:spcPts val="0"/>
              </a:spcBef>
              <a:spcAft>
                <a:spcPts val="0"/>
              </a:spcAft>
              <a:buFont typeface="Wingdings" panose="05000000000000000000" pitchFamily="2" charset="2"/>
              <a:buChar char="Ø"/>
            </a:pPr>
            <a:r>
              <a:rPr lang="en-US" sz="1300" dirty="0"/>
              <a:t>After that we have to load the dataset here it is a csv file. 1st column is timestamp and the remaining columns are PCA values which will be in the range of -2 to 2.</a:t>
            </a:r>
          </a:p>
          <a:p>
            <a:pPr marL="171450" lvl="0" indent="-171450" algn="l" rtl="0">
              <a:spcBef>
                <a:spcPts val="0"/>
              </a:spcBef>
              <a:spcAft>
                <a:spcPts val="0"/>
              </a:spcAft>
              <a:buFont typeface="Wingdings" panose="05000000000000000000" pitchFamily="2" charset="2"/>
              <a:buChar char="Ø"/>
            </a:pPr>
            <a:endParaRPr lang="en-US" sz="1300" dirty="0"/>
          </a:p>
          <a:p>
            <a:pPr marL="171450" lvl="0" indent="-171450" algn="l" rtl="0">
              <a:spcBef>
                <a:spcPts val="0"/>
              </a:spcBef>
              <a:spcAft>
                <a:spcPts val="0"/>
              </a:spcAft>
              <a:buFont typeface="Wingdings" panose="05000000000000000000" pitchFamily="2" charset="2"/>
              <a:buChar char="Ø"/>
            </a:pPr>
            <a:r>
              <a:rPr lang="en-US" sz="1300" dirty="0"/>
              <a:t>For the data preprocessing we have to check whether the data set contains null values or not. </a:t>
            </a:r>
          </a:p>
          <a:p>
            <a:pPr marL="171450" lvl="0" indent="-171450" algn="l" rtl="0">
              <a:spcBef>
                <a:spcPts val="0"/>
              </a:spcBef>
              <a:spcAft>
                <a:spcPts val="0"/>
              </a:spcAft>
              <a:buFont typeface="Wingdings" panose="05000000000000000000" pitchFamily="2" charset="2"/>
              <a:buChar char="Ø"/>
            </a:pPr>
            <a:endParaRPr lang="en-US" sz="1300" dirty="0"/>
          </a:p>
          <a:p>
            <a:pPr marL="171450" lvl="0" indent="-171450" algn="l" rtl="0">
              <a:spcBef>
                <a:spcPts val="0"/>
              </a:spcBef>
              <a:spcAft>
                <a:spcPts val="0"/>
              </a:spcAft>
              <a:buFont typeface="Wingdings" panose="05000000000000000000" pitchFamily="2" charset="2"/>
              <a:buChar char="Ø"/>
            </a:pPr>
            <a:r>
              <a:rPr lang="en-US" sz="1300" dirty="0"/>
              <a:t>Mainly the values of amount and timestamp are very huge. Other than the amount and timestamp remaining all are in uniform distribution. </a:t>
            </a:r>
          </a:p>
          <a:p>
            <a:pPr marL="171450" lvl="0" indent="-171450" algn="l" rtl="0">
              <a:spcBef>
                <a:spcPts val="0"/>
              </a:spcBef>
              <a:spcAft>
                <a:spcPts val="0"/>
              </a:spcAft>
              <a:buFont typeface="Wingdings" panose="05000000000000000000" pitchFamily="2" charset="2"/>
              <a:buChar char="Ø"/>
            </a:pPr>
            <a:endParaRPr lang="en-US" sz="1300" dirty="0"/>
          </a:p>
          <a:p>
            <a:pPr marL="171450" lvl="0" indent="-171450" algn="l" rtl="0">
              <a:spcBef>
                <a:spcPts val="0"/>
              </a:spcBef>
              <a:spcAft>
                <a:spcPts val="0"/>
              </a:spcAft>
              <a:buFont typeface="Wingdings" panose="05000000000000000000" pitchFamily="2" charset="2"/>
              <a:buChar char="Ø"/>
            </a:pPr>
            <a:r>
              <a:rPr lang="en-US" sz="1300" dirty="0"/>
              <a:t>So we should transform the amount and timestamp so that there could be easy comparison between all the values so here we are using standard scaler transformation.</a:t>
            </a:r>
          </a:p>
        </p:txBody>
      </p:sp>
      <p:pic>
        <p:nvPicPr>
          <p:cNvPr id="9" name="Picture 8">
            <a:extLst>
              <a:ext uri="{FF2B5EF4-FFF2-40B4-BE49-F238E27FC236}">
                <a16:creationId xmlns:a16="http://schemas.microsoft.com/office/drawing/2014/main" id="{370105A1-C4FC-4955-AB3B-BD06C2E6474D}"/>
              </a:ext>
            </a:extLst>
          </p:cNvPr>
          <p:cNvPicPr>
            <a:picLocks noChangeAspect="1"/>
          </p:cNvPicPr>
          <p:nvPr/>
        </p:nvPicPr>
        <p:blipFill>
          <a:blip r:embed="rId3"/>
          <a:stretch>
            <a:fillRect/>
          </a:stretch>
        </p:blipFill>
        <p:spPr>
          <a:xfrm>
            <a:off x="8311376" y="0"/>
            <a:ext cx="832624" cy="774630"/>
          </a:xfrm>
          <a:prstGeom prst="rect">
            <a:avLst/>
          </a:prstGeom>
        </p:spPr>
      </p:pic>
      <p:pic>
        <p:nvPicPr>
          <p:cNvPr id="3" name="Picture 2">
            <a:extLst>
              <a:ext uri="{FF2B5EF4-FFF2-40B4-BE49-F238E27FC236}">
                <a16:creationId xmlns:a16="http://schemas.microsoft.com/office/drawing/2014/main" id="{2461BC78-EB23-4BA6-A599-EA3C4C1572C7}"/>
              </a:ext>
            </a:extLst>
          </p:cNvPr>
          <p:cNvPicPr>
            <a:picLocks noChangeAspect="1"/>
          </p:cNvPicPr>
          <p:nvPr/>
        </p:nvPicPr>
        <p:blipFill>
          <a:blip r:embed="rId4"/>
          <a:stretch>
            <a:fillRect/>
          </a:stretch>
        </p:blipFill>
        <p:spPr>
          <a:xfrm>
            <a:off x="0" y="4233430"/>
            <a:ext cx="951571" cy="910070"/>
          </a:xfrm>
          <a:prstGeom prst="rect">
            <a:avLst/>
          </a:prstGeom>
        </p:spPr>
      </p:pic>
      <p:pic>
        <p:nvPicPr>
          <p:cNvPr id="8" name="Picture 7">
            <a:extLst>
              <a:ext uri="{FF2B5EF4-FFF2-40B4-BE49-F238E27FC236}">
                <a16:creationId xmlns:a16="http://schemas.microsoft.com/office/drawing/2014/main" id="{79535C26-6A00-4282-AE44-C809C89AF43B}"/>
              </a:ext>
            </a:extLst>
          </p:cNvPr>
          <p:cNvPicPr>
            <a:picLocks noChangeAspect="1"/>
          </p:cNvPicPr>
          <p:nvPr/>
        </p:nvPicPr>
        <p:blipFill>
          <a:blip r:embed="rId5"/>
          <a:stretch>
            <a:fillRect/>
          </a:stretch>
        </p:blipFill>
        <p:spPr>
          <a:xfrm>
            <a:off x="7980959" y="4021873"/>
            <a:ext cx="1163041" cy="1121627"/>
          </a:xfrm>
          <a:prstGeom prst="rect">
            <a:avLst/>
          </a:prstGeom>
        </p:spPr>
      </p:pic>
    </p:spTree>
    <p:extLst>
      <p:ext uri="{BB962C8B-B14F-4D97-AF65-F5344CB8AC3E}">
        <p14:creationId xmlns:p14="http://schemas.microsoft.com/office/powerpoint/2010/main" val="1474577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39"/>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latin typeface="Orbitron"/>
                <a:ea typeface="Orbitron"/>
                <a:cs typeface="Orbitron"/>
                <a:sym typeface="Orbitron"/>
              </a:rPr>
              <a:t>IMPLEMENTATION</a:t>
            </a:r>
          </a:p>
        </p:txBody>
      </p:sp>
      <p:sp>
        <p:nvSpPr>
          <p:cNvPr id="751" name="Google Shape;751;p39"/>
          <p:cNvSpPr txBox="1">
            <a:spLocks noGrp="1"/>
          </p:cNvSpPr>
          <p:nvPr>
            <p:ph type="body" idx="1"/>
          </p:nvPr>
        </p:nvSpPr>
        <p:spPr>
          <a:xfrm>
            <a:off x="720000" y="1469444"/>
            <a:ext cx="7767400" cy="2533061"/>
          </a:xfrm>
          <a:prstGeom prst="rect">
            <a:avLst/>
          </a:prstGeom>
        </p:spPr>
        <p:txBody>
          <a:bodyPr spcFirstLastPara="1" wrap="square" lIns="91425" tIns="91425" rIns="91425" bIns="91425" anchor="b" anchorCtr="0">
            <a:noAutofit/>
          </a:bodyPr>
          <a:lstStyle/>
          <a:p>
            <a:pPr marL="171450" lvl="0" indent="-171450" algn="l" rtl="0">
              <a:spcBef>
                <a:spcPts val="0"/>
              </a:spcBef>
              <a:spcAft>
                <a:spcPts val="0"/>
              </a:spcAft>
              <a:buFont typeface="Wingdings" panose="05000000000000000000" pitchFamily="2" charset="2"/>
              <a:buChar char="Ø"/>
            </a:pPr>
            <a:r>
              <a:rPr lang="en-US" sz="1300" dirty="0"/>
              <a:t>Correlation matrix</a:t>
            </a:r>
          </a:p>
          <a:p>
            <a:pPr marL="171450" lvl="0" indent="-171450" algn="l" rtl="0">
              <a:spcBef>
                <a:spcPts val="0"/>
              </a:spcBef>
              <a:spcAft>
                <a:spcPts val="0"/>
              </a:spcAft>
              <a:buFont typeface="Wingdings" panose="05000000000000000000" pitchFamily="2" charset="2"/>
              <a:buChar char="Ø"/>
            </a:pPr>
            <a:endParaRPr lang="en-US" sz="1300" dirty="0"/>
          </a:p>
          <a:p>
            <a:pPr marL="171450" lvl="0" indent="-171450" algn="l" rtl="0">
              <a:spcBef>
                <a:spcPts val="0"/>
              </a:spcBef>
              <a:spcAft>
                <a:spcPts val="0"/>
              </a:spcAft>
              <a:buFont typeface="Wingdings" panose="05000000000000000000" pitchFamily="2" charset="2"/>
              <a:buChar char="Ø"/>
            </a:pPr>
            <a:r>
              <a:rPr lang="en-US" sz="1300" dirty="0"/>
              <a:t>We will drop all the unnecessary columns so that only required data will be there in the file.</a:t>
            </a:r>
          </a:p>
          <a:p>
            <a:pPr marL="171450" lvl="0" indent="-171450" algn="l" rtl="0">
              <a:spcBef>
                <a:spcPts val="0"/>
              </a:spcBef>
              <a:spcAft>
                <a:spcPts val="0"/>
              </a:spcAft>
              <a:buFont typeface="Wingdings" panose="05000000000000000000" pitchFamily="2" charset="2"/>
              <a:buChar char="Ø"/>
            </a:pPr>
            <a:endParaRPr lang="en-US" sz="1300" dirty="0"/>
          </a:p>
          <a:p>
            <a:pPr marL="171450" lvl="0" indent="-171450" algn="l" rtl="0">
              <a:spcBef>
                <a:spcPts val="0"/>
              </a:spcBef>
              <a:spcAft>
                <a:spcPts val="0"/>
              </a:spcAft>
              <a:buFont typeface="Wingdings" panose="05000000000000000000" pitchFamily="2" charset="2"/>
              <a:buChar char="Ø"/>
            </a:pPr>
            <a:r>
              <a:rPr lang="en-US" sz="1300" dirty="0"/>
              <a:t>For any model first we have to split the data set into training and testing. Here in our code we are using sklearn to split.</a:t>
            </a:r>
          </a:p>
          <a:p>
            <a:pPr marL="171450" lvl="0" indent="-171450" algn="l" rtl="0">
              <a:spcBef>
                <a:spcPts val="0"/>
              </a:spcBef>
              <a:spcAft>
                <a:spcPts val="0"/>
              </a:spcAft>
              <a:buFont typeface="Wingdings" panose="05000000000000000000" pitchFamily="2" charset="2"/>
              <a:buChar char="Ø"/>
            </a:pPr>
            <a:endParaRPr lang="en-US" sz="1300" dirty="0"/>
          </a:p>
          <a:p>
            <a:pPr marL="171450" lvl="0" indent="-171450" algn="l" rtl="0">
              <a:spcBef>
                <a:spcPts val="0"/>
              </a:spcBef>
              <a:spcAft>
                <a:spcPts val="0"/>
              </a:spcAft>
              <a:buFont typeface="Wingdings" panose="05000000000000000000" pitchFamily="2" charset="2"/>
              <a:buChar char="Ø"/>
            </a:pPr>
            <a:r>
              <a:rPr lang="en-US" sz="1300" dirty="0"/>
              <a:t> Here in our code we are using logistic regression and random forest classifier. </a:t>
            </a:r>
          </a:p>
          <a:p>
            <a:pPr marL="171450" lvl="0" indent="-171450" algn="l" rtl="0">
              <a:spcBef>
                <a:spcPts val="0"/>
              </a:spcBef>
              <a:spcAft>
                <a:spcPts val="0"/>
              </a:spcAft>
              <a:buFont typeface="Wingdings" panose="05000000000000000000" pitchFamily="2" charset="2"/>
              <a:buChar char="Ø"/>
            </a:pPr>
            <a:endParaRPr lang="en-US" sz="1300" dirty="0"/>
          </a:p>
          <a:p>
            <a:pPr marL="171450" lvl="0" indent="-171450" algn="l" rtl="0">
              <a:spcBef>
                <a:spcPts val="0"/>
              </a:spcBef>
              <a:spcAft>
                <a:spcPts val="0"/>
              </a:spcAft>
              <a:buFont typeface="Wingdings" panose="05000000000000000000" pitchFamily="2" charset="2"/>
              <a:buChar char="Ø"/>
            </a:pPr>
            <a:r>
              <a:rPr lang="en-US" sz="1300" dirty="0"/>
              <a:t>So after the testing of the data we will get accuracy, </a:t>
            </a:r>
            <a:r>
              <a:rPr lang="en-US" sz="1300" dirty="0" err="1"/>
              <a:t>presion,and</a:t>
            </a:r>
            <a:r>
              <a:rPr lang="en-US" sz="1300" dirty="0"/>
              <a:t> f1 score.</a:t>
            </a:r>
          </a:p>
          <a:p>
            <a:pPr marL="171450" lvl="0" indent="-171450" algn="l" rtl="0">
              <a:spcBef>
                <a:spcPts val="0"/>
              </a:spcBef>
              <a:spcAft>
                <a:spcPts val="0"/>
              </a:spcAft>
              <a:buFont typeface="Wingdings" panose="05000000000000000000" pitchFamily="2" charset="2"/>
              <a:buChar char="Ø"/>
            </a:pPr>
            <a:endParaRPr lang="en-US" sz="1300" dirty="0"/>
          </a:p>
          <a:p>
            <a:pPr marL="171450" lvl="0" indent="-171450" algn="l" rtl="0">
              <a:spcBef>
                <a:spcPts val="0"/>
              </a:spcBef>
              <a:spcAft>
                <a:spcPts val="0"/>
              </a:spcAft>
              <a:buFont typeface="Wingdings" panose="05000000000000000000" pitchFamily="2" charset="2"/>
              <a:buChar char="Ø"/>
            </a:pPr>
            <a:r>
              <a:rPr lang="en-US" sz="1300" dirty="0"/>
              <a:t>CODE LINK:  </a:t>
            </a:r>
            <a:r>
              <a:rPr lang="en-US" sz="1300" dirty="0">
                <a:hlinkClick r:id="rId3"/>
              </a:rPr>
              <a:t>GITHUB</a:t>
            </a:r>
            <a:endParaRPr lang="en-US" sz="1300" dirty="0"/>
          </a:p>
        </p:txBody>
      </p:sp>
      <p:pic>
        <p:nvPicPr>
          <p:cNvPr id="9" name="Picture 8">
            <a:extLst>
              <a:ext uri="{FF2B5EF4-FFF2-40B4-BE49-F238E27FC236}">
                <a16:creationId xmlns:a16="http://schemas.microsoft.com/office/drawing/2014/main" id="{370105A1-C4FC-4955-AB3B-BD06C2E6474D}"/>
              </a:ext>
            </a:extLst>
          </p:cNvPr>
          <p:cNvPicPr>
            <a:picLocks noChangeAspect="1"/>
          </p:cNvPicPr>
          <p:nvPr/>
        </p:nvPicPr>
        <p:blipFill>
          <a:blip r:embed="rId4"/>
          <a:stretch>
            <a:fillRect/>
          </a:stretch>
        </p:blipFill>
        <p:spPr>
          <a:xfrm>
            <a:off x="8311376" y="0"/>
            <a:ext cx="832624" cy="774630"/>
          </a:xfrm>
          <a:prstGeom prst="rect">
            <a:avLst/>
          </a:prstGeom>
        </p:spPr>
      </p:pic>
      <p:pic>
        <p:nvPicPr>
          <p:cNvPr id="3" name="Picture 2">
            <a:extLst>
              <a:ext uri="{FF2B5EF4-FFF2-40B4-BE49-F238E27FC236}">
                <a16:creationId xmlns:a16="http://schemas.microsoft.com/office/drawing/2014/main" id="{2461BC78-EB23-4BA6-A599-EA3C4C1572C7}"/>
              </a:ext>
            </a:extLst>
          </p:cNvPr>
          <p:cNvPicPr>
            <a:picLocks noChangeAspect="1"/>
          </p:cNvPicPr>
          <p:nvPr/>
        </p:nvPicPr>
        <p:blipFill>
          <a:blip r:embed="rId5"/>
          <a:stretch>
            <a:fillRect/>
          </a:stretch>
        </p:blipFill>
        <p:spPr>
          <a:xfrm>
            <a:off x="0" y="4233430"/>
            <a:ext cx="951571" cy="910070"/>
          </a:xfrm>
          <a:prstGeom prst="rect">
            <a:avLst/>
          </a:prstGeom>
        </p:spPr>
      </p:pic>
      <p:pic>
        <p:nvPicPr>
          <p:cNvPr id="4" name="Picture 3">
            <a:extLst>
              <a:ext uri="{FF2B5EF4-FFF2-40B4-BE49-F238E27FC236}">
                <a16:creationId xmlns:a16="http://schemas.microsoft.com/office/drawing/2014/main" id="{3533AE50-1643-401A-AF22-4AD15351BB92}"/>
              </a:ext>
            </a:extLst>
          </p:cNvPr>
          <p:cNvPicPr>
            <a:picLocks noChangeAspect="1"/>
          </p:cNvPicPr>
          <p:nvPr/>
        </p:nvPicPr>
        <p:blipFill>
          <a:blip r:embed="rId6"/>
          <a:stretch>
            <a:fillRect/>
          </a:stretch>
        </p:blipFill>
        <p:spPr>
          <a:xfrm>
            <a:off x="7991707" y="4032238"/>
            <a:ext cx="1152293" cy="1111262"/>
          </a:xfrm>
          <a:prstGeom prst="rect">
            <a:avLst/>
          </a:prstGeom>
        </p:spPr>
      </p:pic>
    </p:spTree>
    <p:extLst>
      <p:ext uri="{BB962C8B-B14F-4D97-AF65-F5344CB8AC3E}">
        <p14:creationId xmlns:p14="http://schemas.microsoft.com/office/powerpoint/2010/main" val="3270702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39"/>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latin typeface="Orbitron"/>
                <a:ea typeface="Orbitron"/>
                <a:cs typeface="Orbitron"/>
                <a:sym typeface="Orbitron"/>
              </a:rPr>
              <a:t>OBSERVATIONS</a:t>
            </a:r>
          </a:p>
        </p:txBody>
      </p:sp>
      <p:sp>
        <p:nvSpPr>
          <p:cNvPr id="751" name="Google Shape;751;p39"/>
          <p:cNvSpPr txBox="1">
            <a:spLocks noGrp="1"/>
          </p:cNvSpPr>
          <p:nvPr>
            <p:ph type="body" idx="1"/>
          </p:nvPr>
        </p:nvSpPr>
        <p:spPr>
          <a:xfrm>
            <a:off x="1158337" y="1753075"/>
            <a:ext cx="3264702" cy="254858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From the above we can see that the fraud line class is very low. If we leave it like this the results will be  not clear. So, we’ll do balancing.</a:t>
            </a:r>
          </a:p>
        </p:txBody>
      </p:sp>
      <p:pic>
        <p:nvPicPr>
          <p:cNvPr id="9" name="Picture 8">
            <a:extLst>
              <a:ext uri="{FF2B5EF4-FFF2-40B4-BE49-F238E27FC236}">
                <a16:creationId xmlns:a16="http://schemas.microsoft.com/office/drawing/2014/main" id="{370105A1-C4FC-4955-AB3B-BD06C2E6474D}"/>
              </a:ext>
            </a:extLst>
          </p:cNvPr>
          <p:cNvPicPr>
            <a:picLocks noChangeAspect="1"/>
          </p:cNvPicPr>
          <p:nvPr/>
        </p:nvPicPr>
        <p:blipFill>
          <a:blip r:embed="rId3"/>
          <a:stretch>
            <a:fillRect/>
          </a:stretch>
        </p:blipFill>
        <p:spPr>
          <a:xfrm>
            <a:off x="8604245" y="4653776"/>
            <a:ext cx="539755" cy="502160"/>
          </a:xfrm>
          <a:prstGeom prst="rect">
            <a:avLst/>
          </a:prstGeom>
        </p:spPr>
      </p:pic>
      <p:pic>
        <p:nvPicPr>
          <p:cNvPr id="3" name="Picture 2">
            <a:extLst>
              <a:ext uri="{FF2B5EF4-FFF2-40B4-BE49-F238E27FC236}">
                <a16:creationId xmlns:a16="http://schemas.microsoft.com/office/drawing/2014/main" id="{B9160650-1A8B-42D8-A487-74402B6D787E}"/>
              </a:ext>
            </a:extLst>
          </p:cNvPr>
          <p:cNvPicPr>
            <a:picLocks noChangeAspect="1"/>
          </p:cNvPicPr>
          <p:nvPr/>
        </p:nvPicPr>
        <p:blipFill>
          <a:blip r:embed="rId4"/>
          <a:stretch>
            <a:fillRect/>
          </a:stretch>
        </p:blipFill>
        <p:spPr>
          <a:xfrm>
            <a:off x="0" y="4410743"/>
            <a:ext cx="793943" cy="745192"/>
          </a:xfrm>
          <a:prstGeom prst="rect">
            <a:avLst/>
          </a:prstGeom>
        </p:spPr>
      </p:pic>
      <p:pic>
        <p:nvPicPr>
          <p:cNvPr id="8" name="Picture 7">
            <a:extLst>
              <a:ext uri="{FF2B5EF4-FFF2-40B4-BE49-F238E27FC236}">
                <a16:creationId xmlns:a16="http://schemas.microsoft.com/office/drawing/2014/main" id="{2ACB7951-0EB1-447C-B956-A04EDD44FB75}"/>
              </a:ext>
            </a:extLst>
          </p:cNvPr>
          <p:cNvPicPr>
            <a:picLocks noChangeAspect="1"/>
          </p:cNvPicPr>
          <p:nvPr/>
        </p:nvPicPr>
        <p:blipFill>
          <a:blip r:embed="rId5"/>
          <a:stretch>
            <a:fillRect/>
          </a:stretch>
        </p:blipFill>
        <p:spPr>
          <a:xfrm>
            <a:off x="7866346" y="-17524"/>
            <a:ext cx="1277654" cy="1150735"/>
          </a:xfrm>
          <a:prstGeom prst="rect">
            <a:avLst/>
          </a:prstGeom>
        </p:spPr>
      </p:pic>
      <p:pic>
        <p:nvPicPr>
          <p:cNvPr id="12" name="Picture 11">
            <a:extLst>
              <a:ext uri="{FF2B5EF4-FFF2-40B4-BE49-F238E27FC236}">
                <a16:creationId xmlns:a16="http://schemas.microsoft.com/office/drawing/2014/main" id="{9DDE00E7-CDAA-43EA-BD09-C4F25DD275C6}"/>
              </a:ext>
            </a:extLst>
          </p:cNvPr>
          <p:cNvPicPr>
            <a:picLocks noChangeAspect="1"/>
          </p:cNvPicPr>
          <p:nvPr/>
        </p:nvPicPr>
        <p:blipFill>
          <a:blip r:embed="rId6"/>
          <a:stretch>
            <a:fillRect/>
          </a:stretch>
        </p:blipFill>
        <p:spPr>
          <a:xfrm>
            <a:off x="8326244" y="4420706"/>
            <a:ext cx="817756" cy="735230"/>
          </a:xfrm>
          <a:prstGeom prst="rect">
            <a:avLst/>
          </a:prstGeom>
        </p:spPr>
      </p:pic>
      <p:pic>
        <p:nvPicPr>
          <p:cNvPr id="1030" name="Picture 6">
            <a:extLst>
              <a:ext uri="{FF2B5EF4-FFF2-40B4-BE49-F238E27FC236}">
                <a16:creationId xmlns:a16="http://schemas.microsoft.com/office/drawing/2014/main" id="{7F15B386-06A4-40B6-955F-F8B25D1027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0371" y="1653416"/>
            <a:ext cx="2738647" cy="1804946"/>
          </a:xfrm>
          <a:prstGeom prst="rect">
            <a:avLst/>
          </a:prstGeom>
          <a:noFill/>
          <a:ln>
            <a:solidFill>
              <a:schemeClr val="tx1">
                <a:lumMod val="50000"/>
              </a:schemeClr>
            </a:solidFill>
          </a:ln>
          <a:extLst>
            <a:ext uri="{909E8E84-426E-40DD-AFC4-6F175D3DCCD1}">
              <a14:hiddenFill xmlns:a14="http://schemas.microsoft.com/office/drawing/2010/main">
                <a:solidFill>
                  <a:srgbClr val="FFFFFF"/>
                </a:solidFill>
              </a14:hiddenFill>
            </a:ext>
          </a:extLst>
        </p:spPr>
      </p:pic>
      <p:sp>
        <p:nvSpPr>
          <p:cNvPr id="13" name="Google Shape;751;p39">
            <a:extLst>
              <a:ext uri="{FF2B5EF4-FFF2-40B4-BE49-F238E27FC236}">
                <a16:creationId xmlns:a16="http://schemas.microsoft.com/office/drawing/2014/main" id="{9230D4C3-50E4-4641-837F-E38C544779D7}"/>
              </a:ext>
            </a:extLst>
          </p:cNvPr>
          <p:cNvSpPr txBox="1">
            <a:spLocks/>
          </p:cNvSpPr>
          <p:nvPr/>
        </p:nvSpPr>
        <p:spPr>
          <a:xfrm>
            <a:off x="4984698" y="1341698"/>
            <a:ext cx="3264702" cy="28804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1pPr>
            <a:lvl2pPr marL="914400" marR="0" lvl="1"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2pPr>
            <a:lvl3pPr marL="1371600" marR="0" lvl="2"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3pPr>
            <a:lvl4pPr marL="1828800" marR="0" lvl="3"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4pPr>
            <a:lvl5pPr marL="2286000" marR="0" lvl="4"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5pPr>
            <a:lvl6pPr marL="2743200" marR="0" lvl="5"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6pPr>
            <a:lvl7pPr marL="3200400" marR="0" lvl="6"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7pPr>
            <a:lvl8pPr marL="3657600" marR="0" lvl="7"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8pPr>
            <a:lvl9pPr marL="4114800" marR="0" lvl="8"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9pPr>
          </a:lstStyle>
          <a:p>
            <a:pPr marL="0" indent="0">
              <a:buFont typeface="Quicksand"/>
              <a:buNone/>
            </a:pPr>
            <a:endParaRPr lang="en-US" sz="1100" dirty="0"/>
          </a:p>
          <a:p>
            <a:pPr marL="0" indent="0">
              <a:buFont typeface="Quicksand"/>
              <a:buNone/>
            </a:pPr>
            <a:endParaRPr lang="en-US" sz="1100" dirty="0"/>
          </a:p>
          <a:p>
            <a:pPr marL="0" indent="0">
              <a:buFont typeface="Quicksand"/>
              <a:buNone/>
            </a:pPr>
            <a:endParaRPr lang="en-US" sz="1100" dirty="0"/>
          </a:p>
          <a:p>
            <a:pPr marL="0" indent="0">
              <a:buFont typeface="Quicksand"/>
              <a:buNone/>
            </a:pPr>
            <a:endParaRPr lang="en-US" sz="1100" dirty="0"/>
          </a:p>
          <a:p>
            <a:pPr marL="0" indent="0">
              <a:buFont typeface="Quicksand"/>
              <a:buNone/>
            </a:pPr>
            <a:endParaRPr lang="en-US" sz="1100" dirty="0"/>
          </a:p>
          <a:p>
            <a:pPr marL="0" indent="0">
              <a:buFont typeface="Quicksand"/>
              <a:buNone/>
            </a:pPr>
            <a:endParaRPr lang="en-US" sz="1100" dirty="0"/>
          </a:p>
          <a:p>
            <a:pPr marL="0" indent="0">
              <a:buFont typeface="Quicksand"/>
              <a:buNone/>
            </a:pPr>
            <a:endParaRPr lang="en-US" sz="1100" dirty="0"/>
          </a:p>
          <a:p>
            <a:pPr marL="0" indent="0">
              <a:buFont typeface="Quicksand"/>
              <a:buNone/>
            </a:pPr>
            <a:endParaRPr lang="en-US" sz="1100" dirty="0"/>
          </a:p>
          <a:p>
            <a:pPr marL="0" indent="0">
              <a:buFont typeface="Quicksand"/>
              <a:buNone/>
            </a:pPr>
            <a:endParaRPr lang="en-US" sz="1100" dirty="0"/>
          </a:p>
          <a:p>
            <a:pPr marL="0" indent="0">
              <a:buFont typeface="Quicksand"/>
              <a:buNone/>
            </a:pPr>
            <a:endParaRPr lang="en-US" sz="1100" dirty="0"/>
          </a:p>
          <a:p>
            <a:pPr marL="0" indent="0">
              <a:buFont typeface="Quicksand"/>
              <a:buNone/>
            </a:pPr>
            <a:r>
              <a:rPr lang="en-US" sz="1100" dirty="0"/>
              <a:t>After balancing we find that the model can equal weightage for both fraudulent and non fraudulent class.</a:t>
            </a:r>
          </a:p>
        </p:txBody>
      </p:sp>
      <p:pic>
        <p:nvPicPr>
          <p:cNvPr id="16" name="Picture 6">
            <a:extLst>
              <a:ext uri="{FF2B5EF4-FFF2-40B4-BE49-F238E27FC236}">
                <a16:creationId xmlns:a16="http://schemas.microsoft.com/office/drawing/2014/main" id="{61A9F13D-5454-4A15-AFE3-3E2770BEF9C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0490" y="1653416"/>
            <a:ext cx="3093118" cy="1804946"/>
          </a:xfrm>
          <a:prstGeom prst="rect">
            <a:avLst/>
          </a:prstGeom>
          <a:noFill/>
          <a:ln>
            <a:solidFill>
              <a:schemeClr val="tx1">
                <a:lumMod val="50000"/>
              </a:schemeClr>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88767D2-2D79-4B98-B746-F444301176DD}"/>
              </a:ext>
            </a:extLst>
          </p:cNvPr>
          <p:cNvSpPr txBox="1"/>
          <p:nvPr/>
        </p:nvSpPr>
        <p:spPr>
          <a:xfrm>
            <a:off x="1340370" y="1185837"/>
            <a:ext cx="2936583" cy="546303"/>
          </a:xfrm>
          <a:prstGeom prst="rect">
            <a:avLst/>
          </a:prstGeom>
          <a:noFill/>
        </p:spPr>
        <p:txBody>
          <a:bodyPr wrap="square" rtlCol="0">
            <a:spAutoFit/>
          </a:bodyPr>
          <a:lstStyle/>
          <a:p>
            <a:r>
              <a:rPr lang="en-US" sz="1550" dirty="0">
                <a:latin typeface="Quicksand" panose="020B0604020202020204" charset="0"/>
              </a:rPr>
              <a:t>The plot for exploring class:</a:t>
            </a:r>
          </a:p>
          <a:p>
            <a:endParaRPr lang="en-IN" dirty="0"/>
          </a:p>
        </p:txBody>
      </p:sp>
    </p:spTree>
    <p:extLst>
      <p:ext uri="{BB962C8B-B14F-4D97-AF65-F5344CB8AC3E}">
        <p14:creationId xmlns:p14="http://schemas.microsoft.com/office/powerpoint/2010/main" val="3449867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39"/>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latin typeface="Orbitron"/>
                <a:ea typeface="Orbitron"/>
                <a:cs typeface="Orbitron"/>
                <a:sym typeface="Orbitron"/>
              </a:rPr>
              <a:t>OBSERVATIONS</a:t>
            </a:r>
          </a:p>
        </p:txBody>
      </p:sp>
      <p:sp>
        <p:nvSpPr>
          <p:cNvPr id="751" name="Google Shape;751;p39"/>
          <p:cNvSpPr txBox="1">
            <a:spLocks noGrp="1"/>
          </p:cNvSpPr>
          <p:nvPr>
            <p:ph type="body" idx="1"/>
          </p:nvPr>
        </p:nvSpPr>
        <p:spPr>
          <a:xfrm>
            <a:off x="1076840" y="1227888"/>
            <a:ext cx="3264702" cy="295387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Here also it is not distributed uniformly and maximum things lie between 0 and 5000</a:t>
            </a:r>
            <a:r>
              <a:rPr lang="en-IN" sz="1100" b="0" i="0" dirty="0">
                <a:solidFill>
                  <a:srgbClr val="202124"/>
                </a:solidFill>
                <a:effectLst/>
                <a:latin typeface="Quicksand" panose="020B0604020202020204" charset="0"/>
              </a:rPr>
              <a:t>€</a:t>
            </a:r>
            <a:r>
              <a:rPr lang="en-US" sz="1100" dirty="0"/>
              <a:t>.</a:t>
            </a:r>
          </a:p>
        </p:txBody>
      </p:sp>
      <p:pic>
        <p:nvPicPr>
          <p:cNvPr id="9" name="Picture 8">
            <a:extLst>
              <a:ext uri="{FF2B5EF4-FFF2-40B4-BE49-F238E27FC236}">
                <a16:creationId xmlns:a16="http://schemas.microsoft.com/office/drawing/2014/main" id="{370105A1-C4FC-4955-AB3B-BD06C2E6474D}"/>
              </a:ext>
            </a:extLst>
          </p:cNvPr>
          <p:cNvPicPr>
            <a:picLocks noChangeAspect="1"/>
          </p:cNvPicPr>
          <p:nvPr/>
        </p:nvPicPr>
        <p:blipFill>
          <a:blip r:embed="rId3"/>
          <a:stretch>
            <a:fillRect/>
          </a:stretch>
        </p:blipFill>
        <p:spPr>
          <a:xfrm>
            <a:off x="8604245" y="4653776"/>
            <a:ext cx="539755" cy="502160"/>
          </a:xfrm>
          <a:prstGeom prst="rect">
            <a:avLst/>
          </a:prstGeom>
        </p:spPr>
      </p:pic>
      <p:pic>
        <p:nvPicPr>
          <p:cNvPr id="3" name="Picture 2">
            <a:extLst>
              <a:ext uri="{FF2B5EF4-FFF2-40B4-BE49-F238E27FC236}">
                <a16:creationId xmlns:a16="http://schemas.microsoft.com/office/drawing/2014/main" id="{B9160650-1A8B-42D8-A487-74402B6D787E}"/>
              </a:ext>
            </a:extLst>
          </p:cNvPr>
          <p:cNvPicPr>
            <a:picLocks noChangeAspect="1"/>
          </p:cNvPicPr>
          <p:nvPr/>
        </p:nvPicPr>
        <p:blipFill>
          <a:blip r:embed="rId4"/>
          <a:stretch>
            <a:fillRect/>
          </a:stretch>
        </p:blipFill>
        <p:spPr>
          <a:xfrm>
            <a:off x="0" y="4410743"/>
            <a:ext cx="793943" cy="745192"/>
          </a:xfrm>
          <a:prstGeom prst="rect">
            <a:avLst/>
          </a:prstGeom>
        </p:spPr>
      </p:pic>
      <p:pic>
        <p:nvPicPr>
          <p:cNvPr id="8" name="Picture 7">
            <a:extLst>
              <a:ext uri="{FF2B5EF4-FFF2-40B4-BE49-F238E27FC236}">
                <a16:creationId xmlns:a16="http://schemas.microsoft.com/office/drawing/2014/main" id="{2ACB7951-0EB1-447C-B956-A04EDD44FB75}"/>
              </a:ext>
            </a:extLst>
          </p:cNvPr>
          <p:cNvPicPr>
            <a:picLocks noChangeAspect="1"/>
          </p:cNvPicPr>
          <p:nvPr/>
        </p:nvPicPr>
        <p:blipFill>
          <a:blip r:embed="rId5"/>
          <a:stretch>
            <a:fillRect/>
          </a:stretch>
        </p:blipFill>
        <p:spPr>
          <a:xfrm>
            <a:off x="7866346" y="-32392"/>
            <a:ext cx="1277654" cy="1150735"/>
          </a:xfrm>
          <a:prstGeom prst="rect">
            <a:avLst/>
          </a:prstGeom>
        </p:spPr>
      </p:pic>
      <p:pic>
        <p:nvPicPr>
          <p:cNvPr id="12" name="Picture 11">
            <a:extLst>
              <a:ext uri="{FF2B5EF4-FFF2-40B4-BE49-F238E27FC236}">
                <a16:creationId xmlns:a16="http://schemas.microsoft.com/office/drawing/2014/main" id="{9DDE00E7-CDAA-43EA-BD09-C4F25DD275C6}"/>
              </a:ext>
            </a:extLst>
          </p:cNvPr>
          <p:cNvPicPr>
            <a:picLocks noChangeAspect="1"/>
          </p:cNvPicPr>
          <p:nvPr/>
        </p:nvPicPr>
        <p:blipFill>
          <a:blip r:embed="rId6"/>
          <a:stretch>
            <a:fillRect/>
          </a:stretch>
        </p:blipFill>
        <p:spPr>
          <a:xfrm>
            <a:off x="8326244" y="4420706"/>
            <a:ext cx="817756" cy="735230"/>
          </a:xfrm>
          <a:prstGeom prst="rect">
            <a:avLst/>
          </a:prstGeom>
        </p:spPr>
      </p:pic>
      <p:sp>
        <p:nvSpPr>
          <p:cNvPr id="13" name="Google Shape;751;p39">
            <a:extLst>
              <a:ext uri="{FF2B5EF4-FFF2-40B4-BE49-F238E27FC236}">
                <a16:creationId xmlns:a16="http://schemas.microsoft.com/office/drawing/2014/main" id="{9230D4C3-50E4-4641-837F-E38C544779D7}"/>
              </a:ext>
            </a:extLst>
          </p:cNvPr>
          <p:cNvSpPr txBox="1">
            <a:spLocks/>
          </p:cNvSpPr>
          <p:nvPr/>
        </p:nvSpPr>
        <p:spPr>
          <a:xfrm>
            <a:off x="5061542" y="1367173"/>
            <a:ext cx="3264702" cy="308151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1pPr>
            <a:lvl2pPr marL="914400" marR="0" lvl="1"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2pPr>
            <a:lvl3pPr marL="1371600" marR="0" lvl="2"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3pPr>
            <a:lvl4pPr marL="1828800" marR="0" lvl="3"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4pPr>
            <a:lvl5pPr marL="2286000" marR="0" lvl="4"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5pPr>
            <a:lvl6pPr marL="2743200" marR="0" lvl="5"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6pPr>
            <a:lvl7pPr marL="3200400" marR="0" lvl="6"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7pPr>
            <a:lvl8pPr marL="3657600" marR="0" lvl="7"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8pPr>
            <a:lvl9pPr marL="4114800" marR="0" lvl="8" indent="-317500" algn="l" rtl="0">
              <a:lnSpc>
                <a:spcPct val="100000"/>
              </a:lnSpc>
              <a:spcBef>
                <a:spcPts val="0"/>
              </a:spcBef>
              <a:spcAft>
                <a:spcPts val="0"/>
              </a:spcAft>
              <a:buClr>
                <a:schemeClr val="dk1"/>
              </a:buClr>
              <a:buSzPts val="1400"/>
              <a:buFont typeface="Quicksand"/>
              <a:buChar char="■"/>
              <a:defRPr sz="1400" b="0" i="0" u="none" strike="noStrike" cap="none">
                <a:solidFill>
                  <a:schemeClr val="dk1"/>
                </a:solidFill>
                <a:latin typeface="Quicksand"/>
                <a:ea typeface="Quicksand"/>
                <a:cs typeface="Quicksand"/>
                <a:sym typeface="Quicksand"/>
              </a:defRPr>
            </a:lvl9pPr>
          </a:lstStyle>
          <a:p>
            <a:pPr marL="0" indent="0">
              <a:buFont typeface="Quicksand"/>
              <a:buNone/>
            </a:pPr>
            <a:endParaRPr lang="en-US" sz="1100" dirty="0"/>
          </a:p>
          <a:p>
            <a:pPr marL="0" indent="0">
              <a:buFont typeface="Quicksand"/>
              <a:buNone/>
            </a:pPr>
            <a:endParaRPr lang="en-US" sz="1100" dirty="0"/>
          </a:p>
          <a:p>
            <a:pPr marL="0" indent="0">
              <a:buFont typeface="Quicksand"/>
              <a:buNone/>
            </a:pPr>
            <a:endParaRPr lang="en-US" sz="1100" dirty="0"/>
          </a:p>
          <a:p>
            <a:pPr marL="0" indent="0">
              <a:buFont typeface="Quicksand"/>
              <a:buNone/>
            </a:pPr>
            <a:endParaRPr lang="en-US" sz="1100" dirty="0"/>
          </a:p>
          <a:p>
            <a:pPr marL="0" indent="0">
              <a:buFont typeface="Quicksand"/>
              <a:buNone/>
            </a:pPr>
            <a:endParaRPr lang="en-US" sz="1100" dirty="0"/>
          </a:p>
          <a:p>
            <a:pPr marL="0" indent="0">
              <a:buFont typeface="Quicksand"/>
              <a:buNone/>
            </a:pPr>
            <a:endParaRPr lang="en-US" sz="1100" dirty="0"/>
          </a:p>
          <a:p>
            <a:pPr marL="0" indent="0">
              <a:buFont typeface="Quicksand"/>
              <a:buNone/>
            </a:pPr>
            <a:endParaRPr lang="en-US" sz="1100" dirty="0"/>
          </a:p>
          <a:p>
            <a:pPr marL="0" indent="0">
              <a:buFont typeface="Quicksand"/>
              <a:buNone/>
            </a:pPr>
            <a:endParaRPr lang="en-US" sz="1100" dirty="0"/>
          </a:p>
          <a:p>
            <a:pPr marL="0" indent="0">
              <a:buFont typeface="Quicksand"/>
              <a:buNone/>
            </a:pPr>
            <a:endParaRPr lang="en-US" sz="1100" dirty="0"/>
          </a:p>
          <a:p>
            <a:pPr marL="0" indent="0">
              <a:buFont typeface="Quicksand"/>
              <a:buNone/>
            </a:pPr>
            <a:endParaRPr lang="en-US" sz="1100" dirty="0"/>
          </a:p>
          <a:p>
            <a:pPr marL="0" indent="0">
              <a:buFont typeface="Quicksand"/>
              <a:buNone/>
            </a:pPr>
            <a:endParaRPr lang="en-US" sz="1100" dirty="0"/>
          </a:p>
          <a:p>
            <a:pPr marL="0" indent="0">
              <a:buFont typeface="Quicksand"/>
              <a:buNone/>
            </a:pPr>
            <a:endParaRPr lang="en-US" sz="1100" dirty="0"/>
          </a:p>
          <a:p>
            <a:pPr marL="0" indent="0">
              <a:buFont typeface="Quicksand"/>
              <a:buNone/>
            </a:pPr>
            <a:endParaRPr lang="en-US" sz="1100" dirty="0"/>
          </a:p>
          <a:p>
            <a:pPr marL="0" indent="0">
              <a:buFont typeface="Quicksand"/>
              <a:buNone/>
            </a:pPr>
            <a:endParaRPr lang="en-US" sz="1100" dirty="0"/>
          </a:p>
          <a:p>
            <a:pPr marL="0" indent="0">
              <a:buFont typeface="Quicksand"/>
              <a:buNone/>
            </a:pPr>
            <a:r>
              <a:rPr lang="en-US" sz="1100" dirty="0"/>
              <a:t>The above is time column and it is not distributed and the ranges are also very huge. </a:t>
            </a:r>
          </a:p>
          <a:p>
            <a:pPr marL="0" indent="0">
              <a:buFont typeface="Quicksand"/>
              <a:buNone/>
            </a:pPr>
            <a:endParaRPr lang="en-US" sz="1100" dirty="0"/>
          </a:p>
        </p:txBody>
      </p:sp>
      <p:pic>
        <p:nvPicPr>
          <p:cNvPr id="2052" name="Picture 4">
            <a:extLst>
              <a:ext uri="{FF2B5EF4-FFF2-40B4-BE49-F238E27FC236}">
                <a16:creationId xmlns:a16="http://schemas.microsoft.com/office/drawing/2014/main" id="{86672F78-5CDA-4855-AFF0-3A33553501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4312" y="1700695"/>
            <a:ext cx="2731865" cy="1813843"/>
          </a:xfrm>
          <a:prstGeom prst="rect">
            <a:avLst/>
          </a:prstGeom>
          <a:noFill/>
          <a:ln>
            <a:solidFill>
              <a:schemeClr val="tx1">
                <a:lumMod val="50000"/>
              </a:schemeClr>
            </a:solidFill>
          </a:ln>
          <a:extLst>
            <a:ext uri="{909E8E84-426E-40DD-AFC4-6F175D3DCCD1}">
              <a14:hiddenFill xmlns:a14="http://schemas.microsoft.com/office/drawing/2010/main">
                <a:solidFill>
                  <a:srgbClr val="FFFFFF"/>
                </a:solidFill>
              </a14:hiddenFill>
            </a:ext>
          </a:extLst>
        </p:spPr>
      </p:pic>
      <p:pic>
        <p:nvPicPr>
          <p:cNvPr id="18" name="Picture 10">
            <a:extLst>
              <a:ext uri="{FF2B5EF4-FFF2-40B4-BE49-F238E27FC236}">
                <a16:creationId xmlns:a16="http://schemas.microsoft.com/office/drawing/2014/main" id="{C5FE9E28-0CD8-4142-A791-9A21E0855AD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9034" y="1716037"/>
            <a:ext cx="2677312" cy="1783161"/>
          </a:xfrm>
          <a:prstGeom prst="rect">
            <a:avLst/>
          </a:prstGeom>
          <a:noFill/>
          <a:ln>
            <a:solidFill>
              <a:schemeClr val="tx1">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842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AD0A5-EA5D-45CF-BF72-0362E151A10C}"/>
              </a:ext>
            </a:extLst>
          </p:cNvPr>
          <p:cNvSpPr>
            <a:spLocks noGrp="1"/>
          </p:cNvSpPr>
          <p:nvPr>
            <p:ph type="title"/>
          </p:nvPr>
        </p:nvSpPr>
        <p:spPr/>
        <p:txBody>
          <a:bodyPr/>
          <a:lstStyle/>
          <a:p>
            <a:pPr algn="ctr"/>
            <a:r>
              <a:rPr lang="en-IN" dirty="0"/>
              <a:t>OBSERVATIONS</a:t>
            </a:r>
          </a:p>
        </p:txBody>
      </p:sp>
      <p:sp>
        <p:nvSpPr>
          <p:cNvPr id="3" name="Text Placeholder 2">
            <a:extLst>
              <a:ext uri="{FF2B5EF4-FFF2-40B4-BE49-F238E27FC236}">
                <a16:creationId xmlns:a16="http://schemas.microsoft.com/office/drawing/2014/main" id="{27EFEC45-BD09-4E68-A70D-6B57E90404FF}"/>
              </a:ext>
            </a:extLst>
          </p:cNvPr>
          <p:cNvSpPr>
            <a:spLocks noGrp="1"/>
          </p:cNvSpPr>
          <p:nvPr>
            <p:ph type="body" idx="1"/>
          </p:nvPr>
        </p:nvSpPr>
        <p:spPr/>
        <p:txBody>
          <a:bodyPr/>
          <a:lstStyle/>
          <a:p>
            <a:pPr marL="139700" indent="0">
              <a:buNone/>
            </a:pPr>
            <a:r>
              <a:rPr lang="en-IN" dirty="0"/>
              <a:t>FEATURES OF DATASET(PCA) ARE UNIFORMLY DISTRIBUTED</a:t>
            </a:r>
          </a:p>
        </p:txBody>
      </p:sp>
      <p:pic>
        <p:nvPicPr>
          <p:cNvPr id="5" name="Picture 4">
            <a:extLst>
              <a:ext uri="{FF2B5EF4-FFF2-40B4-BE49-F238E27FC236}">
                <a16:creationId xmlns:a16="http://schemas.microsoft.com/office/drawing/2014/main" id="{619C9ABA-0BDA-436D-8D92-1DCE8C34E349}"/>
              </a:ext>
            </a:extLst>
          </p:cNvPr>
          <p:cNvPicPr>
            <a:picLocks noChangeAspect="1"/>
          </p:cNvPicPr>
          <p:nvPr/>
        </p:nvPicPr>
        <p:blipFill>
          <a:blip r:embed="rId2"/>
          <a:stretch>
            <a:fillRect/>
          </a:stretch>
        </p:blipFill>
        <p:spPr>
          <a:xfrm>
            <a:off x="892097" y="1673685"/>
            <a:ext cx="7233425" cy="2523518"/>
          </a:xfrm>
          <a:prstGeom prst="rect">
            <a:avLst/>
          </a:prstGeom>
          <a:ln>
            <a:solidFill>
              <a:schemeClr val="tx1">
                <a:lumMod val="50000"/>
              </a:schemeClr>
            </a:solidFill>
          </a:ln>
        </p:spPr>
      </p:pic>
    </p:spTree>
    <p:extLst>
      <p:ext uri="{BB962C8B-B14F-4D97-AF65-F5344CB8AC3E}">
        <p14:creationId xmlns:p14="http://schemas.microsoft.com/office/powerpoint/2010/main" val="133944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4DCC1-26A5-404D-BF09-6D64B9E5A79D}"/>
              </a:ext>
            </a:extLst>
          </p:cNvPr>
          <p:cNvSpPr>
            <a:spLocks noGrp="1"/>
          </p:cNvSpPr>
          <p:nvPr>
            <p:ph type="title"/>
          </p:nvPr>
        </p:nvSpPr>
        <p:spPr/>
        <p:txBody>
          <a:bodyPr/>
          <a:lstStyle/>
          <a:p>
            <a:pPr algn="ctr"/>
            <a:r>
              <a:rPr lang="en-IN" dirty="0"/>
              <a:t>OBSERVATIONS</a:t>
            </a:r>
          </a:p>
        </p:txBody>
      </p:sp>
      <p:sp>
        <p:nvSpPr>
          <p:cNvPr id="3" name="Text Placeholder 2">
            <a:extLst>
              <a:ext uri="{FF2B5EF4-FFF2-40B4-BE49-F238E27FC236}">
                <a16:creationId xmlns:a16="http://schemas.microsoft.com/office/drawing/2014/main" id="{AD4D78A2-5B73-4E4B-BA42-5DC529357AC5}"/>
              </a:ext>
            </a:extLst>
          </p:cNvPr>
          <p:cNvSpPr>
            <a:spLocks noGrp="1"/>
          </p:cNvSpPr>
          <p:nvPr>
            <p:ph type="body" idx="1"/>
          </p:nvPr>
        </p:nvSpPr>
        <p:spPr/>
        <p:txBody>
          <a:bodyPr/>
          <a:lstStyle/>
          <a:p>
            <a:pPr>
              <a:buFont typeface="Wingdings" panose="05000000000000000000" pitchFamily="2" charset="2"/>
              <a:buChar char="Ø"/>
            </a:pPr>
            <a:r>
              <a:rPr lang="en-US" dirty="0"/>
              <a:t>Before balancing the F1 score of :</a:t>
            </a:r>
          </a:p>
          <a:p>
            <a:pPr marL="139700" indent="0" algn="ctr">
              <a:buNone/>
            </a:pPr>
            <a:r>
              <a:rPr lang="en-US" dirty="0"/>
              <a:t>                     Logistic regression :0.7196</a:t>
            </a:r>
          </a:p>
          <a:p>
            <a:pPr marL="139700" indent="0" algn="ctr">
              <a:buNone/>
            </a:pPr>
            <a:r>
              <a:rPr lang="en-US" dirty="0"/>
              <a:t>                Random Forest :0.8416</a:t>
            </a:r>
          </a:p>
          <a:p>
            <a:pPr marL="139700" indent="0" algn="ctr">
              <a:buNone/>
            </a:pPr>
            <a:endParaRPr lang="en-US" dirty="0"/>
          </a:p>
          <a:p>
            <a:pPr>
              <a:buFont typeface="Wingdings" panose="05000000000000000000" pitchFamily="2" charset="2"/>
              <a:buChar char="Ø"/>
            </a:pPr>
            <a:r>
              <a:rPr lang="en-US" dirty="0"/>
              <a:t>Here the is not much difference.</a:t>
            </a:r>
          </a:p>
          <a:p>
            <a:pPr>
              <a:buFont typeface="Wingdings" panose="05000000000000000000" pitchFamily="2" charset="2"/>
              <a:buChar char="Ø"/>
            </a:pPr>
            <a:endParaRPr lang="en-US" dirty="0"/>
          </a:p>
          <a:p>
            <a:pPr>
              <a:buFont typeface="Wingdings" panose="05000000000000000000" pitchFamily="2" charset="2"/>
              <a:buChar char="Ø"/>
            </a:pPr>
            <a:r>
              <a:rPr lang="en-US" dirty="0"/>
              <a:t>But after balancing the F1 score of :</a:t>
            </a:r>
          </a:p>
          <a:p>
            <a:pPr marL="139700" indent="0" algn="ctr">
              <a:buNone/>
            </a:pPr>
            <a:r>
              <a:rPr lang="en-US" dirty="0"/>
              <a:t>                                Logistic regression :  0.1123</a:t>
            </a:r>
          </a:p>
          <a:p>
            <a:pPr marL="139700" indent="0" algn="ctr">
              <a:buNone/>
            </a:pPr>
            <a:r>
              <a:rPr lang="en-US" dirty="0"/>
              <a:t>                           Random Forest : 0.8398</a:t>
            </a:r>
          </a:p>
          <a:p>
            <a:pPr marL="139700" indent="0" algn="ctr">
              <a:buNone/>
            </a:pPr>
            <a:endParaRPr lang="en-US" dirty="0"/>
          </a:p>
          <a:p>
            <a:pPr>
              <a:buFont typeface="Wingdings" panose="05000000000000000000" pitchFamily="2" charset="2"/>
              <a:buChar char="Ø"/>
            </a:pPr>
            <a:r>
              <a:rPr lang="en-US" dirty="0"/>
              <a:t>So, after balancing we can see that F1 score of logistic regression is very low.</a:t>
            </a:r>
          </a:p>
          <a:p>
            <a:pPr>
              <a:buFont typeface="Wingdings" panose="05000000000000000000" pitchFamily="2" charset="2"/>
              <a:buChar char="Ø"/>
            </a:pPr>
            <a:endParaRPr lang="en-US" dirty="0"/>
          </a:p>
          <a:p>
            <a:pPr>
              <a:buFont typeface="Wingdings" panose="05000000000000000000" pitchFamily="2" charset="2"/>
              <a:buChar char="Ø"/>
            </a:pPr>
            <a:r>
              <a:rPr lang="en-US" dirty="0"/>
              <a:t>We must give equal weightage to all classes, the balanced will give more accuracy.</a:t>
            </a:r>
          </a:p>
          <a:p>
            <a:pPr>
              <a:buFont typeface="Wingdings" panose="05000000000000000000" pitchFamily="2" charset="2"/>
              <a:buChar char="Ø"/>
            </a:pPr>
            <a:endParaRPr lang="en-US" dirty="0"/>
          </a:p>
          <a:p>
            <a:pPr>
              <a:buFont typeface="Wingdings" panose="05000000000000000000" pitchFamily="2" charset="2"/>
              <a:buChar char="Ø"/>
            </a:pPr>
            <a:r>
              <a:rPr lang="en-US" dirty="0"/>
              <a:t>But for that logistic regression is not accurate. So, we can conclude that random forest is better than logistic regression.</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272316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39"/>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latin typeface="Orbitron"/>
                <a:ea typeface="Orbitron"/>
                <a:cs typeface="Orbitron"/>
                <a:sym typeface="Orbitron"/>
              </a:rPr>
              <a:t>REFERENCES</a:t>
            </a:r>
          </a:p>
        </p:txBody>
      </p:sp>
      <p:sp>
        <p:nvSpPr>
          <p:cNvPr id="751" name="Google Shape;751;p39"/>
          <p:cNvSpPr txBox="1">
            <a:spLocks noGrp="1"/>
          </p:cNvSpPr>
          <p:nvPr>
            <p:ph type="body" idx="1"/>
          </p:nvPr>
        </p:nvSpPr>
        <p:spPr>
          <a:xfrm>
            <a:off x="779474" y="1469444"/>
            <a:ext cx="7767400" cy="2853589"/>
          </a:xfrm>
          <a:prstGeom prst="rect">
            <a:avLst/>
          </a:prstGeom>
        </p:spPr>
        <p:txBody>
          <a:bodyPr spcFirstLastPara="1" wrap="square" lIns="91425" tIns="91425" rIns="91425" bIns="91425" anchor="b" anchorCtr="0">
            <a:noAutofit/>
          </a:bodyPr>
          <a:lstStyle/>
          <a:p>
            <a:pPr marL="171450" lvl="0" indent="-171450" algn="l" rtl="0">
              <a:spcBef>
                <a:spcPts val="0"/>
              </a:spcBef>
              <a:spcAft>
                <a:spcPts val="0"/>
              </a:spcAft>
              <a:buFont typeface="Wingdings" panose="05000000000000000000" pitchFamily="2" charset="2"/>
              <a:buChar char="Ø"/>
            </a:pPr>
            <a:r>
              <a:rPr lang="en-US" sz="1200" dirty="0"/>
              <a:t>A John Richard, D. Kho, Larry A. </a:t>
            </a:r>
            <a:r>
              <a:rPr lang="en-US" sz="1200" dirty="0" err="1"/>
              <a:t>Vea</a:t>
            </a:r>
            <a:r>
              <a:rPr lang="en-US" sz="1200" dirty="0"/>
              <a:t>, “Credit Card Fraud Detection Based on Transaction </a:t>
            </a:r>
            <a:r>
              <a:rPr lang="en-US" sz="1200" dirty="0" err="1"/>
              <a:t>Behaviour</a:t>
            </a:r>
            <a:r>
              <a:rPr lang="en-US" sz="1200" dirty="0"/>
              <a:t>”, 2017 IEEE Region 10 Conference (TENCON), Malaysia, November 5-8, 2017.</a:t>
            </a:r>
          </a:p>
          <a:p>
            <a:pPr marL="171450" lvl="0" indent="-171450" algn="l" rtl="0">
              <a:spcBef>
                <a:spcPts val="0"/>
              </a:spcBef>
              <a:spcAft>
                <a:spcPts val="0"/>
              </a:spcAft>
              <a:buFont typeface="Wingdings" panose="05000000000000000000" pitchFamily="2" charset="2"/>
              <a:buChar char="Ø"/>
            </a:pPr>
            <a:endParaRPr lang="en-US" sz="1200" dirty="0"/>
          </a:p>
          <a:p>
            <a:pPr marL="171450" lvl="0" indent="-171450" algn="l" rtl="0">
              <a:spcBef>
                <a:spcPts val="0"/>
              </a:spcBef>
              <a:spcAft>
                <a:spcPts val="0"/>
              </a:spcAft>
              <a:buFont typeface="Wingdings" panose="05000000000000000000" pitchFamily="2" charset="2"/>
              <a:buChar char="Ø"/>
            </a:pPr>
            <a:r>
              <a:rPr lang="en-US" sz="1200" dirty="0"/>
              <a:t>Massimiliano </a:t>
            </a:r>
            <a:r>
              <a:rPr lang="en-US" sz="1200" dirty="0" err="1"/>
              <a:t>Zanin</a:t>
            </a:r>
            <a:r>
              <a:rPr lang="en-US" sz="1200" dirty="0"/>
              <a:t>, Miguel Romance, </a:t>
            </a:r>
            <a:r>
              <a:rPr lang="en-US" sz="1200" dirty="0" err="1"/>
              <a:t>Regino</a:t>
            </a:r>
            <a:r>
              <a:rPr lang="en-US" sz="1200" dirty="0"/>
              <a:t> </a:t>
            </a:r>
            <a:r>
              <a:rPr lang="en-US" sz="1200" dirty="0" err="1"/>
              <a:t>Criado</a:t>
            </a:r>
            <a:r>
              <a:rPr lang="en-US" sz="1200" dirty="0"/>
              <a:t>, and </a:t>
            </a:r>
            <a:r>
              <a:rPr lang="en-US" sz="1200" dirty="0" err="1"/>
              <a:t>SantiagoMoral</a:t>
            </a:r>
            <a:r>
              <a:rPr lang="en-US" sz="1200" dirty="0"/>
              <a:t>, “Credit Card Fraud Detection through </a:t>
            </a:r>
            <a:r>
              <a:rPr lang="en-US" sz="1200" dirty="0" err="1"/>
              <a:t>Parenclitic</a:t>
            </a:r>
            <a:r>
              <a:rPr lang="en-US" sz="1200" dirty="0"/>
              <a:t> Network Analysis”, </a:t>
            </a:r>
            <a:r>
              <a:rPr lang="en-US" sz="1200" dirty="0" err="1"/>
              <a:t>Hindawi</a:t>
            </a:r>
            <a:r>
              <a:rPr lang="en-US" sz="1200" dirty="0"/>
              <a:t> Complexity Volume 2018, Article ID 5764370.  </a:t>
            </a:r>
          </a:p>
          <a:p>
            <a:pPr marL="171450" lvl="0" indent="-171450" algn="l" rtl="0">
              <a:spcBef>
                <a:spcPts val="0"/>
              </a:spcBef>
              <a:spcAft>
                <a:spcPts val="0"/>
              </a:spcAft>
              <a:buFont typeface="Wingdings" panose="05000000000000000000" pitchFamily="2" charset="2"/>
              <a:buChar char="Ø"/>
            </a:pPr>
            <a:endParaRPr lang="en-US" sz="1200" dirty="0"/>
          </a:p>
          <a:p>
            <a:pPr marL="171450" lvl="0" indent="-171450" algn="l" rtl="0">
              <a:spcBef>
                <a:spcPts val="0"/>
              </a:spcBef>
              <a:spcAft>
                <a:spcPts val="0"/>
              </a:spcAft>
              <a:buFont typeface="Wingdings" panose="05000000000000000000" pitchFamily="2" charset="2"/>
              <a:buChar char="Ø"/>
            </a:pPr>
            <a:r>
              <a:rPr lang="en-US" sz="1200" dirty="0"/>
              <a:t>ULB (2018), Kaggle, “Machine Learning Group-Credit Card Fraud Detection” </a:t>
            </a:r>
          </a:p>
          <a:p>
            <a:pPr marL="171450" lvl="0" indent="-171450" algn="l" rtl="0">
              <a:spcBef>
                <a:spcPts val="0"/>
              </a:spcBef>
              <a:spcAft>
                <a:spcPts val="0"/>
              </a:spcAft>
              <a:buFont typeface="Wingdings" panose="05000000000000000000" pitchFamily="2" charset="2"/>
              <a:buChar char="Ø"/>
            </a:pPr>
            <a:endParaRPr lang="en-US" sz="1200" dirty="0"/>
          </a:p>
          <a:p>
            <a:pPr marL="171450" lvl="0" indent="-171450" algn="l" rtl="0">
              <a:spcBef>
                <a:spcPts val="0"/>
              </a:spcBef>
              <a:spcAft>
                <a:spcPts val="0"/>
              </a:spcAft>
              <a:buFont typeface="Wingdings" panose="05000000000000000000" pitchFamily="2" charset="2"/>
              <a:buChar char="Ø"/>
            </a:pPr>
            <a:r>
              <a:rPr lang="en-US" sz="1200" dirty="0"/>
              <a:t>S P </a:t>
            </a:r>
            <a:r>
              <a:rPr lang="en-US" sz="1200" dirty="0" err="1"/>
              <a:t>Maniraj</a:t>
            </a:r>
            <a:r>
              <a:rPr lang="en-US" sz="1200" dirty="0"/>
              <a:t> and Aditya Saini, “Credit Card Fraud Detection using Machine Learning and Data Science”, International Journal of Engineering Research &amp; Technology (IJERT), Vol. 8 Issue 09, September-2019.</a:t>
            </a:r>
          </a:p>
          <a:p>
            <a:pPr marL="171450" lvl="0" indent="-171450" algn="l" rtl="0">
              <a:spcBef>
                <a:spcPts val="0"/>
              </a:spcBef>
              <a:spcAft>
                <a:spcPts val="0"/>
              </a:spcAft>
              <a:buFont typeface="Wingdings" panose="05000000000000000000" pitchFamily="2" charset="2"/>
              <a:buChar char="Ø"/>
            </a:pPr>
            <a:endParaRPr lang="en-US" sz="1200" dirty="0"/>
          </a:p>
          <a:p>
            <a:pPr marL="171450" lvl="0" indent="-171450" algn="l" rtl="0">
              <a:spcBef>
                <a:spcPts val="0"/>
              </a:spcBef>
              <a:spcAft>
                <a:spcPts val="0"/>
              </a:spcAft>
              <a:buFont typeface="Wingdings" panose="05000000000000000000" pitchFamily="2" charset="2"/>
              <a:buChar char="Ø"/>
            </a:pPr>
            <a:r>
              <a:rPr lang="en-US" sz="1200" dirty="0"/>
              <a:t>Suman, GJUS&amp;T Hisar HCE, </a:t>
            </a:r>
            <a:r>
              <a:rPr lang="en-US" sz="1200" dirty="0" err="1"/>
              <a:t>Sonepat</a:t>
            </a:r>
            <a:r>
              <a:rPr lang="en-US" sz="1200" dirty="0"/>
              <a:t>, “Survey Paper on Credit Card Fraud Detection”, International Journal of Advanced Research in Computer Engineering &amp; Technology (IJARCET) Volume 3 Issue 3, March 2016. Pages 237–243, https://doi.org/10.1093/ijlct/ctt041 </a:t>
            </a:r>
          </a:p>
        </p:txBody>
      </p:sp>
      <p:pic>
        <p:nvPicPr>
          <p:cNvPr id="9" name="Picture 8">
            <a:extLst>
              <a:ext uri="{FF2B5EF4-FFF2-40B4-BE49-F238E27FC236}">
                <a16:creationId xmlns:a16="http://schemas.microsoft.com/office/drawing/2014/main" id="{370105A1-C4FC-4955-AB3B-BD06C2E6474D}"/>
              </a:ext>
            </a:extLst>
          </p:cNvPr>
          <p:cNvPicPr>
            <a:picLocks noChangeAspect="1"/>
          </p:cNvPicPr>
          <p:nvPr/>
        </p:nvPicPr>
        <p:blipFill>
          <a:blip r:embed="rId3"/>
          <a:stretch>
            <a:fillRect/>
          </a:stretch>
        </p:blipFill>
        <p:spPr>
          <a:xfrm>
            <a:off x="8311376" y="0"/>
            <a:ext cx="832624" cy="774630"/>
          </a:xfrm>
          <a:prstGeom prst="rect">
            <a:avLst/>
          </a:prstGeom>
        </p:spPr>
      </p:pic>
      <p:pic>
        <p:nvPicPr>
          <p:cNvPr id="3" name="Picture 2">
            <a:extLst>
              <a:ext uri="{FF2B5EF4-FFF2-40B4-BE49-F238E27FC236}">
                <a16:creationId xmlns:a16="http://schemas.microsoft.com/office/drawing/2014/main" id="{AE576E4F-4C50-4B5E-A8B2-712DB86BA284}"/>
              </a:ext>
            </a:extLst>
          </p:cNvPr>
          <p:cNvPicPr>
            <a:picLocks noChangeAspect="1"/>
          </p:cNvPicPr>
          <p:nvPr/>
        </p:nvPicPr>
        <p:blipFill>
          <a:blip r:embed="rId4"/>
          <a:stretch>
            <a:fillRect/>
          </a:stretch>
        </p:blipFill>
        <p:spPr>
          <a:xfrm>
            <a:off x="8277695" y="4029306"/>
            <a:ext cx="866305" cy="1114193"/>
          </a:xfrm>
          <a:prstGeom prst="rect">
            <a:avLst/>
          </a:prstGeom>
        </p:spPr>
      </p:pic>
      <p:pic>
        <p:nvPicPr>
          <p:cNvPr id="6" name="Picture 5">
            <a:extLst>
              <a:ext uri="{FF2B5EF4-FFF2-40B4-BE49-F238E27FC236}">
                <a16:creationId xmlns:a16="http://schemas.microsoft.com/office/drawing/2014/main" id="{5FCCFC13-8755-4EE8-AB5F-239DEFE05BF3}"/>
              </a:ext>
            </a:extLst>
          </p:cNvPr>
          <p:cNvPicPr>
            <a:picLocks noChangeAspect="1"/>
          </p:cNvPicPr>
          <p:nvPr/>
        </p:nvPicPr>
        <p:blipFill>
          <a:blip r:embed="rId5"/>
          <a:stretch>
            <a:fillRect/>
          </a:stretch>
        </p:blipFill>
        <p:spPr>
          <a:xfrm>
            <a:off x="-1643" y="4087270"/>
            <a:ext cx="997820" cy="1056229"/>
          </a:xfrm>
          <a:prstGeom prst="rect">
            <a:avLst/>
          </a:prstGeom>
        </p:spPr>
      </p:pic>
    </p:spTree>
    <p:extLst>
      <p:ext uri="{BB962C8B-B14F-4D97-AF65-F5344CB8AC3E}">
        <p14:creationId xmlns:p14="http://schemas.microsoft.com/office/powerpoint/2010/main" val="3923197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pic>
        <p:nvPicPr>
          <p:cNvPr id="11" name="Picture 10" descr="Text, logo&#10;&#10;Description automatically generated">
            <a:extLst>
              <a:ext uri="{FF2B5EF4-FFF2-40B4-BE49-F238E27FC236}">
                <a16:creationId xmlns:a16="http://schemas.microsoft.com/office/drawing/2014/main" id="{F079E9E4-336D-4A15-BB59-71D466086844}"/>
              </a:ext>
            </a:extLst>
          </p:cNvPr>
          <p:cNvPicPr>
            <a:picLocks noChangeAspect="1"/>
          </p:cNvPicPr>
          <p:nvPr/>
        </p:nvPicPr>
        <p:blipFill>
          <a:blip r:embed="rId3"/>
          <a:stretch>
            <a:fillRect/>
          </a:stretch>
        </p:blipFill>
        <p:spPr>
          <a:xfrm>
            <a:off x="2995060" y="1349103"/>
            <a:ext cx="3034033" cy="244529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39"/>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latin typeface="Orbitron"/>
                <a:ea typeface="Orbitron"/>
                <a:cs typeface="Orbitron"/>
                <a:sym typeface="Orbitron"/>
              </a:rPr>
              <a:t>INTRODUCTION</a:t>
            </a:r>
          </a:p>
        </p:txBody>
      </p:sp>
      <p:sp>
        <p:nvSpPr>
          <p:cNvPr id="751" name="Google Shape;751;p39"/>
          <p:cNvSpPr txBox="1">
            <a:spLocks noGrp="1"/>
          </p:cNvSpPr>
          <p:nvPr>
            <p:ph type="body" idx="1"/>
          </p:nvPr>
        </p:nvSpPr>
        <p:spPr>
          <a:xfrm>
            <a:off x="720000" y="1431065"/>
            <a:ext cx="7767400" cy="285358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200" dirty="0"/>
              <a:t>Nowadays because of outbreak of COVID-19 all purchases have become online so many are using online mode of transactions to avoid the spread of COVID-19 so the many people will be using credit card transactions nowadays </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There are a number of reasons why customers are gradually phasing out debit card transactions and switching to credit card purchases, especially in developing countries like India. Here's why:</a:t>
            </a:r>
          </a:p>
          <a:p>
            <a:pPr marL="0" lvl="0" indent="0" algn="l" rtl="0">
              <a:spcBef>
                <a:spcPts val="0"/>
              </a:spcBef>
              <a:spcAft>
                <a:spcPts val="0"/>
              </a:spcAft>
              <a:buNone/>
            </a:pPr>
            <a:endParaRPr lang="en-US" sz="1200" dirty="0"/>
          </a:p>
          <a:p>
            <a:pPr marL="171450" lvl="0" indent="-171450" algn="l" rtl="0">
              <a:spcBef>
                <a:spcPts val="0"/>
              </a:spcBef>
              <a:spcAft>
                <a:spcPts val="0"/>
              </a:spcAft>
              <a:buFont typeface="Wingdings" panose="05000000000000000000" pitchFamily="2" charset="2"/>
              <a:buChar char="Ø"/>
            </a:pPr>
            <a:r>
              <a:rPr lang="en-US" sz="1200" dirty="0"/>
              <a:t>Profitable cashback and bonus points can be used on all credit card purchases. In general, banking institutions do not offer debit cards. </a:t>
            </a:r>
          </a:p>
          <a:p>
            <a:pPr marL="171450" lvl="0" indent="-171450" algn="l" rtl="0">
              <a:spcBef>
                <a:spcPts val="0"/>
              </a:spcBef>
              <a:spcAft>
                <a:spcPts val="0"/>
              </a:spcAft>
              <a:buFont typeface="Wingdings" panose="05000000000000000000" pitchFamily="2" charset="2"/>
              <a:buChar char="Ø"/>
            </a:pPr>
            <a:endParaRPr lang="en-US" sz="1200" dirty="0"/>
          </a:p>
          <a:p>
            <a:pPr marL="171450" lvl="0" indent="-171450" algn="l" rtl="0">
              <a:spcBef>
                <a:spcPts val="0"/>
              </a:spcBef>
              <a:spcAft>
                <a:spcPts val="0"/>
              </a:spcAft>
              <a:buFont typeface="Wingdings" panose="05000000000000000000" pitchFamily="2" charset="2"/>
              <a:buChar char="Ø"/>
            </a:pPr>
            <a:r>
              <a:rPr lang="en-US" sz="1200" dirty="0"/>
              <a:t>We offer additional discounts on transactions by linking your credit card to our online and offline stores, especially during holidays such as Diwali, Eid and Christmas.</a:t>
            </a:r>
          </a:p>
          <a:p>
            <a:pPr marL="0" lvl="0" indent="0" algn="l" rtl="0">
              <a:spcBef>
                <a:spcPts val="0"/>
              </a:spcBef>
              <a:spcAft>
                <a:spcPts val="0"/>
              </a:spcAft>
              <a:buNone/>
            </a:pPr>
            <a:endParaRPr lang="en-US" sz="1200" dirty="0"/>
          </a:p>
          <a:p>
            <a:pPr marL="171450" lvl="0" indent="-171450" algn="l" rtl="0">
              <a:spcBef>
                <a:spcPts val="0"/>
              </a:spcBef>
              <a:spcAft>
                <a:spcPts val="0"/>
              </a:spcAft>
              <a:buFont typeface="Wingdings" panose="05000000000000000000" pitchFamily="2" charset="2"/>
              <a:buChar char="Ø"/>
            </a:pPr>
            <a:r>
              <a:rPr lang="en-US" sz="1200" dirty="0"/>
              <a:t>Immediate needs (e.g. medical crises, life events, etc.) can be met quickly instead of having a sufficient account balance.  Most credit cards have an EMI alternative with no interest rate.</a:t>
            </a:r>
          </a:p>
        </p:txBody>
      </p:sp>
      <p:pic>
        <p:nvPicPr>
          <p:cNvPr id="4" name="Picture 3">
            <a:extLst>
              <a:ext uri="{FF2B5EF4-FFF2-40B4-BE49-F238E27FC236}">
                <a16:creationId xmlns:a16="http://schemas.microsoft.com/office/drawing/2014/main" id="{1A974B0F-B433-47AD-A833-09B8F140D1D2}"/>
              </a:ext>
            </a:extLst>
          </p:cNvPr>
          <p:cNvPicPr>
            <a:picLocks noChangeAspect="1"/>
          </p:cNvPicPr>
          <p:nvPr/>
        </p:nvPicPr>
        <p:blipFill>
          <a:blip r:embed="rId3"/>
          <a:stretch>
            <a:fillRect/>
          </a:stretch>
        </p:blipFill>
        <p:spPr>
          <a:xfrm>
            <a:off x="8761120" y="1849208"/>
            <a:ext cx="670942" cy="616245"/>
          </a:xfrm>
          <a:prstGeom prst="rect">
            <a:avLst/>
          </a:prstGeom>
        </p:spPr>
      </p:pic>
      <p:pic>
        <p:nvPicPr>
          <p:cNvPr id="9" name="Picture 8">
            <a:extLst>
              <a:ext uri="{FF2B5EF4-FFF2-40B4-BE49-F238E27FC236}">
                <a16:creationId xmlns:a16="http://schemas.microsoft.com/office/drawing/2014/main" id="{370105A1-C4FC-4955-AB3B-BD06C2E6474D}"/>
              </a:ext>
            </a:extLst>
          </p:cNvPr>
          <p:cNvPicPr>
            <a:picLocks noChangeAspect="1"/>
          </p:cNvPicPr>
          <p:nvPr/>
        </p:nvPicPr>
        <p:blipFill>
          <a:blip r:embed="rId4"/>
          <a:stretch>
            <a:fillRect/>
          </a:stretch>
        </p:blipFill>
        <p:spPr>
          <a:xfrm>
            <a:off x="8311376" y="0"/>
            <a:ext cx="832624" cy="774630"/>
          </a:xfrm>
          <a:prstGeom prst="rect">
            <a:avLst/>
          </a:prstGeom>
        </p:spPr>
      </p:pic>
      <p:pic>
        <p:nvPicPr>
          <p:cNvPr id="3" name="Picture 2">
            <a:extLst>
              <a:ext uri="{FF2B5EF4-FFF2-40B4-BE49-F238E27FC236}">
                <a16:creationId xmlns:a16="http://schemas.microsoft.com/office/drawing/2014/main" id="{9426AF34-A727-4D75-B8B8-469E33726E3C}"/>
              </a:ext>
            </a:extLst>
          </p:cNvPr>
          <p:cNvPicPr>
            <a:picLocks noChangeAspect="1"/>
          </p:cNvPicPr>
          <p:nvPr/>
        </p:nvPicPr>
        <p:blipFill>
          <a:blip r:embed="rId5"/>
          <a:stretch>
            <a:fillRect/>
          </a:stretch>
        </p:blipFill>
        <p:spPr>
          <a:xfrm>
            <a:off x="7842328" y="4234742"/>
            <a:ext cx="1290143" cy="881934"/>
          </a:xfrm>
          <a:prstGeom prst="rect">
            <a:avLst/>
          </a:prstGeom>
        </p:spPr>
      </p:pic>
      <p:pic>
        <p:nvPicPr>
          <p:cNvPr id="8" name="Picture 7">
            <a:extLst>
              <a:ext uri="{FF2B5EF4-FFF2-40B4-BE49-F238E27FC236}">
                <a16:creationId xmlns:a16="http://schemas.microsoft.com/office/drawing/2014/main" id="{8904A052-24E3-4F8F-81D2-764A36451542}"/>
              </a:ext>
            </a:extLst>
          </p:cNvPr>
          <p:cNvPicPr>
            <a:picLocks noChangeAspect="1"/>
          </p:cNvPicPr>
          <p:nvPr/>
        </p:nvPicPr>
        <p:blipFill>
          <a:blip r:embed="rId6"/>
          <a:stretch>
            <a:fillRect/>
          </a:stretch>
        </p:blipFill>
        <p:spPr>
          <a:xfrm>
            <a:off x="11529" y="4348976"/>
            <a:ext cx="786214" cy="7528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39"/>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latin typeface="Orbitron"/>
                <a:ea typeface="Orbitron"/>
                <a:cs typeface="Orbitron"/>
                <a:sym typeface="Orbitron"/>
              </a:rPr>
              <a:t>INTRODUCTION</a:t>
            </a:r>
          </a:p>
        </p:txBody>
      </p:sp>
      <p:sp>
        <p:nvSpPr>
          <p:cNvPr id="751" name="Google Shape;751;p39"/>
          <p:cNvSpPr txBox="1">
            <a:spLocks noGrp="1"/>
          </p:cNvSpPr>
          <p:nvPr>
            <p:ph type="body" idx="1"/>
          </p:nvPr>
        </p:nvSpPr>
        <p:spPr>
          <a:xfrm>
            <a:off x="779474" y="1469444"/>
            <a:ext cx="7767400" cy="2853589"/>
          </a:xfrm>
          <a:prstGeom prst="rect">
            <a:avLst/>
          </a:prstGeom>
        </p:spPr>
        <p:txBody>
          <a:bodyPr spcFirstLastPara="1" wrap="square" lIns="91425" tIns="91425" rIns="91425" bIns="91425" anchor="b" anchorCtr="0">
            <a:noAutofit/>
          </a:bodyPr>
          <a:lstStyle/>
          <a:p>
            <a:pPr marL="171450" lvl="0" indent="-171450" algn="l" rtl="0">
              <a:spcBef>
                <a:spcPts val="0"/>
              </a:spcBef>
              <a:spcAft>
                <a:spcPts val="0"/>
              </a:spcAft>
              <a:buFont typeface="Wingdings" panose="05000000000000000000" pitchFamily="2" charset="2"/>
              <a:buChar char="Ø"/>
            </a:pPr>
            <a:r>
              <a:rPr lang="en-US" sz="1200" dirty="0"/>
              <a:t>A strong credit history contributes to a good CIBIL score, allowing customers to obtain superior and  competitive interest rates on long-term claims such as home or car loans.</a:t>
            </a:r>
          </a:p>
          <a:p>
            <a:pPr marL="171450" lvl="0" indent="-171450" algn="l" rtl="0">
              <a:spcBef>
                <a:spcPts val="0"/>
              </a:spcBef>
              <a:spcAft>
                <a:spcPts val="0"/>
              </a:spcAft>
              <a:buFont typeface="Wingdings" panose="05000000000000000000" pitchFamily="2" charset="2"/>
              <a:buChar char="Ø"/>
            </a:pPr>
            <a:endParaRPr lang="en-US" sz="1200" dirty="0"/>
          </a:p>
          <a:p>
            <a:pPr marL="171450" lvl="0" indent="-171450" algn="l" rtl="0">
              <a:spcBef>
                <a:spcPts val="0"/>
              </a:spcBef>
              <a:spcAft>
                <a:spcPts val="0"/>
              </a:spcAft>
              <a:buFont typeface="Wingdings" panose="05000000000000000000" pitchFamily="2" charset="2"/>
              <a:buChar char="Ø"/>
            </a:pPr>
            <a:r>
              <a:rPr lang="en-US" sz="1200" dirty="0"/>
              <a:t>Cyber attackers, on the other hand, take use of these qualities. To address this issue, we require a system that can cancel a transaction if it detects something strange.</a:t>
            </a:r>
          </a:p>
          <a:p>
            <a:pPr marL="171450" lvl="0" indent="-171450" algn="l" rtl="0">
              <a:spcBef>
                <a:spcPts val="0"/>
              </a:spcBef>
              <a:spcAft>
                <a:spcPts val="0"/>
              </a:spcAft>
              <a:buFont typeface="Wingdings" panose="05000000000000000000" pitchFamily="2" charset="2"/>
              <a:buChar char="Ø"/>
            </a:pPr>
            <a:endParaRPr lang="en-US" sz="1200" dirty="0"/>
          </a:p>
          <a:p>
            <a:pPr marL="171450" lvl="0" indent="-171450" algn="l" rtl="0">
              <a:spcBef>
                <a:spcPts val="0"/>
              </a:spcBef>
              <a:spcAft>
                <a:spcPts val="0"/>
              </a:spcAft>
              <a:buFont typeface="Wingdings" panose="05000000000000000000" pitchFamily="2" charset="2"/>
              <a:buChar char="Ø"/>
            </a:pPr>
            <a:r>
              <a:rPr lang="en-US" sz="1200" dirty="0"/>
              <a:t>Here, a system that can follow the pattern of all transactions is required, and if any pattern is aberrant, the transaction should be cancelled.</a:t>
            </a:r>
          </a:p>
          <a:p>
            <a:pPr marL="171450" lvl="0" indent="-171450" algn="l" rtl="0">
              <a:spcBef>
                <a:spcPts val="0"/>
              </a:spcBef>
              <a:spcAft>
                <a:spcPts val="0"/>
              </a:spcAft>
              <a:buFont typeface="Wingdings" panose="05000000000000000000" pitchFamily="2" charset="2"/>
              <a:buChar char="Ø"/>
            </a:pPr>
            <a:endParaRPr lang="en-US" sz="1200" dirty="0"/>
          </a:p>
          <a:p>
            <a:pPr marL="171450" lvl="0" indent="-171450" algn="l" rtl="0">
              <a:spcBef>
                <a:spcPts val="0"/>
              </a:spcBef>
              <a:spcAft>
                <a:spcPts val="0"/>
              </a:spcAft>
              <a:buFont typeface="Wingdings" panose="05000000000000000000" pitchFamily="2" charset="2"/>
              <a:buChar char="Ø"/>
            </a:pPr>
            <a:r>
              <a:rPr lang="en-US" sz="1200" dirty="0"/>
              <a:t>We now have a plethora of machine learning techniques at our disposal to assist us in classifying irregular transactions. The sole prerequisite is previous data and an appropriate algorithm that can better match our data.</a:t>
            </a:r>
          </a:p>
          <a:p>
            <a:pPr marL="171450" lvl="0" indent="-171450" algn="l" rtl="0">
              <a:spcBef>
                <a:spcPts val="0"/>
              </a:spcBef>
              <a:spcAft>
                <a:spcPts val="0"/>
              </a:spcAft>
              <a:buFont typeface="Wingdings" panose="05000000000000000000" pitchFamily="2" charset="2"/>
              <a:buChar char="Ø"/>
            </a:pPr>
            <a:endParaRPr lang="en-US" sz="1200" dirty="0"/>
          </a:p>
          <a:p>
            <a:pPr marL="171450" lvl="0" indent="-171450" algn="l" rtl="0">
              <a:spcBef>
                <a:spcPts val="0"/>
              </a:spcBef>
              <a:spcAft>
                <a:spcPts val="0"/>
              </a:spcAft>
              <a:buFont typeface="Wingdings" panose="05000000000000000000" pitchFamily="2" charset="2"/>
              <a:buChar char="Ø"/>
            </a:pPr>
            <a:r>
              <a:rPr lang="en-US" sz="1200" dirty="0"/>
              <a:t>So the problem is to identify fraudulent credit card transactions so that credit card firms' consumers are not charged for products they did not purchase.</a:t>
            </a:r>
          </a:p>
        </p:txBody>
      </p:sp>
      <p:pic>
        <p:nvPicPr>
          <p:cNvPr id="9" name="Picture 8">
            <a:extLst>
              <a:ext uri="{FF2B5EF4-FFF2-40B4-BE49-F238E27FC236}">
                <a16:creationId xmlns:a16="http://schemas.microsoft.com/office/drawing/2014/main" id="{370105A1-C4FC-4955-AB3B-BD06C2E6474D}"/>
              </a:ext>
            </a:extLst>
          </p:cNvPr>
          <p:cNvPicPr>
            <a:picLocks noChangeAspect="1"/>
          </p:cNvPicPr>
          <p:nvPr/>
        </p:nvPicPr>
        <p:blipFill>
          <a:blip r:embed="rId3"/>
          <a:stretch>
            <a:fillRect/>
          </a:stretch>
        </p:blipFill>
        <p:spPr>
          <a:xfrm>
            <a:off x="8311376" y="0"/>
            <a:ext cx="832624" cy="774630"/>
          </a:xfrm>
          <a:prstGeom prst="rect">
            <a:avLst/>
          </a:prstGeom>
        </p:spPr>
      </p:pic>
      <p:pic>
        <p:nvPicPr>
          <p:cNvPr id="3" name="Picture 2">
            <a:extLst>
              <a:ext uri="{FF2B5EF4-FFF2-40B4-BE49-F238E27FC236}">
                <a16:creationId xmlns:a16="http://schemas.microsoft.com/office/drawing/2014/main" id="{BC3D0E1D-3538-407B-9D43-6DF44DEBD264}"/>
              </a:ext>
            </a:extLst>
          </p:cNvPr>
          <p:cNvPicPr>
            <a:picLocks noChangeAspect="1"/>
          </p:cNvPicPr>
          <p:nvPr/>
        </p:nvPicPr>
        <p:blipFill>
          <a:blip r:embed="rId4"/>
          <a:stretch>
            <a:fillRect/>
          </a:stretch>
        </p:blipFill>
        <p:spPr>
          <a:xfrm>
            <a:off x="7999141" y="4241196"/>
            <a:ext cx="1144859" cy="902304"/>
          </a:xfrm>
          <a:prstGeom prst="rect">
            <a:avLst/>
          </a:prstGeom>
        </p:spPr>
      </p:pic>
      <p:pic>
        <p:nvPicPr>
          <p:cNvPr id="7" name="Picture 6">
            <a:extLst>
              <a:ext uri="{FF2B5EF4-FFF2-40B4-BE49-F238E27FC236}">
                <a16:creationId xmlns:a16="http://schemas.microsoft.com/office/drawing/2014/main" id="{146986D6-3A5B-41AA-89BA-2E30C2A29630}"/>
              </a:ext>
            </a:extLst>
          </p:cNvPr>
          <p:cNvPicPr>
            <a:picLocks noChangeAspect="1"/>
          </p:cNvPicPr>
          <p:nvPr/>
        </p:nvPicPr>
        <p:blipFill>
          <a:blip r:embed="rId5"/>
          <a:stretch>
            <a:fillRect/>
          </a:stretch>
        </p:blipFill>
        <p:spPr>
          <a:xfrm>
            <a:off x="0" y="4378712"/>
            <a:ext cx="908787" cy="719456"/>
          </a:xfrm>
          <a:prstGeom prst="rect">
            <a:avLst/>
          </a:prstGeom>
        </p:spPr>
      </p:pic>
    </p:spTree>
    <p:extLst>
      <p:ext uri="{BB962C8B-B14F-4D97-AF65-F5344CB8AC3E}">
        <p14:creationId xmlns:p14="http://schemas.microsoft.com/office/powerpoint/2010/main" val="1329731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39"/>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latin typeface="Orbitron"/>
                <a:ea typeface="Orbitron"/>
                <a:cs typeface="Orbitron"/>
                <a:sym typeface="Orbitron"/>
              </a:rPr>
              <a:t>BACKGROUND STUDY</a:t>
            </a:r>
          </a:p>
        </p:txBody>
      </p:sp>
      <p:sp>
        <p:nvSpPr>
          <p:cNvPr id="751" name="Google Shape;751;p39"/>
          <p:cNvSpPr txBox="1">
            <a:spLocks noGrp="1"/>
          </p:cNvSpPr>
          <p:nvPr>
            <p:ph type="body" idx="1"/>
          </p:nvPr>
        </p:nvSpPr>
        <p:spPr>
          <a:xfrm>
            <a:off x="804170" y="1492441"/>
            <a:ext cx="7767400" cy="2575947"/>
          </a:xfrm>
          <a:prstGeom prst="rect">
            <a:avLst/>
          </a:prstGeom>
        </p:spPr>
        <p:txBody>
          <a:bodyPr spcFirstLastPara="1" wrap="square" lIns="91425" tIns="91425" rIns="91425" bIns="91425" anchor="b" anchorCtr="0">
            <a:noAutofit/>
          </a:bodyPr>
          <a:lstStyle/>
          <a:p>
            <a:pPr marL="171450" lvl="0" indent="-171450" algn="l" rtl="0">
              <a:spcBef>
                <a:spcPts val="0"/>
              </a:spcBef>
              <a:spcAft>
                <a:spcPts val="0"/>
              </a:spcAft>
              <a:buFont typeface="Wingdings" panose="05000000000000000000" pitchFamily="2" charset="2"/>
              <a:buChar char="Ø"/>
            </a:pPr>
            <a:r>
              <a:rPr lang="en-US" sz="1200" dirty="0"/>
              <a:t>Although various supervised and semi-supervised machine learning techniques are used to detect fraud, our aim is to have three major issues with card fraud recording: serious class imbalances, labelled.</a:t>
            </a:r>
          </a:p>
          <a:p>
            <a:pPr marL="171450" lvl="0" indent="-171450" algn="l" rtl="0">
              <a:spcBef>
                <a:spcPts val="0"/>
              </a:spcBef>
              <a:spcAft>
                <a:spcPts val="0"/>
              </a:spcAft>
              <a:buFont typeface="Wingdings" panose="05000000000000000000" pitchFamily="2" charset="2"/>
              <a:buChar char="Ø"/>
            </a:pPr>
            <a:endParaRPr lang="en-US" sz="1200" dirty="0"/>
          </a:p>
          <a:p>
            <a:pPr marL="171450" lvl="0" indent="-171450" algn="l" rtl="0">
              <a:spcBef>
                <a:spcPts val="0"/>
              </a:spcBef>
              <a:spcAft>
                <a:spcPts val="0"/>
              </a:spcAft>
              <a:buFont typeface="Wingdings" panose="05000000000000000000" pitchFamily="2" charset="2"/>
              <a:buChar char="Ø"/>
            </a:pPr>
            <a:r>
              <a:rPr lang="en-US" sz="1200" dirty="0"/>
              <a:t>Inclusion of samples and </a:t>
            </a:r>
            <a:r>
              <a:rPr lang="en-US" sz="1200" dirty="0" err="1"/>
              <a:t>unlabelled</a:t>
            </a:r>
            <a:r>
              <a:rPr lang="en-US" sz="1200" dirty="0"/>
              <a:t> samples, and numerous transactions. </a:t>
            </a:r>
          </a:p>
          <a:p>
            <a:pPr marL="171450" lvl="0" indent="-171450" algn="l" rtl="0">
              <a:spcBef>
                <a:spcPts val="0"/>
              </a:spcBef>
              <a:spcAft>
                <a:spcPts val="0"/>
              </a:spcAft>
              <a:buFont typeface="Wingdings" panose="05000000000000000000" pitchFamily="2" charset="2"/>
              <a:buChar char="Ø"/>
            </a:pPr>
            <a:endParaRPr lang="en-US" sz="1200" dirty="0"/>
          </a:p>
          <a:p>
            <a:pPr marL="171450" lvl="0" indent="-171450" algn="l" rtl="0">
              <a:spcBef>
                <a:spcPts val="0"/>
              </a:spcBef>
              <a:spcAft>
                <a:spcPts val="0"/>
              </a:spcAft>
              <a:buFont typeface="Wingdings" panose="05000000000000000000" pitchFamily="2" charset="2"/>
              <a:buChar char="Ø"/>
            </a:pPr>
            <a:r>
              <a:rPr lang="en-US" sz="1200" dirty="0"/>
              <a:t>To detect rogue transactions in real-time datasets, use monitored machine learning techniques such as decision tree, naive Bayes classification, least square regression, logistic regression, and SVM.</a:t>
            </a:r>
          </a:p>
          <a:p>
            <a:pPr marL="171450" lvl="0" indent="-171450" algn="l" rtl="0">
              <a:spcBef>
                <a:spcPts val="0"/>
              </a:spcBef>
              <a:spcAft>
                <a:spcPts val="0"/>
              </a:spcAft>
              <a:buFont typeface="Wingdings" panose="05000000000000000000" pitchFamily="2" charset="2"/>
              <a:buChar char="Ø"/>
            </a:pPr>
            <a:endParaRPr lang="en-US" sz="1200" dirty="0"/>
          </a:p>
          <a:p>
            <a:pPr marL="171450" lvl="0" indent="-171450" algn="l" rtl="0">
              <a:spcBef>
                <a:spcPts val="0"/>
              </a:spcBef>
              <a:spcAft>
                <a:spcPts val="0"/>
              </a:spcAft>
              <a:buFont typeface="Wingdings" panose="05000000000000000000" pitchFamily="2" charset="2"/>
              <a:buChar char="Ø"/>
            </a:pPr>
            <a:r>
              <a:rPr lang="en-US" sz="1200" dirty="0"/>
              <a:t>Two approaches are used in Random Forest to train aspects of normal and abnormal transaction </a:t>
            </a:r>
            <a:r>
              <a:rPr lang="en-US" sz="1200" dirty="0" err="1"/>
              <a:t>behaviour</a:t>
            </a:r>
            <a:r>
              <a:rPr lang="en-US" sz="1200" dirty="0"/>
              <a:t>. There are two types: random tree-based random forests and CART-based random forests. </a:t>
            </a:r>
          </a:p>
          <a:p>
            <a:pPr marL="171450" lvl="0" indent="-171450" algn="l" rtl="0">
              <a:spcBef>
                <a:spcPts val="0"/>
              </a:spcBef>
              <a:spcAft>
                <a:spcPts val="0"/>
              </a:spcAft>
              <a:buFont typeface="Wingdings" panose="05000000000000000000" pitchFamily="2" charset="2"/>
              <a:buChar char="Ø"/>
            </a:pPr>
            <a:endParaRPr lang="en-US" sz="1200" dirty="0"/>
          </a:p>
        </p:txBody>
      </p:sp>
      <p:pic>
        <p:nvPicPr>
          <p:cNvPr id="9" name="Picture 8">
            <a:extLst>
              <a:ext uri="{FF2B5EF4-FFF2-40B4-BE49-F238E27FC236}">
                <a16:creationId xmlns:a16="http://schemas.microsoft.com/office/drawing/2014/main" id="{370105A1-C4FC-4955-AB3B-BD06C2E6474D}"/>
              </a:ext>
            </a:extLst>
          </p:cNvPr>
          <p:cNvPicPr>
            <a:picLocks noChangeAspect="1"/>
          </p:cNvPicPr>
          <p:nvPr/>
        </p:nvPicPr>
        <p:blipFill>
          <a:blip r:embed="rId3"/>
          <a:stretch>
            <a:fillRect/>
          </a:stretch>
        </p:blipFill>
        <p:spPr>
          <a:xfrm>
            <a:off x="8311376" y="0"/>
            <a:ext cx="832624" cy="774630"/>
          </a:xfrm>
          <a:prstGeom prst="rect">
            <a:avLst/>
          </a:prstGeom>
        </p:spPr>
      </p:pic>
      <p:pic>
        <p:nvPicPr>
          <p:cNvPr id="4" name="Picture 3">
            <a:extLst>
              <a:ext uri="{FF2B5EF4-FFF2-40B4-BE49-F238E27FC236}">
                <a16:creationId xmlns:a16="http://schemas.microsoft.com/office/drawing/2014/main" id="{A9A9AA53-2616-4B51-9D09-54812D43DDB2}"/>
              </a:ext>
            </a:extLst>
          </p:cNvPr>
          <p:cNvPicPr>
            <a:picLocks noChangeAspect="1"/>
          </p:cNvPicPr>
          <p:nvPr/>
        </p:nvPicPr>
        <p:blipFill>
          <a:blip r:embed="rId4"/>
          <a:stretch>
            <a:fillRect/>
          </a:stretch>
        </p:blipFill>
        <p:spPr>
          <a:xfrm>
            <a:off x="0" y="4068388"/>
            <a:ext cx="1263805" cy="997257"/>
          </a:xfrm>
          <a:prstGeom prst="rect">
            <a:avLst/>
          </a:prstGeom>
        </p:spPr>
      </p:pic>
      <p:pic>
        <p:nvPicPr>
          <p:cNvPr id="10" name="Picture 9">
            <a:extLst>
              <a:ext uri="{FF2B5EF4-FFF2-40B4-BE49-F238E27FC236}">
                <a16:creationId xmlns:a16="http://schemas.microsoft.com/office/drawing/2014/main" id="{B3F5DF18-FDB1-4D45-8308-7EFBF41D6514}"/>
              </a:ext>
            </a:extLst>
          </p:cNvPr>
          <p:cNvPicPr>
            <a:picLocks noChangeAspect="1"/>
          </p:cNvPicPr>
          <p:nvPr/>
        </p:nvPicPr>
        <p:blipFill>
          <a:blip r:embed="rId5"/>
          <a:stretch>
            <a:fillRect/>
          </a:stretch>
        </p:blipFill>
        <p:spPr>
          <a:xfrm>
            <a:off x="8218929" y="4068387"/>
            <a:ext cx="1017517" cy="997257"/>
          </a:xfrm>
          <a:prstGeom prst="rect">
            <a:avLst/>
          </a:prstGeom>
        </p:spPr>
      </p:pic>
    </p:spTree>
    <p:extLst>
      <p:ext uri="{BB962C8B-B14F-4D97-AF65-F5344CB8AC3E}">
        <p14:creationId xmlns:p14="http://schemas.microsoft.com/office/powerpoint/2010/main" val="155788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39"/>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latin typeface="Orbitron"/>
                <a:ea typeface="Orbitron"/>
                <a:cs typeface="Orbitron"/>
                <a:sym typeface="Orbitron"/>
              </a:rPr>
              <a:t>BACKGROUND STUDY</a:t>
            </a:r>
          </a:p>
        </p:txBody>
      </p:sp>
      <p:sp>
        <p:nvSpPr>
          <p:cNvPr id="751" name="Google Shape;751;p39"/>
          <p:cNvSpPr txBox="1">
            <a:spLocks noGrp="1"/>
          </p:cNvSpPr>
          <p:nvPr>
            <p:ph type="body" idx="1"/>
          </p:nvPr>
        </p:nvSpPr>
        <p:spPr>
          <a:xfrm>
            <a:off x="804170" y="1656855"/>
            <a:ext cx="7767400" cy="2141034"/>
          </a:xfrm>
          <a:prstGeom prst="rect">
            <a:avLst/>
          </a:prstGeom>
        </p:spPr>
        <p:txBody>
          <a:bodyPr spcFirstLastPara="1" wrap="square" lIns="91425" tIns="91425" rIns="91425" bIns="91425" anchor="b" anchorCtr="0">
            <a:noAutofit/>
          </a:bodyPr>
          <a:lstStyle/>
          <a:p>
            <a:pPr marL="171450" lvl="0" indent="-171450" algn="l" rtl="0">
              <a:spcBef>
                <a:spcPts val="0"/>
              </a:spcBef>
              <a:spcAft>
                <a:spcPts val="0"/>
              </a:spcAft>
              <a:buFont typeface="Wingdings" panose="05000000000000000000" pitchFamily="2" charset="2"/>
              <a:buChar char="Ø"/>
            </a:pPr>
            <a:endParaRPr lang="en-US" sz="1200" dirty="0"/>
          </a:p>
          <a:p>
            <a:pPr marL="171450" lvl="0" indent="-171450" algn="l" rtl="0">
              <a:spcBef>
                <a:spcPts val="0"/>
              </a:spcBef>
              <a:spcAft>
                <a:spcPts val="0"/>
              </a:spcAft>
              <a:buFont typeface="Wingdings" panose="05000000000000000000" pitchFamily="2" charset="2"/>
              <a:buChar char="Ø"/>
            </a:pPr>
            <a:r>
              <a:rPr lang="en-US" dirty="0"/>
              <a:t>Random forests produce good results with small datasets, but there are certain problems when dealing with imbalanced data.</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171450" lvl="0" indent="-171450" algn="l" rtl="0">
              <a:spcBef>
                <a:spcPts val="0"/>
              </a:spcBef>
              <a:spcAft>
                <a:spcPts val="0"/>
              </a:spcAft>
              <a:buFont typeface="Wingdings" panose="05000000000000000000" pitchFamily="2" charset="2"/>
              <a:buChar char="Ø"/>
            </a:pPr>
            <a:r>
              <a:rPr lang="en-US" dirty="0"/>
              <a:t>The random forest algorithm itself needs to be </a:t>
            </a:r>
            <a:r>
              <a:rPr lang="en-US" dirty="0" err="1"/>
              <a:t>improved.For</a:t>
            </a:r>
            <a:r>
              <a:rPr lang="en-US" dirty="0"/>
              <a:t> highly biased credit card fraud data, logistic regression, K Nearest Neighbor, and Nave Bayes performance will be investigated to investigate meta-classifiers and meta-revenue methods when dealing with significantly imbalanced credit card fraud data. </a:t>
            </a:r>
          </a:p>
          <a:p>
            <a:pPr marL="171450" lvl="0" indent="-171450" algn="l" rtl="0">
              <a:spcBef>
                <a:spcPts val="0"/>
              </a:spcBef>
              <a:spcAft>
                <a:spcPts val="0"/>
              </a:spcAft>
              <a:buFont typeface="Wingdings" panose="05000000000000000000" pitchFamily="2" charset="2"/>
              <a:buChar char="Ø"/>
            </a:pPr>
            <a:endParaRPr lang="en-US" sz="1200" dirty="0"/>
          </a:p>
          <a:p>
            <a:pPr marL="171450" lvl="0" indent="-171450" algn="l" rtl="0">
              <a:spcBef>
                <a:spcPts val="0"/>
              </a:spcBef>
              <a:spcAft>
                <a:spcPts val="0"/>
              </a:spcAft>
              <a:buFont typeface="Wingdings" panose="05000000000000000000" pitchFamily="2" charset="2"/>
              <a:buChar char="Ø"/>
            </a:pPr>
            <a:endParaRPr lang="en-US" sz="1200" dirty="0"/>
          </a:p>
        </p:txBody>
      </p:sp>
      <p:pic>
        <p:nvPicPr>
          <p:cNvPr id="9" name="Picture 8">
            <a:extLst>
              <a:ext uri="{FF2B5EF4-FFF2-40B4-BE49-F238E27FC236}">
                <a16:creationId xmlns:a16="http://schemas.microsoft.com/office/drawing/2014/main" id="{370105A1-C4FC-4955-AB3B-BD06C2E6474D}"/>
              </a:ext>
            </a:extLst>
          </p:cNvPr>
          <p:cNvPicPr>
            <a:picLocks noChangeAspect="1"/>
          </p:cNvPicPr>
          <p:nvPr/>
        </p:nvPicPr>
        <p:blipFill>
          <a:blip r:embed="rId3"/>
          <a:stretch>
            <a:fillRect/>
          </a:stretch>
        </p:blipFill>
        <p:spPr>
          <a:xfrm>
            <a:off x="8311376" y="0"/>
            <a:ext cx="832624" cy="774630"/>
          </a:xfrm>
          <a:prstGeom prst="rect">
            <a:avLst/>
          </a:prstGeom>
        </p:spPr>
      </p:pic>
      <p:pic>
        <p:nvPicPr>
          <p:cNvPr id="7" name="Picture 6">
            <a:extLst>
              <a:ext uri="{FF2B5EF4-FFF2-40B4-BE49-F238E27FC236}">
                <a16:creationId xmlns:a16="http://schemas.microsoft.com/office/drawing/2014/main" id="{B8A6A3A1-F8D6-4ACD-BCBD-C7D9D9D809B0}"/>
              </a:ext>
            </a:extLst>
          </p:cNvPr>
          <p:cNvPicPr>
            <a:picLocks noChangeAspect="1"/>
          </p:cNvPicPr>
          <p:nvPr/>
        </p:nvPicPr>
        <p:blipFill>
          <a:blip r:embed="rId4"/>
          <a:stretch>
            <a:fillRect/>
          </a:stretch>
        </p:blipFill>
        <p:spPr>
          <a:xfrm>
            <a:off x="0" y="4068388"/>
            <a:ext cx="1263805" cy="997257"/>
          </a:xfrm>
          <a:prstGeom prst="rect">
            <a:avLst/>
          </a:prstGeom>
        </p:spPr>
      </p:pic>
      <p:pic>
        <p:nvPicPr>
          <p:cNvPr id="10" name="Picture 9">
            <a:extLst>
              <a:ext uri="{FF2B5EF4-FFF2-40B4-BE49-F238E27FC236}">
                <a16:creationId xmlns:a16="http://schemas.microsoft.com/office/drawing/2014/main" id="{667943F0-97D5-4E3B-99D3-A501E42562BD}"/>
              </a:ext>
            </a:extLst>
          </p:cNvPr>
          <p:cNvPicPr>
            <a:picLocks noChangeAspect="1"/>
          </p:cNvPicPr>
          <p:nvPr/>
        </p:nvPicPr>
        <p:blipFill>
          <a:blip r:embed="rId5"/>
          <a:stretch>
            <a:fillRect/>
          </a:stretch>
        </p:blipFill>
        <p:spPr>
          <a:xfrm>
            <a:off x="8218929" y="4068387"/>
            <a:ext cx="1017517" cy="997257"/>
          </a:xfrm>
          <a:prstGeom prst="rect">
            <a:avLst/>
          </a:prstGeom>
        </p:spPr>
      </p:pic>
    </p:spTree>
    <p:extLst>
      <p:ext uri="{BB962C8B-B14F-4D97-AF65-F5344CB8AC3E}">
        <p14:creationId xmlns:p14="http://schemas.microsoft.com/office/powerpoint/2010/main" val="1776174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39"/>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latin typeface="Orbitron"/>
                <a:ea typeface="Orbitron"/>
                <a:cs typeface="Orbitron"/>
                <a:sym typeface="Orbitron"/>
              </a:rPr>
              <a:t>PROBLEMS</a:t>
            </a:r>
          </a:p>
        </p:txBody>
      </p:sp>
      <p:sp>
        <p:nvSpPr>
          <p:cNvPr id="751" name="Google Shape;751;p39"/>
          <p:cNvSpPr txBox="1">
            <a:spLocks noGrp="1"/>
          </p:cNvSpPr>
          <p:nvPr>
            <p:ph type="body" idx="1"/>
          </p:nvPr>
        </p:nvSpPr>
        <p:spPr>
          <a:xfrm>
            <a:off x="772564" y="1137735"/>
            <a:ext cx="7826874" cy="2962584"/>
          </a:xfrm>
          <a:prstGeom prst="rect">
            <a:avLst/>
          </a:prstGeom>
        </p:spPr>
        <p:txBody>
          <a:bodyPr spcFirstLastPara="1" wrap="square" lIns="91425" tIns="91425" rIns="91425" bIns="91425" anchor="b" anchorCtr="0">
            <a:noAutofit/>
          </a:bodyPr>
          <a:lstStyle/>
          <a:p>
            <a:pPr marL="171450" lvl="0" indent="-171450" algn="l" rtl="0">
              <a:spcBef>
                <a:spcPts val="0"/>
              </a:spcBef>
              <a:spcAft>
                <a:spcPts val="0"/>
              </a:spcAft>
              <a:buFont typeface="Wingdings" panose="05000000000000000000" pitchFamily="2" charset="2"/>
              <a:buChar char="Ø"/>
            </a:pPr>
            <a:r>
              <a:rPr lang="en-US" dirty="0"/>
              <a:t>After realizing the seriousness of the fraud crisis, the next logical question is how to avoid this scam and its damage to the economy as a whole, especially customer sentiment and trust in financial institutions. We'll also look at some of the current challenges we face when dealing with credit card theft.  The main barriers to credit card fraud detection include: </a:t>
            </a:r>
          </a:p>
          <a:p>
            <a:pPr marL="0" lvl="0" indent="0" algn="l" rtl="0">
              <a:spcBef>
                <a:spcPts val="0"/>
              </a:spcBef>
              <a:spcAft>
                <a:spcPts val="0"/>
              </a:spcAft>
              <a:buNone/>
            </a:pPr>
            <a:endParaRPr lang="en-US" dirty="0"/>
          </a:p>
          <a:p>
            <a:pPr marL="171450" lvl="0" indent="-171450" algn="l" rtl="0">
              <a:spcBef>
                <a:spcPts val="0"/>
              </a:spcBef>
              <a:spcAft>
                <a:spcPts val="0"/>
              </a:spcAft>
              <a:buFont typeface="Wingdings" panose="05000000000000000000" pitchFamily="2" charset="2"/>
              <a:buChar char="Ø"/>
            </a:pPr>
            <a:r>
              <a:rPr lang="en-US" dirty="0"/>
              <a:t>Huge amounts of data are collected every day, and models must be fast enough to respond to fraud in real time. </a:t>
            </a:r>
          </a:p>
          <a:p>
            <a:pPr marL="171450" lvl="0" indent="-171450" algn="l" rtl="0">
              <a:spcBef>
                <a:spcPts val="0"/>
              </a:spcBef>
              <a:spcAft>
                <a:spcPts val="0"/>
              </a:spcAft>
              <a:buFont typeface="Wingdings" panose="05000000000000000000" pitchFamily="2" charset="2"/>
              <a:buChar char="Ø"/>
            </a:pPr>
            <a:endParaRPr lang="en-US" dirty="0"/>
          </a:p>
          <a:p>
            <a:pPr marL="171450" lvl="0" indent="-171450" algn="l" rtl="0">
              <a:spcBef>
                <a:spcPts val="0"/>
              </a:spcBef>
              <a:spcAft>
                <a:spcPts val="0"/>
              </a:spcAft>
              <a:buFont typeface="Wingdings" panose="05000000000000000000" pitchFamily="2" charset="2"/>
              <a:buChar char="Ø"/>
            </a:pPr>
            <a:r>
              <a:rPr lang="en-US" dirty="0"/>
              <a:t>The disproportionate data means that most transactions (99.8%) are not fraudulent, making it very difficult to detect fraudulent transactions. </a:t>
            </a:r>
          </a:p>
        </p:txBody>
      </p:sp>
      <p:pic>
        <p:nvPicPr>
          <p:cNvPr id="9" name="Picture 8">
            <a:extLst>
              <a:ext uri="{FF2B5EF4-FFF2-40B4-BE49-F238E27FC236}">
                <a16:creationId xmlns:a16="http://schemas.microsoft.com/office/drawing/2014/main" id="{370105A1-C4FC-4955-AB3B-BD06C2E6474D}"/>
              </a:ext>
            </a:extLst>
          </p:cNvPr>
          <p:cNvPicPr>
            <a:picLocks noChangeAspect="1"/>
          </p:cNvPicPr>
          <p:nvPr/>
        </p:nvPicPr>
        <p:blipFill>
          <a:blip r:embed="rId3"/>
          <a:stretch>
            <a:fillRect/>
          </a:stretch>
        </p:blipFill>
        <p:spPr>
          <a:xfrm>
            <a:off x="8311376" y="0"/>
            <a:ext cx="832624" cy="774630"/>
          </a:xfrm>
          <a:prstGeom prst="rect">
            <a:avLst/>
          </a:prstGeom>
        </p:spPr>
      </p:pic>
      <p:pic>
        <p:nvPicPr>
          <p:cNvPr id="11" name="Picture 10">
            <a:extLst>
              <a:ext uri="{FF2B5EF4-FFF2-40B4-BE49-F238E27FC236}">
                <a16:creationId xmlns:a16="http://schemas.microsoft.com/office/drawing/2014/main" id="{6E1AF973-5E8D-45AF-B4C5-B909ADF1B8D8}"/>
              </a:ext>
            </a:extLst>
          </p:cNvPr>
          <p:cNvPicPr>
            <a:picLocks noChangeAspect="1"/>
          </p:cNvPicPr>
          <p:nvPr/>
        </p:nvPicPr>
        <p:blipFill>
          <a:blip r:embed="rId4"/>
          <a:stretch>
            <a:fillRect/>
          </a:stretch>
        </p:blipFill>
        <p:spPr>
          <a:xfrm>
            <a:off x="0" y="4331858"/>
            <a:ext cx="1025231" cy="811641"/>
          </a:xfrm>
          <a:prstGeom prst="rect">
            <a:avLst/>
          </a:prstGeom>
        </p:spPr>
      </p:pic>
      <p:pic>
        <p:nvPicPr>
          <p:cNvPr id="3" name="Picture 2">
            <a:extLst>
              <a:ext uri="{FF2B5EF4-FFF2-40B4-BE49-F238E27FC236}">
                <a16:creationId xmlns:a16="http://schemas.microsoft.com/office/drawing/2014/main" id="{B743FA4D-2037-423B-854C-5F4C9708C0BB}"/>
              </a:ext>
            </a:extLst>
          </p:cNvPr>
          <p:cNvPicPr>
            <a:picLocks noChangeAspect="1"/>
          </p:cNvPicPr>
          <p:nvPr/>
        </p:nvPicPr>
        <p:blipFill>
          <a:blip r:embed="rId5"/>
          <a:stretch>
            <a:fillRect/>
          </a:stretch>
        </p:blipFill>
        <p:spPr>
          <a:xfrm>
            <a:off x="7999823" y="4100319"/>
            <a:ext cx="1025231" cy="967562"/>
          </a:xfrm>
          <a:prstGeom prst="rect">
            <a:avLst/>
          </a:prstGeom>
        </p:spPr>
      </p:pic>
    </p:spTree>
    <p:extLst>
      <p:ext uri="{BB962C8B-B14F-4D97-AF65-F5344CB8AC3E}">
        <p14:creationId xmlns:p14="http://schemas.microsoft.com/office/powerpoint/2010/main" val="1009284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39"/>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latin typeface="Orbitron"/>
                <a:ea typeface="Orbitron"/>
                <a:cs typeface="Orbitron"/>
                <a:sym typeface="Orbitron"/>
              </a:rPr>
              <a:t>PROBLEMS</a:t>
            </a:r>
          </a:p>
        </p:txBody>
      </p:sp>
      <p:sp>
        <p:nvSpPr>
          <p:cNvPr id="751" name="Google Shape;751;p39"/>
          <p:cNvSpPr txBox="1">
            <a:spLocks noGrp="1"/>
          </p:cNvSpPr>
          <p:nvPr>
            <p:ph type="body" idx="1"/>
          </p:nvPr>
        </p:nvSpPr>
        <p:spPr>
          <a:xfrm>
            <a:off x="772564" y="1469444"/>
            <a:ext cx="7826874" cy="2589601"/>
          </a:xfrm>
          <a:prstGeom prst="rect">
            <a:avLst/>
          </a:prstGeom>
        </p:spPr>
        <p:txBody>
          <a:bodyPr spcFirstLastPara="1" wrap="square" lIns="91425" tIns="91425" rIns="91425" bIns="91425" anchor="b" anchorCtr="0">
            <a:noAutofit/>
          </a:bodyPr>
          <a:lstStyle/>
          <a:p>
            <a:pPr marL="171450" lvl="0" indent="-171450" algn="l" rtl="0">
              <a:spcBef>
                <a:spcPts val="0"/>
              </a:spcBef>
              <a:spcAft>
                <a:spcPts val="0"/>
              </a:spcAft>
              <a:buFont typeface="Wingdings" panose="05000000000000000000" pitchFamily="2" charset="2"/>
              <a:buChar char="Ø"/>
            </a:pPr>
            <a:r>
              <a:rPr lang="en-US" sz="1400" dirty="0"/>
              <a:t>Data is usually confidential, so data availability.</a:t>
            </a:r>
          </a:p>
          <a:p>
            <a:pPr marL="171450" lvl="0" indent="-171450" algn="l" rtl="0">
              <a:spcBef>
                <a:spcPts val="0"/>
              </a:spcBef>
              <a:spcAft>
                <a:spcPts val="0"/>
              </a:spcAft>
              <a:buFont typeface="Wingdings" panose="05000000000000000000" pitchFamily="2" charset="2"/>
              <a:buChar char="Ø"/>
            </a:pPr>
            <a:endParaRPr lang="en-US" sz="1400" dirty="0"/>
          </a:p>
          <a:p>
            <a:pPr marL="171450" lvl="0" indent="-171450" algn="l" rtl="0">
              <a:spcBef>
                <a:spcPts val="0"/>
              </a:spcBef>
              <a:spcAft>
                <a:spcPts val="0"/>
              </a:spcAft>
              <a:buFont typeface="Wingdings" panose="05000000000000000000" pitchFamily="2" charset="2"/>
              <a:buChar char="Ø"/>
            </a:pPr>
            <a:r>
              <a:rPr lang="en-US" sz="1400" dirty="0"/>
              <a:t>Misclassified data can also be a major problem, as not all fraudulent transactions are detected and reported. </a:t>
            </a:r>
          </a:p>
          <a:p>
            <a:pPr marL="171450" lvl="0" indent="-171450" algn="l" rtl="0">
              <a:spcBef>
                <a:spcPts val="0"/>
              </a:spcBef>
              <a:spcAft>
                <a:spcPts val="0"/>
              </a:spcAft>
              <a:buFont typeface="Wingdings" panose="05000000000000000000" pitchFamily="2" charset="2"/>
              <a:buChar char="Ø"/>
            </a:pPr>
            <a:endParaRPr lang="en-US" sz="1400" dirty="0"/>
          </a:p>
          <a:p>
            <a:pPr marL="171450" lvl="0" indent="-171450" algn="l" rtl="0">
              <a:spcBef>
                <a:spcPts val="0"/>
              </a:spcBef>
              <a:spcAft>
                <a:spcPts val="0"/>
              </a:spcAft>
              <a:buFont typeface="Wingdings" panose="05000000000000000000" pitchFamily="2" charset="2"/>
              <a:buChar char="Ø"/>
            </a:pPr>
            <a:r>
              <a:rPr lang="en-US" sz="1400" dirty="0"/>
              <a:t>The scammers used adaptive tactics against the model. </a:t>
            </a:r>
          </a:p>
          <a:p>
            <a:pPr marL="171450" lvl="0" indent="-171450" algn="l" rtl="0">
              <a:spcBef>
                <a:spcPts val="0"/>
              </a:spcBef>
              <a:spcAft>
                <a:spcPts val="0"/>
              </a:spcAft>
              <a:buFont typeface="Wingdings" panose="05000000000000000000" pitchFamily="2" charset="2"/>
              <a:buChar char="Ø"/>
            </a:pPr>
            <a:endParaRPr lang="en-US" sz="1400" dirty="0"/>
          </a:p>
          <a:p>
            <a:pPr marL="171450" lvl="0" indent="-171450" algn="l" rtl="0">
              <a:spcBef>
                <a:spcPts val="0"/>
              </a:spcBef>
              <a:spcAft>
                <a:spcPts val="0"/>
              </a:spcAft>
              <a:buFont typeface="Wingdings" panose="05000000000000000000" pitchFamily="2" charset="2"/>
              <a:buChar char="Ø"/>
            </a:pPr>
            <a:r>
              <a:rPr lang="en-US" sz="1400" dirty="0"/>
              <a:t>It can take a long time for a transaction to develop a high-fidelity model, but the algorithm takes less time to determine whether the feedback is real or not. This issue occurs in a real-time environment.</a:t>
            </a:r>
          </a:p>
          <a:p>
            <a:pPr marL="171450" lvl="0" indent="-171450" algn="l" rtl="0">
              <a:spcBef>
                <a:spcPts val="0"/>
              </a:spcBef>
              <a:spcAft>
                <a:spcPts val="0"/>
              </a:spcAft>
              <a:buFont typeface="Wingdings" panose="05000000000000000000" pitchFamily="2" charset="2"/>
              <a:buChar char="Ø"/>
            </a:pPr>
            <a:endParaRPr lang="en-US" dirty="0"/>
          </a:p>
        </p:txBody>
      </p:sp>
      <p:pic>
        <p:nvPicPr>
          <p:cNvPr id="9" name="Picture 8">
            <a:extLst>
              <a:ext uri="{FF2B5EF4-FFF2-40B4-BE49-F238E27FC236}">
                <a16:creationId xmlns:a16="http://schemas.microsoft.com/office/drawing/2014/main" id="{370105A1-C4FC-4955-AB3B-BD06C2E6474D}"/>
              </a:ext>
            </a:extLst>
          </p:cNvPr>
          <p:cNvPicPr>
            <a:picLocks noChangeAspect="1"/>
          </p:cNvPicPr>
          <p:nvPr/>
        </p:nvPicPr>
        <p:blipFill>
          <a:blip r:embed="rId3"/>
          <a:stretch>
            <a:fillRect/>
          </a:stretch>
        </p:blipFill>
        <p:spPr>
          <a:xfrm>
            <a:off x="8311376" y="0"/>
            <a:ext cx="832624" cy="774630"/>
          </a:xfrm>
          <a:prstGeom prst="rect">
            <a:avLst/>
          </a:prstGeom>
        </p:spPr>
      </p:pic>
      <p:pic>
        <p:nvPicPr>
          <p:cNvPr id="11" name="Picture 10">
            <a:extLst>
              <a:ext uri="{FF2B5EF4-FFF2-40B4-BE49-F238E27FC236}">
                <a16:creationId xmlns:a16="http://schemas.microsoft.com/office/drawing/2014/main" id="{6E1AF973-5E8D-45AF-B4C5-B909ADF1B8D8}"/>
              </a:ext>
            </a:extLst>
          </p:cNvPr>
          <p:cNvPicPr>
            <a:picLocks noChangeAspect="1"/>
          </p:cNvPicPr>
          <p:nvPr/>
        </p:nvPicPr>
        <p:blipFill>
          <a:blip r:embed="rId4"/>
          <a:stretch>
            <a:fillRect/>
          </a:stretch>
        </p:blipFill>
        <p:spPr>
          <a:xfrm>
            <a:off x="0" y="4331858"/>
            <a:ext cx="1025231" cy="811641"/>
          </a:xfrm>
          <a:prstGeom prst="rect">
            <a:avLst/>
          </a:prstGeom>
        </p:spPr>
      </p:pic>
      <p:pic>
        <p:nvPicPr>
          <p:cNvPr id="3" name="Picture 2">
            <a:extLst>
              <a:ext uri="{FF2B5EF4-FFF2-40B4-BE49-F238E27FC236}">
                <a16:creationId xmlns:a16="http://schemas.microsoft.com/office/drawing/2014/main" id="{EE99AFBD-6C5D-47DE-8ACC-55ECD44DEE8F}"/>
              </a:ext>
            </a:extLst>
          </p:cNvPr>
          <p:cNvPicPr>
            <a:picLocks noChangeAspect="1"/>
          </p:cNvPicPr>
          <p:nvPr/>
        </p:nvPicPr>
        <p:blipFill>
          <a:blip r:embed="rId5"/>
          <a:stretch>
            <a:fillRect/>
          </a:stretch>
        </p:blipFill>
        <p:spPr>
          <a:xfrm>
            <a:off x="7688019" y="3675130"/>
            <a:ext cx="1471961" cy="1512350"/>
          </a:xfrm>
          <a:prstGeom prst="rect">
            <a:avLst/>
          </a:prstGeom>
        </p:spPr>
      </p:pic>
    </p:spTree>
    <p:extLst>
      <p:ext uri="{BB962C8B-B14F-4D97-AF65-F5344CB8AC3E}">
        <p14:creationId xmlns:p14="http://schemas.microsoft.com/office/powerpoint/2010/main" val="278589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39"/>
          <p:cNvSpPr txBox="1">
            <a:spLocks noGrp="1"/>
          </p:cNvSpPr>
          <p:nvPr>
            <p:ph type="title"/>
          </p:nvPr>
        </p:nvSpPr>
        <p:spPr>
          <a:xfrm>
            <a:off x="752980" y="2367497"/>
            <a:ext cx="4911177"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latin typeface="Orbitron"/>
                <a:ea typeface="Orbitron"/>
                <a:cs typeface="Orbitron"/>
                <a:sym typeface="Orbitron"/>
              </a:rPr>
              <a:t>SOLUTION APPROACH</a:t>
            </a:r>
          </a:p>
        </p:txBody>
      </p:sp>
      <p:pic>
        <p:nvPicPr>
          <p:cNvPr id="9" name="Picture 8">
            <a:extLst>
              <a:ext uri="{FF2B5EF4-FFF2-40B4-BE49-F238E27FC236}">
                <a16:creationId xmlns:a16="http://schemas.microsoft.com/office/drawing/2014/main" id="{370105A1-C4FC-4955-AB3B-BD06C2E6474D}"/>
              </a:ext>
            </a:extLst>
          </p:cNvPr>
          <p:cNvPicPr>
            <a:picLocks noChangeAspect="1"/>
          </p:cNvPicPr>
          <p:nvPr/>
        </p:nvPicPr>
        <p:blipFill>
          <a:blip r:embed="rId3"/>
          <a:stretch>
            <a:fillRect/>
          </a:stretch>
        </p:blipFill>
        <p:spPr>
          <a:xfrm>
            <a:off x="8311376" y="0"/>
            <a:ext cx="832624" cy="774630"/>
          </a:xfrm>
          <a:prstGeom prst="rect">
            <a:avLst/>
          </a:prstGeom>
        </p:spPr>
      </p:pic>
      <p:pic>
        <p:nvPicPr>
          <p:cNvPr id="3" name="Picture 2" descr="Diagram&#10;&#10;Description automatically generated">
            <a:extLst>
              <a:ext uri="{FF2B5EF4-FFF2-40B4-BE49-F238E27FC236}">
                <a16:creationId xmlns:a16="http://schemas.microsoft.com/office/drawing/2014/main" id="{8C9DA998-628F-4458-BBF2-C4815EB52D46}"/>
              </a:ext>
            </a:extLst>
          </p:cNvPr>
          <p:cNvPicPr>
            <a:picLocks noChangeAspect="1"/>
          </p:cNvPicPr>
          <p:nvPr/>
        </p:nvPicPr>
        <p:blipFill>
          <a:blip r:embed="rId4"/>
          <a:stretch>
            <a:fillRect/>
          </a:stretch>
        </p:blipFill>
        <p:spPr>
          <a:xfrm>
            <a:off x="5935432" y="739829"/>
            <a:ext cx="2264432" cy="4091150"/>
          </a:xfrm>
          <a:prstGeom prst="rect">
            <a:avLst/>
          </a:prstGeom>
          <a:ln>
            <a:solidFill>
              <a:schemeClr val="tx1">
                <a:lumMod val="50000"/>
              </a:schemeClr>
            </a:solidFill>
          </a:ln>
        </p:spPr>
      </p:pic>
      <p:pic>
        <p:nvPicPr>
          <p:cNvPr id="5" name="Picture 4">
            <a:extLst>
              <a:ext uri="{FF2B5EF4-FFF2-40B4-BE49-F238E27FC236}">
                <a16:creationId xmlns:a16="http://schemas.microsoft.com/office/drawing/2014/main" id="{7CFFB1CE-6F5E-4FFE-A6EE-270B3532D355}"/>
              </a:ext>
            </a:extLst>
          </p:cNvPr>
          <p:cNvPicPr>
            <a:picLocks noChangeAspect="1"/>
          </p:cNvPicPr>
          <p:nvPr/>
        </p:nvPicPr>
        <p:blipFill>
          <a:blip r:embed="rId5"/>
          <a:stretch>
            <a:fillRect/>
          </a:stretch>
        </p:blipFill>
        <p:spPr>
          <a:xfrm>
            <a:off x="2304453" y="858114"/>
            <a:ext cx="1650512" cy="1526723"/>
          </a:xfrm>
          <a:prstGeom prst="rect">
            <a:avLst/>
          </a:prstGeom>
        </p:spPr>
      </p:pic>
    </p:spTree>
    <p:extLst>
      <p:ext uri="{BB962C8B-B14F-4D97-AF65-F5344CB8AC3E}">
        <p14:creationId xmlns:p14="http://schemas.microsoft.com/office/powerpoint/2010/main" val="3693114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39"/>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latin typeface="Orbitron"/>
                <a:ea typeface="Orbitron"/>
                <a:cs typeface="Orbitron"/>
                <a:sym typeface="Orbitron"/>
              </a:rPr>
              <a:t> DATASET</a:t>
            </a:r>
          </a:p>
        </p:txBody>
      </p:sp>
      <p:sp>
        <p:nvSpPr>
          <p:cNvPr id="751" name="Google Shape;751;p39"/>
          <p:cNvSpPr txBox="1">
            <a:spLocks noGrp="1"/>
          </p:cNvSpPr>
          <p:nvPr>
            <p:ph type="body" idx="1"/>
          </p:nvPr>
        </p:nvSpPr>
        <p:spPr>
          <a:xfrm>
            <a:off x="832038" y="1469444"/>
            <a:ext cx="7767400" cy="2853589"/>
          </a:xfrm>
          <a:prstGeom prst="rect">
            <a:avLst/>
          </a:prstGeom>
        </p:spPr>
        <p:txBody>
          <a:bodyPr spcFirstLastPara="1" wrap="square" lIns="91425" tIns="91425" rIns="91425" bIns="91425" anchor="b" anchorCtr="0">
            <a:noAutofit/>
          </a:bodyPr>
          <a:lstStyle/>
          <a:p>
            <a:pPr marL="171450" lvl="0" indent="-171450" algn="l" rtl="0">
              <a:spcBef>
                <a:spcPts val="0"/>
              </a:spcBef>
              <a:spcAft>
                <a:spcPts val="0"/>
              </a:spcAft>
              <a:buFont typeface="Wingdings" panose="05000000000000000000" pitchFamily="2" charset="2"/>
              <a:buChar char="Ø"/>
            </a:pPr>
            <a:r>
              <a:rPr lang="en-US" dirty="0"/>
              <a:t>Data set includes credit card transactions performed by European cardholders in September 2013.</a:t>
            </a:r>
          </a:p>
          <a:p>
            <a:pPr marL="171450" lvl="0" indent="-171450" algn="l" rtl="0">
              <a:spcBef>
                <a:spcPts val="0"/>
              </a:spcBef>
              <a:spcAft>
                <a:spcPts val="0"/>
              </a:spcAft>
              <a:buFont typeface="Wingdings" panose="05000000000000000000" pitchFamily="2" charset="2"/>
              <a:buChar char="Ø"/>
            </a:pPr>
            <a:endParaRPr lang="en-US" dirty="0"/>
          </a:p>
          <a:p>
            <a:pPr marL="171450" lvl="0" indent="-171450" algn="l" rtl="0">
              <a:spcBef>
                <a:spcPts val="0"/>
              </a:spcBef>
              <a:spcAft>
                <a:spcPts val="0"/>
              </a:spcAft>
              <a:buFont typeface="Wingdings" panose="05000000000000000000" pitchFamily="2" charset="2"/>
              <a:buChar char="Ø"/>
            </a:pPr>
            <a:r>
              <a:rPr lang="en-US" dirty="0"/>
              <a:t> This dataset contains 492 frauds out of 284,807 transactions that happened over the course of two days.</a:t>
            </a:r>
          </a:p>
          <a:p>
            <a:pPr marL="171450" lvl="0" indent="-171450" algn="l" rtl="0">
              <a:spcBef>
                <a:spcPts val="0"/>
              </a:spcBef>
              <a:spcAft>
                <a:spcPts val="0"/>
              </a:spcAft>
              <a:buFont typeface="Wingdings" panose="05000000000000000000" pitchFamily="2" charset="2"/>
              <a:buChar char="Ø"/>
            </a:pPr>
            <a:endParaRPr lang="en-US" dirty="0"/>
          </a:p>
          <a:p>
            <a:pPr marL="171450" lvl="0" indent="-171450" algn="l" rtl="0">
              <a:spcBef>
                <a:spcPts val="0"/>
              </a:spcBef>
              <a:spcAft>
                <a:spcPts val="0"/>
              </a:spcAft>
              <a:buFont typeface="Wingdings" panose="05000000000000000000" pitchFamily="2" charset="2"/>
              <a:buChar char="Ø"/>
            </a:pPr>
            <a:r>
              <a:rPr lang="en-US" dirty="0"/>
              <a:t>The data set is significantly imbalanced, with positive transactions accounting for 0.172 percent of all transactions. </a:t>
            </a:r>
          </a:p>
          <a:p>
            <a:pPr marL="171450" lvl="0" indent="-171450" algn="l" rtl="0">
              <a:spcBef>
                <a:spcPts val="0"/>
              </a:spcBef>
              <a:spcAft>
                <a:spcPts val="0"/>
              </a:spcAft>
              <a:buFont typeface="Wingdings" panose="05000000000000000000" pitchFamily="2" charset="2"/>
              <a:buChar char="Ø"/>
            </a:pPr>
            <a:endParaRPr lang="en-US" dirty="0"/>
          </a:p>
          <a:p>
            <a:pPr marL="171450" lvl="0" indent="-171450" algn="l" rtl="0">
              <a:spcBef>
                <a:spcPts val="0"/>
              </a:spcBef>
              <a:spcAft>
                <a:spcPts val="0"/>
              </a:spcAft>
              <a:buFont typeface="Wingdings" panose="05000000000000000000" pitchFamily="2" charset="2"/>
              <a:buChar char="Ø"/>
            </a:pPr>
            <a:r>
              <a:rPr lang="en-US" dirty="0"/>
              <a:t>The answer variable is called 'Class,' and it has a value of 1 if there is fraudulent, 0 otherwise.</a:t>
            </a:r>
          </a:p>
          <a:p>
            <a:pPr marL="171450" lvl="0" indent="-171450" algn="l" rtl="0">
              <a:spcBef>
                <a:spcPts val="0"/>
              </a:spcBef>
              <a:spcAft>
                <a:spcPts val="0"/>
              </a:spcAft>
              <a:buFont typeface="Wingdings" panose="05000000000000000000" pitchFamily="2" charset="2"/>
              <a:buChar char="Ø"/>
            </a:pPr>
            <a:endParaRPr lang="en-US" dirty="0"/>
          </a:p>
        </p:txBody>
      </p:sp>
      <p:pic>
        <p:nvPicPr>
          <p:cNvPr id="9" name="Picture 8">
            <a:extLst>
              <a:ext uri="{FF2B5EF4-FFF2-40B4-BE49-F238E27FC236}">
                <a16:creationId xmlns:a16="http://schemas.microsoft.com/office/drawing/2014/main" id="{370105A1-C4FC-4955-AB3B-BD06C2E6474D}"/>
              </a:ext>
            </a:extLst>
          </p:cNvPr>
          <p:cNvPicPr>
            <a:picLocks noChangeAspect="1"/>
          </p:cNvPicPr>
          <p:nvPr/>
        </p:nvPicPr>
        <p:blipFill>
          <a:blip r:embed="rId3"/>
          <a:stretch>
            <a:fillRect/>
          </a:stretch>
        </p:blipFill>
        <p:spPr>
          <a:xfrm>
            <a:off x="8311376" y="0"/>
            <a:ext cx="832624" cy="774630"/>
          </a:xfrm>
          <a:prstGeom prst="rect">
            <a:avLst/>
          </a:prstGeom>
        </p:spPr>
      </p:pic>
      <p:pic>
        <p:nvPicPr>
          <p:cNvPr id="11" name="Picture 10">
            <a:extLst>
              <a:ext uri="{FF2B5EF4-FFF2-40B4-BE49-F238E27FC236}">
                <a16:creationId xmlns:a16="http://schemas.microsoft.com/office/drawing/2014/main" id="{6E1AF973-5E8D-45AF-B4C5-B909ADF1B8D8}"/>
              </a:ext>
            </a:extLst>
          </p:cNvPr>
          <p:cNvPicPr>
            <a:picLocks noChangeAspect="1"/>
          </p:cNvPicPr>
          <p:nvPr/>
        </p:nvPicPr>
        <p:blipFill>
          <a:blip r:embed="rId4"/>
          <a:stretch>
            <a:fillRect/>
          </a:stretch>
        </p:blipFill>
        <p:spPr>
          <a:xfrm>
            <a:off x="0" y="4331858"/>
            <a:ext cx="1025231" cy="811641"/>
          </a:xfrm>
          <a:prstGeom prst="rect">
            <a:avLst/>
          </a:prstGeom>
        </p:spPr>
      </p:pic>
      <p:pic>
        <p:nvPicPr>
          <p:cNvPr id="3" name="Picture 2">
            <a:extLst>
              <a:ext uri="{FF2B5EF4-FFF2-40B4-BE49-F238E27FC236}">
                <a16:creationId xmlns:a16="http://schemas.microsoft.com/office/drawing/2014/main" id="{4E54249C-6AD9-4FB2-9140-07EE3D7F6557}"/>
              </a:ext>
            </a:extLst>
          </p:cNvPr>
          <p:cNvPicPr>
            <a:picLocks noChangeAspect="1"/>
          </p:cNvPicPr>
          <p:nvPr/>
        </p:nvPicPr>
        <p:blipFill>
          <a:blip r:embed="rId5"/>
          <a:stretch>
            <a:fillRect/>
          </a:stretch>
        </p:blipFill>
        <p:spPr>
          <a:xfrm>
            <a:off x="8134752" y="4170556"/>
            <a:ext cx="1009247" cy="972944"/>
          </a:xfrm>
          <a:prstGeom prst="rect">
            <a:avLst/>
          </a:prstGeom>
        </p:spPr>
      </p:pic>
    </p:spTree>
    <p:extLst>
      <p:ext uri="{BB962C8B-B14F-4D97-AF65-F5344CB8AC3E}">
        <p14:creationId xmlns:p14="http://schemas.microsoft.com/office/powerpoint/2010/main" val="775476751"/>
      </p:ext>
    </p:extLst>
  </p:cSld>
  <p:clrMapOvr>
    <a:masterClrMapping/>
  </p:clrMapOvr>
</p:sld>
</file>

<file path=ppt/theme/theme1.xml><?xml version="1.0" encoding="utf-8"?>
<a:theme xmlns:a="http://schemas.openxmlformats.org/drawingml/2006/main" name=" Online News App by Slidesgo">
  <a:themeElements>
    <a:clrScheme name="Simple Light">
      <a:dk1>
        <a:srgbClr val="17336B"/>
      </a:dk1>
      <a:lt1>
        <a:srgbClr val="F9F8FF"/>
      </a:lt1>
      <a:dk2>
        <a:srgbClr val="66BEE9"/>
      </a:dk2>
      <a:lt2>
        <a:srgbClr val="4EB3E4"/>
      </a:lt2>
      <a:accent1>
        <a:srgbClr val="FFD65F"/>
      </a:accent1>
      <a:accent2>
        <a:srgbClr val="FDA0B4"/>
      </a:accent2>
      <a:accent3>
        <a:srgbClr val="E951C2"/>
      </a:accent3>
      <a:accent4>
        <a:srgbClr val="60D8F4"/>
      </a:accent4>
      <a:accent5>
        <a:srgbClr val="81EEEB"/>
      </a:accent5>
      <a:accent6>
        <a:srgbClr val="DF5F69"/>
      </a:accent6>
      <a:hlink>
        <a:srgbClr val="0D28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1419</Words>
  <Application>Microsoft Office PowerPoint</Application>
  <PresentationFormat>On-screen Show (16:9)</PresentationFormat>
  <Paragraphs>166</Paragraphs>
  <Slides>17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Orbitron</vt:lpstr>
      <vt:lpstr>Quicksand</vt:lpstr>
      <vt:lpstr>Arial</vt:lpstr>
      <vt:lpstr>Wingdings</vt:lpstr>
      <vt:lpstr> Online News App by Slidesgo</vt:lpstr>
      <vt:lpstr>FAKE CREDIT CARD DETECTION</vt:lpstr>
      <vt:lpstr>INTRODUCTION</vt:lpstr>
      <vt:lpstr>INTRODUCTION</vt:lpstr>
      <vt:lpstr>BACKGROUND STUDY</vt:lpstr>
      <vt:lpstr>BACKGROUND STUDY</vt:lpstr>
      <vt:lpstr>PROBLEMS</vt:lpstr>
      <vt:lpstr>PROBLEMS</vt:lpstr>
      <vt:lpstr>SOLUTION APPROACH</vt:lpstr>
      <vt:lpstr> DATASET</vt:lpstr>
      <vt:lpstr>IMPLEMENTATION</vt:lpstr>
      <vt:lpstr>IMPLEMENTATION</vt:lpstr>
      <vt:lpstr>OBSERVATIONS</vt:lpstr>
      <vt:lpstr>OBSERVATIONS</vt:lpstr>
      <vt:lpstr>OBSERVATIONS</vt:lpstr>
      <vt:lpstr>OBSERVATIONS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CREDIT CARD DETECTION</dc:title>
  <cp:lastModifiedBy>917470622267</cp:lastModifiedBy>
  <cp:revision>15</cp:revision>
  <dcterms:modified xsi:type="dcterms:W3CDTF">2022-01-18T04:26:23Z</dcterms:modified>
</cp:coreProperties>
</file>