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8"/>
  </p:notesMasterIdLst>
  <p:sldIdLst>
    <p:sldId id="256" r:id="rId2"/>
    <p:sldId id="257" r:id="rId3"/>
    <p:sldId id="279" r:id="rId4"/>
    <p:sldId id="280" r:id="rId5"/>
    <p:sldId id="281" r:id="rId6"/>
    <p:sldId id="278" r:id="rId7"/>
  </p:sldIdLst>
  <p:sldSz cx="9144000" cy="5143500" type="screen16x9"/>
  <p:notesSz cx="6858000" cy="9144000"/>
  <p:embeddedFontLst>
    <p:embeddedFont>
      <p:font typeface="Amasis MT Pro Medium" panose="02040604050005020304" pitchFamily="18" charset="0"/>
      <p:regular r:id="rId9"/>
      <p:italic r:id="rId10"/>
    </p:embeddedFont>
    <p:embeddedFont>
      <p:font typeface="Anaheim" panose="020B0604020202020204" charset="0"/>
      <p:regular r:id="rId11"/>
    </p:embeddedFont>
    <p:embeddedFont>
      <p:font typeface="Arvo" panose="020B0604020202020204" charset="0"/>
      <p:regular r:id="rId12"/>
      <p:bold r:id="rId13"/>
      <p:italic r:id="rId14"/>
      <p:boldItalic r:id="rId15"/>
    </p:embeddedFont>
    <p:embeddedFont>
      <p:font typeface="Trebuchet MS" panose="020B0603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960659-EFA7-4FB7-809E-E52DF3E8E510}">
  <a:tblStyle styleId="{D1960659-EFA7-4FB7-809E-E52DF3E8E5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96fd93d6a_0_18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96fd93d6a_0_18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365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729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64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0" name="Google Shape;10;p2"/>
          <p:cNvGrpSpPr/>
          <p:nvPr/>
        </p:nvGrpSpPr>
        <p:grpSpPr>
          <a:xfrm>
            <a:off x="164250" y="145200"/>
            <a:ext cx="8815500" cy="4853100"/>
            <a:chOff x="164250" y="145200"/>
            <a:chExt cx="8815500" cy="4853100"/>
          </a:xfrm>
        </p:grpSpPr>
        <p:sp>
          <p:nvSpPr>
            <p:cNvPr id="11" name="Google Shape;11;p2"/>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Google Shape;13;p2"/>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4" name="Google Shape;14;p2"/>
          <p:cNvSpPr txBox="1">
            <a:spLocks noGrp="1"/>
          </p:cNvSpPr>
          <p:nvPr>
            <p:ph type="ctrTitle"/>
          </p:nvPr>
        </p:nvSpPr>
        <p:spPr>
          <a:xfrm>
            <a:off x="3628700" y="1563483"/>
            <a:ext cx="4795200" cy="139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200">
                <a:solidFill>
                  <a:srgbClr val="372814"/>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4029800" y="3487470"/>
            <a:ext cx="3993000" cy="451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pic>
        <p:nvPicPr>
          <p:cNvPr id="26" name="Google Shape;26;p4"/>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7" name="Google Shape;27;p4"/>
          <p:cNvGrpSpPr/>
          <p:nvPr/>
        </p:nvGrpSpPr>
        <p:grpSpPr>
          <a:xfrm>
            <a:off x="164250" y="145200"/>
            <a:ext cx="8815500" cy="4853100"/>
            <a:chOff x="164250" y="145200"/>
            <a:chExt cx="8815500" cy="4853100"/>
          </a:xfrm>
        </p:grpSpPr>
        <p:sp>
          <p:nvSpPr>
            <p:cNvPr id="28" name="Google Shape;28;p4"/>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Google Shape;30;p4"/>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4"/>
          <p:cNvSpPr txBox="1">
            <a:spLocks noGrp="1"/>
          </p:cNvSpPr>
          <p:nvPr>
            <p:ph type="body" idx="1"/>
          </p:nvPr>
        </p:nvSpPr>
        <p:spPr>
          <a:xfrm>
            <a:off x="720000" y="1258450"/>
            <a:ext cx="7704000" cy="3344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3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grpSp>
        <p:nvGrpSpPr>
          <p:cNvPr id="33" name="Google Shape;33;p4"/>
          <p:cNvGrpSpPr/>
          <p:nvPr/>
        </p:nvGrpSpPr>
        <p:grpSpPr>
          <a:xfrm>
            <a:off x="720072" y="540000"/>
            <a:ext cx="7704093" cy="577207"/>
            <a:chOff x="3667800" y="1583575"/>
            <a:chExt cx="4756200" cy="577207"/>
          </a:xfrm>
        </p:grpSpPr>
        <p:cxnSp>
          <p:nvCxnSpPr>
            <p:cNvPr id="34" name="Google Shape;34;p4"/>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35" name="Google Shape;35;p4"/>
            <p:cNvCxnSpPr/>
            <p:nvPr/>
          </p:nvCxnSpPr>
          <p:spPr>
            <a:xfrm>
              <a:off x="3667800" y="2160782"/>
              <a:ext cx="4756200" cy="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pic>
        <p:nvPicPr>
          <p:cNvPr id="69" name="Google Shape;69;p8"/>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70" name="Google Shape;70;p8"/>
          <p:cNvGrpSpPr/>
          <p:nvPr/>
        </p:nvGrpSpPr>
        <p:grpSpPr>
          <a:xfrm>
            <a:off x="164250" y="145200"/>
            <a:ext cx="8815500" cy="4853100"/>
            <a:chOff x="164250" y="145200"/>
            <a:chExt cx="8815500" cy="4853100"/>
          </a:xfrm>
        </p:grpSpPr>
        <p:sp>
          <p:nvSpPr>
            <p:cNvPr id="71" name="Google Shape;71;p8"/>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3" name="Google Shape;73;p8"/>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74" name="Google Shape;74;p8"/>
          <p:cNvSpPr txBox="1">
            <a:spLocks noGrp="1"/>
          </p:cNvSpPr>
          <p:nvPr>
            <p:ph type="title"/>
          </p:nvPr>
        </p:nvSpPr>
        <p:spPr>
          <a:xfrm>
            <a:off x="2353036" y="1857868"/>
            <a:ext cx="4446600" cy="16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_1">
    <p:spTree>
      <p:nvGrpSpPr>
        <p:cNvPr id="1" name="Shape 309"/>
        <p:cNvGrpSpPr/>
        <p:nvPr/>
      </p:nvGrpSpPr>
      <p:grpSpPr>
        <a:xfrm>
          <a:off x="0" y="0"/>
          <a:ext cx="0" cy="0"/>
          <a:chOff x="0" y="0"/>
          <a:chExt cx="0" cy="0"/>
        </a:xfrm>
      </p:grpSpPr>
      <p:pic>
        <p:nvPicPr>
          <p:cNvPr id="310" name="Google Shape;310;p29"/>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311" name="Google Shape;311;p29"/>
          <p:cNvGrpSpPr/>
          <p:nvPr/>
        </p:nvGrpSpPr>
        <p:grpSpPr>
          <a:xfrm>
            <a:off x="164250" y="145200"/>
            <a:ext cx="8815500" cy="4853100"/>
            <a:chOff x="164250" y="145200"/>
            <a:chExt cx="8815500" cy="4853100"/>
          </a:xfrm>
        </p:grpSpPr>
        <p:sp>
          <p:nvSpPr>
            <p:cNvPr id="312" name="Google Shape;312;p29"/>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4" name="Google Shape;314;p29"/>
          <p:cNvPicPr preferRelativeResize="0"/>
          <p:nvPr/>
        </p:nvPicPr>
        <p:blipFill>
          <a:blip r:embed="rId2">
            <a:alphaModFix amt="86000"/>
          </a:blip>
          <a:stretch>
            <a:fillRect/>
          </a:stretch>
        </p:blipFill>
        <p:spPr>
          <a:xfrm flipH="1">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Arvo"/>
              <a:buNone/>
              <a:defRPr sz="2800" b="1">
                <a:solidFill>
                  <a:schemeClr val="dk1"/>
                </a:solidFill>
                <a:latin typeface="Arvo"/>
                <a:ea typeface="Arvo"/>
                <a:cs typeface="Arvo"/>
                <a:sym typeface="Arv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8" r:id="rId4"/>
    <p:sldLayoutId id="214748367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hyperlink" Target="https://towardsdatascience.com/colorizing-black-whiteimages-with-u-net-and-conditional-gan-a-tutorial-81b2df111cd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7" name="Google Shape;327;p32"/>
          <p:cNvSpPr txBox="1">
            <a:spLocks noGrp="1"/>
          </p:cNvSpPr>
          <p:nvPr>
            <p:ph type="ctrTitle"/>
          </p:nvPr>
        </p:nvSpPr>
        <p:spPr>
          <a:xfrm>
            <a:off x="2147338" y="1575455"/>
            <a:ext cx="4795200" cy="13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IMAGE</a:t>
            </a:r>
            <a:br>
              <a:rPr lang="en" dirty="0"/>
            </a:br>
            <a:r>
              <a:rPr lang="en" dirty="0"/>
              <a:t>COLORIZATION</a:t>
            </a:r>
            <a:endParaRPr dirty="0"/>
          </a:p>
        </p:txBody>
      </p:sp>
      <p:sp>
        <p:nvSpPr>
          <p:cNvPr id="328" name="Google Shape;328;p32"/>
          <p:cNvSpPr txBox="1">
            <a:spLocks noGrp="1"/>
          </p:cNvSpPr>
          <p:nvPr>
            <p:ph type="subTitle" idx="1"/>
          </p:nvPr>
        </p:nvSpPr>
        <p:spPr>
          <a:xfrm>
            <a:off x="2349076" y="3161061"/>
            <a:ext cx="4257839" cy="15592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IN" sz="1100" dirty="0">
                <a:solidFill>
                  <a:schemeClr val="lt1"/>
                </a:solidFill>
                <a:latin typeface="Amasis MT Pro Medium" panose="02040604050005020304" pitchFamily="18" charset="0"/>
              </a:rPr>
            </a:br>
            <a:r>
              <a:rPr lang="en-IN" sz="1100" dirty="0">
                <a:solidFill>
                  <a:schemeClr val="lt1"/>
                </a:solidFill>
                <a:latin typeface="Amasis MT Pro Medium" panose="02040604050005020304" pitchFamily="18" charset="0"/>
              </a:rPr>
              <a:t>KUCHARLAPATI AKASH VARMA - AM.EN.U4AIE20141  </a:t>
            </a:r>
            <a:br>
              <a:rPr lang="en-IN" sz="1100" dirty="0">
                <a:solidFill>
                  <a:schemeClr val="lt1"/>
                </a:solidFill>
                <a:latin typeface="Amasis MT Pro Medium" panose="02040604050005020304" pitchFamily="18" charset="0"/>
              </a:rPr>
            </a:br>
            <a:r>
              <a:rPr lang="en-IN" sz="1100" dirty="0">
                <a:solidFill>
                  <a:schemeClr val="lt1"/>
                </a:solidFill>
                <a:latin typeface="Amasis MT Pro Medium" panose="02040604050005020304" pitchFamily="18" charset="0"/>
              </a:rPr>
              <a:t>N.MONEESH - AM.EN.U4AIE20150 </a:t>
            </a:r>
          </a:p>
          <a:p>
            <a:pPr marL="0" lvl="0" indent="0" algn="ctr" rtl="0">
              <a:spcBef>
                <a:spcPts val="0"/>
              </a:spcBef>
              <a:spcAft>
                <a:spcPts val="0"/>
              </a:spcAft>
              <a:buNone/>
            </a:pPr>
            <a:r>
              <a:rPr lang="en-IN" sz="1100" dirty="0">
                <a:solidFill>
                  <a:schemeClr val="lt1"/>
                </a:solidFill>
                <a:latin typeface="Amasis MT Pro Medium" panose="02040604050005020304" pitchFamily="18" charset="0"/>
              </a:rPr>
              <a:t>SANDEEP NEEMKAR - AM.EN.U4AIE20163</a:t>
            </a:r>
            <a:br>
              <a:rPr lang="en-IN" sz="1100" dirty="0">
                <a:solidFill>
                  <a:schemeClr val="lt1"/>
                </a:solidFill>
                <a:latin typeface="Amasis MT Pro Medium" panose="02040604050005020304" pitchFamily="18" charset="0"/>
              </a:rPr>
            </a:br>
            <a:r>
              <a:rPr lang="en-IN" sz="1100" dirty="0">
                <a:solidFill>
                  <a:schemeClr val="lt1"/>
                </a:solidFill>
                <a:latin typeface="Amasis MT Pro Medium" panose="02040604050005020304" pitchFamily="18" charset="0"/>
              </a:rPr>
              <a:t>GANDHAM SAI RAM PAVAN - AM.EN.U4AIE20125</a:t>
            </a:r>
            <a:br>
              <a:rPr lang="en-IN" sz="1100" dirty="0">
                <a:solidFill>
                  <a:schemeClr val="lt1"/>
                </a:solidFill>
                <a:latin typeface="Amasis MT Pro Medium" panose="02040604050005020304" pitchFamily="18" charset="0"/>
              </a:rPr>
            </a:br>
            <a:r>
              <a:rPr lang="en-IN" sz="1100" dirty="0">
                <a:solidFill>
                  <a:schemeClr val="lt1"/>
                </a:solidFill>
                <a:latin typeface="Amasis MT Pro Medium" panose="02040604050005020304" pitchFamily="18" charset="0"/>
              </a:rPr>
              <a:t>VANAPALA BHARATH CHANDRA VARMA - AM.EN.U4AIE20172 </a:t>
            </a:r>
            <a:endParaRPr sz="1100" dirty="0">
              <a:solidFill>
                <a:schemeClr val="lt1"/>
              </a:solidFill>
              <a:latin typeface="Amasis MT Pro Medium" panose="02040604050005020304" pitchFamily="18" charset="0"/>
            </a:endParaRPr>
          </a:p>
        </p:txBody>
      </p:sp>
      <p:grpSp>
        <p:nvGrpSpPr>
          <p:cNvPr id="329" name="Google Shape;329;p32"/>
          <p:cNvGrpSpPr/>
          <p:nvPr/>
        </p:nvGrpSpPr>
        <p:grpSpPr>
          <a:xfrm>
            <a:off x="2148883" y="1539995"/>
            <a:ext cx="4756200" cy="1513159"/>
            <a:chOff x="3667800" y="1583575"/>
            <a:chExt cx="4756200" cy="1513159"/>
          </a:xfrm>
        </p:grpSpPr>
        <p:cxnSp>
          <p:nvCxnSpPr>
            <p:cNvPr id="330" name="Google Shape;330;p32"/>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331" name="Google Shape;331;p32"/>
            <p:cNvCxnSpPr/>
            <p:nvPr/>
          </p:nvCxnSpPr>
          <p:spPr>
            <a:xfrm>
              <a:off x="3667800" y="3096734"/>
              <a:ext cx="4756200" cy="0"/>
            </a:xfrm>
            <a:prstGeom prst="straightConnector1">
              <a:avLst/>
            </a:prstGeom>
            <a:noFill/>
            <a:ln w="38100" cap="flat" cmpd="sng">
              <a:solidFill>
                <a:schemeClr val="lt2"/>
              </a:solidFill>
              <a:prstDash val="solid"/>
              <a:round/>
              <a:headEnd type="none" w="med" len="med"/>
              <a:tailEnd type="none" w="med" len="med"/>
            </a:ln>
          </p:spPr>
        </p:cxnSp>
      </p:grpSp>
      <p:grpSp>
        <p:nvGrpSpPr>
          <p:cNvPr id="333" name="Google Shape;333;p32"/>
          <p:cNvGrpSpPr/>
          <p:nvPr/>
        </p:nvGrpSpPr>
        <p:grpSpPr>
          <a:xfrm>
            <a:off x="2261493" y="1255900"/>
            <a:ext cx="4558528" cy="199222"/>
            <a:chOff x="3679970" y="1299607"/>
            <a:chExt cx="4558528" cy="199222"/>
          </a:xfrm>
        </p:grpSpPr>
        <p:sp>
          <p:nvSpPr>
            <p:cNvPr id="334" name="Google Shape;334;p32"/>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32"/>
            <p:cNvSpPr/>
            <p:nvPr/>
          </p:nvSpPr>
          <p:spPr>
            <a:xfrm>
              <a:off x="70257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73602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7694870"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8029445"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32"/>
          <p:cNvGrpSpPr/>
          <p:nvPr/>
        </p:nvGrpSpPr>
        <p:grpSpPr>
          <a:xfrm>
            <a:off x="2283786" y="3131059"/>
            <a:ext cx="4558528" cy="199222"/>
            <a:chOff x="3679970" y="1299607"/>
            <a:chExt cx="4558528" cy="199222"/>
          </a:xfrm>
        </p:grpSpPr>
        <p:sp>
          <p:nvSpPr>
            <p:cNvPr id="349" name="Google Shape;349;p32"/>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70257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73602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694870"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8029445"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323;p32">
            <a:extLst>
              <a:ext uri="{FF2B5EF4-FFF2-40B4-BE49-F238E27FC236}">
                <a16:creationId xmlns:a16="http://schemas.microsoft.com/office/drawing/2014/main" id="{7BFA5207-85B2-4499-9480-DD81960452A2}"/>
              </a:ext>
            </a:extLst>
          </p:cNvPr>
          <p:cNvGrpSpPr/>
          <p:nvPr/>
        </p:nvGrpSpPr>
        <p:grpSpPr>
          <a:xfrm>
            <a:off x="351992" y="333106"/>
            <a:ext cx="2673705" cy="457289"/>
            <a:chOff x="3628700" y="3051039"/>
            <a:chExt cx="4795305" cy="429010"/>
          </a:xfrm>
        </p:grpSpPr>
        <p:sp>
          <p:nvSpPr>
            <p:cNvPr id="55" name="Google Shape;324;p32">
              <a:extLst>
                <a:ext uri="{FF2B5EF4-FFF2-40B4-BE49-F238E27FC236}">
                  <a16:creationId xmlns:a16="http://schemas.microsoft.com/office/drawing/2014/main" id="{EAB67644-B5C5-4604-B029-6ADEA5EBE17A}"/>
                </a:ext>
              </a:extLst>
            </p:cNvPr>
            <p:cNvSpPr/>
            <p:nvPr/>
          </p:nvSpPr>
          <p:spPr>
            <a:xfrm>
              <a:off x="3628700" y="3051039"/>
              <a:ext cx="4795305" cy="429010"/>
            </a:xfrm>
            <a:custGeom>
              <a:avLst/>
              <a:gdLst/>
              <a:ahLst/>
              <a:cxnLst/>
              <a:rect l="l" t="t" r="r" b="b"/>
              <a:pathLst>
                <a:path w="99179" h="8873" extrusionOk="0">
                  <a:moveTo>
                    <a:pt x="0" y="0"/>
                  </a:moveTo>
                  <a:lnTo>
                    <a:pt x="2825" y="4436"/>
                  </a:lnTo>
                  <a:lnTo>
                    <a:pt x="0" y="8872"/>
                  </a:lnTo>
                  <a:lnTo>
                    <a:pt x="99178" y="8872"/>
                  </a:lnTo>
                  <a:lnTo>
                    <a:pt x="95537" y="4436"/>
                  </a:lnTo>
                  <a:lnTo>
                    <a:pt x="991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5;p32">
              <a:extLst>
                <a:ext uri="{FF2B5EF4-FFF2-40B4-BE49-F238E27FC236}">
                  <a16:creationId xmlns:a16="http://schemas.microsoft.com/office/drawing/2014/main" id="{1926DAB3-1DF3-45AA-A180-76A14EBE4078}"/>
                </a:ext>
              </a:extLst>
            </p:cNvPr>
            <p:cNvSpPr/>
            <p:nvPr/>
          </p:nvSpPr>
          <p:spPr>
            <a:xfrm>
              <a:off x="3914775" y="3188675"/>
              <a:ext cx="161517" cy="15374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6;p32">
              <a:extLst>
                <a:ext uri="{FF2B5EF4-FFF2-40B4-BE49-F238E27FC236}">
                  <a16:creationId xmlns:a16="http://schemas.microsoft.com/office/drawing/2014/main" id="{EB07B1A2-8527-41CD-A18A-CC9706E65FB6}"/>
                </a:ext>
              </a:extLst>
            </p:cNvPr>
            <p:cNvSpPr/>
            <p:nvPr/>
          </p:nvSpPr>
          <p:spPr>
            <a:xfrm>
              <a:off x="7963565" y="3188675"/>
              <a:ext cx="160407" cy="153748"/>
            </a:xfrm>
            <a:custGeom>
              <a:avLst/>
              <a:gdLst/>
              <a:ahLst/>
              <a:cxnLst/>
              <a:rect l="l" t="t" r="r" b="b"/>
              <a:pathLst>
                <a:path w="3035" h="2909" extrusionOk="0">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328;p32">
            <a:extLst>
              <a:ext uri="{FF2B5EF4-FFF2-40B4-BE49-F238E27FC236}">
                <a16:creationId xmlns:a16="http://schemas.microsoft.com/office/drawing/2014/main" id="{603B9819-F35D-4F2E-9EAC-BD81FC5F96FA}"/>
              </a:ext>
            </a:extLst>
          </p:cNvPr>
          <p:cNvSpPr txBox="1">
            <a:spLocks/>
          </p:cNvSpPr>
          <p:nvPr/>
        </p:nvSpPr>
        <p:spPr>
          <a:xfrm>
            <a:off x="537733" y="376664"/>
            <a:ext cx="2213305" cy="3701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naheim"/>
              <a:buNone/>
              <a:defRPr sz="16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9pPr>
          </a:lstStyle>
          <a:p>
            <a:pPr marL="0" indent="0"/>
            <a:r>
              <a:rPr lang="en-IN" sz="2800" b="1" dirty="0">
                <a:solidFill>
                  <a:schemeClr val="lt1"/>
                </a:solidFill>
                <a:latin typeface="Amasis MT Pro Medium" panose="02040604050005020304" pitchFamily="18" charset="0"/>
              </a:rPr>
              <a:t>GROUP 14</a:t>
            </a:r>
          </a:p>
        </p:txBody>
      </p:sp>
      <p:grpSp>
        <p:nvGrpSpPr>
          <p:cNvPr id="59" name="Google Shape;1038;p54">
            <a:extLst>
              <a:ext uri="{FF2B5EF4-FFF2-40B4-BE49-F238E27FC236}">
                <a16:creationId xmlns:a16="http://schemas.microsoft.com/office/drawing/2014/main" id="{94170417-44E9-4658-8DF0-A525CBB54A6A}"/>
              </a:ext>
            </a:extLst>
          </p:cNvPr>
          <p:cNvGrpSpPr/>
          <p:nvPr/>
        </p:nvGrpSpPr>
        <p:grpSpPr>
          <a:xfrm>
            <a:off x="1690953" y="3378183"/>
            <a:ext cx="5781084" cy="1142419"/>
            <a:chOff x="3350450" y="3051044"/>
            <a:chExt cx="5347236" cy="806667"/>
          </a:xfrm>
        </p:grpSpPr>
        <p:sp>
          <p:nvSpPr>
            <p:cNvPr id="60" name="Google Shape;1039;p54">
              <a:extLst>
                <a:ext uri="{FF2B5EF4-FFF2-40B4-BE49-F238E27FC236}">
                  <a16:creationId xmlns:a16="http://schemas.microsoft.com/office/drawing/2014/main" id="{57E805B6-4454-49A2-B6C2-5AF1759D4734}"/>
                </a:ext>
              </a:extLst>
            </p:cNvPr>
            <p:cNvSpPr/>
            <p:nvPr/>
          </p:nvSpPr>
          <p:spPr>
            <a:xfrm>
              <a:off x="3350450" y="3051044"/>
              <a:ext cx="5347236" cy="806667"/>
            </a:xfrm>
            <a:custGeom>
              <a:avLst/>
              <a:gdLst/>
              <a:ahLst/>
              <a:cxnLst/>
              <a:rect l="l" t="t" r="r" b="b"/>
              <a:pathLst>
                <a:path w="99179" h="8873" extrusionOk="0">
                  <a:moveTo>
                    <a:pt x="0" y="0"/>
                  </a:moveTo>
                  <a:lnTo>
                    <a:pt x="2825" y="4436"/>
                  </a:lnTo>
                  <a:lnTo>
                    <a:pt x="0" y="8872"/>
                  </a:lnTo>
                  <a:lnTo>
                    <a:pt x="99178" y="8872"/>
                  </a:lnTo>
                  <a:lnTo>
                    <a:pt x="95537" y="4436"/>
                  </a:lnTo>
                  <a:lnTo>
                    <a:pt x="99178" y="0"/>
                  </a:ln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40;p54">
              <a:extLst>
                <a:ext uri="{FF2B5EF4-FFF2-40B4-BE49-F238E27FC236}">
                  <a16:creationId xmlns:a16="http://schemas.microsoft.com/office/drawing/2014/main" id="{6A1DA00A-4FF7-4CD3-B22C-6576F9B9011B}"/>
                </a:ext>
              </a:extLst>
            </p:cNvPr>
            <p:cNvSpPr/>
            <p:nvPr/>
          </p:nvSpPr>
          <p:spPr>
            <a:xfrm>
              <a:off x="3661604" y="3378554"/>
              <a:ext cx="161517" cy="15374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41;p54">
              <a:extLst>
                <a:ext uri="{FF2B5EF4-FFF2-40B4-BE49-F238E27FC236}">
                  <a16:creationId xmlns:a16="http://schemas.microsoft.com/office/drawing/2014/main" id="{6C5B249A-C9D1-4165-B522-DB006B2CC906}"/>
                </a:ext>
              </a:extLst>
            </p:cNvPr>
            <p:cNvSpPr/>
            <p:nvPr/>
          </p:nvSpPr>
          <p:spPr>
            <a:xfrm>
              <a:off x="8188568" y="3378554"/>
              <a:ext cx="160407" cy="153748"/>
            </a:xfrm>
            <a:custGeom>
              <a:avLst/>
              <a:gdLst/>
              <a:ahLst/>
              <a:cxnLst/>
              <a:rect l="l" t="t" r="r" b="b"/>
              <a:pathLst>
                <a:path w="3035" h="2909" extrusionOk="0">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328;p32">
            <a:extLst>
              <a:ext uri="{FF2B5EF4-FFF2-40B4-BE49-F238E27FC236}">
                <a16:creationId xmlns:a16="http://schemas.microsoft.com/office/drawing/2014/main" id="{A1CBF400-92D1-4507-B58C-707B634CC4EA}"/>
              </a:ext>
            </a:extLst>
          </p:cNvPr>
          <p:cNvSpPr txBox="1">
            <a:spLocks/>
          </p:cNvSpPr>
          <p:nvPr/>
        </p:nvSpPr>
        <p:spPr>
          <a:xfrm>
            <a:off x="2312661" y="3082932"/>
            <a:ext cx="4257839" cy="15592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naheim"/>
              <a:buNone/>
              <a:defRPr sz="16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9pPr>
          </a:lstStyle>
          <a:p>
            <a:pPr marL="0" indent="0"/>
            <a:br>
              <a:rPr lang="en-IN" sz="1100" dirty="0">
                <a:solidFill>
                  <a:schemeClr val="lt1"/>
                </a:solidFill>
                <a:latin typeface="Amasis MT Pro Medium" panose="02040604050005020304" pitchFamily="18" charset="0"/>
              </a:rPr>
            </a:br>
            <a:r>
              <a:rPr lang="en-IN" sz="1100" dirty="0">
                <a:solidFill>
                  <a:schemeClr val="lt1"/>
                </a:solidFill>
                <a:latin typeface="Amasis MT Pro Medium" panose="02040604050005020304" pitchFamily="18" charset="0"/>
              </a:rPr>
              <a:t>KUCHARLAPATI AKASH VARMA - AM.EN.U4AIE20141  </a:t>
            </a:r>
            <a:br>
              <a:rPr lang="en-IN" sz="1100" dirty="0">
                <a:solidFill>
                  <a:schemeClr val="lt1"/>
                </a:solidFill>
                <a:latin typeface="Amasis MT Pro Medium" panose="02040604050005020304" pitchFamily="18" charset="0"/>
              </a:rPr>
            </a:br>
            <a:r>
              <a:rPr lang="en-IN" sz="1100" dirty="0">
                <a:solidFill>
                  <a:schemeClr val="lt1"/>
                </a:solidFill>
                <a:latin typeface="Amasis MT Pro Medium" panose="02040604050005020304" pitchFamily="18" charset="0"/>
              </a:rPr>
              <a:t>N.MONEESH - AM.EN.U4AIE20150 </a:t>
            </a:r>
          </a:p>
          <a:p>
            <a:pPr marL="0" indent="0"/>
            <a:r>
              <a:rPr lang="en-IN" sz="1100" dirty="0">
                <a:solidFill>
                  <a:schemeClr val="lt1"/>
                </a:solidFill>
                <a:latin typeface="Amasis MT Pro Medium" panose="02040604050005020304" pitchFamily="18" charset="0"/>
              </a:rPr>
              <a:t>SANDEEP NEEMKAR - AM.EN.U4AIE20163</a:t>
            </a:r>
            <a:br>
              <a:rPr lang="en-IN" sz="1100" dirty="0">
                <a:solidFill>
                  <a:schemeClr val="lt1"/>
                </a:solidFill>
                <a:latin typeface="Amasis MT Pro Medium" panose="02040604050005020304" pitchFamily="18" charset="0"/>
              </a:rPr>
            </a:br>
            <a:r>
              <a:rPr lang="en-IN" sz="1100" dirty="0">
                <a:solidFill>
                  <a:schemeClr val="lt1"/>
                </a:solidFill>
                <a:latin typeface="Amasis MT Pro Medium" panose="02040604050005020304" pitchFamily="18" charset="0"/>
              </a:rPr>
              <a:t>GANDHAM SAI RAM PAVAN - AM.EN.U4AIE20125</a:t>
            </a:r>
            <a:br>
              <a:rPr lang="en-IN" sz="1100" dirty="0">
                <a:solidFill>
                  <a:schemeClr val="lt1"/>
                </a:solidFill>
                <a:latin typeface="Amasis MT Pro Medium" panose="02040604050005020304" pitchFamily="18" charset="0"/>
              </a:rPr>
            </a:br>
            <a:r>
              <a:rPr lang="en-IN" sz="1100" dirty="0">
                <a:solidFill>
                  <a:schemeClr val="lt1"/>
                </a:solidFill>
                <a:latin typeface="Amasis MT Pro Medium" panose="02040604050005020304" pitchFamily="18" charset="0"/>
              </a:rPr>
              <a:t>VANAPALA BHARATH CHANDRA VARMA - AM.EN.U4AIE20172 </a:t>
            </a:r>
          </a:p>
        </p:txBody>
      </p:sp>
      <p:pic>
        <p:nvPicPr>
          <p:cNvPr id="3" name="Picture 2">
            <a:extLst>
              <a:ext uri="{FF2B5EF4-FFF2-40B4-BE49-F238E27FC236}">
                <a16:creationId xmlns:a16="http://schemas.microsoft.com/office/drawing/2014/main" id="{F4D14FBB-8421-4393-8756-64C28CD45805}"/>
              </a:ext>
            </a:extLst>
          </p:cNvPr>
          <p:cNvPicPr>
            <a:picLocks noChangeAspect="1"/>
          </p:cNvPicPr>
          <p:nvPr/>
        </p:nvPicPr>
        <p:blipFill>
          <a:blip r:embed="rId3"/>
          <a:stretch>
            <a:fillRect/>
          </a:stretch>
        </p:blipFill>
        <p:spPr>
          <a:xfrm>
            <a:off x="6939205" y="367642"/>
            <a:ext cx="1895255" cy="1684182"/>
          </a:xfrm>
          <a:prstGeom prst="rect">
            <a:avLst/>
          </a:prstGeom>
        </p:spPr>
      </p:pic>
      <p:pic>
        <p:nvPicPr>
          <p:cNvPr id="5" name="Picture 4">
            <a:extLst>
              <a:ext uri="{FF2B5EF4-FFF2-40B4-BE49-F238E27FC236}">
                <a16:creationId xmlns:a16="http://schemas.microsoft.com/office/drawing/2014/main" id="{0BD69C43-06A4-4504-A51B-B6ECBD252C47}"/>
              </a:ext>
            </a:extLst>
          </p:cNvPr>
          <p:cNvPicPr>
            <a:picLocks noChangeAspect="1"/>
          </p:cNvPicPr>
          <p:nvPr/>
        </p:nvPicPr>
        <p:blipFill>
          <a:blip r:embed="rId4"/>
          <a:stretch>
            <a:fillRect/>
          </a:stretch>
        </p:blipFill>
        <p:spPr>
          <a:xfrm>
            <a:off x="418421" y="1754789"/>
            <a:ext cx="1664192" cy="15282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6"/>
        <p:cNvGrpSpPr/>
        <p:nvPr/>
      </p:nvGrpSpPr>
      <p:grpSpPr>
        <a:xfrm>
          <a:off x="0" y="0"/>
          <a:ext cx="0" cy="0"/>
          <a:chOff x="0" y="0"/>
          <a:chExt cx="0" cy="0"/>
        </a:xfrm>
      </p:grpSpPr>
      <p:sp>
        <p:nvSpPr>
          <p:cNvPr id="367" name="Google Shape;367;p3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rgbClr val="372814"/>
                </a:solidFill>
              </a:rPr>
              <a:t>PROBLEM-STATEMENT</a:t>
            </a:r>
          </a:p>
        </p:txBody>
      </p:sp>
      <p:sp>
        <p:nvSpPr>
          <p:cNvPr id="368" name="Google Shape;368;p33"/>
          <p:cNvSpPr txBox="1">
            <a:spLocks noGrp="1"/>
          </p:cNvSpPr>
          <p:nvPr>
            <p:ph type="body" idx="1"/>
          </p:nvPr>
        </p:nvSpPr>
        <p:spPr>
          <a:xfrm>
            <a:off x="720000" y="1246515"/>
            <a:ext cx="7704000" cy="3490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dirty="0">
                <a:solidFill>
                  <a:srgbClr val="3C3C3B"/>
                </a:solidFill>
                <a:latin typeface="Trebuchet MS" panose="020B0603020202020204" pitchFamily="34" charset="0"/>
                <a:ea typeface="Inter" panose="020B0604020202020204" charset="0"/>
              </a:rPr>
              <a:t>Image colorization is a process of adding colors to the gray scale image. This colorization technique is commonly used in picture editing and research illustrations.</a:t>
            </a:r>
          </a:p>
          <a:p>
            <a:pPr marL="285750" lvl="0" indent="-285750" algn="l" rtl="0">
              <a:spcBef>
                <a:spcPts val="0"/>
              </a:spcBef>
              <a:spcAft>
                <a:spcPts val="0"/>
              </a:spcAft>
              <a:buFont typeface="Wingdings" panose="05000000000000000000" pitchFamily="2" charset="2"/>
              <a:buChar char="Ø"/>
            </a:pPr>
            <a:endParaRPr lang="en-US" dirty="0">
              <a:solidFill>
                <a:srgbClr val="3C3C3B"/>
              </a:solidFill>
              <a:latin typeface="Trebuchet MS" panose="020B0603020202020204" pitchFamily="34" charset="0"/>
              <a:ea typeface="Inter" panose="020B0604020202020204" charset="0"/>
            </a:endParaRPr>
          </a:p>
          <a:p>
            <a:pPr marL="285750" lvl="0" indent="-285750" algn="l" rtl="0">
              <a:spcBef>
                <a:spcPts val="0"/>
              </a:spcBef>
              <a:spcAft>
                <a:spcPts val="0"/>
              </a:spcAft>
              <a:buFont typeface="Wingdings" panose="05000000000000000000" pitchFamily="2" charset="2"/>
              <a:buChar char="Ø"/>
            </a:pPr>
            <a:r>
              <a:rPr lang="en-US" dirty="0">
                <a:solidFill>
                  <a:srgbClr val="3C3C3B"/>
                </a:solidFill>
                <a:latin typeface="Trebuchet MS" panose="020B0603020202020204" pitchFamily="34" charset="0"/>
                <a:ea typeface="Inter" panose="020B0604020202020204" charset="0"/>
              </a:rPr>
              <a:t>A small portion of an image grouped together into blocks is called a patch of the image. Due to the smaller size of the patch many image processing algorithms such as colorization are easily operated on the patches rather than working on the whole image itself. </a:t>
            </a:r>
          </a:p>
          <a:p>
            <a:pPr marL="0" lvl="0" indent="0" algn="l" rtl="0">
              <a:spcBef>
                <a:spcPts val="0"/>
              </a:spcBef>
              <a:spcAft>
                <a:spcPts val="0"/>
              </a:spcAft>
              <a:buNone/>
            </a:pPr>
            <a:endParaRPr lang="en-US" dirty="0">
              <a:solidFill>
                <a:srgbClr val="3C3C3B"/>
              </a:solidFill>
              <a:latin typeface="Trebuchet MS" panose="020B0603020202020204" pitchFamily="34" charset="0"/>
              <a:ea typeface="Inter" panose="020B0604020202020204" charset="0"/>
            </a:endParaRPr>
          </a:p>
          <a:p>
            <a:pPr marL="285750" lvl="0" indent="-285750" algn="l" rtl="0">
              <a:spcBef>
                <a:spcPts val="0"/>
              </a:spcBef>
              <a:spcAft>
                <a:spcPts val="0"/>
              </a:spcAft>
              <a:buFont typeface="Wingdings" panose="05000000000000000000" pitchFamily="2" charset="2"/>
              <a:buChar char="Ø"/>
            </a:pPr>
            <a:r>
              <a:rPr lang="en-US" dirty="0">
                <a:solidFill>
                  <a:srgbClr val="3C3C3B"/>
                </a:solidFill>
                <a:latin typeface="Trebuchet MS" panose="020B0603020202020204" pitchFamily="34" charset="0"/>
                <a:ea typeface="Inter" panose="020B0604020202020204" charset="0"/>
              </a:rPr>
              <a:t>We have used an image colorization dataset which is called as </a:t>
            </a:r>
            <a:r>
              <a:rPr lang="en-US" dirty="0" err="1">
                <a:solidFill>
                  <a:srgbClr val="3C3C3B"/>
                </a:solidFill>
                <a:latin typeface="Trebuchet MS" panose="020B0603020202020204" pitchFamily="34" charset="0"/>
                <a:ea typeface="Inter" panose="020B0604020202020204" charset="0"/>
              </a:rPr>
              <a:t>NCDataset</a:t>
            </a:r>
            <a:r>
              <a:rPr lang="en-US" dirty="0">
                <a:solidFill>
                  <a:srgbClr val="3C3C3B"/>
                </a:solidFill>
                <a:latin typeface="Trebuchet MS" panose="020B0603020202020204" pitchFamily="34" charset="0"/>
                <a:ea typeface="Inter" panose="020B0604020202020204" charset="0"/>
              </a:rPr>
              <a:t> , It contains set of color, gray scale images.</a:t>
            </a:r>
          </a:p>
          <a:p>
            <a:pPr marL="285750" lvl="0" indent="-285750" algn="l" rtl="0">
              <a:spcBef>
                <a:spcPts val="0"/>
              </a:spcBef>
              <a:spcAft>
                <a:spcPts val="0"/>
              </a:spcAft>
              <a:buFont typeface="Wingdings" panose="05000000000000000000" pitchFamily="2" charset="2"/>
              <a:buChar char="Ø"/>
            </a:pPr>
            <a:endParaRPr lang="en-US" dirty="0">
              <a:solidFill>
                <a:srgbClr val="3C3C3B"/>
              </a:solidFill>
              <a:latin typeface="Trebuchet MS" panose="020B0603020202020204" pitchFamily="34" charset="0"/>
              <a:ea typeface="Inter" panose="020B0604020202020204" charset="0"/>
            </a:endParaRPr>
          </a:p>
          <a:p>
            <a:pPr marL="285750" lvl="0" indent="-285750" algn="l" rtl="0">
              <a:spcBef>
                <a:spcPts val="0"/>
              </a:spcBef>
              <a:spcAft>
                <a:spcPts val="0"/>
              </a:spcAft>
              <a:buFont typeface="Wingdings" panose="05000000000000000000" pitchFamily="2" charset="2"/>
              <a:buChar char="Ø"/>
            </a:pPr>
            <a:r>
              <a:rPr lang="en-US" dirty="0">
                <a:solidFill>
                  <a:srgbClr val="3C3C3B"/>
                </a:solidFill>
                <a:latin typeface="Trebuchet MS" panose="020B0603020202020204" pitchFamily="34" charset="0"/>
                <a:ea typeface="Inter" panose="020B0604020202020204" charset="0"/>
              </a:rPr>
              <a:t>In this project we are implementing image colorization with the images taken from above dataset with the method Patch based discussed above.</a:t>
            </a:r>
          </a:p>
          <a:p>
            <a:pPr marL="285750" lvl="0" indent="-285750" algn="l" rtl="0">
              <a:spcBef>
                <a:spcPts val="0"/>
              </a:spcBef>
              <a:spcAft>
                <a:spcPts val="0"/>
              </a:spcAft>
              <a:buFont typeface="Wingdings" panose="05000000000000000000" pitchFamily="2" charset="2"/>
              <a:buChar char="Ø"/>
            </a:pPr>
            <a:endParaRPr lang="en-US" dirty="0">
              <a:solidFill>
                <a:srgbClr val="3C3C3B"/>
              </a:solidFill>
              <a:latin typeface="Trebuchet MS" panose="020B0603020202020204" pitchFamily="34" charset="0"/>
              <a:ea typeface="Inter" panose="020B0604020202020204" charset="0"/>
            </a:endParaRPr>
          </a:p>
          <a:p>
            <a:pPr marL="285750" lvl="0" indent="-285750" algn="l" rtl="0">
              <a:spcBef>
                <a:spcPts val="0"/>
              </a:spcBef>
              <a:spcAft>
                <a:spcPts val="0"/>
              </a:spcAft>
              <a:buFont typeface="Wingdings" panose="05000000000000000000" pitchFamily="2" charset="2"/>
              <a:buChar char="Ø"/>
            </a:pPr>
            <a:r>
              <a:rPr lang="en-US" dirty="0">
                <a:solidFill>
                  <a:srgbClr val="3C3C3B"/>
                </a:solidFill>
                <a:latin typeface="Trebuchet MS" panose="020B0603020202020204" pitchFamily="34" charset="0"/>
                <a:ea typeface="Inter" panose="020B0604020202020204" charset="0"/>
              </a:rPr>
              <a:t>Then we are checking the accuracy of our output image with color images which are given in the dataset</a:t>
            </a:r>
          </a:p>
          <a:p>
            <a:pPr marL="285750" lvl="0" indent="-285750" algn="l" rtl="0">
              <a:spcBef>
                <a:spcPts val="0"/>
              </a:spcBef>
              <a:spcAft>
                <a:spcPts val="0"/>
              </a:spcAft>
              <a:buFont typeface="Wingdings" panose="05000000000000000000" pitchFamily="2" charset="2"/>
              <a:buChar char="Ø"/>
            </a:pPr>
            <a:endParaRPr lang="en-US" dirty="0">
              <a:solidFill>
                <a:srgbClr val="3C3C3B"/>
              </a:solidFill>
              <a:latin typeface="Trebuchet MS" panose="020B0603020202020204" pitchFamily="34" charset="0"/>
              <a:ea typeface="Inter" panose="020B0604020202020204" charset="0"/>
            </a:endParaRPr>
          </a:p>
          <a:p>
            <a:pPr marL="285750" lvl="0" indent="-285750" algn="l" rtl="0">
              <a:spcBef>
                <a:spcPts val="0"/>
              </a:spcBef>
              <a:spcAft>
                <a:spcPts val="0"/>
              </a:spcAft>
              <a:buFont typeface="Wingdings" panose="05000000000000000000" pitchFamily="2" charset="2"/>
              <a:buChar char="Ø"/>
            </a:pPr>
            <a:r>
              <a:rPr lang="en-US" dirty="0">
                <a:solidFill>
                  <a:srgbClr val="3C3C3B"/>
                </a:solidFill>
                <a:latin typeface="Trebuchet MS" panose="020B0603020202020204" pitchFamily="34" charset="0"/>
                <a:ea typeface="Inter" panose="020B0604020202020204" charset="0"/>
              </a:rPr>
              <a:t>MSE, PSNR are the evaluation metrics we are using.</a:t>
            </a:r>
          </a:p>
        </p:txBody>
      </p:sp>
      <p:pic>
        <p:nvPicPr>
          <p:cNvPr id="3" name="Picture 2">
            <a:extLst>
              <a:ext uri="{FF2B5EF4-FFF2-40B4-BE49-F238E27FC236}">
                <a16:creationId xmlns:a16="http://schemas.microsoft.com/office/drawing/2014/main" id="{402EA7DC-4C89-4CB4-B4F2-2047C98BD2B4}"/>
              </a:ext>
            </a:extLst>
          </p:cNvPr>
          <p:cNvPicPr>
            <a:picLocks noChangeAspect="1"/>
          </p:cNvPicPr>
          <p:nvPr/>
        </p:nvPicPr>
        <p:blipFill>
          <a:blip r:embed="rId3"/>
          <a:stretch>
            <a:fillRect/>
          </a:stretch>
        </p:blipFill>
        <p:spPr>
          <a:xfrm>
            <a:off x="7828156" y="4114719"/>
            <a:ext cx="1050317" cy="7564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6"/>
        <p:cNvGrpSpPr/>
        <p:nvPr/>
      </p:nvGrpSpPr>
      <p:grpSpPr>
        <a:xfrm>
          <a:off x="0" y="0"/>
          <a:ext cx="0" cy="0"/>
          <a:chOff x="0" y="0"/>
          <a:chExt cx="0" cy="0"/>
        </a:xfrm>
      </p:grpSpPr>
      <p:sp>
        <p:nvSpPr>
          <p:cNvPr id="367" name="Google Shape;367;p3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METHODS</a:t>
            </a:r>
            <a:endParaRPr lang="en-IN" dirty="0">
              <a:solidFill>
                <a:srgbClr val="372814"/>
              </a:solidFill>
            </a:endParaRPr>
          </a:p>
        </p:txBody>
      </p:sp>
      <p:sp>
        <p:nvSpPr>
          <p:cNvPr id="368" name="Google Shape;368;p33"/>
          <p:cNvSpPr txBox="1">
            <a:spLocks noGrp="1"/>
          </p:cNvSpPr>
          <p:nvPr>
            <p:ph type="body" idx="1"/>
          </p:nvPr>
        </p:nvSpPr>
        <p:spPr>
          <a:xfrm>
            <a:off x="720000" y="1315185"/>
            <a:ext cx="7704000" cy="328831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sz="1600" dirty="0">
                <a:solidFill>
                  <a:srgbClr val="3C3C3B"/>
                </a:solidFill>
                <a:latin typeface="Trebuchet MS" panose="020B0603020202020204" pitchFamily="34" charset="0"/>
                <a:ea typeface="Inter" panose="020B0604020202020204" charset="0"/>
              </a:rPr>
              <a:t>First the target grayscale image and reference color image are selected via clicking the GUI buttons.</a:t>
            </a:r>
          </a:p>
          <a:p>
            <a:pPr marL="285750" lvl="0" indent="-285750" algn="l" rtl="0">
              <a:spcBef>
                <a:spcPts val="0"/>
              </a:spcBef>
              <a:spcAft>
                <a:spcPts val="0"/>
              </a:spcAft>
              <a:buFont typeface="Wingdings" panose="05000000000000000000" pitchFamily="2" charset="2"/>
              <a:buChar char="Ø"/>
            </a:pPr>
            <a:endParaRPr lang="en-US" sz="1600" dirty="0">
              <a:solidFill>
                <a:srgbClr val="3C3C3B"/>
              </a:solidFill>
              <a:latin typeface="Trebuchet MS" panose="020B0603020202020204" pitchFamily="34" charset="0"/>
              <a:ea typeface="Inter" panose="020B0604020202020204" charset="0"/>
            </a:endParaRPr>
          </a:p>
          <a:p>
            <a:pPr marL="285750" lvl="0" indent="-285750" algn="l" rtl="0">
              <a:spcBef>
                <a:spcPts val="0"/>
              </a:spcBef>
              <a:spcAft>
                <a:spcPts val="0"/>
              </a:spcAft>
              <a:buFont typeface="Wingdings" panose="05000000000000000000" pitchFamily="2" charset="2"/>
              <a:buChar char="Ø"/>
            </a:pPr>
            <a:r>
              <a:rPr lang="en-US" sz="1600" dirty="0">
                <a:solidFill>
                  <a:srgbClr val="3C3C3B"/>
                </a:solidFill>
                <a:latin typeface="Trebuchet MS" panose="020B0603020202020204" pitchFamily="34" charset="0"/>
                <a:ea typeface="Inter" panose="020B0604020202020204" charset="0"/>
              </a:rPr>
              <a:t>These two images are then converted to the </a:t>
            </a:r>
            <a:r>
              <a:rPr lang="en-US" sz="1600" dirty="0" err="1">
                <a:solidFill>
                  <a:srgbClr val="3C3C3B"/>
                </a:solidFill>
                <a:latin typeface="Trebuchet MS" panose="020B0603020202020204" pitchFamily="34" charset="0"/>
                <a:ea typeface="Inter" panose="020B0604020202020204" charset="0"/>
              </a:rPr>
              <a:t>YCbCr</a:t>
            </a:r>
            <a:r>
              <a:rPr lang="en-US" sz="1600" dirty="0">
                <a:solidFill>
                  <a:srgbClr val="3C3C3B"/>
                </a:solidFill>
                <a:latin typeface="Trebuchet MS" panose="020B0603020202020204" pitchFamily="34" charset="0"/>
                <a:ea typeface="Inter" panose="020B0604020202020204" charset="0"/>
              </a:rPr>
              <a:t> plane and the Luminance (Y) component plane is taken.</a:t>
            </a:r>
          </a:p>
          <a:p>
            <a:pPr marL="285750" lvl="0" indent="-285750" algn="l" rtl="0">
              <a:spcBef>
                <a:spcPts val="0"/>
              </a:spcBef>
              <a:spcAft>
                <a:spcPts val="0"/>
              </a:spcAft>
              <a:buFont typeface="Wingdings" panose="05000000000000000000" pitchFamily="2" charset="2"/>
              <a:buChar char="Ø"/>
            </a:pPr>
            <a:endParaRPr lang="en-US" sz="1600" dirty="0">
              <a:solidFill>
                <a:srgbClr val="3C3C3B"/>
              </a:solidFill>
              <a:latin typeface="Trebuchet MS" panose="020B0603020202020204" pitchFamily="34" charset="0"/>
              <a:ea typeface="Inter" panose="020B0604020202020204" charset="0"/>
            </a:endParaRPr>
          </a:p>
          <a:p>
            <a:pPr marL="285750" lvl="0" indent="-285750" algn="l" rtl="0">
              <a:spcBef>
                <a:spcPts val="0"/>
              </a:spcBef>
              <a:spcAft>
                <a:spcPts val="0"/>
              </a:spcAft>
              <a:buFont typeface="Wingdings" panose="05000000000000000000" pitchFamily="2" charset="2"/>
              <a:buChar char="Ø"/>
            </a:pPr>
            <a:r>
              <a:rPr lang="en-US" sz="1600" dirty="0">
                <a:solidFill>
                  <a:srgbClr val="3C3C3B"/>
                </a:solidFill>
                <a:latin typeface="Trebuchet MS" panose="020B0603020202020204" pitchFamily="34" charset="0"/>
                <a:ea typeface="Inter" panose="020B0604020202020204" charset="0"/>
              </a:rPr>
              <a:t>For every pixel of the target grayscale image, its luminance component is subtracted from the luminance plane of reference color image.</a:t>
            </a:r>
          </a:p>
          <a:p>
            <a:pPr marL="285750" lvl="0" indent="-285750" algn="l" rtl="0">
              <a:spcBef>
                <a:spcPts val="0"/>
              </a:spcBef>
              <a:spcAft>
                <a:spcPts val="0"/>
              </a:spcAft>
              <a:buFont typeface="Wingdings" panose="05000000000000000000" pitchFamily="2" charset="2"/>
              <a:buChar char="Ø"/>
            </a:pPr>
            <a:endParaRPr lang="en-US" sz="1600" dirty="0">
              <a:solidFill>
                <a:srgbClr val="3C3C3B"/>
              </a:solidFill>
              <a:latin typeface="Trebuchet MS" panose="020B0603020202020204" pitchFamily="34" charset="0"/>
              <a:ea typeface="Inter" panose="020B0604020202020204" charset="0"/>
            </a:endParaRPr>
          </a:p>
          <a:p>
            <a:pPr marL="285750" lvl="0" indent="-285750" algn="l" rtl="0">
              <a:spcBef>
                <a:spcPts val="0"/>
              </a:spcBef>
              <a:spcAft>
                <a:spcPts val="0"/>
              </a:spcAft>
              <a:buFont typeface="Wingdings" panose="05000000000000000000" pitchFamily="2" charset="2"/>
              <a:buChar char="Ø"/>
            </a:pPr>
            <a:r>
              <a:rPr lang="en-US" sz="1600" dirty="0">
                <a:solidFill>
                  <a:srgbClr val="3C3C3B"/>
                </a:solidFill>
                <a:latin typeface="Trebuchet MS" panose="020B0603020202020204" pitchFamily="34" charset="0"/>
                <a:ea typeface="Inter" panose="020B0604020202020204" charset="0"/>
              </a:rPr>
              <a:t>For the closest matching value of the reference luminance plane, we transfer its chromatic components to the target grayscale pixel. At the end resulting in colorization of grayscale image.</a:t>
            </a:r>
          </a:p>
        </p:txBody>
      </p:sp>
      <p:pic>
        <p:nvPicPr>
          <p:cNvPr id="3" name="Picture 2">
            <a:extLst>
              <a:ext uri="{FF2B5EF4-FFF2-40B4-BE49-F238E27FC236}">
                <a16:creationId xmlns:a16="http://schemas.microsoft.com/office/drawing/2014/main" id="{62AB8F87-6493-40E7-8F48-09387055276F}"/>
              </a:ext>
            </a:extLst>
          </p:cNvPr>
          <p:cNvPicPr>
            <a:picLocks noChangeAspect="1"/>
          </p:cNvPicPr>
          <p:nvPr/>
        </p:nvPicPr>
        <p:blipFill>
          <a:blip r:embed="rId3"/>
          <a:stretch>
            <a:fillRect/>
          </a:stretch>
        </p:blipFill>
        <p:spPr>
          <a:xfrm>
            <a:off x="8066049" y="4092028"/>
            <a:ext cx="883536" cy="777858"/>
          </a:xfrm>
          <a:prstGeom prst="rect">
            <a:avLst/>
          </a:prstGeom>
        </p:spPr>
      </p:pic>
    </p:spTree>
    <p:extLst>
      <p:ext uri="{BB962C8B-B14F-4D97-AF65-F5344CB8AC3E}">
        <p14:creationId xmlns:p14="http://schemas.microsoft.com/office/powerpoint/2010/main" val="236631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RESULTS AND DISCUSSIONS</a:t>
            </a:r>
            <a:endParaRPr lang="en-IN" dirty="0">
              <a:solidFill>
                <a:srgbClr val="372814"/>
              </a:solidFill>
            </a:endParaRPr>
          </a:p>
        </p:txBody>
      </p:sp>
      <p:sp>
        <p:nvSpPr>
          <p:cNvPr id="368" name="Google Shape;368;p33"/>
          <p:cNvSpPr txBox="1">
            <a:spLocks noGrp="1"/>
          </p:cNvSpPr>
          <p:nvPr>
            <p:ph type="body" idx="1"/>
          </p:nvPr>
        </p:nvSpPr>
        <p:spPr>
          <a:xfrm>
            <a:off x="1043939" y="1261053"/>
            <a:ext cx="7056117" cy="4856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3C3C3B"/>
                </a:solidFill>
                <a:latin typeface="Trebuchet MS" panose="020B0603020202020204" pitchFamily="34" charset="0"/>
                <a:ea typeface="Inter" panose="020B0604020202020204" charset="0"/>
              </a:rPr>
              <a:t> INPUT                           COLOR PALETTE                        OUTPUT</a:t>
            </a:r>
            <a:r>
              <a:rPr lang="en-US" sz="1200" b="1" dirty="0">
                <a:solidFill>
                  <a:srgbClr val="3C3C3B"/>
                </a:solidFill>
                <a:latin typeface="Trebuchet MS" panose="020B0603020202020204" pitchFamily="34" charset="0"/>
                <a:ea typeface="Inter" panose="020B0604020202020204" charset="0"/>
              </a:rPr>
              <a:t>                                      </a:t>
            </a:r>
          </a:p>
        </p:txBody>
      </p:sp>
      <p:pic>
        <p:nvPicPr>
          <p:cNvPr id="4" name="Picture 3" descr="A picture containing indoor, surface, corn&#10;&#10;Description automatically generated">
            <a:extLst>
              <a:ext uri="{FF2B5EF4-FFF2-40B4-BE49-F238E27FC236}">
                <a16:creationId xmlns:a16="http://schemas.microsoft.com/office/drawing/2014/main" id="{3458B75D-B01D-4987-A26D-6ADA02097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58" y="1878688"/>
            <a:ext cx="1919316" cy="1831027"/>
          </a:xfrm>
          <a:prstGeom prst="rect">
            <a:avLst/>
          </a:prstGeom>
        </p:spPr>
      </p:pic>
      <p:pic>
        <p:nvPicPr>
          <p:cNvPr id="5" name="Picture 4" descr="Shape&#10;&#10;Description automatically generated">
            <a:extLst>
              <a:ext uri="{FF2B5EF4-FFF2-40B4-BE49-F238E27FC236}">
                <a16:creationId xmlns:a16="http://schemas.microsoft.com/office/drawing/2014/main" id="{55F02EE6-D56E-42B1-8BDE-D220FEEFA6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6738" y="2025839"/>
            <a:ext cx="1850523" cy="1386106"/>
          </a:xfrm>
          <a:prstGeom prst="rect">
            <a:avLst/>
          </a:prstGeom>
        </p:spPr>
      </p:pic>
      <p:pic>
        <p:nvPicPr>
          <p:cNvPr id="6" name="Picture 5" descr="A picture containing indoor, corn, surface&#10;&#10;Description automatically generated">
            <a:extLst>
              <a:ext uri="{FF2B5EF4-FFF2-40B4-BE49-F238E27FC236}">
                <a16:creationId xmlns:a16="http://schemas.microsoft.com/office/drawing/2014/main" id="{9F312B45-00BB-4D8C-8091-A104AB704D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0467" y="1871252"/>
            <a:ext cx="1919315" cy="1831026"/>
          </a:xfrm>
          <a:prstGeom prst="rect">
            <a:avLst/>
          </a:prstGeom>
        </p:spPr>
      </p:pic>
      <p:pic>
        <p:nvPicPr>
          <p:cNvPr id="3" name="Picture 2">
            <a:extLst>
              <a:ext uri="{FF2B5EF4-FFF2-40B4-BE49-F238E27FC236}">
                <a16:creationId xmlns:a16="http://schemas.microsoft.com/office/drawing/2014/main" id="{DF941B4D-C530-4D96-BBAA-8C69F1DFB952}"/>
              </a:ext>
            </a:extLst>
          </p:cNvPr>
          <p:cNvPicPr>
            <a:picLocks noChangeAspect="1"/>
          </p:cNvPicPr>
          <p:nvPr/>
        </p:nvPicPr>
        <p:blipFill>
          <a:blip r:embed="rId6"/>
          <a:stretch>
            <a:fillRect/>
          </a:stretch>
        </p:blipFill>
        <p:spPr>
          <a:xfrm>
            <a:off x="7701776" y="3790789"/>
            <a:ext cx="1135823" cy="1054207"/>
          </a:xfrm>
          <a:prstGeom prst="rect">
            <a:avLst/>
          </a:prstGeom>
        </p:spPr>
      </p:pic>
    </p:spTree>
    <p:extLst>
      <p:ext uri="{BB962C8B-B14F-4D97-AF65-F5344CB8AC3E}">
        <p14:creationId xmlns:p14="http://schemas.microsoft.com/office/powerpoint/2010/main" val="65615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REFERENCES</a:t>
            </a:r>
            <a:endParaRPr lang="en-IN" dirty="0">
              <a:solidFill>
                <a:srgbClr val="372814"/>
              </a:solidFill>
            </a:endParaRPr>
          </a:p>
        </p:txBody>
      </p:sp>
      <p:sp>
        <p:nvSpPr>
          <p:cNvPr id="368" name="Google Shape;368;p33"/>
          <p:cNvSpPr txBox="1">
            <a:spLocks noGrp="1"/>
          </p:cNvSpPr>
          <p:nvPr>
            <p:ph type="body" idx="1"/>
          </p:nvPr>
        </p:nvSpPr>
        <p:spPr>
          <a:xfrm>
            <a:off x="642497" y="1112700"/>
            <a:ext cx="7859005" cy="373436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sz="1400" dirty="0" err="1">
                <a:solidFill>
                  <a:srgbClr val="3C3C3B"/>
                </a:solidFill>
                <a:latin typeface="Trebuchet MS" panose="020B0603020202020204" pitchFamily="34" charset="0"/>
                <a:ea typeface="Inter" panose="020B0604020202020204" charset="0"/>
              </a:rPr>
              <a:t>Shariatnia</a:t>
            </a:r>
            <a:r>
              <a:rPr lang="en-US" sz="1400" dirty="0">
                <a:solidFill>
                  <a:srgbClr val="3C3C3B"/>
                </a:solidFill>
                <a:latin typeface="Trebuchet MS" panose="020B0603020202020204" pitchFamily="34" charset="0"/>
                <a:ea typeface="Inter" panose="020B0604020202020204" charset="0"/>
              </a:rPr>
              <a:t>, </a:t>
            </a:r>
            <a:r>
              <a:rPr lang="en-US" sz="1400" dirty="0" err="1">
                <a:solidFill>
                  <a:srgbClr val="3C3C3B"/>
                </a:solidFill>
                <a:latin typeface="Trebuchet MS" panose="020B0603020202020204" pitchFamily="34" charset="0"/>
                <a:ea typeface="Inter" panose="020B0604020202020204" charset="0"/>
              </a:rPr>
              <a:t>Moein</a:t>
            </a:r>
            <a:r>
              <a:rPr lang="en-US" sz="1400" dirty="0">
                <a:solidFill>
                  <a:srgbClr val="3C3C3B"/>
                </a:solidFill>
                <a:latin typeface="Trebuchet MS" panose="020B0603020202020204" pitchFamily="34" charset="0"/>
                <a:ea typeface="Inter" panose="020B0604020202020204" charset="0"/>
              </a:rPr>
              <a:t>. “Colorizing Black amp; White Images with </a:t>
            </a:r>
            <a:r>
              <a:rPr lang="en-US" sz="1400" dirty="0" err="1">
                <a:solidFill>
                  <a:srgbClr val="3C3C3B"/>
                </a:solidFill>
                <a:latin typeface="Trebuchet MS" panose="020B0603020202020204" pitchFamily="34" charset="0"/>
                <a:ea typeface="Inter" panose="020B0604020202020204" charset="0"/>
              </a:rPr>
              <a:t>UNetand</a:t>
            </a:r>
            <a:r>
              <a:rPr lang="en-US" sz="1400" dirty="0">
                <a:solidFill>
                  <a:srgbClr val="3C3C3B"/>
                </a:solidFill>
                <a:latin typeface="Trebuchet MS" panose="020B0603020202020204" pitchFamily="34" charset="0"/>
                <a:ea typeface="Inter" panose="020B0604020202020204" charset="0"/>
              </a:rPr>
              <a:t> Conditional Gan-A Tutorial.” Medium, Towards Data Science,18 Nov. 2020, </a:t>
            </a:r>
            <a:r>
              <a:rPr lang="en-US" sz="1400" dirty="0">
                <a:solidFill>
                  <a:srgbClr val="3C3C3B"/>
                </a:solidFill>
                <a:latin typeface="Trebuchet MS" panose="020B0603020202020204" pitchFamily="34" charset="0"/>
                <a:ea typeface="Inter" panose="020B0604020202020204" charset="0"/>
                <a:hlinkClick r:id="rId3"/>
              </a:rPr>
              <a:t>https://towardsdatascience.com/colorizing-black-whiteimages-with-u-net-and-conditional-gan-a-tutorial-81b2df111cd8</a:t>
            </a:r>
            <a:r>
              <a:rPr lang="en-US" sz="1400" dirty="0">
                <a:solidFill>
                  <a:srgbClr val="3C3C3B"/>
                </a:solidFill>
                <a:latin typeface="Trebuchet MS" panose="020B0603020202020204" pitchFamily="34" charset="0"/>
                <a:ea typeface="Inter" panose="020B0604020202020204" charset="0"/>
              </a:rPr>
              <a:t>.</a:t>
            </a:r>
          </a:p>
          <a:p>
            <a:pPr marL="285750" lvl="0" indent="-285750" algn="l" rtl="0">
              <a:spcBef>
                <a:spcPts val="0"/>
              </a:spcBef>
              <a:spcAft>
                <a:spcPts val="0"/>
              </a:spcAft>
              <a:buFont typeface="Wingdings" panose="05000000000000000000" pitchFamily="2" charset="2"/>
              <a:buChar char="Ø"/>
            </a:pPr>
            <a:endParaRPr lang="en-US" sz="1400" dirty="0">
              <a:solidFill>
                <a:srgbClr val="3C3C3B"/>
              </a:solidFill>
              <a:latin typeface="Trebuchet MS" panose="020B0603020202020204" pitchFamily="34" charset="0"/>
              <a:ea typeface="Inter" panose="020B0604020202020204" charset="0"/>
            </a:endParaRPr>
          </a:p>
          <a:p>
            <a:pPr marL="285750" lvl="0" indent="-285750" algn="l" rtl="0">
              <a:spcBef>
                <a:spcPts val="0"/>
              </a:spcBef>
              <a:spcAft>
                <a:spcPts val="0"/>
              </a:spcAft>
              <a:buFont typeface="Wingdings" panose="05000000000000000000" pitchFamily="2" charset="2"/>
              <a:buChar char="Ø"/>
            </a:pPr>
            <a:r>
              <a:rPr lang="en-US" sz="1400" dirty="0">
                <a:solidFill>
                  <a:srgbClr val="3C3C3B"/>
                </a:solidFill>
                <a:latin typeface="Trebuchet MS" panose="020B0603020202020204" pitchFamily="34" charset="0"/>
                <a:ea typeface="Inter" panose="020B0604020202020204" charset="0"/>
              </a:rPr>
              <a:t>“Patch-Based Image Colorization.” IEEE </a:t>
            </a:r>
            <a:r>
              <a:rPr lang="en-US" sz="1400" dirty="0" err="1">
                <a:solidFill>
                  <a:srgbClr val="3C3C3B"/>
                </a:solidFill>
                <a:latin typeface="Trebuchet MS" panose="020B0603020202020204" pitchFamily="34" charset="0"/>
                <a:ea typeface="Inter" panose="020B0604020202020204" charset="0"/>
              </a:rPr>
              <a:t>Xplore,https</a:t>
            </a:r>
            <a:r>
              <a:rPr lang="en-US" sz="1400" dirty="0">
                <a:solidFill>
                  <a:srgbClr val="3C3C3B"/>
                </a:solidFill>
                <a:latin typeface="Trebuchet MS" panose="020B0603020202020204" pitchFamily="34" charset="0"/>
                <a:ea typeface="Inter" panose="020B0604020202020204" charset="0"/>
              </a:rPr>
              <a:t>://ieeexplore.ieee.org/document/6460810?arnumber=6460810.</a:t>
            </a:r>
          </a:p>
          <a:p>
            <a:pPr marL="285750" lvl="0" indent="-285750" algn="l" rtl="0">
              <a:spcBef>
                <a:spcPts val="0"/>
              </a:spcBef>
              <a:spcAft>
                <a:spcPts val="0"/>
              </a:spcAft>
              <a:buFont typeface="Wingdings" panose="05000000000000000000" pitchFamily="2" charset="2"/>
              <a:buChar char="Ø"/>
            </a:pPr>
            <a:endParaRPr lang="en-US" sz="1400" dirty="0">
              <a:solidFill>
                <a:srgbClr val="3C3C3B"/>
              </a:solidFill>
              <a:latin typeface="Trebuchet MS" panose="020B0603020202020204" pitchFamily="34" charset="0"/>
              <a:ea typeface="Inter" panose="020B0604020202020204" charset="0"/>
            </a:endParaRPr>
          </a:p>
          <a:p>
            <a:pPr marL="285750" lvl="0" indent="-285750" algn="l" rtl="0">
              <a:spcBef>
                <a:spcPts val="0"/>
              </a:spcBef>
              <a:spcAft>
                <a:spcPts val="0"/>
              </a:spcAft>
              <a:buFont typeface="Wingdings" panose="05000000000000000000" pitchFamily="2" charset="2"/>
              <a:buChar char="Ø"/>
            </a:pPr>
            <a:r>
              <a:rPr lang="en-US" sz="1400" dirty="0">
                <a:solidFill>
                  <a:srgbClr val="3C3C3B"/>
                </a:solidFill>
                <a:latin typeface="Trebuchet MS" panose="020B0603020202020204" pitchFamily="34" charset="0"/>
                <a:ea typeface="Inter" panose="020B0604020202020204" charset="0"/>
              </a:rPr>
              <a:t>(PDF) Image Coloring Techniques and </a:t>
            </a:r>
            <a:r>
              <a:rPr lang="en-US" sz="1400" dirty="0" err="1">
                <a:solidFill>
                  <a:srgbClr val="3C3C3B"/>
                </a:solidFill>
                <a:latin typeface="Trebuchet MS" panose="020B0603020202020204" pitchFamily="34" charset="0"/>
                <a:ea typeface="Inter" panose="020B0604020202020204" charset="0"/>
              </a:rPr>
              <a:t>Applications.https</a:t>
            </a:r>
            <a:r>
              <a:rPr lang="en-US" sz="1400" dirty="0">
                <a:solidFill>
                  <a:srgbClr val="3C3C3B"/>
                </a:solidFill>
                <a:latin typeface="Trebuchet MS" panose="020B0603020202020204" pitchFamily="34" charset="0"/>
                <a:ea typeface="Inter" panose="020B0604020202020204" charset="0"/>
              </a:rPr>
              <a:t>://www.researchgate.net/publication/215869739 Coloring Techniques and Applications.</a:t>
            </a:r>
          </a:p>
          <a:p>
            <a:pPr marL="285750" lvl="0" indent="-285750" algn="l" rtl="0">
              <a:spcBef>
                <a:spcPts val="0"/>
              </a:spcBef>
              <a:spcAft>
                <a:spcPts val="0"/>
              </a:spcAft>
              <a:buFont typeface="Wingdings" panose="05000000000000000000" pitchFamily="2" charset="2"/>
              <a:buChar char="Ø"/>
            </a:pPr>
            <a:endParaRPr lang="en-US" sz="1400" dirty="0">
              <a:solidFill>
                <a:srgbClr val="3C3C3B"/>
              </a:solidFill>
              <a:latin typeface="Trebuchet MS" panose="020B0603020202020204" pitchFamily="34" charset="0"/>
              <a:ea typeface="Inter" panose="020B0604020202020204" charset="0"/>
            </a:endParaRPr>
          </a:p>
          <a:p>
            <a:pPr marL="285750" lvl="0" indent="-285750" algn="l" rtl="0">
              <a:spcBef>
                <a:spcPts val="0"/>
              </a:spcBef>
              <a:spcAft>
                <a:spcPts val="0"/>
              </a:spcAft>
              <a:buFont typeface="Wingdings" panose="05000000000000000000" pitchFamily="2" charset="2"/>
              <a:buChar char="Ø"/>
            </a:pPr>
            <a:r>
              <a:rPr lang="en-US" sz="1400" dirty="0">
                <a:solidFill>
                  <a:srgbClr val="3C3C3B"/>
                </a:solidFill>
                <a:latin typeface="Trebuchet MS" panose="020B0603020202020204" pitchFamily="34" charset="0"/>
                <a:ea typeface="Inter" panose="020B0604020202020204" charset="0"/>
              </a:rPr>
              <a:t>“Colorful Image Colorization.” Colorful Image </a:t>
            </a:r>
            <a:r>
              <a:rPr lang="en-US" sz="1400" dirty="0" err="1">
                <a:solidFill>
                  <a:srgbClr val="3C3C3B"/>
                </a:solidFill>
                <a:latin typeface="Trebuchet MS" panose="020B0603020202020204" pitchFamily="34" charset="0"/>
                <a:ea typeface="Inter" panose="020B0604020202020204" charset="0"/>
              </a:rPr>
              <a:t>Colorization,https</a:t>
            </a:r>
            <a:r>
              <a:rPr lang="en-US" sz="1400" dirty="0">
                <a:solidFill>
                  <a:srgbClr val="3C3C3B"/>
                </a:solidFill>
                <a:latin typeface="Trebuchet MS" panose="020B0603020202020204" pitchFamily="34" charset="0"/>
                <a:ea typeface="Inter" panose="020B0604020202020204" charset="0"/>
              </a:rPr>
              <a:t>://richzhang.github.io/colorization/.</a:t>
            </a:r>
          </a:p>
          <a:p>
            <a:pPr marL="285750" lvl="0" indent="-285750" algn="l" rtl="0">
              <a:spcBef>
                <a:spcPts val="0"/>
              </a:spcBef>
              <a:spcAft>
                <a:spcPts val="0"/>
              </a:spcAft>
              <a:buFont typeface="Wingdings" panose="05000000000000000000" pitchFamily="2" charset="2"/>
              <a:buChar char="Ø"/>
            </a:pPr>
            <a:endParaRPr lang="en-US" sz="1400" dirty="0">
              <a:solidFill>
                <a:srgbClr val="3C3C3B"/>
              </a:solidFill>
              <a:latin typeface="Trebuchet MS" panose="020B0603020202020204" pitchFamily="34" charset="0"/>
              <a:ea typeface="Inter" panose="020B0604020202020204" charset="0"/>
            </a:endParaRPr>
          </a:p>
          <a:p>
            <a:pPr marL="285750" lvl="0" indent="-285750" algn="l" rtl="0">
              <a:spcBef>
                <a:spcPts val="0"/>
              </a:spcBef>
              <a:spcAft>
                <a:spcPts val="0"/>
              </a:spcAft>
              <a:buFont typeface="Wingdings" panose="05000000000000000000" pitchFamily="2" charset="2"/>
              <a:buChar char="Ø"/>
            </a:pPr>
            <a:r>
              <a:rPr lang="en-US" sz="1400" dirty="0">
                <a:solidFill>
                  <a:srgbClr val="3C3C3B"/>
                </a:solidFill>
                <a:latin typeface="Trebuchet MS" panose="020B0603020202020204" pitchFamily="34" charset="0"/>
                <a:ea typeface="Inter" panose="020B0604020202020204" charset="0"/>
              </a:rPr>
              <a:t>Pierre, Fabien, et al. “Luminance-Chrominance Model for Image </a:t>
            </a:r>
            <a:r>
              <a:rPr lang="en-US" sz="1400" dirty="0" err="1">
                <a:solidFill>
                  <a:srgbClr val="3C3C3B"/>
                </a:solidFill>
                <a:latin typeface="Trebuchet MS" panose="020B0603020202020204" pitchFamily="34" charset="0"/>
                <a:ea typeface="Inter" panose="020B0604020202020204" charset="0"/>
              </a:rPr>
              <a:t>Colorization.”HAL</a:t>
            </a:r>
            <a:r>
              <a:rPr lang="en-US" sz="1400" dirty="0">
                <a:solidFill>
                  <a:srgbClr val="3C3C3B"/>
                </a:solidFill>
                <a:latin typeface="Trebuchet MS" panose="020B0603020202020204" pitchFamily="34" charset="0"/>
                <a:ea typeface="Inter" panose="020B0604020202020204" charset="0"/>
              </a:rPr>
              <a:t> Open Science, 25 July 2014, https://hal.archivesouvertes.fr/hal-01051308.</a:t>
            </a:r>
          </a:p>
          <a:p>
            <a:pPr marL="285750" lvl="0" indent="-285750" algn="l" rtl="0">
              <a:spcBef>
                <a:spcPts val="0"/>
              </a:spcBef>
              <a:spcAft>
                <a:spcPts val="0"/>
              </a:spcAft>
              <a:buFont typeface="Wingdings" panose="05000000000000000000" pitchFamily="2" charset="2"/>
              <a:buChar char="Ø"/>
            </a:pPr>
            <a:endParaRPr lang="en-US" sz="1400" dirty="0">
              <a:solidFill>
                <a:srgbClr val="3C3C3B"/>
              </a:solidFill>
              <a:latin typeface="Trebuchet MS" panose="020B0603020202020204" pitchFamily="34" charset="0"/>
              <a:ea typeface="Inter" panose="020B0604020202020204" charset="0"/>
            </a:endParaRPr>
          </a:p>
        </p:txBody>
      </p:sp>
      <p:pic>
        <p:nvPicPr>
          <p:cNvPr id="3" name="Picture 2">
            <a:extLst>
              <a:ext uri="{FF2B5EF4-FFF2-40B4-BE49-F238E27FC236}">
                <a16:creationId xmlns:a16="http://schemas.microsoft.com/office/drawing/2014/main" id="{6F557255-9A8A-4A4F-84CD-1A61713B8EA1}"/>
              </a:ext>
            </a:extLst>
          </p:cNvPr>
          <p:cNvPicPr>
            <a:picLocks noChangeAspect="1"/>
          </p:cNvPicPr>
          <p:nvPr/>
        </p:nvPicPr>
        <p:blipFill>
          <a:blip r:embed="rId4"/>
          <a:stretch>
            <a:fillRect/>
          </a:stretch>
        </p:blipFill>
        <p:spPr>
          <a:xfrm>
            <a:off x="7865325" y="3429442"/>
            <a:ext cx="936647" cy="953120"/>
          </a:xfrm>
          <a:prstGeom prst="rect">
            <a:avLst/>
          </a:prstGeom>
        </p:spPr>
      </p:pic>
    </p:spTree>
    <p:extLst>
      <p:ext uri="{BB962C8B-B14F-4D97-AF65-F5344CB8AC3E}">
        <p14:creationId xmlns:p14="http://schemas.microsoft.com/office/powerpoint/2010/main" val="64207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grpSp>
        <p:nvGrpSpPr>
          <p:cNvPr id="1043" name="Google Shape;1043;p54"/>
          <p:cNvGrpSpPr/>
          <p:nvPr/>
        </p:nvGrpSpPr>
        <p:grpSpPr>
          <a:xfrm>
            <a:off x="2242643" y="1390139"/>
            <a:ext cx="4658700" cy="2363222"/>
            <a:chOff x="2226451" y="1288103"/>
            <a:chExt cx="4658700" cy="2363222"/>
          </a:xfrm>
        </p:grpSpPr>
        <p:cxnSp>
          <p:nvCxnSpPr>
            <p:cNvPr id="1044" name="Google Shape;1044;p54"/>
            <p:cNvCxnSpPr/>
            <p:nvPr/>
          </p:nvCxnSpPr>
          <p:spPr>
            <a:xfrm>
              <a:off x="2226451" y="3651325"/>
              <a:ext cx="4658700" cy="0"/>
            </a:xfrm>
            <a:prstGeom prst="straightConnector1">
              <a:avLst/>
            </a:prstGeom>
            <a:noFill/>
            <a:ln w="38100" cap="flat" cmpd="sng">
              <a:solidFill>
                <a:schemeClr val="lt2"/>
              </a:solidFill>
              <a:prstDash val="solid"/>
              <a:round/>
              <a:headEnd type="none" w="med" len="med"/>
              <a:tailEnd type="none" w="med" len="med"/>
            </a:ln>
          </p:spPr>
        </p:cxnSp>
        <p:cxnSp>
          <p:nvCxnSpPr>
            <p:cNvPr id="1045" name="Google Shape;1045;p54"/>
            <p:cNvCxnSpPr/>
            <p:nvPr/>
          </p:nvCxnSpPr>
          <p:spPr>
            <a:xfrm>
              <a:off x="2226451" y="1571425"/>
              <a:ext cx="4658700" cy="0"/>
            </a:xfrm>
            <a:prstGeom prst="straightConnector1">
              <a:avLst/>
            </a:prstGeom>
            <a:noFill/>
            <a:ln w="38100" cap="flat" cmpd="sng">
              <a:solidFill>
                <a:schemeClr val="lt2"/>
              </a:solidFill>
              <a:prstDash val="solid"/>
              <a:round/>
              <a:headEnd type="none" w="med" len="med"/>
              <a:tailEnd type="none" w="med" len="med"/>
            </a:ln>
          </p:spPr>
        </p:cxnSp>
        <p:grpSp>
          <p:nvGrpSpPr>
            <p:cNvPr id="1046" name="Google Shape;1046;p54"/>
            <p:cNvGrpSpPr/>
            <p:nvPr/>
          </p:nvGrpSpPr>
          <p:grpSpPr>
            <a:xfrm>
              <a:off x="2963636" y="1288103"/>
              <a:ext cx="3889378" cy="198997"/>
              <a:chOff x="4534325" y="1013201"/>
              <a:chExt cx="3889378" cy="198997"/>
            </a:xfrm>
          </p:grpSpPr>
          <p:sp>
            <p:nvSpPr>
              <p:cNvPr id="1047" name="Google Shape;1047;p54"/>
              <p:cNvSpPr/>
              <p:nvPr/>
            </p:nvSpPr>
            <p:spPr>
              <a:xfrm>
                <a:off x="453432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486890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520347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553805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587262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620720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654177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687635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721092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754550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788007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821465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54"/>
            <p:cNvGrpSpPr/>
            <p:nvPr/>
          </p:nvGrpSpPr>
          <p:grpSpPr>
            <a:xfrm>
              <a:off x="2294486" y="1288103"/>
              <a:ext cx="543628" cy="198997"/>
              <a:chOff x="4534325" y="1013201"/>
              <a:chExt cx="543628" cy="198997"/>
            </a:xfrm>
          </p:grpSpPr>
          <p:sp>
            <p:nvSpPr>
              <p:cNvPr id="1060" name="Google Shape;1060;p54"/>
              <p:cNvSpPr/>
              <p:nvPr/>
            </p:nvSpPr>
            <p:spPr>
              <a:xfrm>
                <a:off x="453432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486890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 name="Google Shape;333;p32">
            <a:extLst>
              <a:ext uri="{FF2B5EF4-FFF2-40B4-BE49-F238E27FC236}">
                <a16:creationId xmlns:a16="http://schemas.microsoft.com/office/drawing/2014/main" id="{C409CA4A-4BC5-4FA4-A07B-255C129CB8D0}"/>
              </a:ext>
            </a:extLst>
          </p:cNvPr>
          <p:cNvGrpSpPr/>
          <p:nvPr/>
        </p:nvGrpSpPr>
        <p:grpSpPr>
          <a:xfrm>
            <a:off x="2348693" y="3866174"/>
            <a:ext cx="4558528" cy="199222"/>
            <a:chOff x="3679970" y="1299607"/>
            <a:chExt cx="4558528" cy="199222"/>
          </a:xfrm>
        </p:grpSpPr>
        <p:sp>
          <p:nvSpPr>
            <p:cNvPr id="27" name="Google Shape;334;p32">
              <a:extLst>
                <a:ext uri="{FF2B5EF4-FFF2-40B4-BE49-F238E27FC236}">
                  <a16:creationId xmlns:a16="http://schemas.microsoft.com/office/drawing/2014/main" id="{D502585C-7FBB-4EF2-AC5B-ED0E4BFC201E}"/>
                </a:ext>
              </a:extLst>
            </p:cNvPr>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5;p32">
              <a:extLst>
                <a:ext uri="{FF2B5EF4-FFF2-40B4-BE49-F238E27FC236}">
                  <a16:creationId xmlns:a16="http://schemas.microsoft.com/office/drawing/2014/main" id="{4F05C5B2-18C2-435A-B427-4D4568A9029A}"/>
                </a:ext>
              </a:extLst>
            </p:cNvPr>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6;p32">
              <a:extLst>
                <a:ext uri="{FF2B5EF4-FFF2-40B4-BE49-F238E27FC236}">
                  <a16:creationId xmlns:a16="http://schemas.microsoft.com/office/drawing/2014/main" id="{46C3D285-387D-4937-BCCC-E0AFB40BF306}"/>
                </a:ext>
              </a:extLst>
            </p:cNvPr>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7;p32">
              <a:extLst>
                <a:ext uri="{FF2B5EF4-FFF2-40B4-BE49-F238E27FC236}">
                  <a16:creationId xmlns:a16="http://schemas.microsoft.com/office/drawing/2014/main" id="{09BE790B-7BCF-4E05-8BE4-B4CDD80D81BF}"/>
                </a:ext>
              </a:extLst>
            </p:cNvPr>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8;p32">
              <a:extLst>
                <a:ext uri="{FF2B5EF4-FFF2-40B4-BE49-F238E27FC236}">
                  <a16:creationId xmlns:a16="http://schemas.microsoft.com/office/drawing/2014/main" id="{3A119649-C3FE-4E89-861C-3E98BD25307D}"/>
                </a:ext>
              </a:extLst>
            </p:cNvPr>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9;p32">
              <a:extLst>
                <a:ext uri="{FF2B5EF4-FFF2-40B4-BE49-F238E27FC236}">
                  <a16:creationId xmlns:a16="http://schemas.microsoft.com/office/drawing/2014/main" id="{6690EA9A-0EBC-4306-A219-23BC31C7E943}"/>
                </a:ext>
              </a:extLst>
            </p:cNvPr>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40;p32">
              <a:extLst>
                <a:ext uri="{FF2B5EF4-FFF2-40B4-BE49-F238E27FC236}">
                  <a16:creationId xmlns:a16="http://schemas.microsoft.com/office/drawing/2014/main" id="{75D4D53D-B688-4D68-8CEC-988D184DF2FC}"/>
                </a:ext>
              </a:extLst>
            </p:cNvPr>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1;p32">
              <a:extLst>
                <a:ext uri="{FF2B5EF4-FFF2-40B4-BE49-F238E27FC236}">
                  <a16:creationId xmlns:a16="http://schemas.microsoft.com/office/drawing/2014/main" id="{1513C367-09A9-4B04-AFD4-FFA77FE011B1}"/>
                </a:ext>
              </a:extLst>
            </p:cNvPr>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42;p32">
              <a:extLst>
                <a:ext uri="{FF2B5EF4-FFF2-40B4-BE49-F238E27FC236}">
                  <a16:creationId xmlns:a16="http://schemas.microsoft.com/office/drawing/2014/main" id="{D3F8B12D-5A7D-492B-BA70-D3C1F5964A96}"/>
                </a:ext>
              </a:extLst>
            </p:cNvPr>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3;p32">
              <a:extLst>
                <a:ext uri="{FF2B5EF4-FFF2-40B4-BE49-F238E27FC236}">
                  <a16:creationId xmlns:a16="http://schemas.microsoft.com/office/drawing/2014/main" id="{2F042675-42E3-46B3-A1F0-93E8BF0A1432}"/>
                </a:ext>
              </a:extLst>
            </p:cNvPr>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44;p32">
              <a:extLst>
                <a:ext uri="{FF2B5EF4-FFF2-40B4-BE49-F238E27FC236}">
                  <a16:creationId xmlns:a16="http://schemas.microsoft.com/office/drawing/2014/main" id="{DB0FC731-38C1-4C75-BDB9-83F569419CF1}"/>
                </a:ext>
              </a:extLst>
            </p:cNvPr>
            <p:cNvSpPr/>
            <p:nvPr/>
          </p:nvSpPr>
          <p:spPr>
            <a:xfrm>
              <a:off x="70257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5;p32">
              <a:extLst>
                <a:ext uri="{FF2B5EF4-FFF2-40B4-BE49-F238E27FC236}">
                  <a16:creationId xmlns:a16="http://schemas.microsoft.com/office/drawing/2014/main" id="{5487E2D1-66CB-4BFB-8DB7-246CFB1C2F17}"/>
                </a:ext>
              </a:extLst>
            </p:cNvPr>
            <p:cNvSpPr/>
            <p:nvPr/>
          </p:nvSpPr>
          <p:spPr>
            <a:xfrm>
              <a:off x="73602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46;p32">
              <a:extLst>
                <a:ext uri="{FF2B5EF4-FFF2-40B4-BE49-F238E27FC236}">
                  <a16:creationId xmlns:a16="http://schemas.microsoft.com/office/drawing/2014/main" id="{37AD5314-AC09-4483-BCAF-F04CA4287039}"/>
                </a:ext>
              </a:extLst>
            </p:cNvPr>
            <p:cNvSpPr/>
            <p:nvPr/>
          </p:nvSpPr>
          <p:spPr>
            <a:xfrm>
              <a:off x="7694870"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47;p32">
              <a:extLst>
                <a:ext uri="{FF2B5EF4-FFF2-40B4-BE49-F238E27FC236}">
                  <a16:creationId xmlns:a16="http://schemas.microsoft.com/office/drawing/2014/main" id="{158B8DF6-7E36-414A-BFE5-2A3A6924A83D}"/>
                </a:ext>
              </a:extLst>
            </p:cNvPr>
            <p:cNvSpPr/>
            <p:nvPr/>
          </p:nvSpPr>
          <p:spPr>
            <a:xfrm>
              <a:off x="8029445"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1E4E7B7-4119-4EB6-B660-3EE79B03146F}"/>
              </a:ext>
            </a:extLst>
          </p:cNvPr>
          <p:cNvPicPr>
            <a:picLocks noChangeAspect="1"/>
          </p:cNvPicPr>
          <p:nvPr/>
        </p:nvPicPr>
        <p:blipFill>
          <a:blip r:embed="rId3"/>
          <a:stretch>
            <a:fillRect/>
          </a:stretch>
        </p:blipFill>
        <p:spPr>
          <a:xfrm>
            <a:off x="304785" y="328197"/>
            <a:ext cx="1918386" cy="1745731"/>
          </a:xfrm>
          <a:prstGeom prst="rect">
            <a:avLst/>
          </a:prstGeom>
        </p:spPr>
      </p:pic>
      <p:pic>
        <p:nvPicPr>
          <p:cNvPr id="5" name="Picture 4">
            <a:extLst>
              <a:ext uri="{FF2B5EF4-FFF2-40B4-BE49-F238E27FC236}">
                <a16:creationId xmlns:a16="http://schemas.microsoft.com/office/drawing/2014/main" id="{FAA5385A-8FDE-4E7D-9ACA-5D7C91783828}"/>
              </a:ext>
            </a:extLst>
          </p:cNvPr>
          <p:cNvPicPr>
            <a:picLocks noChangeAspect="1"/>
          </p:cNvPicPr>
          <p:nvPr/>
        </p:nvPicPr>
        <p:blipFill>
          <a:blip r:embed="rId4"/>
          <a:stretch>
            <a:fillRect/>
          </a:stretch>
        </p:blipFill>
        <p:spPr>
          <a:xfrm>
            <a:off x="6926331" y="3010830"/>
            <a:ext cx="1912884" cy="1837500"/>
          </a:xfrm>
          <a:prstGeom prst="rect">
            <a:avLst/>
          </a:prstGeom>
        </p:spPr>
      </p:pic>
      <p:pic>
        <p:nvPicPr>
          <p:cNvPr id="9" name="Picture 8">
            <a:extLst>
              <a:ext uri="{FF2B5EF4-FFF2-40B4-BE49-F238E27FC236}">
                <a16:creationId xmlns:a16="http://schemas.microsoft.com/office/drawing/2014/main" id="{D1C06102-9CFF-4E06-B7C2-607B001DD6A4}"/>
              </a:ext>
            </a:extLst>
          </p:cNvPr>
          <p:cNvPicPr>
            <a:picLocks noChangeAspect="1"/>
          </p:cNvPicPr>
          <p:nvPr/>
        </p:nvPicPr>
        <p:blipFill>
          <a:blip r:embed="rId5"/>
          <a:stretch>
            <a:fillRect/>
          </a:stretch>
        </p:blipFill>
        <p:spPr>
          <a:xfrm>
            <a:off x="3168005" y="1717123"/>
            <a:ext cx="3142705" cy="1974214"/>
          </a:xfrm>
          <a:prstGeom prst="rect">
            <a:avLst/>
          </a:prstGeom>
        </p:spPr>
      </p:pic>
    </p:spTree>
  </p:cSld>
  <p:clrMapOvr>
    <a:masterClrMapping/>
  </p:clrMapOvr>
</p:sld>
</file>

<file path=ppt/theme/theme1.xml><?xml version="1.0" encoding="utf-8"?>
<a:theme xmlns:a="http://schemas.openxmlformats.org/drawingml/2006/main" name="Western Food Restaurant by Slidesgo">
  <a:themeElements>
    <a:clrScheme name="Simple Light">
      <a:dk1>
        <a:srgbClr val="372814"/>
      </a:dk1>
      <a:lt1>
        <a:srgbClr val="F6F0E4"/>
      </a:lt1>
      <a:dk2>
        <a:srgbClr val="BB9F70"/>
      </a:dk2>
      <a:lt2>
        <a:srgbClr val="990000"/>
      </a:lt2>
      <a:accent1>
        <a:srgbClr val="FFFFFF"/>
      </a:accent1>
      <a:accent2>
        <a:srgbClr val="FFFFFF"/>
      </a:accent2>
      <a:accent3>
        <a:srgbClr val="FFFFFF"/>
      </a:accent3>
      <a:accent4>
        <a:srgbClr val="FFFFFF"/>
      </a:accent4>
      <a:accent5>
        <a:srgbClr val="FFFFFF"/>
      </a:accent5>
      <a:accent6>
        <a:srgbClr val="FFFFFF"/>
      </a:accent6>
      <a:hlink>
        <a:srgbClr val="3728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496</Words>
  <Application>Microsoft Office PowerPoint</Application>
  <PresentationFormat>On-screen Show (16:9)</PresentationFormat>
  <Paragraphs>38</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Trebuchet MS</vt:lpstr>
      <vt:lpstr>Arvo</vt:lpstr>
      <vt:lpstr>Amasis MT Pro Medium</vt:lpstr>
      <vt:lpstr>Wingdings</vt:lpstr>
      <vt:lpstr>Arial</vt:lpstr>
      <vt:lpstr>Anaheim</vt:lpstr>
      <vt:lpstr>Western Food Restaurant by Slidesgo</vt:lpstr>
      <vt:lpstr>IMAGE COLORIZATION</vt:lpstr>
      <vt:lpstr>PROBLEM-STATEMENT</vt:lpstr>
      <vt:lpstr>METHODS</vt:lpstr>
      <vt:lpstr>RESULTS AND DISCUSSIONS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COLORIZATION</dc:title>
  <cp:lastModifiedBy>917470622267</cp:lastModifiedBy>
  <cp:revision>9</cp:revision>
  <dcterms:modified xsi:type="dcterms:W3CDTF">2022-01-29T06:11:24Z</dcterms:modified>
</cp:coreProperties>
</file>